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7" r:id="rId6"/>
    <p:sldId id="260" r:id="rId7"/>
    <p:sldId id="261" r:id="rId8"/>
    <p:sldId id="262" r:id="rId9"/>
    <p:sldId id="264" r:id="rId10"/>
    <p:sldId id="265" r:id="rId11"/>
    <p:sldId id="266" r:id="rId12"/>
    <p:sldId id="268" r:id="rId13"/>
    <p:sldId id="263" r:id="rId14"/>
    <p:sldId id="269" r:id="rId15"/>
    <p:sldId id="271" r:id="rId16"/>
    <p:sldId id="272" r:id="rId17"/>
    <p:sldId id="273" r:id="rId18"/>
    <p:sldId id="274" r:id="rId19"/>
    <p:sldId id="275" r:id="rId20"/>
    <p:sldId id="276" r:id="rId21"/>
    <p:sldId id="277" r:id="rId22"/>
    <p:sldId id="278" r:id="rId23"/>
    <p:sldId id="279" r:id="rId24"/>
    <p:sldId id="270"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1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4889ADBB-C8F7-44FB-896B-5A2E12E12DBB}" type="datetimeFigureOut">
              <a:rPr lang="en-US" smtClean="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309BD41E-0B4F-4D31-B656-7224DD7BAA1C}" type="slidenum">
              <a:rPr lang="en-US" smtClean="0"/>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89ADBB-C8F7-44FB-896B-5A2E12E12DBB}" type="datetimeFigureOut">
              <a:rPr lang="en-US" smtClean="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9BD41E-0B4F-4D31-B656-7224DD7BAA1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89ADBB-C8F7-44FB-896B-5A2E12E12DBB}" type="datetimeFigureOut">
              <a:rPr lang="en-US" smtClean="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9BD41E-0B4F-4D31-B656-7224DD7BAA1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89ADBB-C8F7-44FB-896B-5A2E12E12DBB}" type="datetimeFigureOut">
              <a:rPr lang="en-US" smtClean="0"/>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9BD41E-0B4F-4D31-B656-7224DD7BAA1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4889ADBB-C8F7-44FB-896B-5A2E12E12DBB}" type="datetimeFigureOut">
              <a:rPr lang="en-US" smtClean="0"/>
              <a:t>2/12/2018</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9BD41E-0B4F-4D31-B656-7224DD7BAA1C}" type="slidenum">
              <a:rPr lang="en-US" smtClean="0"/>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89ADBB-C8F7-44FB-896B-5A2E12E12DBB}" type="datetimeFigureOut">
              <a:rPr lang="en-US" smtClean="0"/>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9BD41E-0B4F-4D31-B656-7224DD7BAA1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89ADBB-C8F7-44FB-896B-5A2E12E12DBB}" type="datetimeFigureOut">
              <a:rPr lang="en-US" smtClean="0"/>
              <a:t>2/12/2018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09BD41E-0B4F-4D31-B656-7224DD7BAA1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89ADBB-C8F7-44FB-896B-5A2E12E12DBB}" type="datetimeFigureOut">
              <a:rPr lang="en-US" smtClean="0"/>
              <a:t>2/12/2018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9BD41E-0B4F-4D31-B656-7224DD7BAA1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4889ADBB-C8F7-44FB-896B-5A2E12E12DBB}" type="datetimeFigureOut">
              <a:rPr lang="en-US" smtClean="0"/>
              <a:t>2/12/2018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9BD41E-0B4F-4D31-B656-7224DD7BAA1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89ADBB-C8F7-44FB-896B-5A2E12E12DBB}" type="datetimeFigureOut">
              <a:rPr lang="en-US" smtClean="0"/>
              <a:t>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9BD41E-0B4F-4D31-B656-7224DD7BAA1C}" type="slidenum">
              <a:rPr lang="en-US" smtClean="0"/>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4889ADBB-C8F7-44FB-896B-5A2E12E12DBB}" type="datetimeFigureOut">
              <a:rPr lang="en-US" smtClean="0"/>
              <a:t>2/12/2018</a:t>
            </a:fld>
            <a:endParaRPr lang="en-US" dirty="0"/>
          </a:p>
        </p:txBody>
      </p:sp>
      <p:sp>
        <p:nvSpPr>
          <p:cNvPr id="7" name="Slide Number Placeholder 6"/>
          <p:cNvSpPr>
            <a:spLocks noGrp="1"/>
          </p:cNvSpPr>
          <p:nvPr>
            <p:ph type="sldNum" sz="quarter" idx="12"/>
          </p:nvPr>
        </p:nvSpPr>
        <p:spPr/>
        <p:txBody>
          <a:bodyPr/>
          <a:lstStyle/>
          <a:p>
            <a:fld id="{309BD41E-0B4F-4D31-B656-7224DD7BAA1C}" type="slidenum">
              <a:rPr lang="en-US" smtClean="0"/>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4889ADBB-C8F7-44FB-896B-5A2E12E12DBB}" type="datetimeFigureOut">
              <a:rPr lang="en-US" smtClean="0"/>
              <a:t>2/12/2018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09BD41E-0B4F-4D31-B656-7224DD7BAA1C}" type="slidenum">
              <a:rPr lang="en-US" smtClean="0"/>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2362200"/>
            <a:ext cx="9144000" cy="2308324"/>
          </a:xfrm>
          <a:prstGeom prst="rect">
            <a:avLst/>
          </a:prstGeom>
          <a:noFill/>
        </p:spPr>
        <p:txBody>
          <a:bodyPr wrap="square" rtlCol="0">
            <a:spAutoFit/>
          </a:bodyPr>
          <a:lstStyle/>
          <a:p>
            <a:pPr algn="ctr"/>
            <a:r>
              <a:rPr lang="en-US" sz="7200" dirty="0" smtClean="0">
                <a:solidFill>
                  <a:srgbClr val="FF0000"/>
                </a:solidFill>
              </a:rPr>
              <a:t>Airport Drivers </a:t>
            </a:r>
            <a:r>
              <a:rPr lang="en-US" sz="7200" dirty="0" smtClean="0">
                <a:solidFill>
                  <a:srgbClr val="FF0000"/>
                </a:solidFill>
              </a:rPr>
              <a:t>Training </a:t>
            </a:r>
            <a:endParaRPr lang="en-US" sz="7200" dirty="0">
              <a:solidFill>
                <a:srgbClr val="FF0000"/>
              </a:solidFill>
            </a:endParaRPr>
          </a:p>
        </p:txBody>
      </p:sp>
    </p:spTree>
    <p:extLst>
      <p:ext uri="{BB962C8B-B14F-4D97-AF65-F5344CB8AC3E}">
        <p14:creationId xmlns:p14="http://schemas.microsoft.com/office/powerpoint/2010/main" val="385377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Airport Familiarization</a:t>
            </a:r>
            <a:endParaRPr lang="en-US" dirty="0">
              <a:solidFill>
                <a:srgbClr val="FF0000"/>
              </a:solidFill>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676401"/>
            <a:ext cx="8229600" cy="3428999"/>
          </a:xfrm>
        </p:spPr>
      </p:pic>
      <p:sp>
        <p:nvSpPr>
          <p:cNvPr id="7" name="TextBox 6"/>
          <p:cNvSpPr txBox="1"/>
          <p:nvPr/>
        </p:nvSpPr>
        <p:spPr>
          <a:xfrm>
            <a:off x="152400" y="4038600"/>
            <a:ext cx="8763000" cy="3046988"/>
          </a:xfrm>
          <a:prstGeom prst="rect">
            <a:avLst/>
          </a:prstGeom>
          <a:noFill/>
        </p:spPr>
        <p:txBody>
          <a:bodyPr wrap="square" rtlCol="0">
            <a:spAutoFit/>
          </a:bodyPr>
          <a:lstStyle/>
          <a:p>
            <a:r>
              <a:rPr lang="en-US" sz="2400" b="1" dirty="0" smtClean="0">
                <a:solidFill>
                  <a:schemeClr val="bg1"/>
                </a:solidFill>
              </a:rPr>
              <a:t>     Runway 9/27                                                Taxiway  “A”</a:t>
            </a:r>
          </a:p>
          <a:p>
            <a:pPr algn="ctr"/>
            <a:r>
              <a:rPr lang="en-US" sz="2400" dirty="0" smtClean="0">
                <a:solidFill>
                  <a:schemeClr val="bg1"/>
                </a:solidFill>
              </a:rPr>
              <a:t>Movement Area</a:t>
            </a:r>
          </a:p>
          <a:p>
            <a:pPr algn="ctr"/>
            <a:endParaRPr lang="en-US" sz="2400" dirty="0" smtClean="0">
              <a:solidFill>
                <a:schemeClr val="bg1"/>
              </a:solidFill>
            </a:endParaRPr>
          </a:p>
          <a:p>
            <a:pPr algn="ctr"/>
            <a:endParaRPr lang="en-US" sz="2400" dirty="0"/>
          </a:p>
          <a:p>
            <a:r>
              <a:rPr lang="en-US" sz="2400" b="1" dirty="0" smtClean="0"/>
              <a:t>Aircraft Parking Apron (RAMP)</a:t>
            </a:r>
            <a:r>
              <a:rPr lang="en-US" sz="2400" dirty="0" smtClean="0"/>
              <a:t>			   </a:t>
            </a:r>
            <a:r>
              <a:rPr lang="en-US" sz="2400" b="1" dirty="0" smtClean="0"/>
              <a:t>Taxilanes</a:t>
            </a:r>
          </a:p>
          <a:p>
            <a:endParaRPr lang="en-US" sz="2400" b="1" dirty="0" smtClean="0"/>
          </a:p>
          <a:p>
            <a:pPr algn="ctr"/>
            <a:r>
              <a:rPr lang="en-US" sz="2400" b="1" dirty="0" smtClean="0"/>
              <a:t>Non-movement Area</a:t>
            </a:r>
          </a:p>
          <a:p>
            <a:pPr algn="ctr"/>
            <a:endParaRPr lang="en-US" sz="2400" b="1" dirty="0"/>
          </a:p>
        </p:txBody>
      </p:sp>
      <p:sp>
        <p:nvSpPr>
          <p:cNvPr id="3" name="TextBox 2"/>
          <p:cNvSpPr txBox="1"/>
          <p:nvPr/>
        </p:nvSpPr>
        <p:spPr>
          <a:xfrm>
            <a:off x="2297980" y="2038534"/>
            <a:ext cx="4548040" cy="369332"/>
          </a:xfrm>
          <a:prstGeom prst="rect">
            <a:avLst/>
          </a:prstGeom>
          <a:noFill/>
        </p:spPr>
        <p:txBody>
          <a:bodyPr wrap="none" rtlCol="0">
            <a:spAutoFit/>
          </a:bodyPr>
          <a:lstStyle/>
          <a:p>
            <a:r>
              <a:rPr lang="en-US" dirty="0" smtClean="0">
                <a:solidFill>
                  <a:srgbClr val="FF0000"/>
                </a:solidFill>
              </a:rPr>
              <a:t>Replace photo with local airport photo</a:t>
            </a:r>
            <a:endParaRPr lang="en-US" dirty="0">
              <a:solidFill>
                <a:srgbClr val="FF0000"/>
              </a:solidFill>
            </a:endParaRPr>
          </a:p>
        </p:txBody>
      </p:sp>
    </p:spTree>
    <p:extLst>
      <p:ext uri="{BB962C8B-B14F-4D97-AF65-F5344CB8AC3E}">
        <p14:creationId xmlns:p14="http://schemas.microsoft.com/office/powerpoint/2010/main" val="1333257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circle(in)">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barn(inVertical)">
                                      <p:cBhvr>
                                        <p:cTn id="17" dur="5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 calcmode="lin" valueType="num">
                                      <p:cBhvr>
                                        <p:cTn id="22" dur="500" fill="hold"/>
                                        <p:tgtEl>
                                          <p:spTgt spid="7">
                                            <p:txEl>
                                              <p:pRg st="6" end="6"/>
                                            </p:txEl>
                                          </p:spTgt>
                                        </p:tgtEl>
                                        <p:attrNameLst>
                                          <p:attrName>ppt_w</p:attrName>
                                        </p:attrNameLst>
                                      </p:cBhvr>
                                      <p:tavLst>
                                        <p:tav tm="0">
                                          <p:val>
                                            <p:fltVal val="0"/>
                                          </p:val>
                                        </p:tav>
                                        <p:tav tm="100000">
                                          <p:val>
                                            <p:strVal val="#ppt_w"/>
                                          </p:val>
                                        </p:tav>
                                      </p:tavLst>
                                    </p:anim>
                                    <p:anim calcmode="lin" valueType="num">
                                      <p:cBhvr>
                                        <p:cTn id="23" dur="500" fill="hold"/>
                                        <p:tgtEl>
                                          <p:spTgt spid="7">
                                            <p:txEl>
                                              <p:pRg st="6" end="6"/>
                                            </p:txEl>
                                          </p:spTgt>
                                        </p:tgtEl>
                                        <p:attrNameLst>
                                          <p:attrName>ppt_h</p:attrName>
                                        </p:attrNameLst>
                                      </p:cBhvr>
                                      <p:tavLst>
                                        <p:tav tm="0">
                                          <p:val>
                                            <p:fltVal val="0"/>
                                          </p:val>
                                        </p:tav>
                                        <p:tav tm="100000">
                                          <p:val>
                                            <p:strVal val="#ppt_h"/>
                                          </p:val>
                                        </p:tav>
                                      </p:tavLst>
                                    </p:anim>
                                    <p:animEffect transition="in" filter="fade">
                                      <p:cBhvr>
                                        <p:cTn id="24"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Airport Communications</a:t>
            </a:r>
            <a:endParaRPr lang="en-US" dirty="0">
              <a:solidFill>
                <a:srgbClr val="FF0000"/>
              </a:solidFill>
            </a:endParaRPr>
          </a:p>
        </p:txBody>
      </p:sp>
      <p:sp>
        <p:nvSpPr>
          <p:cNvPr id="3" name="Content Placeholder 2"/>
          <p:cNvSpPr>
            <a:spLocks noGrp="1"/>
          </p:cNvSpPr>
          <p:nvPr>
            <p:ph idx="1"/>
          </p:nvPr>
        </p:nvSpPr>
        <p:spPr>
          <a:xfrm>
            <a:off x="457200" y="1752600"/>
            <a:ext cx="8229600" cy="5029200"/>
          </a:xfrm>
        </p:spPr>
        <p:txBody>
          <a:bodyPr>
            <a:normAutofit/>
          </a:bodyPr>
          <a:lstStyle/>
          <a:p>
            <a:pPr marL="114300" lvl="1" indent="0">
              <a:buClr>
                <a:schemeClr val="accent1"/>
              </a:buClr>
              <a:buNone/>
            </a:pPr>
            <a:r>
              <a:rPr lang="en-US" sz="2400" b="1" dirty="0" smtClean="0">
                <a:solidFill>
                  <a:schemeClr val="tx1"/>
                </a:solidFill>
              </a:rPr>
              <a:t>UNICOM </a:t>
            </a:r>
            <a:r>
              <a:rPr lang="en-US" sz="2400" b="1" dirty="0">
                <a:solidFill>
                  <a:schemeClr val="tx1"/>
                </a:solidFill>
              </a:rPr>
              <a:t>(Universal Communications) station is an air-ground communication facility operated by a non-air traffic </a:t>
            </a:r>
            <a:r>
              <a:rPr lang="en-US" sz="2400" b="1" dirty="0" smtClean="0">
                <a:solidFill>
                  <a:schemeClr val="tx1"/>
                </a:solidFill>
              </a:rPr>
              <a:t>control private </a:t>
            </a:r>
            <a:r>
              <a:rPr lang="en-US" sz="2400" b="1" dirty="0">
                <a:solidFill>
                  <a:schemeClr val="tx1"/>
                </a:solidFill>
              </a:rPr>
              <a:t>agency to provide advisory service at </a:t>
            </a:r>
            <a:r>
              <a:rPr lang="en-US" sz="2400" b="1" dirty="0" smtClean="0">
                <a:solidFill>
                  <a:schemeClr val="tx1"/>
                </a:solidFill>
              </a:rPr>
              <a:t>uncontrolled airports </a:t>
            </a:r>
            <a:r>
              <a:rPr lang="en-US" sz="2400" b="1" dirty="0">
                <a:solidFill>
                  <a:schemeClr val="tx1"/>
                </a:solidFill>
              </a:rPr>
              <a:t>and to provide various non-flight services</a:t>
            </a:r>
            <a:endParaRPr lang="en-US" sz="2400" b="1" dirty="0" smtClean="0">
              <a:solidFill>
                <a:schemeClr val="tx1"/>
              </a:solidFill>
            </a:endParaRPr>
          </a:p>
          <a:p>
            <a:pPr marL="457200" lvl="1" indent="-342900">
              <a:buClr>
                <a:schemeClr val="accent1"/>
              </a:buClr>
            </a:pPr>
            <a:r>
              <a:rPr lang="en-US" sz="2400" b="1" dirty="0" smtClean="0"/>
              <a:t>Announce intentions on Bult UNICOM – 123.0</a:t>
            </a:r>
          </a:p>
          <a:p>
            <a:pPr marL="457200" lvl="1" indent="-342900">
              <a:buClr>
                <a:schemeClr val="accent1"/>
              </a:buClr>
            </a:pPr>
            <a:r>
              <a:rPr lang="en-US" sz="2400" b="1" dirty="0" smtClean="0"/>
              <a:t>Wait for reply –</a:t>
            </a:r>
          </a:p>
          <a:p>
            <a:pPr marL="457200" lvl="1" indent="-342900">
              <a:buClr>
                <a:schemeClr val="accent1"/>
              </a:buClr>
            </a:pPr>
            <a:r>
              <a:rPr lang="en-US" sz="2400" b="1" dirty="0" smtClean="0"/>
              <a:t>Visually check for aircraft in the traffic pattern</a:t>
            </a:r>
          </a:p>
          <a:p>
            <a:pPr marL="457200" lvl="1" indent="-342900">
              <a:buClr>
                <a:schemeClr val="accent1"/>
              </a:buClr>
            </a:pPr>
            <a:r>
              <a:rPr lang="en-US" sz="2400" b="1" dirty="0" smtClean="0"/>
              <a:t>Announce intentions again</a:t>
            </a:r>
          </a:p>
          <a:p>
            <a:pPr marL="457200" lvl="1" indent="-342900">
              <a:buClr>
                <a:schemeClr val="accent1"/>
              </a:buClr>
            </a:pPr>
            <a:r>
              <a:rPr lang="en-US" sz="2400" b="1" dirty="0" smtClean="0"/>
              <a:t>Proceed onto the runway</a:t>
            </a:r>
          </a:p>
          <a:p>
            <a:pPr marL="457200" lvl="1" indent="-342900">
              <a:buClr>
                <a:schemeClr val="accent1"/>
              </a:buClr>
            </a:pPr>
            <a:r>
              <a:rPr lang="en-US" sz="2400" b="1" dirty="0" smtClean="0"/>
              <a:t>Continue to monitor UNICOM and maintain visual surveillance for aircraft</a:t>
            </a:r>
          </a:p>
          <a:p>
            <a:pPr marL="457200" lvl="1" indent="-342900">
              <a:buClr>
                <a:schemeClr val="accent1"/>
              </a:buClr>
            </a:pPr>
            <a:endParaRPr lang="en-US" sz="2400" b="1" dirty="0"/>
          </a:p>
          <a:p>
            <a:pPr marL="457200" lvl="1" indent="-342900">
              <a:buClr>
                <a:schemeClr val="accent1"/>
              </a:buClr>
            </a:pPr>
            <a:endParaRPr lang="en-US" sz="2400" b="1" dirty="0" smtClean="0"/>
          </a:p>
          <a:p>
            <a:pPr marL="457200" lvl="1" indent="-342900">
              <a:buClr>
                <a:schemeClr val="accent1"/>
              </a:buClr>
            </a:pPr>
            <a:endParaRPr lang="en-US" sz="2400" b="1" dirty="0"/>
          </a:p>
          <a:p>
            <a:endParaRPr lang="en-US" b="1" dirty="0" smtClean="0"/>
          </a:p>
        </p:txBody>
      </p:sp>
    </p:spTree>
    <p:extLst>
      <p:ext uri="{BB962C8B-B14F-4D97-AF65-F5344CB8AC3E}">
        <p14:creationId xmlns:p14="http://schemas.microsoft.com/office/powerpoint/2010/main" val="9602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Announcement Examples</a:t>
            </a:r>
            <a:endParaRPr lang="en-US" b="1" dirty="0">
              <a:solidFill>
                <a:srgbClr val="FF0000"/>
              </a:solidFill>
            </a:endParaRPr>
          </a:p>
        </p:txBody>
      </p:sp>
      <p:sp>
        <p:nvSpPr>
          <p:cNvPr id="3" name="Content Placeholder 2"/>
          <p:cNvSpPr>
            <a:spLocks noGrp="1"/>
          </p:cNvSpPr>
          <p:nvPr>
            <p:ph idx="1"/>
          </p:nvPr>
        </p:nvSpPr>
        <p:spPr>
          <a:xfrm>
            <a:off x="457200" y="1752600"/>
            <a:ext cx="8229600" cy="4800600"/>
          </a:xfrm>
        </p:spPr>
        <p:txBody>
          <a:bodyPr>
            <a:normAutofit lnSpcReduction="10000"/>
          </a:bodyPr>
          <a:lstStyle/>
          <a:p>
            <a:r>
              <a:rPr lang="en-US" b="1" dirty="0" smtClean="0">
                <a:solidFill>
                  <a:schemeClr val="tx1"/>
                </a:solidFill>
              </a:rPr>
              <a:t>Operations 1 entering runway </a:t>
            </a:r>
            <a:r>
              <a:rPr lang="en-US" sz="3600" b="1" u="sng" dirty="0" smtClean="0">
                <a:solidFill>
                  <a:srgbClr val="FF0000"/>
                </a:solidFill>
              </a:rPr>
              <a:t>niner</a:t>
            </a:r>
            <a:r>
              <a:rPr lang="en-US" b="1" dirty="0" smtClean="0">
                <a:solidFill>
                  <a:schemeClr val="tx1"/>
                </a:solidFill>
              </a:rPr>
              <a:t> for runway safety inspection Bult Field.  Any Bult traffic please advise.</a:t>
            </a:r>
          </a:p>
          <a:p>
            <a:endParaRPr lang="en-US" b="1" dirty="0" smtClean="0">
              <a:solidFill>
                <a:schemeClr val="tx1"/>
              </a:solidFill>
            </a:endParaRPr>
          </a:p>
          <a:p>
            <a:r>
              <a:rPr lang="en-US" b="1" dirty="0" smtClean="0">
                <a:solidFill>
                  <a:schemeClr val="tx1"/>
                </a:solidFill>
              </a:rPr>
              <a:t>Operations </a:t>
            </a:r>
            <a:r>
              <a:rPr lang="en-US" b="1" dirty="0">
                <a:solidFill>
                  <a:schemeClr val="tx1"/>
                </a:solidFill>
              </a:rPr>
              <a:t>1 entering runway </a:t>
            </a:r>
            <a:r>
              <a:rPr lang="en-US" sz="3200" b="1" u="sng" dirty="0" smtClean="0">
                <a:solidFill>
                  <a:srgbClr val="FF0000"/>
                </a:solidFill>
              </a:rPr>
              <a:t>two seven </a:t>
            </a:r>
            <a:r>
              <a:rPr lang="en-US" b="1" dirty="0">
                <a:solidFill>
                  <a:schemeClr val="tx1"/>
                </a:solidFill>
              </a:rPr>
              <a:t>for runway safety inspection Bult Field.  Any Bult traffic please advise</a:t>
            </a:r>
            <a:r>
              <a:rPr lang="en-US" b="1" dirty="0" smtClean="0">
                <a:solidFill>
                  <a:schemeClr val="tx1"/>
                </a:solidFill>
              </a:rPr>
              <a:t>.</a:t>
            </a:r>
          </a:p>
          <a:p>
            <a:endParaRPr lang="en-US" b="1" dirty="0" smtClean="0">
              <a:solidFill>
                <a:schemeClr val="tx1"/>
              </a:solidFill>
            </a:endParaRPr>
          </a:p>
          <a:p>
            <a:r>
              <a:rPr lang="en-US" b="1" dirty="0" smtClean="0">
                <a:solidFill>
                  <a:schemeClr val="tx1"/>
                </a:solidFill>
              </a:rPr>
              <a:t>Operations 1 clear of runway niner, Bult Field</a:t>
            </a:r>
          </a:p>
          <a:p>
            <a:pPr marL="114300" indent="0">
              <a:buNone/>
            </a:pPr>
            <a:endParaRPr lang="en-US" b="1" dirty="0" smtClean="0">
              <a:solidFill>
                <a:schemeClr val="tx1"/>
              </a:solidFill>
            </a:endParaRPr>
          </a:p>
          <a:p>
            <a:r>
              <a:rPr lang="en-US" b="1" dirty="0" smtClean="0">
                <a:solidFill>
                  <a:schemeClr val="tx1"/>
                </a:solidFill>
              </a:rPr>
              <a:t>Operations 1 clear of runway two seven, Bult Field</a:t>
            </a:r>
            <a:endParaRPr lang="en-US" b="1" dirty="0">
              <a:solidFill>
                <a:schemeClr val="tx1"/>
              </a:solidFill>
            </a:endParaRPr>
          </a:p>
          <a:p>
            <a:endParaRPr lang="en-US" b="1" dirty="0">
              <a:solidFill>
                <a:schemeClr val="tx1"/>
              </a:solidFill>
            </a:endParaRPr>
          </a:p>
        </p:txBody>
      </p:sp>
    </p:spTree>
    <p:extLst>
      <p:ext uri="{BB962C8B-B14F-4D97-AF65-F5344CB8AC3E}">
        <p14:creationId xmlns:p14="http://schemas.microsoft.com/office/powerpoint/2010/main" val="805966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63792"/>
            <a:ext cx="8534400" cy="3582519"/>
          </a:xfrm>
          <a:prstGeom prst="rect">
            <a:avLst/>
          </a:prstGeom>
        </p:spPr>
        <p:txBody>
          <a:bodyPr wrap="square">
            <a:spAutoFit/>
          </a:bodyPr>
          <a:lstStyle/>
          <a:p>
            <a:pPr>
              <a:lnSpc>
                <a:spcPct val="90000"/>
              </a:lnSpc>
              <a:buFontTx/>
              <a:buNone/>
            </a:pPr>
            <a:r>
              <a:rPr lang="en-US" altLang="en-US" sz="2800" b="1" dirty="0" smtClean="0"/>
              <a:t>A- Alpha		J- Juliet			S- Sierra</a:t>
            </a:r>
          </a:p>
          <a:p>
            <a:pPr>
              <a:lnSpc>
                <a:spcPct val="90000"/>
              </a:lnSpc>
              <a:buFontTx/>
              <a:buNone/>
            </a:pPr>
            <a:r>
              <a:rPr lang="en-US" altLang="en-US" sz="2800" b="1" dirty="0" smtClean="0"/>
              <a:t>B- Bravo		K-Kilo			T- Tango</a:t>
            </a:r>
          </a:p>
          <a:p>
            <a:pPr>
              <a:lnSpc>
                <a:spcPct val="90000"/>
              </a:lnSpc>
              <a:buFontTx/>
              <a:buNone/>
            </a:pPr>
            <a:r>
              <a:rPr lang="en-US" altLang="en-US" sz="2800" b="1" dirty="0" smtClean="0"/>
              <a:t>C- Charlie		L- Lima			U- Uniform	</a:t>
            </a:r>
          </a:p>
          <a:p>
            <a:pPr>
              <a:lnSpc>
                <a:spcPct val="90000"/>
              </a:lnSpc>
              <a:buFontTx/>
              <a:buNone/>
            </a:pPr>
            <a:r>
              <a:rPr lang="en-US" altLang="en-US" sz="2800" b="1" dirty="0" smtClean="0"/>
              <a:t>D- Delta		M-Mike			V- Victor</a:t>
            </a:r>
          </a:p>
          <a:p>
            <a:pPr>
              <a:lnSpc>
                <a:spcPct val="90000"/>
              </a:lnSpc>
              <a:buFontTx/>
              <a:buNone/>
            </a:pPr>
            <a:r>
              <a:rPr lang="en-US" altLang="en-US" sz="2800" b="1" dirty="0" smtClean="0"/>
              <a:t>E- Echo		N- November		W-Whiskey</a:t>
            </a:r>
          </a:p>
          <a:p>
            <a:pPr>
              <a:lnSpc>
                <a:spcPct val="90000"/>
              </a:lnSpc>
              <a:buFontTx/>
              <a:buNone/>
            </a:pPr>
            <a:r>
              <a:rPr lang="en-US" altLang="en-US" sz="2800" b="1" dirty="0" smtClean="0"/>
              <a:t>F- Foxtrot		O-Oscar			X- X-ray</a:t>
            </a:r>
          </a:p>
          <a:p>
            <a:pPr>
              <a:lnSpc>
                <a:spcPct val="90000"/>
              </a:lnSpc>
              <a:buFontTx/>
              <a:buNone/>
            </a:pPr>
            <a:r>
              <a:rPr lang="en-US" altLang="en-US" sz="2800" b="1" dirty="0" smtClean="0"/>
              <a:t>G-Golf		P- Papa			Y- Yankee</a:t>
            </a:r>
          </a:p>
          <a:p>
            <a:pPr>
              <a:lnSpc>
                <a:spcPct val="90000"/>
              </a:lnSpc>
              <a:buFontTx/>
              <a:buNone/>
            </a:pPr>
            <a:r>
              <a:rPr lang="en-US" altLang="en-US" sz="2800" b="1" dirty="0" smtClean="0"/>
              <a:t>H-Hotel		Q-Quebec		Z- Zulu</a:t>
            </a:r>
          </a:p>
          <a:p>
            <a:pPr>
              <a:lnSpc>
                <a:spcPct val="90000"/>
              </a:lnSpc>
              <a:buFontTx/>
              <a:buNone/>
            </a:pPr>
            <a:r>
              <a:rPr lang="en-US" altLang="en-US" sz="2800" b="1" dirty="0" smtClean="0"/>
              <a:t>I - India		R- Romeo</a:t>
            </a:r>
            <a:endParaRPr lang="en-US" altLang="en-US" sz="2800" b="1" dirty="0"/>
          </a:p>
        </p:txBody>
      </p:sp>
      <p:sp>
        <p:nvSpPr>
          <p:cNvPr id="3" name="TextBox 2"/>
          <p:cNvSpPr txBox="1"/>
          <p:nvPr/>
        </p:nvSpPr>
        <p:spPr>
          <a:xfrm>
            <a:off x="1905000" y="152400"/>
            <a:ext cx="4802918" cy="707886"/>
          </a:xfrm>
          <a:prstGeom prst="rect">
            <a:avLst/>
          </a:prstGeom>
          <a:noFill/>
        </p:spPr>
        <p:txBody>
          <a:bodyPr wrap="none" rtlCol="0">
            <a:spAutoFit/>
          </a:bodyPr>
          <a:lstStyle/>
          <a:p>
            <a:r>
              <a:rPr lang="en-US" sz="4000" b="1" dirty="0" smtClean="0">
                <a:solidFill>
                  <a:srgbClr val="FF0000"/>
                </a:solidFill>
              </a:rPr>
              <a:t>Phonetic Alphabet</a:t>
            </a:r>
            <a:endParaRPr lang="en-US" sz="4000" b="1" dirty="0">
              <a:solidFill>
                <a:srgbClr val="FF0000"/>
              </a:solidFill>
            </a:endParaRPr>
          </a:p>
        </p:txBody>
      </p:sp>
    </p:spTree>
    <p:extLst>
      <p:ext uri="{BB962C8B-B14F-4D97-AF65-F5344CB8AC3E}">
        <p14:creationId xmlns:p14="http://schemas.microsoft.com/office/powerpoint/2010/main" val="3507245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74345"/>
            <a:ext cx="8839200" cy="6247864"/>
          </a:xfrm>
          <a:prstGeom prst="rect">
            <a:avLst/>
          </a:prstGeom>
        </p:spPr>
        <p:txBody>
          <a:bodyPr wrap="square">
            <a:spAutoFit/>
          </a:bodyPr>
          <a:lstStyle/>
          <a:p>
            <a:pPr algn="ctr"/>
            <a:r>
              <a:rPr lang="en-US" sz="3200" b="1" dirty="0" smtClean="0">
                <a:solidFill>
                  <a:srgbClr val="FF0000"/>
                </a:solidFill>
              </a:rPr>
              <a:t>Driving on the Airport</a:t>
            </a:r>
          </a:p>
          <a:p>
            <a:pPr algn="ctr"/>
            <a:endParaRPr lang="en-US" sz="3200" b="1" dirty="0">
              <a:solidFill>
                <a:srgbClr val="FF0000"/>
              </a:solidFill>
            </a:endParaRPr>
          </a:p>
          <a:p>
            <a:pPr marL="457200" indent="-457200">
              <a:buFont typeface="+mj-lt"/>
              <a:buAutoNum type="arabicPeriod"/>
            </a:pPr>
            <a:r>
              <a:rPr lang="en-US" sz="2400" dirty="0" smtClean="0"/>
              <a:t>Always </a:t>
            </a:r>
            <a:r>
              <a:rPr lang="en-US" sz="2400" dirty="0"/>
              <a:t>use the authorized service roads whenever possible </a:t>
            </a:r>
          </a:p>
          <a:p>
            <a:pPr marL="457200" indent="-457200">
              <a:buFont typeface="+mj-lt"/>
              <a:buAutoNum type="arabicPeriod"/>
            </a:pPr>
            <a:r>
              <a:rPr lang="en-US" sz="2400" dirty="0" smtClean="0"/>
              <a:t>Do </a:t>
            </a:r>
            <a:r>
              <a:rPr lang="en-US" sz="2400" dirty="0"/>
              <a:t>not operate vehicles or any other equipment in the vicinity of a fuel spill other than authorized emergency vehicles. </a:t>
            </a:r>
          </a:p>
          <a:p>
            <a:pPr marL="457200" indent="-457200">
              <a:buFont typeface="+mj-lt"/>
              <a:buAutoNum type="arabicPeriod"/>
            </a:pPr>
            <a:r>
              <a:rPr lang="en-US" sz="2400" dirty="0" smtClean="0"/>
              <a:t>Vehicles </a:t>
            </a:r>
            <a:r>
              <a:rPr lang="en-US" sz="2400" dirty="0"/>
              <a:t>parked in the immediate vicinity of an aircraft must be parked in such a way as to be facing away from the aircraft with the emergency brake set. </a:t>
            </a:r>
          </a:p>
          <a:p>
            <a:pPr marL="457200" indent="-457200">
              <a:buFont typeface="+mj-lt"/>
              <a:buAutoNum type="arabicPeriod"/>
            </a:pPr>
            <a:r>
              <a:rPr lang="en-US" sz="2400" dirty="0" smtClean="0"/>
              <a:t>Do </a:t>
            </a:r>
            <a:r>
              <a:rPr lang="en-US" sz="2400" dirty="0"/>
              <a:t>not drive, push or place any equipment under any part of the aircraft unless to perform the special services for which the equipment is designated. Equipment shall be positioned so that adequate clearances are maintained to protect for possible movement of flight control surfaces, such as flaps, etc. </a:t>
            </a:r>
          </a:p>
        </p:txBody>
      </p:sp>
    </p:spTree>
    <p:extLst>
      <p:ext uri="{BB962C8B-B14F-4D97-AF65-F5344CB8AC3E}">
        <p14:creationId xmlns:p14="http://schemas.microsoft.com/office/powerpoint/2010/main" val="3613815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7755969"/>
          </a:xfrm>
          <a:prstGeom prst="rect">
            <a:avLst/>
          </a:prstGeom>
        </p:spPr>
        <p:txBody>
          <a:bodyPr wrap="square">
            <a:spAutoFit/>
          </a:bodyPr>
          <a:lstStyle/>
          <a:p>
            <a:endParaRPr lang="en-US" dirty="0"/>
          </a:p>
          <a:p>
            <a:pPr marL="457200" indent="-457200">
              <a:buAutoNum type="arabicPeriod" startAt="5"/>
            </a:pPr>
            <a:r>
              <a:rPr lang="en-US" sz="2400" b="1" dirty="0" smtClean="0"/>
              <a:t>Do </a:t>
            </a:r>
            <a:r>
              <a:rPr lang="en-US" sz="2400" b="1" dirty="0"/>
              <a:t>not allow anyone to stand up, or ride on the running board, or ride on a vehicle with his/her arms or legs protruding from the body of a moving vehicle, unless such motor vehicle is so specifically designed and designated</a:t>
            </a:r>
            <a:r>
              <a:rPr lang="en-US" sz="2400" b="1" dirty="0" smtClean="0"/>
              <a:t>.</a:t>
            </a:r>
          </a:p>
          <a:p>
            <a:pPr marL="457200" indent="-457200">
              <a:buAutoNum type="arabicPeriod" startAt="5"/>
            </a:pPr>
            <a:endParaRPr lang="en-US" sz="2400" b="1" dirty="0"/>
          </a:p>
          <a:p>
            <a:pPr marL="457200" indent="-457200">
              <a:buAutoNum type="arabicPeriod" startAt="6"/>
            </a:pPr>
            <a:r>
              <a:rPr lang="en-US" sz="2400" b="1" dirty="0" smtClean="0"/>
              <a:t>Vehicle </a:t>
            </a:r>
            <a:r>
              <a:rPr lang="en-US" sz="2400" b="1" dirty="0"/>
              <a:t>operators of any motor vehicle (including forklifts, </a:t>
            </a:r>
            <a:r>
              <a:rPr lang="en-US" sz="2400" b="1" dirty="0" smtClean="0"/>
              <a:t>tractors and tugs) </a:t>
            </a:r>
            <a:r>
              <a:rPr lang="en-US" sz="2400" b="1" dirty="0"/>
              <a:t>shall not carry passengers unless the vehicle is equipped with approved seats as appropriate for passengers. </a:t>
            </a:r>
            <a:endParaRPr lang="en-US" sz="2400" b="1" dirty="0" smtClean="0"/>
          </a:p>
          <a:p>
            <a:pPr marL="457200" indent="-457200">
              <a:buAutoNum type="arabicPeriod" startAt="6"/>
            </a:pPr>
            <a:endParaRPr lang="en-US" sz="2400" b="1" dirty="0"/>
          </a:p>
          <a:p>
            <a:pPr marL="457200" indent="-457200">
              <a:buFontTx/>
              <a:buAutoNum type="arabicPeriod" startAt="7"/>
            </a:pPr>
            <a:r>
              <a:rPr lang="en-US" sz="2400" b="1" dirty="0" smtClean="0"/>
              <a:t>Never </a:t>
            </a:r>
            <a:r>
              <a:rPr lang="en-US" sz="2400" b="1" dirty="0"/>
              <a:t>allow anyone to disembark from a </a:t>
            </a:r>
            <a:r>
              <a:rPr lang="en-US" sz="2400" b="1" dirty="0" smtClean="0"/>
              <a:t>moving vehicle until it has come to a complete stop.</a:t>
            </a:r>
          </a:p>
          <a:p>
            <a:endParaRPr lang="en-US" sz="2400" dirty="0"/>
          </a:p>
          <a:p>
            <a:r>
              <a:rPr lang="en-US" sz="2400" b="1" dirty="0" smtClean="0"/>
              <a:t>8.  Do </a:t>
            </a:r>
            <a:r>
              <a:rPr lang="en-US" sz="2400" b="1" dirty="0"/>
              <a:t>not allow anyone to ride in any towed or pushed </a:t>
            </a:r>
            <a:r>
              <a:rPr lang="en-US" sz="2400" b="1" dirty="0" smtClean="0"/>
              <a:t>                 unit </a:t>
            </a:r>
            <a:r>
              <a:rPr lang="en-US" sz="2400" b="1" dirty="0"/>
              <a:t>unless such a vehicle is designed for passenger transport. </a:t>
            </a:r>
          </a:p>
          <a:p>
            <a:r>
              <a:rPr lang="en-US" sz="2400" b="1" dirty="0" smtClean="0"/>
              <a:t> </a:t>
            </a:r>
          </a:p>
          <a:p>
            <a:endParaRPr lang="en-US" sz="2400" b="1" dirty="0"/>
          </a:p>
          <a:p>
            <a:endParaRPr lang="en-US" sz="2400" b="1" dirty="0"/>
          </a:p>
        </p:txBody>
      </p:sp>
    </p:spTree>
    <p:extLst>
      <p:ext uri="{BB962C8B-B14F-4D97-AF65-F5344CB8AC3E}">
        <p14:creationId xmlns:p14="http://schemas.microsoft.com/office/powerpoint/2010/main" val="18234470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839200" cy="6186309"/>
          </a:xfrm>
          <a:prstGeom prst="rect">
            <a:avLst/>
          </a:prstGeom>
        </p:spPr>
        <p:txBody>
          <a:bodyPr wrap="square">
            <a:spAutoFit/>
          </a:bodyPr>
          <a:lstStyle/>
          <a:p>
            <a:endParaRPr lang="en-US" dirty="0"/>
          </a:p>
          <a:p>
            <a:pPr marL="342900" indent="-342900">
              <a:buAutoNum type="arabicPeriod" startAt="9"/>
            </a:pPr>
            <a:r>
              <a:rPr lang="en-US" sz="2400" b="1" dirty="0" smtClean="0"/>
              <a:t>Never </a:t>
            </a:r>
            <a:r>
              <a:rPr lang="en-US" sz="2400" b="1" dirty="0"/>
              <a:t>park a motor vehicle or other equipment in </a:t>
            </a:r>
            <a:r>
              <a:rPr lang="en-US" sz="2400" b="1" dirty="0" smtClean="0"/>
              <a:t>such</a:t>
            </a:r>
          </a:p>
          <a:p>
            <a:r>
              <a:rPr lang="en-US" sz="2400" b="1" dirty="0" smtClean="0"/>
              <a:t>a </a:t>
            </a:r>
            <a:r>
              <a:rPr lang="en-US" sz="2400" b="1" dirty="0"/>
              <a:t>way that it </a:t>
            </a:r>
            <a:r>
              <a:rPr lang="en-US" sz="2400" b="1" dirty="0" smtClean="0"/>
              <a:t>might interfere </a:t>
            </a:r>
            <a:r>
              <a:rPr lang="en-US" sz="2400" b="1" dirty="0"/>
              <a:t>with, or prevent, the passage or movement of aircraft, emergency equipment or other motor vehicles. </a:t>
            </a:r>
            <a:endParaRPr lang="en-US" sz="2400" b="1" dirty="0" smtClean="0"/>
          </a:p>
          <a:p>
            <a:endParaRPr lang="en-US" sz="2400" b="1" dirty="0"/>
          </a:p>
          <a:p>
            <a:r>
              <a:rPr lang="en-US" sz="2400" b="1" dirty="0" smtClean="0"/>
              <a:t>10. Do </a:t>
            </a:r>
            <a:r>
              <a:rPr lang="en-US" sz="2400" b="1" dirty="0"/>
              <a:t>not back up a truck or other construction or motorized vehicle ground equipment (excluding private passenger automobiles and small baggage tractors) unless a guide-man is positioned to assist the back-up operation. </a:t>
            </a:r>
            <a:endParaRPr lang="en-US" sz="2400" b="1" dirty="0" smtClean="0"/>
          </a:p>
          <a:p>
            <a:endParaRPr lang="en-US" sz="2400" b="1" dirty="0"/>
          </a:p>
          <a:p>
            <a:r>
              <a:rPr lang="en-US" sz="2400" b="1" dirty="0" smtClean="0"/>
              <a:t>11. </a:t>
            </a:r>
            <a:r>
              <a:rPr lang="en-US" sz="2400" b="1" dirty="0"/>
              <a:t>All vehicles when approaching from opposite directions shall pass to the right of each other and not stop when opposite each other. </a:t>
            </a:r>
            <a:endParaRPr lang="en-US" sz="2400" b="1" dirty="0" smtClean="0"/>
          </a:p>
          <a:p>
            <a:endParaRPr lang="en-US" sz="2400" b="1" dirty="0"/>
          </a:p>
          <a:p>
            <a:endParaRPr lang="en-US" dirty="0"/>
          </a:p>
        </p:txBody>
      </p:sp>
    </p:spTree>
    <p:extLst>
      <p:ext uri="{BB962C8B-B14F-4D97-AF65-F5344CB8AC3E}">
        <p14:creationId xmlns:p14="http://schemas.microsoft.com/office/powerpoint/2010/main" val="24671491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 y="152400"/>
            <a:ext cx="8991600" cy="5909310"/>
          </a:xfrm>
          <a:prstGeom prst="rect">
            <a:avLst/>
          </a:prstGeom>
        </p:spPr>
        <p:txBody>
          <a:bodyPr wrap="square">
            <a:spAutoFit/>
          </a:bodyPr>
          <a:lstStyle/>
          <a:p>
            <a:r>
              <a:rPr lang="en-US" sz="2400" b="1" dirty="0" smtClean="0"/>
              <a:t>12. Never operate a motor vehicle within the Airport AOA in a reckless manner or with a disregard for the safety of other persons or property.</a:t>
            </a:r>
          </a:p>
          <a:p>
            <a:r>
              <a:rPr lang="en-US" sz="2400" b="1" dirty="0" smtClean="0"/>
              <a:t> </a:t>
            </a:r>
          </a:p>
          <a:p>
            <a:r>
              <a:rPr lang="en-US" sz="2400" b="1" dirty="0" smtClean="0"/>
              <a:t>13. Never discard objects from any vehicle, either standing or in motion, at anytime. </a:t>
            </a:r>
          </a:p>
          <a:p>
            <a:endParaRPr lang="en-US" dirty="0"/>
          </a:p>
          <a:p>
            <a:r>
              <a:rPr lang="en-US" sz="2400" b="1" dirty="0" smtClean="0"/>
              <a:t>14. </a:t>
            </a:r>
            <a:r>
              <a:rPr lang="en-US" sz="2400" b="1" dirty="0"/>
              <a:t>Smoking is prohibited, both inside and outside of vehicles, anywhere in the AOA, including all ramp areas, taxiways, and runways</a:t>
            </a:r>
            <a:r>
              <a:rPr lang="en-US" sz="2400" b="1" dirty="0" smtClean="0"/>
              <a:t>.</a:t>
            </a:r>
          </a:p>
          <a:p>
            <a:r>
              <a:rPr lang="en-US" sz="2400" b="1" dirty="0" smtClean="0"/>
              <a:t> </a:t>
            </a:r>
            <a:endParaRPr lang="en-US" sz="2400" b="1" dirty="0"/>
          </a:p>
          <a:p>
            <a:r>
              <a:rPr lang="en-US" sz="2400" b="1" dirty="0" smtClean="0"/>
              <a:t>15. </a:t>
            </a:r>
            <a:r>
              <a:rPr lang="en-US" sz="2400" b="1" dirty="0"/>
              <a:t>Never operate a motor vehicle unless the vehicle headlights and taillights are kept illuminated between the hours of sunset and sunrise and at all times when passing through unlighted areas or when visibility is poor</a:t>
            </a:r>
            <a:r>
              <a:rPr lang="en-US" sz="2400" b="1" dirty="0" smtClean="0"/>
              <a:t>.</a:t>
            </a:r>
          </a:p>
          <a:p>
            <a:r>
              <a:rPr lang="en-US" sz="2400" b="1" dirty="0" smtClean="0"/>
              <a:t> </a:t>
            </a:r>
            <a:endParaRPr lang="en-US" sz="2400" b="1" dirty="0"/>
          </a:p>
        </p:txBody>
      </p:sp>
    </p:spTree>
    <p:extLst>
      <p:ext uri="{BB962C8B-B14F-4D97-AF65-F5344CB8AC3E}">
        <p14:creationId xmlns:p14="http://schemas.microsoft.com/office/powerpoint/2010/main" val="8351456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04800"/>
            <a:ext cx="8915400" cy="4431983"/>
          </a:xfrm>
          <a:prstGeom prst="rect">
            <a:avLst/>
          </a:prstGeom>
        </p:spPr>
        <p:txBody>
          <a:bodyPr wrap="square">
            <a:spAutoFit/>
          </a:bodyPr>
          <a:lstStyle/>
          <a:p>
            <a:r>
              <a:rPr lang="en-US" sz="2400" b="1" dirty="0" smtClean="0"/>
              <a:t>16. Never operate a motor vehicle if packages, equipment or an extended superstructure obstructs the driver’s forward vision. </a:t>
            </a:r>
          </a:p>
          <a:p>
            <a:endParaRPr lang="en-US" b="1" dirty="0"/>
          </a:p>
          <a:p>
            <a:endParaRPr lang="en-US" dirty="0"/>
          </a:p>
          <a:p>
            <a:r>
              <a:rPr lang="en-US" sz="2400" b="1" dirty="0" smtClean="0"/>
              <a:t>17. Exercise </a:t>
            </a:r>
            <a:r>
              <a:rPr lang="en-US" sz="2400" b="1" dirty="0"/>
              <a:t>extreme caution for aircraft entering and exiting ramp areas and taxiways that cross vehicle traveled routes. </a:t>
            </a:r>
            <a:endParaRPr lang="en-US" sz="2400" b="1" dirty="0" smtClean="0"/>
          </a:p>
          <a:p>
            <a:endParaRPr lang="en-US" sz="2400" b="1" dirty="0"/>
          </a:p>
          <a:p>
            <a:endParaRPr lang="en-US" sz="2400" b="1" dirty="0"/>
          </a:p>
          <a:p>
            <a:endParaRPr lang="en-US" b="1" dirty="0" smtClean="0"/>
          </a:p>
          <a:p>
            <a:endParaRPr lang="en-US" b="1" dirty="0" smtClean="0"/>
          </a:p>
          <a:p>
            <a:endParaRPr lang="en-US" b="1" dirty="0"/>
          </a:p>
        </p:txBody>
      </p:sp>
      <p:sp>
        <p:nvSpPr>
          <p:cNvPr id="3" name="Rectangle 2"/>
          <p:cNvSpPr/>
          <p:nvPr/>
        </p:nvSpPr>
        <p:spPr>
          <a:xfrm>
            <a:off x="76200" y="3429000"/>
            <a:ext cx="8915400" cy="2677656"/>
          </a:xfrm>
          <a:prstGeom prst="rect">
            <a:avLst/>
          </a:prstGeom>
        </p:spPr>
        <p:txBody>
          <a:bodyPr wrap="square">
            <a:spAutoFit/>
          </a:bodyPr>
          <a:lstStyle/>
          <a:p>
            <a:r>
              <a:rPr lang="en-US" sz="2400" b="1" dirty="0" smtClean="0"/>
              <a:t>18, Exercise extreme caution for numerous persons on foot and small aircraft when traversing the general aviation parking ramps.</a:t>
            </a:r>
          </a:p>
          <a:p>
            <a:endParaRPr lang="en-US" sz="2400" b="1" dirty="0" smtClean="0"/>
          </a:p>
          <a:p>
            <a:r>
              <a:rPr lang="en-US" sz="2400" b="1" dirty="0" smtClean="0"/>
              <a:t>19. Exercise extreme care to insure that all equipment is secure from jet blast at all times.</a:t>
            </a:r>
          </a:p>
          <a:p>
            <a:endParaRPr lang="en-US" sz="2400" b="1" dirty="0" smtClean="0"/>
          </a:p>
        </p:txBody>
      </p:sp>
    </p:spTree>
    <p:extLst>
      <p:ext uri="{BB962C8B-B14F-4D97-AF65-F5344CB8AC3E}">
        <p14:creationId xmlns:p14="http://schemas.microsoft.com/office/powerpoint/2010/main" val="19791669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46304"/>
            <a:ext cx="8839200" cy="7848302"/>
          </a:xfrm>
          <a:prstGeom prst="rect">
            <a:avLst/>
          </a:prstGeom>
        </p:spPr>
        <p:txBody>
          <a:bodyPr wrap="square">
            <a:spAutoFit/>
          </a:bodyPr>
          <a:lstStyle/>
          <a:p>
            <a:r>
              <a:rPr lang="en-US" sz="2400" b="1" dirty="0" smtClean="0"/>
              <a:t>20. Never cross pedestrian and passenger access routes between aircraft and the terminal except those vehicles servicing the aircraft. All other vehicles must travel behind the aircraft at a safe distance.</a:t>
            </a:r>
          </a:p>
          <a:p>
            <a:endParaRPr lang="en-US" sz="2400" b="1" dirty="0" smtClean="0"/>
          </a:p>
          <a:p>
            <a:r>
              <a:rPr lang="en-US" sz="2400" b="1" dirty="0" smtClean="0"/>
              <a:t>21. Never park any motor vehicle or other equipment in such a way as to block access to any fire hydrant, emergency fuel shut off device or other fire control equipment.</a:t>
            </a:r>
          </a:p>
          <a:p>
            <a:endParaRPr lang="en-US" sz="2400" b="1" dirty="0"/>
          </a:p>
          <a:p>
            <a:r>
              <a:rPr lang="en-US" sz="2400" b="1" dirty="0" smtClean="0"/>
              <a:t>22. Use caution (especially at night) for wing tips of parked aircraft that may overlap vehicle service lanes on the terminal ramp.</a:t>
            </a:r>
          </a:p>
          <a:p>
            <a:endParaRPr lang="en-US" sz="2400" b="1" dirty="0" smtClean="0"/>
          </a:p>
          <a:p>
            <a:r>
              <a:rPr lang="en-US" sz="2400" b="1" dirty="0" smtClean="0"/>
              <a:t>23. Never operate a motor vehicle in such a way as to pass directly under the wings, nose, or tail area of an aircraft unless said equipment will be used in servicing the designated aircraft.</a:t>
            </a:r>
          </a:p>
          <a:p>
            <a:endParaRPr lang="en-US" sz="2400" b="1" dirty="0" smtClean="0"/>
          </a:p>
          <a:p>
            <a:endParaRPr lang="en-US" sz="2400" b="1" dirty="0"/>
          </a:p>
          <a:p>
            <a:endParaRPr lang="en-US" sz="2400" b="1" dirty="0"/>
          </a:p>
        </p:txBody>
      </p:sp>
    </p:spTree>
    <p:extLst>
      <p:ext uri="{BB962C8B-B14F-4D97-AF65-F5344CB8AC3E}">
        <p14:creationId xmlns:p14="http://schemas.microsoft.com/office/powerpoint/2010/main" val="2864112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7200" b="1" dirty="0" smtClean="0">
                <a:solidFill>
                  <a:srgbClr val="FF0000"/>
                </a:solidFill>
              </a:rPr>
              <a:t>Purpose</a:t>
            </a:r>
            <a:endParaRPr lang="en-US" sz="7200" b="1" dirty="0">
              <a:solidFill>
                <a:srgbClr val="FF0000"/>
              </a:solidFill>
            </a:endParaRPr>
          </a:p>
        </p:txBody>
      </p:sp>
      <p:sp>
        <p:nvSpPr>
          <p:cNvPr id="4" name="Content Placeholder 3"/>
          <p:cNvSpPr>
            <a:spLocks noGrp="1"/>
          </p:cNvSpPr>
          <p:nvPr>
            <p:ph idx="1"/>
          </p:nvPr>
        </p:nvSpPr>
        <p:spPr>
          <a:xfrm>
            <a:off x="457200" y="1752600"/>
            <a:ext cx="8229600" cy="4571999"/>
          </a:xfrm>
        </p:spPr>
        <p:txBody>
          <a:bodyPr>
            <a:noAutofit/>
          </a:bodyPr>
          <a:lstStyle/>
          <a:p>
            <a:r>
              <a:rPr lang="en-US" sz="3200" b="1" dirty="0" smtClean="0"/>
              <a:t>Runway incursions and surface incidents pose a serious and growing threat to safety at our airports. Almost all known runway incursions and surface incidents can be linked to human error in the complex airport environment. Preventing these incidents is the responsibility of everyone in the aviation community.</a:t>
            </a:r>
            <a:r>
              <a:rPr lang="en-US" sz="3200" dirty="0"/>
              <a:t> </a:t>
            </a:r>
            <a:endParaRPr lang="en-US" sz="3200" dirty="0" smtClean="0"/>
          </a:p>
          <a:p>
            <a:endParaRPr lang="en-US" sz="2800" b="1" dirty="0" smtClean="0"/>
          </a:p>
        </p:txBody>
      </p:sp>
    </p:spTree>
    <p:extLst>
      <p:ext uri="{BB962C8B-B14F-4D97-AF65-F5344CB8AC3E}">
        <p14:creationId xmlns:p14="http://schemas.microsoft.com/office/powerpoint/2010/main" val="3679957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824" y="152400"/>
            <a:ext cx="8839200" cy="10710624"/>
          </a:xfrm>
          <a:prstGeom prst="rect">
            <a:avLst/>
          </a:prstGeom>
        </p:spPr>
        <p:txBody>
          <a:bodyPr wrap="square">
            <a:spAutoFit/>
          </a:bodyPr>
          <a:lstStyle/>
          <a:p>
            <a:endParaRPr lang="en-US" dirty="0"/>
          </a:p>
          <a:p>
            <a:r>
              <a:rPr lang="en-US" sz="2400" b="1" dirty="0" smtClean="0"/>
              <a:t>24. Other </a:t>
            </a:r>
            <a:r>
              <a:rPr lang="en-US" sz="2400" b="1" dirty="0"/>
              <a:t>than the operator of a vehicle servicing the designated aircraft, do not operate a motor vehicle so as to pass within twenty feet of a parked aircraft</a:t>
            </a:r>
            <a:r>
              <a:rPr lang="en-US" sz="2400" b="1" dirty="0" smtClean="0"/>
              <a:t>.</a:t>
            </a:r>
          </a:p>
          <a:p>
            <a:endParaRPr lang="en-US" sz="2400" dirty="0"/>
          </a:p>
          <a:p>
            <a:r>
              <a:rPr lang="en-US" sz="2400" b="1" dirty="0" smtClean="0"/>
              <a:t>25. All trucks and equipment operating on the Airport in connection with the servicing of aircraft must be parked only in designated areas and in such a manner that permits departure from the parking area in a forward direction. </a:t>
            </a:r>
          </a:p>
          <a:p>
            <a:endParaRPr lang="en-US" sz="2400" b="1" dirty="0" smtClean="0"/>
          </a:p>
          <a:p>
            <a:r>
              <a:rPr lang="en-US" sz="2400" b="1" dirty="0" smtClean="0"/>
              <a:t>26. Operators must exercise caution for aircraft tires and brakes on aircraft that have just landed. Because tires and brakes can be hot and dangerous, persons that must approach the aircraft should do so from the front or rear, and never from the side. Aircraft brakes may explode with great force, blasting hot metal to each side of the wheel. </a:t>
            </a:r>
          </a:p>
          <a:p>
            <a:endParaRPr lang="en-US" sz="2400" b="1" dirty="0" smtClean="0"/>
          </a:p>
          <a:p>
            <a:endParaRPr lang="en-US" sz="2400" b="1" dirty="0"/>
          </a:p>
          <a:p>
            <a:endParaRPr lang="en-US" sz="2400" b="1" dirty="0" smtClean="0"/>
          </a:p>
          <a:p>
            <a:endParaRPr lang="en-US" sz="2400" b="1" dirty="0"/>
          </a:p>
          <a:p>
            <a:endParaRPr lang="en-US" sz="2400" b="1" dirty="0" smtClean="0"/>
          </a:p>
          <a:p>
            <a:endParaRPr lang="en-US" sz="2400" b="1" dirty="0"/>
          </a:p>
          <a:p>
            <a:endParaRPr lang="en-US" sz="2400" b="1" dirty="0" smtClean="0"/>
          </a:p>
          <a:p>
            <a:endParaRPr lang="en-US" sz="2400" b="1" dirty="0"/>
          </a:p>
          <a:p>
            <a:endParaRPr lang="en-US" sz="2400" b="1" dirty="0" smtClean="0"/>
          </a:p>
          <a:p>
            <a:endParaRPr lang="en-US" sz="2400" b="1" dirty="0"/>
          </a:p>
          <a:p>
            <a:endParaRPr lang="en-US" sz="2400" b="1" dirty="0" smtClean="0"/>
          </a:p>
          <a:p>
            <a:r>
              <a:rPr lang="en-US" sz="2400" b="1" dirty="0" smtClean="0"/>
              <a:t> </a:t>
            </a:r>
            <a:endParaRPr lang="en-US" sz="2400" b="1" dirty="0"/>
          </a:p>
        </p:txBody>
      </p:sp>
    </p:spTree>
    <p:extLst>
      <p:ext uri="{BB962C8B-B14F-4D97-AF65-F5344CB8AC3E}">
        <p14:creationId xmlns:p14="http://schemas.microsoft.com/office/powerpoint/2010/main" val="26035107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448" y="152400"/>
            <a:ext cx="8839200" cy="6924973"/>
          </a:xfrm>
          <a:prstGeom prst="rect">
            <a:avLst/>
          </a:prstGeom>
        </p:spPr>
        <p:txBody>
          <a:bodyPr wrap="square">
            <a:spAutoFit/>
          </a:bodyPr>
          <a:lstStyle/>
          <a:p>
            <a:r>
              <a:rPr lang="en-US" sz="2400" b="1" dirty="0" smtClean="0"/>
              <a:t>27. Motorized equipment may not be positioned within ten (10) feet of the aircraft fuel vents during the refueling operation. </a:t>
            </a:r>
          </a:p>
          <a:p>
            <a:endParaRPr lang="en-US" dirty="0"/>
          </a:p>
          <a:p>
            <a:r>
              <a:rPr lang="en-US" sz="2400" b="1" dirty="0" smtClean="0"/>
              <a:t>28. </a:t>
            </a:r>
            <a:r>
              <a:rPr lang="en-US" sz="2400" b="1" dirty="0"/>
              <a:t>Vehicle operators shall exercise extreme caution for aircraft fueling operations and ensure that adequate separation is maintained between them and all mobile fuel </a:t>
            </a:r>
            <a:r>
              <a:rPr lang="en-US" sz="2400" b="1" dirty="0" smtClean="0"/>
              <a:t>vehicles.</a:t>
            </a:r>
          </a:p>
          <a:p>
            <a:endParaRPr lang="en-US" sz="2400" b="1" dirty="0"/>
          </a:p>
          <a:p>
            <a:r>
              <a:rPr lang="en-US" sz="2400" b="1" dirty="0" smtClean="0"/>
              <a:t>29. Ramp personnel responsible for the towing operation shall ensure proper wingtip clearances are kept at all times. If a conflict arises, personnel must take the appropriate steps to guarantee safety. </a:t>
            </a:r>
          </a:p>
          <a:p>
            <a:endParaRPr lang="en-US" sz="2400" b="1" dirty="0"/>
          </a:p>
          <a:p>
            <a:r>
              <a:rPr lang="en-US" sz="2400" b="1" dirty="0" smtClean="0"/>
              <a:t>30. </a:t>
            </a:r>
            <a:r>
              <a:rPr lang="en-US" sz="2400" b="1" dirty="0" err="1" smtClean="0"/>
              <a:t>Wingwalkers</a:t>
            </a:r>
            <a:r>
              <a:rPr lang="en-US" sz="2400" b="1" dirty="0" smtClean="0"/>
              <a:t> shall be used for all aircraft towing operations</a:t>
            </a:r>
          </a:p>
          <a:p>
            <a:endParaRPr lang="en-US" sz="2400" b="1" dirty="0"/>
          </a:p>
          <a:p>
            <a:endParaRPr lang="en-US" sz="2400" b="1" dirty="0"/>
          </a:p>
          <a:p>
            <a:endParaRPr lang="en-US" dirty="0"/>
          </a:p>
        </p:txBody>
      </p:sp>
    </p:spTree>
    <p:extLst>
      <p:ext uri="{BB962C8B-B14F-4D97-AF65-F5344CB8AC3E}">
        <p14:creationId xmlns:p14="http://schemas.microsoft.com/office/powerpoint/2010/main" val="24725708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256" y="152400"/>
            <a:ext cx="8991600" cy="6617196"/>
          </a:xfrm>
          <a:prstGeom prst="rect">
            <a:avLst/>
          </a:prstGeom>
        </p:spPr>
        <p:txBody>
          <a:bodyPr wrap="square">
            <a:spAutoFit/>
          </a:bodyPr>
          <a:lstStyle/>
          <a:p>
            <a:pPr algn="ctr"/>
            <a:r>
              <a:rPr lang="en-US" sz="3200" b="1" dirty="0" smtClean="0">
                <a:solidFill>
                  <a:srgbClr val="FF0000"/>
                </a:solidFill>
              </a:rPr>
              <a:t>Speed Limits</a:t>
            </a:r>
          </a:p>
          <a:p>
            <a:endParaRPr lang="en-US" sz="3200" b="1" dirty="0" smtClean="0">
              <a:solidFill>
                <a:srgbClr val="FF0000"/>
              </a:solidFill>
            </a:endParaRPr>
          </a:p>
          <a:p>
            <a:pPr marL="457200" indent="-457200">
              <a:buAutoNum type="arabicPeriod"/>
            </a:pPr>
            <a:r>
              <a:rPr lang="en-US" sz="2400" b="1" dirty="0" smtClean="0"/>
              <a:t>Never operate any vehicle, other than an emergency vehicle proceeding in response to an alarm, within the AOA perimeter, at a speed greater than twenty miles per hour.</a:t>
            </a:r>
          </a:p>
          <a:p>
            <a:endParaRPr lang="en-US" sz="2400" b="1" dirty="0" smtClean="0"/>
          </a:p>
          <a:p>
            <a:r>
              <a:rPr lang="en-US" sz="2400" b="1" dirty="0" smtClean="0"/>
              <a:t>2. Never operate a motor vehicle on aircraft ramps, or in close proximity to parked or taxiing aircraft, or adjacent to buildings or obscured areas at a speed greater than ten miles per hour.</a:t>
            </a:r>
          </a:p>
          <a:p>
            <a:endParaRPr lang="en-US" sz="2400" b="1" dirty="0" smtClean="0"/>
          </a:p>
          <a:p>
            <a:r>
              <a:rPr lang="en-US" sz="2400" b="1" dirty="0" smtClean="0"/>
              <a:t>3. Never operate a motor vehicle in the of a parked or taxiing aircraft at a speed that is greater than normal walking speed, or in a manner, which is considered unsafe or unreasonable.</a:t>
            </a:r>
          </a:p>
          <a:p>
            <a:endParaRPr lang="en-US" sz="2400" b="1" dirty="0"/>
          </a:p>
        </p:txBody>
      </p:sp>
    </p:spTree>
    <p:extLst>
      <p:ext uri="{BB962C8B-B14F-4D97-AF65-F5344CB8AC3E}">
        <p14:creationId xmlns:p14="http://schemas.microsoft.com/office/powerpoint/2010/main" val="42898448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 y="335846"/>
            <a:ext cx="8839200" cy="5816977"/>
          </a:xfrm>
          <a:prstGeom prst="rect">
            <a:avLst/>
          </a:prstGeom>
        </p:spPr>
        <p:txBody>
          <a:bodyPr wrap="square">
            <a:spAutoFit/>
          </a:bodyPr>
          <a:lstStyle/>
          <a:p>
            <a:r>
              <a:rPr lang="en-US" sz="2400" b="1" dirty="0" smtClean="0"/>
              <a:t>4. To insure positive brake action on slippery surfaces, operators shall use extreme caution and reduce speed to allow for proper vehicle control.</a:t>
            </a:r>
          </a:p>
          <a:p>
            <a:endParaRPr lang="en-US" sz="2400" b="1" dirty="0" smtClean="0"/>
          </a:p>
          <a:p>
            <a:r>
              <a:rPr lang="en-US" sz="2400" b="1" dirty="0" smtClean="0"/>
              <a:t>5. Specified speed limits shall not relieve the operator of exercising caution and positive control at all times, particularly during hours of darkness, diminished visibility and abnormal weather or surface conditions</a:t>
            </a:r>
          </a:p>
          <a:p>
            <a:pPr algn="ctr"/>
            <a:endParaRPr lang="en-US" sz="2800" b="1" dirty="0" smtClean="0">
              <a:solidFill>
                <a:srgbClr val="FF0000"/>
              </a:solidFill>
            </a:endParaRPr>
          </a:p>
          <a:p>
            <a:pPr algn="ctr"/>
            <a:r>
              <a:rPr lang="en-US" sz="2800" b="1" dirty="0" smtClean="0">
                <a:solidFill>
                  <a:srgbClr val="FF0000"/>
                </a:solidFill>
              </a:rPr>
              <a:t>Always Remember </a:t>
            </a:r>
          </a:p>
          <a:p>
            <a:pPr algn="ctr"/>
            <a:endParaRPr lang="en-US" sz="2800" b="1" dirty="0">
              <a:solidFill>
                <a:srgbClr val="FF0000"/>
              </a:solidFill>
            </a:endParaRPr>
          </a:p>
          <a:p>
            <a:pPr algn="ctr"/>
            <a:r>
              <a:rPr lang="en-US" sz="2800" b="1" dirty="0" smtClean="0">
                <a:solidFill>
                  <a:srgbClr val="FF0000"/>
                </a:solidFill>
              </a:rPr>
              <a:t>Under all circumstances</a:t>
            </a:r>
            <a:endParaRPr lang="en-US" sz="2400" b="1" dirty="0">
              <a:solidFill>
                <a:srgbClr val="FF0000"/>
              </a:solidFill>
            </a:endParaRPr>
          </a:p>
          <a:p>
            <a:pPr algn="ctr"/>
            <a:endParaRPr lang="en-US" sz="2400" b="1" dirty="0" smtClean="0">
              <a:solidFill>
                <a:srgbClr val="FF0000"/>
              </a:solidFill>
            </a:endParaRPr>
          </a:p>
          <a:p>
            <a:pPr algn="ctr"/>
            <a:r>
              <a:rPr lang="en-US" sz="4400" b="1" dirty="0" smtClean="0">
                <a:solidFill>
                  <a:srgbClr val="FF0000"/>
                </a:solidFill>
              </a:rPr>
              <a:t>Aircraft have the Right-of-Way</a:t>
            </a:r>
            <a:endParaRPr lang="en-US" sz="4400" b="1" dirty="0">
              <a:solidFill>
                <a:srgbClr val="FF0000"/>
              </a:solidFill>
            </a:endParaRPr>
          </a:p>
        </p:txBody>
      </p:sp>
    </p:spTree>
    <p:extLst>
      <p:ext uri="{BB962C8B-B14F-4D97-AF65-F5344CB8AC3E}">
        <p14:creationId xmlns:p14="http://schemas.microsoft.com/office/powerpoint/2010/main" val="7604526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12845"/>
            <a:ext cx="8763000" cy="4647426"/>
          </a:xfrm>
          <a:prstGeom prst="rect">
            <a:avLst/>
          </a:prstGeom>
        </p:spPr>
        <p:txBody>
          <a:bodyPr wrap="square">
            <a:spAutoFit/>
          </a:bodyPr>
          <a:lstStyle/>
          <a:p>
            <a:pPr algn="ctr"/>
            <a:r>
              <a:rPr lang="en-US" sz="4000" b="1" u="sng" dirty="0"/>
              <a:t>Accident R</a:t>
            </a:r>
            <a:r>
              <a:rPr lang="en-US" sz="4000" b="1" u="sng" dirty="0" smtClean="0"/>
              <a:t>eporting</a:t>
            </a:r>
          </a:p>
          <a:p>
            <a:r>
              <a:rPr lang="en-US" sz="4000" b="1" u="sng" dirty="0" smtClean="0"/>
              <a:t> </a:t>
            </a:r>
            <a:endParaRPr lang="en-US" sz="4000" dirty="0"/>
          </a:p>
          <a:p>
            <a:r>
              <a:rPr lang="en-US" sz="2400" b="1" dirty="0"/>
              <a:t>All accidents must be reported to the </a:t>
            </a:r>
            <a:r>
              <a:rPr lang="en-US" sz="2400" b="1" dirty="0" smtClean="0"/>
              <a:t>Bult </a:t>
            </a:r>
            <a:r>
              <a:rPr lang="en-US" sz="2400" b="1" dirty="0"/>
              <a:t>Airport </a:t>
            </a:r>
            <a:r>
              <a:rPr lang="en-US" sz="2400" b="1" dirty="0" smtClean="0"/>
              <a:t>Manager </a:t>
            </a:r>
            <a:r>
              <a:rPr lang="en-US" sz="2400" b="1" dirty="0"/>
              <a:t>immediately. Even the smallest incident between a vehicle and an aircraft can have a serious affect on the safety of flight. Accidents should be reported by calling the </a:t>
            </a:r>
            <a:r>
              <a:rPr lang="en-US" sz="2400" b="1" dirty="0" smtClean="0"/>
              <a:t>Operations </a:t>
            </a:r>
            <a:r>
              <a:rPr lang="en-US" sz="2400" b="1" dirty="0"/>
              <a:t>Office at the designated telephone number. Persons involved in the incident must remain at the </a:t>
            </a:r>
            <a:r>
              <a:rPr lang="en-US" sz="2400" b="1" dirty="0" smtClean="0"/>
              <a:t>scene </a:t>
            </a:r>
            <a:r>
              <a:rPr lang="en-US" sz="2400" b="1" dirty="0"/>
              <a:t>until </a:t>
            </a:r>
            <a:r>
              <a:rPr lang="en-US" sz="2400" b="1" dirty="0" smtClean="0"/>
              <a:t>the </a:t>
            </a:r>
            <a:r>
              <a:rPr lang="en-US" sz="2400" b="1" dirty="0"/>
              <a:t>Airport </a:t>
            </a:r>
            <a:r>
              <a:rPr lang="en-US" sz="2400" b="1" dirty="0" smtClean="0"/>
              <a:t>Manager or his designee </a:t>
            </a:r>
            <a:r>
              <a:rPr lang="en-US" sz="2400" b="1" dirty="0"/>
              <a:t>have finished gathering information, questioning witnesses and taking pictures if necessary. </a:t>
            </a:r>
          </a:p>
        </p:txBody>
      </p:sp>
    </p:spTree>
    <p:extLst>
      <p:ext uri="{BB962C8B-B14F-4D97-AF65-F5344CB8AC3E}">
        <p14:creationId xmlns:p14="http://schemas.microsoft.com/office/powerpoint/2010/main" val="34816300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971800"/>
            <a:ext cx="8991600" cy="1569660"/>
          </a:xfrm>
          <a:prstGeom prst="rect">
            <a:avLst/>
          </a:prstGeom>
          <a:noFill/>
        </p:spPr>
        <p:txBody>
          <a:bodyPr wrap="square" rtlCol="0">
            <a:spAutoFit/>
          </a:bodyPr>
          <a:lstStyle/>
          <a:p>
            <a:pPr algn="ctr"/>
            <a:r>
              <a:rPr lang="en-US" sz="9600" b="1" dirty="0" smtClean="0">
                <a:solidFill>
                  <a:srgbClr val="FF0000"/>
                </a:solidFill>
              </a:rPr>
              <a:t>????</a:t>
            </a:r>
            <a:endParaRPr lang="en-US" sz="9600" b="1" dirty="0">
              <a:solidFill>
                <a:srgbClr val="FF0000"/>
              </a:solidFill>
            </a:endParaRPr>
          </a:p>
        </p:txBody>
      </p:sp>
      <p:sp>
        <p:nvSpPr>
          <p:cNvPr id="3" name="TextBox 2"/>
          <p:cNvSpPr txBox="1"/>
          <p:nvPr/>
        </p:nvSpPr>
        <p:spPr>
          <a:xfrm>
            <a:off x="76200" y="1959864"/>
            <a:ext cx="8919491" cy="1323439"/>
          </a:xfrm>
          <a:prstGeom prst="rect">
            <a:avLst/>
          </a:prstGeom>
          <a:noFill/>
        </p:spPr>
        <p:txBody>
          <a:bodyPr wrap="square" rtlCol="0">
            <a:spAutoFit/>
          </a:bodyPr>
          <a:lstStyle/>
          <a:p>
            <a:pPr algn="ctr"/>
            <a:r>
              <a:rPr lang="en-US" sz="8000" dirty="0" smtClean="0"/>
              <a:t>QUESTIONS</a:t>
            </a:r>
            <a:endParaRPr lang="en-US" sz="8000" dirty="0"/>
          </a:p>
        </p:txBody>
      </p:sp>
    </p:spTree>
    <p:extLst>
      <p:ext uri="{BB962C8B-B14F-4D97-AF65-F5344CB8AC3E}">
        <p14:creationId xmlns:p14="http://schemas.microsoft.com/office/powerpoint/2010/main" val="2570240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b="1" dirty="0" smtClean="0">
                <a:solidFill>
                  <a:srgbClr val="FF0000"/>
                </a:solidFill>
              </a:rPr>
              <a:t>Purpose</a:t>
            </a:r>
            <a:endParaRPr lang="en-US" sz="6600" b="1" dirty="0">
              <a:solidFill>
                <a:srgbClr val="FF0000"/>
              </a:solidFill>
            </a:endParaRPr>
          </a:p>
        </p:txBody>
      </p:sp>
      <p:sp>
        <p:nvSpPr>
          <p:cNvPr id="3" name="Content Placeholder 2"/>
          <p:cNvSpPr>
            <a:spLocks noGrp="1"/>
          </p:cNvSpPr>
          <p:nvPr>
            <p:ph idx="1"/>
          </p:nvPr>
        </p:nvSpPr>
        <p:spPr/>
        <p:txBody>
          <a:bodyPr/>
          <a:lstStyle/>
          <a:p>
            <a:r>
              <a:rPr lang="en-US" b="1" dirty="0" smtClean="0"/>
              <a:t>Airport </a:t>
            </a:r>
            <a:r>
              <a:rPr lang="en-US" b="1" dirty="0"/>
              <a:t>Driver Training Programs are intended to prepare employees for operating safely on the airport’s surface</a:t>
            </a:r>
            <a:r>
              <a:rPr lang="en-US" b="1" dirty="0" smtClean="0"/>
              <a:t>.</a:t>
            </a:r>
          </a:p>
          <a:p>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2971800"/>
            <a:ext cx="4876800" cy="3048000"/>
          </a:xfrm>
          <a:prstGeom prst="rect">
            <a:avLst/>
          </a:prstGeom>
        </p:spPr>
      </p:pic>
      <p:sp>
        <p:nvSpPr>
          <p:cNvPr id="5" name="TextBox 4"/>
          <p:cNvSpPr txBox="1"/>
          <p:nvPr/>
        </p:nvSpPr>
        <p:spPr>
          <a:xfrm>
            <a:off x="-38100" y="6027003"/>
            <a:ext cx="9067800" cy="830997"/>
          </a:xfrm>
          <a:prstGeom prst="rect">
            <a:avLst/>
          </a:prstGeom>
          <a:noFill/>
        </p:spPr>
        <p:txBody>
          <a:bodyPr wrap="square" rtlCol="0">
            <a:spAutoFit/>
          </a:bodyPr>
          <a:lstStyle/>
          <a:p>
            <a:pPr algn="ctr"/>
            <a:r>
              <a:rPr lang="en-US" sz="4800" b="1" dirty="0" smtClean="0">
                <a:solidFill>
                  <a:srgbClr val="FF0000"/>
                </a:solidFill>
              </a:rPr>
              <a:t>Don’t let this be you</a:t>
            </a:r>
            <a:endParaRPr lang="en-US" sz="4800" b="1" dirty="0">
              <a:solidFill>
                <a:srgbClr val="FF0000"/>
              </a:solidFill>
            </a:endParaRPr>
          </a:p>
        </p:txBody>
      </p:sp>
    </p:spTree>
    <p:extLst>
      <p:ext uri="{BB962C8B-B14F-4D97-AF65-F5344CB8AC3E}">
        <p14:creationId xmlns:p14="http://schemas.microsoft.com/office/powerpoint/2010/main" val="179102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1000"/>
                                        <p:tgtEl>
                                          <p:spTgt spid="5">
                                            <p:txEl>
                                              <p:pRg st="0" end="0"/>
                                            </p:txEl>
                                          </p:spTgt>
                                        </p:tgtEl>
                                      </p:cBhvr>
                                    </p:animEffect>
                                    <p:anim calcmode="lin" valueType="num">
                                      <p:cBhvr>
                                        <p:cTn id="1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Course Objectives</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sz="5400" b="1" dirty="0" smtClean="0">
                <a:solidFill>
                  <a:srgbClr val="002060"/>
                </a:solidFill>
              </a:rPr>
              <a:t>Definitions</a:t>
            </a:r>
          </a:p>
          <a:p>
            <a:r>
              <a:rPr lang="en-US" sz="5400" b="1" dirty="0" smtClean="0">
                <a:solidFill>
                  <a:srgbClr val="002060"/>
                </a:solidFill>
              </a:rPr>
              <a:t>Vehicle Requirements</a:t>
            </a:r>
          </a:p>
          <a:p>
            <a:r>
              <a:rPr lang="en-US" sz="5400" b="1" dirty="0" smtClean="0">
                <a:solidFill>
                  <a:srgbClr val="002060"/>
                </a:solidFill>
              </a:rPr>
              <a:t>Airport Familiarization</a:t>
            </a:r>
          </a:p>
          <a:p>
            <a:r>
              <a:rPr lang="en-US" sz="5400" b="1" dirty="0" smtClean="0">
                <a:solidFill>
                  <a:srgbClr val="002060"/>
                </a:solidFill>
              </a:rPr>
              <a:t>Airport Communications</a:t>
            </a:r>
          </a:p>
          <a:p>
            <a:r>
              <a:rPr lang="en-US" sz="5400" b="1" dirty="0" smtClean="0">
                <a:solidFill>
                  <a:srgbClr val="002060"/>
                </a:solidFill>
              </a:rPr>
              <a:t>Driving on the Airport</a:t>
            </a:r>
          </a:p>
          <a:p>
            <a:r>
              <a:rPr lang="en-US" sz="5400" b="1" dirty="0" smtClean="0">
                <a:solidFill>
                  <a:srgbClr val="002060"/>
                </a:solidFill>
              </a:rPr>
              <a:t>Practical Experience</a:t>
            </a:r>
          </a:p>
          <a:p>
            <a:endParaRPr lang="en-US" b="1" dirty="0" smtClean="0">
              <a:solidFill>
                <a:srgbClr val="002060"/>
              </a:solidFill>
            </a:endParaRPr>
          </a:p>
          <a:p>
            <a:endParaRPr lang="en-US" b="1" dirty="0">
              <a:solidFill>
                <a:srgbClr val="002060"/>
              </a:solidFill>
            </a:endParaRPr>
          </a:p>
        </p:txBody>
      </p:sp>
    </p:spTree>
    <p:extLst>
      <p:ext uri="{BB962C8B-B14F-4D97-AF65-F5344CB8AC3E}">
        <p14:creationId xmlns:p14="http://schemas.microsoft.com/office/powerpoint/2010/main" val="229091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Vehicle Requirements</a:t>
            </a:r>
            <a:endParaRPr lang="en-US" dirty="0">
              <a:solidFill>
                <a:srgbClr val="FF0000"/>
              </a:solidFill>
            </a:endParaRPr>
          </a:p>
        </p:txBody>
      </p:sp>
      <p:sp>
        <p:nvSpPr>
          <p:cNvPr id="3" name="Content Placeholder 2"/>
          <p:cNvSpPr>
            <a:spLocks noGrp="1"/>
          </p:cNvSpPr>
          <p:nvPr>
            <p:ph idx="1"/>
          </p:nvPr>
        </p:nvSpPr>
        <p:spPr/>
        <p:txBody>
          <a:bodyPr/>
          <a:lstStyle/>
          <a:p>
            <a:r>
              <a:rPr lang="en-US" b="1" dirty="0" smtClean="0"/>
              <a:t>All Vehicles Operating in the Air Operations Area must be equipped with the following at a minimum:</a:t>
            </a:r>
          </a:p>
          <a:p>
            <a:endParaRPr lang="en-US" b="1" dirty="0" smtClean="0"/>
          </a:p>
          <a:p>
            <a:pPr lvl="1"/>
            <a:r>
              <a:rPr lang="en-US" sz="2400" b="1" dirty="0" smtClean="0"/>
              <a:t>Operating Headlights</a:t>
            </a:r>
          </a:p>
          <a:p>
            <a:pPr lvl="1"/>
            <a:r>
              <a:rPr lang="en-US" sz="2400" b="1" dirty="0" smtClean="0"/>
              <a:t>Operating Taillights</a:t>
            </a:r>
          </a:p>
          <a:p>
            <a:pPr lvl="1"/>
            <a:r>
              <a:rPr lang="en-US" sz="2400" b="1" dirty="0" smtClean="0"/>
              <a:t>Rotating or Flashing </a:t>
            </a:r>
            <a:r>
              <a:rPr lang="en-US" sz="2400" b="1" dirty="0"/>
              <a:t>Y</a:t>
            </a:r>
            <a:r>
              <a:rPr lang="en-US" sz="2400" b="1" dirty="0" smtClean="0"/>
              <a:t>ellow Beacon</a:t>
            </a:r>
          </a:p>
          <a:p>
            <a:pPr lvl="1"/>
            <a:r>
              <a:rPr lang="en-US" sz="2400" b="1" dirty="0" smtClean="0"/>
              <a:t>Two-way </a:t>
            </a:r>
            <a:r>
              <a:rPr lang="en-US" sz="2400" b="1" dirty="0"/>
              <a:t>A</a:t>
            </a:r>
            <a:r>
              <a:rPr lang="en-US" sz="2400" b="1" dirty="0" smtClean="0"/>
              <a:t>ircraft Transceiver</a:t>
            </a:r>
          </a:p>
          <a:p>
            <a:pPr lvl="1"/>
            <a:r>
              <a:rPr lang="en-US" sz="2400" b="1" dirty="0" smtClean="0"/>
              <a:t>Fire Extinguisher</a:t>
            </a:r>
          </a:p>
          <a:p>
            <a:pPr marL="411480" lvl="1" indent="0">
              <a:buNone/>
            </a:pPr>
            <a:endParaRPr lang="en-US" sz="2400" b="1" dirty="0" smtClean="0"/>
          </a:p>
          <a:p>
            <a:pPr marL="411480" lvl="1" indent="0">
              <a:buNone/>
            </a:pPr>
            <a:endParaRPr lang="en-US" b="1" dirty="0"/>
          </a:p>
        </p:txBody>
      </p:sp>
    </p:spTree>
    <p:extLst>
      <p:ext uri="{BB962C8B-B14F-4D97-AF65-F5344CB8AC3E}">
        <p14:creationId xmlns:p14="http://schemas.microsoft.com/office/powerpoint/2010/main" val="3907482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Definitions</a:t>
            </a:r>
            <a:endParaRPr lang="en-US" b="1" dirty="0">
              <a:solidFill>
                <a:srgbClr val="FF0000"/>
              </a:solidFill>
            </a:endParaRPr>
          </a:p>
        </p:txBody>
      </p:sp>
      <p:sp>
        <p:nvSpPr>
          <p:cNvPr id="3" name="Content Placeholder 2"/>
          <p:cNvSpPr>
            <a:spLocks noGrp="1"/>
          </p:cNvSpPr>
          <p:nvPr>
            <p:ph idx="1"/>
          </p:nvPr>
        </p:nvSpPr>
        <p:spPr/>
        <p:txBody>
          <a:bodyPr/>
          <a:lstStyle/>
          <a:p>
            <a:r>
              <a:rPr lang="en-US" b="1" dirty="0" smtClean="0"/>
              <a:t>Runway Incursions – A runway </a:t>
            </a:r>
            <a:r>
              <a:rPr lang="en-US" b="1" dirty="0"/>
              <a:t>incursion is “any occurrence at </a:t>
            </a:r>
            <a:r>
              <a:rPr lang="en-US" b="1" dirty="0" smtClean="0"/>
              <a:t>an airport </a:t>
            </a:r>
            <a:r>
              <a:rPr lang="en-US" b="1" dirty="0"/>
              <a:t>involving an aircraft, vehicle, or person or object on the ground, that creates a collision hazard or results in a loss of separation with an aircraft taking off, intending to take off, landing, or intending to land”. </a:t>
            </a:r>
            <a:endParaRPr lang="en-US" b="1" dirty="0" smtClean="0"/>
          </a:p>
          <a:p>
            <a:endParaRPr lang="en-US" b="1" dirty="0" smtClean="0"/>
          </a:p>
          <a:p>
            <a:r>
              <a:rPr lang="en-US" b="1" dirty="0"/>
              <a:t>Accident </a:t>
            </a:r>
            <a:r>
              <a:rPr lang="en-US" dirty="0"/>
              <a:t>- </a:t>
            </a:r>
            <a:r>
              <a:rPr lang="en-US" b="1" dirty="0"/>
              <a:t>a collision between one aircraft or vehicle and another aircraft, vehicle, person or object which results in property damage, personal injury, or death. </a:t>
            </a:r>
          </a:p>
        </p:txBody>
      </p:sp>
    </p:spTree>
    <p:extLst>
      <p:ext uri="{BB962C8B-B14F-4D97-AF65-F5344CB8AC3E}">
        <p14:creationId xmlns:p14="http://schemas.microsoft.com/office/powerpoint/2010/main" val="4883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1200329"/>
          </a:xfrm>
          <a:prstGeom prst="rect">
            <a:avLst/>
          </a:prstGeom>
        </p:spPr>
        <p:txBody>
          <a:bodyPr wrap="square">
            <a:spAutoFit/>
          </a:bodyPr>
          <a:lstStyle/>
          <a:p>
            <a:pPr marL="342900" indent="-342900">
              <a:buFont typeface="Arial" panose="020B0604020202020204" pitchFamily="34" charset="0"/>
              <a:buChar char="•"/>
            </a:pPr>
            <a:r>
              <a:rPr lang="en-US" sz="2400" b="1" dirty="0"/>
              <a:t>Aircraft Incident – an occurrence, other than an accident, associated with the operation of an aircraft that affects or could affect the safety of operations. </a:t>
            </a:r>
          </a:p>
        </p:txBody>
      </p:sp>
      <p:sp>
        <p:nvSpPr>
          <p:cNvPr id="5" name="Rectangle 4"/>
          <p:cNvSpPr/>
          <p:nvPr/>
        </p:nvSpPr>
        <p:spPr>
          <a:xfrm>
            <a:off x="228600" y="1352729"/>
            <a:ext cx="8686800" cy="2308324"/>
          </a:xfrm>
          <a:prstGeom prst="rect">
            <a:avLst/>
          </a:prstGeom>
        </p:spPr>
        <p:txBody>
          <a:bodyPr wrap="square">
            <a:spAutoFit/>
          </a:bodyPr>
          <a:lstStyle/>
          <a:p>
            <a:pPr marL="342900" indent="-342900">
              <a:buFont typeface="Arial" panose="020B0604020202020204" pitchFamily="34" charset="0"/>
              <a:buChar char="•"/>
            </a:pPr>
            <a:r>
              <a:rPr lang="en-US" sz="2400" b="1" dirty="0" smtClean="0"/>
              <a:t>Air Operations Area (AOA) - those areas that encompass the runways, taxiways, aprons and other areas of the airport intended to be used by aircraft for taxiing, takeoff, landing, maneuvering, and parking. Also operating on the AOA are the vehicles necessary to service aircraft operations. </a:t>
            </a:r>
            <a:endParaRPr lang="en-US" sz="2400" b="1" dirty="0"/>
          </a:p>
        </p:txBody>
      </p:sp>
      <p:sp>
        <p:nvSpPr>
          <p:cNvPr id="7" name="Rectangle 6"/>
          <p:cNvSpPr/>
          <p:nvPr/>
        </p:nvSpPr>
        <p:spPr>
          <a:xfrm>
            <a:off x="228600" y="3691804"/>
            <a:ext cx="8686800" cy="1938992"/>
          </a:xfrm>
          <a:prstGeom prst="rect">
            <a:avLst/>
          </a:prstGeom>
        </p:spPr>
        <p:txBody>
          <a:bodyPr wrap="square">
            <a:spAutoFit/>
          </a:bodyPr>
          <a:lstStyle/>
          <a:p>
            <a:pPr marL="342900" indent="-342900">
              <a:buFont typeface="Arial" panose="020B0604020202020204" pitchFamily="34" charset="0"/>
              <a:buChar char="•"/>
            </a:pPr>
            <a:r>
              <a:rPr lang="en-US" sz="2400" b="1" dirty="0"/>
              <a:t>Apron or Ramp - a defined area on an airport or heliport intended to accommodate the parking and servicing of aircraft, the loading and unloading of passengers and cargo, refueling, maintenance and other servicing operations. </a:t>
            </a:r>
          </a:p>
        </p:txBody>
      </p:sp>
    </p:spTree>
    <p:extLst>
      <p:ext uri="{BB962C8B-B14F-4D97-AF65-F5344CB8AC3E}">
        <p14:creationId xmlns:p14="http://schemas.microsoft.com/office/powerpoint/2010/main" val="4132673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 calcmode="lin" valueType="num">
                                      <p:cBhvr>
                                        <p:cTn id="21"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732520" cy="1200329"/>
          </a:xfrm>
          <a:prstGeom prst="rect">
            <a:avLst/>
          </a:prstGeom>
        </p:spPr>
        <p:txBody>
          <a:bodyPr wrap="square">
            <a:spAutoFit/>
          </a:bodyPr>
          <a:lstStyle/>
          <a:p>
            <a:pPr marL="342900" indent="-342900">
              <a:buFont typeface="Arial" panose="020B0604020202020204" pitchFamily="34" charset="0"/>
              <a:buChar char="•"/>
            </a:pPr>
            <a:r>
              <a:rPr lang="en-US" sz="2400" b="1" dirty="0" smtClean="0"/>
              <a:t>Displaced Threshold - a threshold for landing that is located at a point on the runway other than the designated beginning of the runway.</a:t>
            </a:r>
            <a:endParaRPr lang="en-US" sz="2400" b="1"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1581329"/>
            <a:ext cx="5181600" cy="283827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53000" y="1581329"/>
            <a:ext cx="4114800" cy="2838271"/>
          </a:xfrm>
          <a:prstGeom prst="rect">
            <a:avLst/>
          </a:prstGeom>
        </p:spPr>
      </p:pic>
      <p:sp>
        <p:nvSpPr>
          <p:cNvPr id="6" name="TextBox 5"/>
          <p:cNvSpPr txBox="1"/>
          <p:nvPr/>
        </p:nvSpPr>
        <p:spPr>
          <a:xfrm>
            <a:off x="152400" y="4800600"/>
            <a:ext cx="8839200" cy="1569660"/>
          </a:xfrm>
          <a:prstGeom prst="rect">
            <a:avLst/>
          </a:prstGeom>
          <a:noFill/>
        </p:spPr>
        <p:txBody>
          <a:bodyPr wrap="square" rtlCol="0">
            <a:spAutoFit/>
          </a:bodyPr>
          <a:lstStyle/>
          <a:p>
            <a:pPr marL="342900" indent="-342900">
              <a:buFont typeface="Arial" panose="020B0604020202020204" pitchFamily="34" charset="0"/>
              <a:buChar char="•"/>
            </a:pPr>
            <a:r>
              <a:rPr lang="en-US" sz="2400" b="1" dirty="0" smtClean="0"/>
              <a:t>Hold Bar -</a:t>
            </a:r>
            <a:r>
              <a:rPr lang="en-US" altLang="en-US" sz="2400" b="1" dirty="0" smtClean="0"/>
              <a:t>Used to identify the location where a pilot or vehicle is to stop when clearance has not been granted onto a runway.</a:t>
            </a:r>
          </a:p>
          <a:p>
            <a:r>
              <a:rPr lang="en-US" sz="2400" b="1" dirty="0" smtClean="0"/>
              <a:t>  </a:t>
            </a:r>
            <a:endParaRPr lang="en-US" sz="2400" b="1" dirty="0"/>
          </a:p>
        </p:txBody>
      </p:sp>
    </p:spTree>
    <p:extLst>
      <p:ext uri="{BB962C8B-B14F-4D97-AF65-F5344CB8AC3E}">
        <p14:creationId xmlns:p14="http://schemas.microsoft.com/office/powerpoint/2010/main" val="10253478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additive="base">
                                        <p:cTn id="2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839200" cy="1569660"/>
          </a:xfrm>
          <a:prstGeom prst="rect">
            <a:avLst/>
          </a:prstGeom>
        </p:spPr>
        <p:txBody>
          <a:bodyPr wrap="square">
            <a:spAutoFit/>
          </a:bodyPr>
          <a:lstStyle/>
          <a:p>
            <a:pPr marL="342900" indent="-342900">
              <a:buFont typeface="Arial" panose="020B0604020202020204" pitchFamily="34" charset="0"/>
              <a:buChar char="•"/>
            </a:pPr>
            <a:r>
              <a:rPr lang="en-US" sz="2400" b="1" dirty="0"/>
              <a:t>Movement Area - the runways, taxiways, and other areas of an airport which are utilized for taxiing, air taxiing, takeoff, and landing of aircraft, exclusive of loading ramps and parking areas. </a:t>
            </a:r>
          </a:p>
        </p:txBody>
      </p:sp>
      <p:sp>
        <p:nvSpPr>
          <p:cNvPr id="3" name="Rectangle 2"/>
          <p:cNvSpPr/>
          <p:nvPr/>
        </p:nvSpPr>
        <p:spPr>
          <a:xfrm>
            <a:off x="152400" y="2057400"/>
            <a:ext cx="8839200" cy="830997"/>
          </a:xfrm>
          <a:prstGeom prst="rect">
            <a:avLst/>
          </a:prstGeom>
        </p:spPr>
        <p:txBody>
          <a:bodyPr wrap="square">
            <a:spAutoFit/>
          </a:bodyPr>
          <a:lstStyle/>
          <a:p>
            <a:pPr marL="342900" indent="-342900">
              <a:buFont typeface="Arial" panose="020B0604020202020204" pitchFamily="34" charset="0"/>
              <a:buChar char="•"/>
            </a:pPr>
            <a:r>
              <a:rPr lang="en-US" sz="2400" b="1" dirty="0"/>
              <a:t>Runways -those parts of the AOA used for the takeoff and landing of aircraft. </a:t>
            </a:r>
          </a:p>
        </p:txBody>
      </p:sp>
      <p:sp>
        <p:nvSpPr>
          <p:cNvPr id="4" name="Rectangle 3"/>
          <p:cNvSpPr/>
          <p:nvPr/>
        </p:nvSpPr>
        <p:spPr>
          <a:xfrm>
            <a:off x="152400" y="3048000"/>
            <a:ext cx="8839200" cy="830997"/>
          </a:xfrm>
          <a:prstGeom prst="rect">
            <a:avLst/>
          </a:prstGeom>
        </p:spPr>
        <p:txBody>
          <a:bodyPr wrap="square">
            <a:spAutoFit/>
          </a:bodyPr>
          <a:lstStyle/>
          <a:p>
            <a:pPr marL="342900" indent="-342900">
              <a:buFont typeface="Arial" panose="020B0604020202020204" pitchFamily="34" charset="0"/>
              <a:buChar char="•"/>
            </a:pPr>
            <a:r>
              <a:rPr lang="en-US" sz="2400" b="1" dirty="0"/>
              <a:t>Taxi - the movement of an airplane under its own power on the surface of an airport </a:t>
            </a:r>
          </a:p>
        </p:txBody>
      </p:sp>
      <p:sp>
        <p:nvSpPr>
          <p:cNvPr id="5" name="Rectangle 4"/>
          <p:cNvSpPr/>
          <p:nvPr/>
        </p:nvSpPr>
        <p:spPr>
          <a:xfrm>
            <a:off x="152400" y="4114800"/>
            <a:ext cx="8763000" cy="2308324"/>
          </a:xfrm>
          <a:prstGeom prst="rect">
            <a:avLst/>
          </a:prstGeom>
        </p:spPr>
        <p:txBody>
          <a:bodyPr wrap="square">
            <a:spAutoFit/>
          </a:bodyPr>
          <a:lstStyle/>
          <a:p>
            <a:pPr marL="342900" indent="-342900">
              <a:buFont typeface="Arial" panose="020B0604020202020204" pitchFamily="34" charset="0"/>
              <a:buChar char="•"/>
            </a:pPr>
            <a:r>
              <a:rPr lang="en-US" sz="2400" b="1" dirty="0"/>
              <a:t>Taxiways - those parts of the AOA designated for the surface maneuvering of aircraft to and from the runways and aircraft parking areas. </a:t>
            </a:r>
            <a:endParaRPr lang="en-US" sz="2400" b="1" dirty="0" smtClean="0"/>
          </a:p>
          <a:p>
            <a:endParaRPr lang="en-US" sz="2400" b="1" dirty="0"/>
          </a:p>
          <a:p>
            <a:pPr marL="342900" indent="-342900">
              <a:buFont typeface="Arial" panose="020B0604020202020204" pitchFamily="34" charset="0"/>
              <a:buChar char="•"/>
            </a:pPr>
            <a:r>
              <a:rPr lang="en-US" sz="2400" b="1" dirty="0"/>
              <a:t>Tie Down </a:t>
            </a:r>
            <a:r>
              <a:rPr lang="en-US" sz="2400" b="1" dirty="0" smtClean="0"/>
              <a:t>Area (Ramp) </a:t>
            </a:r>
            <a:r>
              <a:rPr lang="en-US" sz="2400" b="1" dirty="0"/>
              <a:t>– an area used for securing aircraft to the ground. </a:t>
            </a:r>
          </a:p>
        </p:txBody>
      </p:sp>
    </p:spTree>
    <p:extLst>
      <p:ext uri="{BB962C8B-B14F-4D97-AF65-F5344CB8AC3E}">
        <p14:creationId xmlns:p14="http://schemas.microsoft.com/office/powerpoint/2010/main" val="1582076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additive="base">
                                        <p:cTn id="3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500</TotalTime>
  <Words>1817</Words>
  <Application>Microsoft Office PowerPoint</Application>
  <PresentationFormat>On-screen Show (4:3)</PresentationFormat>
  <Paragraphs>169</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Book Antiqua</vt:lpstr>
      <vt:lpstr>Century Gothic</vt:lpstr>
      <vt:lpstr>Apothecary</vt:lpstr>
      <vt:lpstr>PowerPoint Presentation</vt:lpstr>
      <vt:lpstr>Purpose</vt:lpstr>
      <vt:lpstr>Purpose</vt:lpstr>
      <vt:lpstr>Course Objectives</vt:lpstr>
      <vt:lpstr>Vehicle Requirements</vt:lpstr>
      <vt:lpstr>Definitions</vt:lpstr>
      <vt:lpstr>PowerPoint Presentation</vt:lpstr>
      <vt:lpstr>PowerPoint Presentation</vt:lpstr>
      <vt:lpstr>PowerPoint Presentation</vt:lpstr>
      <vt:lpstr>Airport Familiarization</vt:lpstr>
      <vt:lpstr>Airport Communications</vt:lpstr>
      <vt:lpstr>Announcement Examples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Hanson Professional Services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Moon</dc:creator>
  <cp:lastModifiedBy>Susan Zellers</cp:lastModifiedBy>
  <cp:revision>33</cp:revision>
  <dcterms:created xsi:type="dcterms:W3CDTF">2014-10-06T16:22:14Z</dcterms:created>
  <dcterms:modified xsi:type="dcterms:W3CDTF">2018-02-12T19:09:04Z</dcterms:modified>
</cp:coreProperties>
</file>