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675" r:id="rId2"/>
    <p:sldMasterId id="2147483690" r:id="rId3"/>
  </p:sldMasterIdLst>
  <p:notesMasterIdLst>
    <p:notesMasterId r:id="rId51"/>
  </p:notesMasterIdLst>
  <p:handoutMasterIdLst>
    <p:handoutMasterId r:id="rId52"/>
  </p:handoutMasterIdLst>
  <p:sldIdLst>
    <p:sldId id="429" r:id="rId4"/>
    <p:sldId id="365" r:id="rId5"/>
    <p:sldId id="257" r:id="rId6"/>
    <p:sldId id="371" r:id="rId7"/>
    <p:sldId id="450" r:id="rId8"/>
    <p:sldId id="451" r:id="rId9"/>
    <p:sldId id="434" r:id="rId10"/>
    <p:sldId id="452" r:id="rId11"/>
    <p:sldId id="435" r:id="rId12"/>
    <p:sldId id="439" r:id="rId13"/>
    <p:sldId id="426" r:id="rId14"/>
    <p:sldId id="427" r:id="rId15"/>
    <p:sldId id="459" r:id="rId16"/>
    <p:sldId id="383" r:id="rId17"/>
    <p:sldId id="384" r:id="rId18"/>
    <p:sldId id="385" r:id="rId19"/>
    <p:sldId id="386" r:id="rId20"/>
    <p:sldId id="390" r:id="rId21"/>
    <p:sldId id="391" r:id="rId22"/>
    <p:sldId id="392" r:id="rId23"/>
    <p:sldId id="455" r:id="rId24"/>
    <p:sldId id="456" r:id="rId25"/>
    <p:sldId id="393" r:id="rId26"/>
    <p:sldId id="454" r:id="rId27"/>
    <p:sldId id="441" r:id="rId28"/>
    <p:sldId id="394" r:id="rId29"/>
    <p:sldId id="397" r:id="rId30"/>
    <p:sldId id="432" r:id="rId31"/>
    <p:sldId id="398" r:id="rId32"/>
    <p:sldId id="399" r:id="rId33"/>
    <p:sldId id="405" r:id="rId34"/>
    <p:sldId id="438" r:id="rId35"/>
    <p:sldId id="449" r:id="rId36"/>
    <p:sldId id="336" r:id="rId37"/>
    <p:sldId id="337" r:id="rId38"/>
    <p:sldId id="464" r:id="rId39"/>
    <p:sldId id="411" r:id="rId40"/>
    <p:sldId id="461" r:id="rId41"/>
    <p:sldId id="412" r:id="rId42"/>
    <p:sldId id="462" r:id="rId43"/>
    <p:sldId id="460" r:id="rId44"/>
    <p:sldId id="431" r:id="rId45"/>
    <p:sldId id="424" r:id="rId46"/>
    <p:sldId id="425" r:id="rId47"/>
    <p:sldId id="445" r:id="rId48"/>
    <p:sldId id="340" r:id="rId49"/>
    <p:sldId id="447" r:id="rId5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Mericas" initials="DM" lastIdx="1" clrIdx="0">
    <p:extLst>
      <p:ext uri="{19B8F6BF-5375-455C-9EA6-DF929625EA0E}">
        <p15:presenceInfo xmlns:p15="http://schemas.microsoft.com/office/powerpoint/2012/main" userId="S-1-5-21-2419384907-1393413026-1743441036-639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1C1C"/>
    <a:srgbClr val="0F78AE"/>
    <a:srgbClr val="FFFFCC"/>
    <a:srgbClr val="FFFFFF"/>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2" autoAdjust="0"/>
    <p:restoredTop sz="76117" autoAdjust="0"/>
  </p:normalViewPr>
  <p:slideViewPr>
    <p:cSldViewPr snapToGrid="0">
      <p:cViewPr varScale="1">
        <p:scale>
          <a:sx n="74" d="100"/>
          <a:sy n="74" d="100"/>
        </p:scale>
        <p:origin x="96" y="72"/>
      </p:cViewPr>
      <p:guideLst>
        <p:guide orient="horz" pos="2184"/>
        <p:guide pos="3840"/>
      </p:guideLst>
    </p:cSldViewPr>
  </p:slideViewPr>
  <p:notesTextViewPr>
    <p:cViewPr>
      <p:scale>
        <a:sx n="100" d="100"/>
        <a:sy n="100" d="100"/>
      </p:scale>
      <p:origin x="0" y="0"/>
    </p:cViewPr>
  </p:notesTextViewPr>
  <p:sorterViewPr>
    <p:cViewPr>
      <p:scale>
        <a:sx n="34" d="100"/>
        <a:sy n="34" d="100"/>
      </p:scale>
      <p:origin x="0" y="0"/>
    </p:cViewPr>
  </p:sorterViewPr>
  <p:notesViewPr>
    <p:cSldViewPr snapToGrid="0">
      <p:cViewPr varScale="1">
        <p:scale>
          <a:sx n="75" d="100"/>
          <a:sy n="75" d="100"/>
        </p:scale>
        <p:origin x="145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DC2FD57-0F21-4E62-915D-CBFF7DB30C82}" type="datetimeFigureOut">
              <a:rPr lang="en-US" smtClean="0"/>
              <a:t>1/21/2017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70A5122-F6ED-40E7-9302-7E8694AB217B}" type="slidenum">
              <a:rPr lang="en-US" smtClean="0"/>
              <a:t>‹#›</a:t>
            </a:fld>
            <a:endParaRPr lang="en-US"/>
          </a:p>
        </p:txBody>
      </p:sp>
    </p:spTree>
    <p:extLst>
      <p:ext uri="{BB962C8B-B14F-4D97-AF65-F5344CB8AC3E}">
        <p14:creationId xmlns:p14="http://schemas.microsoft.com/office/powerpoint/2010/main" val="143404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8DDCF3F-5475-4092-B504-C250EA9FD452}" type="datetimeFigureOut">
              <a:rPr lang="en-US" smtClean="0"/>
              <a:t>1/21/2017</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2F90DF7-9D93-4D76-A7CE-4D16F346478E}" type="slidenum">
              <a:rPr lang="en-US" smtClean="0"/>
              <a:t>‹#›</a:t>
            </a:fld>
            <a:endParaRPr lang="en-US"/>
          </a:p>
        </p:txBody>
      </p:sp>
    </p:spTree>
    <p:extLst>
      <p:ext uri="{BB962C8B-B14F-4D97-AF65-F5344CB8AC3E}">
        <p14:creationId xmlns:p14="http://schemas.microsoft.com/office/powerpoint/2010/main" val="131034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solidFill>
                  <a:srgbClr val="000000"/>
                </a:solidFill>
              </a:rPr>
              <a:t>Notes to Instructor 45 Minutes total -  </a:t>
            </a:r>
            <a:r>
              <a:rPr lang="en-US" sz="1100" b="1" dirty="0">
                <a:solidFill>
                  <a:srgbClr val="000000"/>
                </a:solidFill>
              </a:rPr>
              <a:t>40 </a:t>
            </a:r>
            <a:r>
              <a:rPr lang="en-US" sz="1100" dirty="0">
                <a:solidFill>
                  <a:srgbClr val="000000"/>
                </a:solidFill>
              </a:rPr>
              <a:t>minutes of instruction and a 5 minute quiz)</a:t>
            </a:r>
          </a:p>
          <a:p>
            <a:pPr marL="342900" indent="-342900">
              <a:buFont typeface="Arial" panose="020B0604020202020204" pitchFamily="34" charset="0"/>
              <a:buChar char="•"/>
            </a:pPr>
            <a:r>
              <a:rPr lang="en-US" sz="1100" dirty="0">
                <a:solidFill>
                  <a:srgbClr val="000000"/>
                </a:solidFill>
              </a:rPr>
              <a:t>This training course was created for general airport staff, tenants,</a:t>
            </a:r>
            <a:r>
              <a:rPr lang="en-US" sz="1100" baseline="0" dirty="0">
                <a:solidFill>
                  <a:srgbClr val="000000"/>
                </a:solidFill>
              </a:rPr>
              <a:t> </a:t>
            </a:r>
            <a:r>
              <a:rPr lang="en-US" sz="1100" dirty="0">
                <a:solidFill>
                  <a:srgbClr val="000000"/>
                </a:solidFill>
              </a:rPr>
              <a:t>and construction contractors. </a:t>
            </a:r>
          </a:p>
          <a:p>
            <a:pPr marL="342900" indent="-342900">
              <a:buFont typeface="Arial" panose="020B0604020202020204" pitchFamily="34" charset="0"/>
              <a:buChar char="•"/>
            </a:pPr>
            <a:r>
              <a:rPr lang="en-US" sz="1100" dirty="0">
                <a:solidFill>
                  <a:srgbClr val="000000"/>
                </a:solidFill>
              </a:rPr>
              <a:t>There are </a:t>
            </a:r>
            <a:r>
              <a:rPr lang="en-US" sz="1100" b="1" dirty="0">
                <a:solidFill>
                  <a:srgbClr val="000000"/>
                </a:solidFill>
              </a:rPr>
              <a:t>Optional</a:t>
            </a:r>
            <a:r>
              <a:rPr lang="en-US" sz="1100" dirty="0">
                <a:solidFill>
                  <a:srgbClr val="000000"/>
                </a:solidFill>
              </a:rPr>
              <a:t> slides to “localize” for your airport situation. Use this slide deck as is, or add more to fit your needs.</a:t>
            </a:r>
          </a:p>
          <a:p>
            <a:pPr marL="342900" indent="-342900">
              <a:buFont typeface="Arial" panose="020B0604020202020204" pitchFamily="34" charset="0"/>
              <a:buChar char="•"/>
            </a:pPr>
            <a:r>
              <a:rPr lang="en-US" sz="1100" dirty="0">
                <a:solidFill>
                  <a:srgbClr val="000000"/>
                </a:solidFill>
              </a:rPr>
              <a:t>There are no bullet point transitions, click once and see entire screen</a:t>
            </a:r>
          </a:p>
          <a:p>
            <a:pPr marL="342900" indent="-342900">
              <a:buFont typeface="Arial" panose="020B0604020202020204" pitchFamily="34" charset="0"/>
              <a:buChar char="•"/>
            </a:pPr>
            <a:r>
              <a:rPr lang="en-US" sz="1100" dirty="0">
                <a:solidFill>
                  <a:srgbClr val="000000"/>
                </a:solidFill>
              </a:rPr>
              <a:t>Print a </a:t>
            </a:r>
            <a:r>
              <a:rPr lang="en-US" sz="1100" b="1" dirty="0">
                <a:solidFill>
                  <a:srgbClr val="000000"/>
                </a:solidFill>
              </a:rPr>
              <a:t>Notes Version </a:t>
            </a:r>
            <a:r>
              <a:rPr lang="en-US" sz="1100" dirty="0">
                <a:solidFill>
                  <a:srgbClr val="000000"/>
                </a:solidFill>
              </a:rPr>
              <a:t>for your Instructor Guide</a:t>
            </a:r>
          </a:p>
          <a:p>
            <a:pPr marL="342900" indent="-342900">
              <a:buFont typeface="Arial" panose="020B0604020202020204" pitchFamily="34" charset="0"/>
              <a:buChar char="•"/>
            </a:pPr>
            <a:r>
              <a:rPr lang="en-US" sz="1100" b="1" dirty="0">
                <a:solidFill>
                  <a:srgbClr val="000000"/>
                </a:solidFill>
              </a:rPr>
              <a:t>Note: </a:t>
            </a:r>
            <a:r>
              <a:rPr lang="en-US" sz="1100" dirty="0">
                <a:solidFill>
                  <a:srgbClr val="000000"/>
                </a:solidFill>
              </a:rPr>
              <a:t>The final quiz can be a printed quiz or class discussion. </a:t>
            </a:r>
          </a:p>
          <a:p>
            <a:pPr marL="342900" indent="-342900">
              <a:buFont typeface="Arial" panose="020B0604020202020204" pitchFamily="34" charset="0"/>
              <a:buChar char="•"/>
            </a:pPr>
            <a:r>
              <a:rPr lang="en-US" sz="1100" dirty="0">
                <a:solidFill>
                  <a:srgbClr val="000000"/>
                </a:solidFill>
              </a:rPr>
              <a:t>Course handout (PDF) and certificate (last slide) are optional</a:t>
            </a:r>
            <a:endParaRPr lang="en-US" sz="1100" dirty="0"/>
          </a:p>
          <a:p>
            <a:pPr marL="457200" indent="-457200">
              <a:buFont typeface="Arial" panose="020B0604020202020204" pitchFamily="34" charset="0"/>
              <a:buChar char="•"/>
            </a:pPr>
            <a:endParaRPr lang="en-US" sz="1100" dirty="0">
              <a:effectLst/>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1</a:t>
            </a:fld>
            <a:endParaRPr lang="en-US" dirty="0"/>
          </a:p>
        </p:txBody>
      </p:sp>
    </p:spTree>
    <p:extLst>
      <p:ext uri="{BB962C8B-B14F-4D97-AF65-F5344CB8AC3E}">
        <p14:creationId xmlns:p14="http://schemas.microsoft.com/office/powerpoint/2010/main" val="3597210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a:t>
            </a:r>
            <a:br>
              <a:rPr lang="en-US" dirty="0"/>
            </a:br>
            <a:r>
              <a:rPr lang="en-US" dirty="0"/>
              <a:t>Replace</a:t>
            </a:r>
            <a:r>
              <a:rPr lang="en-US" baseline="0" dirty="0"/>
              <a:t> this slide with pictures and facts from your airport. Here are suggested types of information to include on this slide. </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10</a:t>
            </a:fld>
            <a:endParaRPr lang="en-US"/>
          </a:p>
        </p:txBody>
      </p:sp>
    </p:spTree>
    <p:extLst>
      <p:ext uri="{BB962C8B-B14F-4D97-AF65-F5344CB8AC3E}">
        <p14:creationId xmlns:p14="http://schemas.microsoft.com/office/powerpoint/2010/main" val="378504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of pollution in airport stormwater include activities that are unique to airports, such as:</a:t>
            </a:r>
          </a:p>
          <a:p>
            <a:pPr marL="457200" indent="-457200">
              <a:buFont typeface="Arial" panose="020B0604020202020204" pitchFamily="34" charset="0"/>
              <a:buChar char="•"/>
            </a:pPr>
            <a:r>
              <a:rPr lang="en-US" dirty="0"/>
              <a:t>D</a:t>
            </a:r>
            <a:r>
              <a:rPr lang="en-US" sz="1200" dirty="0"/>
              <a:t>eicing of aircraft and runways</a:t>
            </a:r>
          </a:p>
          <a:p>
            <a:pPr marL="457200" indent="-457200">
              <a:buFont typeface="Arial" panose="020B0604020202020204" pitchFamily="34" charset="0"/>
              <a:buChar char="•"/>
            </a:pPr>
            <a:r>
              <a:rPr lang="en-US" dirty="0"/>
              <a:t>F</a:t>
            </a:r>
            <a:r>
              <a:rPr lang="en-US" sz="1200" dirty="0"/>
              <a:t>ueling operations</a:t>
            </a:r>
          </a:p>
          <a:p>
            <a:pPr marL="457200" indent="-457200">
              <a:buFont typeface="Arial" panose="020B0604020202020204" pitchFamily="34" charset="0"/>
              <a:buChar char="•"/>
            </a:pPr>
            <a:r>
              <a:rPr lang="en-US" dirty="0"/>
              <a:t>A</a:t>
            </a:r>
            <a:r>
              <a:rPr lang="en-US" sz="1200" dirty="0"/>
              <a:t>ircraft landing and braking </a:t>
            </a:r>
          </a:p>
          <a:p>
            <a:pPr marL="457200" indent="-457200">
              <a:buFont typeface="Arial" panose="020B0604020202020204" pitchFamily="34" charset="0"/>
              <a:buChar char="•"/>
            </a:pPr>
            <a:r>
              <a:rPr lang="en-US" dirty="0"/>
              <a:t>S</a:t>
            </a:r>
            <a:r>
              <a:rPr lang="en-US" sz="1200" dirty="0"/>
              <a:t>ervice and maintenance activities, including washing of vehicles and aircraft </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accent6"/>
                </a:solidFill>
              </a:rPr>
              <a:t>Lavatory waste, and </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accent6"/>
                </a:solidFill>
              </a:rPr>
              <a:t>Fire fighting training activities</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accent6"/>
              </a:solidFill>
            </a:endParaRPr>
          </a:p>
          <a:p>
            <a:pPr marL="457200" indent="-457200">
              <a:buFont typeface="Arial" panose="020B0604020202020204" pitchFamily="34" charset="0"/>
              <a:buChar char="•"/>
            </a:pPr>
            <a:endParaRPr lang="en-US" dirty="0">
              <a:solidFill>
                <a:srgbClr val="0D4E8C"/>
              </a:solidFill>
            </a:endParaRPr>
          </a:p>
          <a:p>
            <a:pPr>
              <a:buClrTx/>
              <a:buFont typeface="Wingdings" panose="05000000000000000000" pitchFamily="2" charset="2"/>
              <a:buNone/>
            </a:pPr>
            <a:r>
              <a:rPr lang="en-US" b="1" i="1" dirty="0"/>
              <a:t>NOTES</a:t>
            </a:r>
            <a:br>
              <a:rPr lang="en-US" b="1" i="1" dirty="0"/>
            </a:br>
            <a:r>
              <a:rPr lang="en-US" b="1" i="1" dirty="0">
                <a:solidFill>
                  <a:srgbClr val="0D4E8C"/>
                </a:solidFill>
              </a:rPr>
              <a:t>Ask: </a:t>
            </a:r>
            <a:r>
              <a:rPr lang="en-US" i="1" dirty="0">
                <a:solidFill>
                  <a:srgbClr val="0D4E8C"/>
                </a:solidFill>
              </a:rPr>
              <a:t>Which of these activities do you think impacts airport stormwater runoff the most? (deicing in northern climates and vehicle maintenance</a:t>
            </a:r>
            <a:r>
              <a:rPr lang="en-US" i="1" baseline="0" dirty="0">
                <a:solidFill>
                  <a:srgbClr val="0D4E8C"/>
                </a:solidFill>
              </a:rPr>
              <a:t> in southern climates</a:t>
            </a:r>
            <a:r>
              <a:rPr lang="en-US" i="1" dirty="0">
                <a:solidFill>
                  <a:srgbClr val="0D4E8C"/>
                </a:solidFill>
              </a:rPr>
              <a:t>) </a:t>
            </a:r>
            <a:br>
              <a:rPr lang="en-US" i="1" dirty="0">
                <a:solidFill>
                  <a:srgbClr val="0D4E8C"/>
                </a:solidFill>
              </a:rPr>
            </a:br>
            <a:endParaRPr lang="en-US" i="1" dirty="0">
              <a:solidFill>
                <a:srgbClr val="0D4E8C"/>
              </a:solidFill>
            </a:endParaRPr>
          </a:p>
          <a:p>
            <a:pPr>
              <a:buClrTx/>
              <a:buFont typeface="Wingdings" panose="05000000000000000000" pitchFamily="2" charset="2"/>
              <a:buNone/>
            </a:pPr>
            <a:endParaRPr lang="en-US" dirty="0">
              <a:solidFill>
                <a:srgbClr val="0D4E8C"/>
              </a:solidFill>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11</a:t>
            </a:fld>
            <a:endParaRPr lang="en-US"/>
          </a:p>
        </p:txBody>
      </p:sp>
    </p:spTree>
    <p:extLst>
      <p:ext uri="{BB962C8B-B14F-4D97-AF65-F5344CB8AC3E}">
        <p14:creationId xmlns:p14="http://schemas.microsoft.com/office/powerpoint/2010/main" val="391048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northern airports</a:t>
            </a:r>
            <a:r>
              <a:rPr lang="en-US" dirty="0"/>
              <a:t>, the</a:t>
            </a:r>
            <a:r>
              <a:rPr lang="en-US" dirty="0">
                <a:solidFill>
                  <a:schemeClr val="accent6"/>
                </a:solidFill>
              </a:rPr>
              <a:t> potential source of pollutants in airport stormwater of greatest concern is</a:t>
            </a:r>
            <a:r>
              <a:rPr lang="en-US" dirty="0">
                <a:effectLst>
                  <a:outerShdw blurRad="38100" dist="38100" dir="2700000" algn="tl">
                    <a:srgbClr val="000000">
                      <a:alpha val="43137"/>
                    </a:srgbClr>
                  </a:outerShdw>
                </a:effectLst>
              </a:rPr>
              <a:t> the use of </a:t>
            </a:r>
            <a:r>
              <a:rPr lang="en-US" dirty="0">
                <a:solidFill>
                  <a:srgbClr val="C00000"/>
                </a:solidFill>
                <a:effectLst>
                  <a:outerShdw blurRad="38100" dist="38100" dir="2700000" algn="tl">
                    <a:srgbClr val="000000">
                      <a:alpha val="43137"/>
                    </a:srgbClr>
                  </a:outerShdw>
                </a:effectLst>
              </a:rPr>
              <a:t>aircraft and runway deicers required for safe winter operations.  </a:t>
            </a:r>
          </a:p>
          <a:p>
            <a:endParaRPr lang="en-US" b="1" dirty="0">
              <a:solidFill>
                <a:srgbClr val="C00000"/>
              </a:solidFill>
              <a:effectLst>
                <a:outerShdw blurRad="38100" dist="38100" dir="2700000" algn="tl">
                  <a:srgbClr val="000000">
                    <a:alpha val="43137"/>
                  </a:srgbClr>
                </a:outerShdw>
              </a:effectLst>
            </a:endParaRPr>
          </a:p>
          <a:p>
            <a:r>
              <a:rPr lang="en-US" b="1" dirty="0">
                <a:solidFill>
                  <a:srgbClr val="C00000"/>
                </a:solidFill>
                <a:effectLst>
                  <a:outerShdw blurRad="38100" dist="38100" dir="2700000" algn="tl">
                    <a:srgbClr val="000000">
                      <a:alpha val="43137"/>
                    </a:srgbClr>
                  </a:outerShdw>
                </a:effectLst>
              </a:rPr>
              <a:t>If you are an airport located</a:t>
            </a:r>
            <a:r>
              <a:rPr lang="en-US" b="1" baseline="0" dirty="0">
                <a:solidFill>
                  <a:srgbClr val="C00000"/>
                </a:solidFill>
                <a:effectLst>
                  <a:outerShdw blurRad="38100" dist="38100" dir="2700000" algn="tl">
                    <a:srgbClr val="000000">
                      <a:alpha val="43137"/>
                    </a:srgbClr>
                  </a:outerShdw>
                </a:effectLst>
              </a:rPr>
              <a:t> in warmer climates, </a:t>
            </a:r>
            <a:r>
              <a:rPr lang="en-US" dirty="0"/>
              <a:t>the</a:t>
            </a:r>
            <a:r>
              <a:rPr lang="en-US" dirty="0">
                <a:solidFill>
                  <a:schemeClr val="accent6"/>
                </a:solidFill>
              </a:rPr>
              <a:t> potential source of pollutants in airport stormwater of greatest concern is fluids</a:t>
            </a:r>
            <a:r>
              <a:rPr lang="en-US" dirty="0">
                <a:effectLst>
                  <a:outerShdw blurRad="38100" dist="38100" dir="2700000" algn="tl">
                    <a:srgbClr val="000000">
                      <a:alpha val="43137"/>
                    </a:srgbClr>
                  </a:outerShdw>
                </a:effectLst>
              </a:rPr>
              <a:t> from aircraft and vehicle</a:t>
            </a:r>
            <a:r>
              <a:rPr lang="en-US" baseline="0" dirty="0">
                <a:effectLst>
                  <a:outerShdw blurRad="38100" dist="38100" dir="2700000" algn="tl">
                    <a:srgbClr val="000000">
                      <a:alpha val="43137"/>
                    </a:srgbClr>
                  </a:outerShdw>
                </a:effectLst>
              </a:rPr>
              <a:t> operation and maintenance.  These pollutants include: oil, fuel, and wash water.</a:t>
            </a:r>
          </a:p>
          <a:p>
            <a:endParaRPr lang="en-US" baseline="0" dirty="0">
              <a:effectLst>
                <a:outerShdw blurRad="38100" dist="38100" dir="2700000" algn="tl">
                  <a:srgbClr val="000000">
                    <a:alpha val="43137"/>
                  </a:srgbClr>
                </a:outerShdw>
              </a:effectLst>
            </a:endParaRPr>
          </a:p>
          <a:p>
            <a:r>
              <a:rPr lang="en-US" baseline="0" dirty="0">
                <a:effectLst>
                  <a:outerShdw blurRad="38100" dist="38100" dir="2700000" algn="tl">
                    <a:srgbClr val="000000">
                      <a:alpha val="43137"/>
                    </a:srgbClr>
                  </a:outerShdw>
                </a:effectLst>
              </a:rPr>
              <a:t>All of these sources have implications for impact to the environment.</a:t>
            </a:r>
          </a:p>
          <a:p>
            <a:pPr defTabSz="933237">
              <a:defRPr/>
            </a:pPr>
            <a:endParaRPr lang="en-US" dirty="0">
              <a:solidFill>
                <a:srgbClr val="0D4E8C"/>
              </a:solidFill>
            </a:endParaRPr>
          </a:p>
          <a:p>
            <a:pPr defTabSz="933237">
              <a:defRPr/>
            </a:pPr>
            <a:br>
              <a:rPr lang="en-US" dirty="0">
                <a:solidFill>
                  <a:srgbClr val="0D4E8C"/>
                </a:solidFill>
              </a:rPr>
            </a:br>
            <a:endParaRPr lang="en-US" i="1" dirty="0">
              <a:solidFill>
                <a:srgbClr val="0D4E8C"/>
              </a:solidFill>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12</a:t>
            </a:fld>
            <a:endParaRPr lang="en-US"/>
          </a:p>
        </p:txBody>
      </p:sp>
    </p:spTree>
    <p:extLst>
      <p:ext uri="{BB962C8B-B14F-4D97-AF65-F5344CB8AC3E}">
        <p14:creationId xmlns:p14="http://schemas.microsoft.com/office/powerpoint/2010/main" val="139506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certified aircraft and airfield deicing products have potential for environmental impact. The primary concern is the risk of reduced dissolved oxygen in streams receiving stormwater containing deicers.  Reduced dissolved oxygen has</a:t>
            </a:r>
            <a:r>
              <a:rPr lang="en-US" baseline="0" dirty="0"/>
              <a:t> a negative impact on fish and other aquatic organisms.</a:t>
            </a:r>
            <a:endParaRPr lang="en-US" dirty="0"/>
          </a:p>
          <a:p>
            <a:pPr defTabSz="933237">
              <a:defRPr/>
            </a:pPr>
            <a:endParaRPr lang="en-US" dirty="0">
              <a:solidFill>
                <a:srgbClr val="C00000"/>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D4E8C"/>
                </a:solidFill>
              </a:rPr>
              <a:t>Oil, fuel and other fluids from aircraft and other vehicles that leaks onto pavement surfaces and runoffs into storm drains can be toxic to fish and aquatic organisms. </a:t>
            </a:r>
          </a:p>
          <a:p>
            <a:endParaRPr lang="en-US" dirty="0">
              <a:effectLst>
                <a:outerShdw blurRad="38100" dist="38100" dir="2700000" algn="tl">
                  <a:srgbClr val="000000">
                    <a:alpha val="43137"/>
                  </a:srgbClr>
                </a:outerShdw>
              </a:effectLst>
            </a:endParaRPr>
          </a:p>
          <a:p>
            <a:endParaRPr lang="en-US" dirty="0">
              <a:solidFill>
                <a:srgbClr val="C00000"/>
              </a:solidFill>
              <a:effectLst>
                <a:outerShdw blurRad="38100" dist="38100" dir="2700000" algn="tl">
                  <a:srgbClr val="000000">
                    <a:alpha val="43137"/>
                  </a:srgbClr>
                </a:outerShdw>
              </a:effectLst>
            </a:endParaRPr>
          </a:p>
          <a:p>
            <a:pPr defTabSz="933237">
              <a:defRPr/>
            </a:pPr>
            <a:endParaRPr lang="en-US" dirty="0">
              <a:solidFill>
                <a:srgbClr val="0D4E8C"/>
              </a:solidFill>
            </a:endParaRPr>
          </a:p>
          <a:p>
            <a:pPr defTabSz="933237">
              <a:defRPr/>
            </a:pPr>
            <a:endParaRPr lang="en-US" dirty="0">
              <a:solidFill>
                <a:srgbClr val="0D4E8C"/>
              </a:solidFill>
            </a:endParaRPr>
          </a:p>
          <a:p>
            <a:pPr defTabSz="933237">
              <a:defRPr/>
            </a:pPr>
            <a:br>
              <a:rPr lang="en-US" dirty="0">
                <a:solidFill>
                  <a:srgbClr val="0D4E8C"/>
                </a:solidFill>
              </a:rPr>
            </a:br>
            <a:endParaRPr lang="en-US" i="1" dirty="0">
              <a:solidFill>
                <a:srgbClr val="0D4E8C"/>
              </a:solidFill>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13</a:t>
            </a:fld>
            <a:endParaRPr lang="en-US"/>
          </a:p>
        </p:txBody>
      </p:sp>
    </p:spTree>
    <p:extLst>
      <p:ext uri="{BB962C8B-B14F-4D97-AF65-F5344CB8AC3E}">
        <p14:creationId xmlns:p14="http://schemas.microsoft.com/office/powerpoint/2010/main" val="220210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It’s time for a Knowledge Check. Recall the information you have just covered in this lesson. These questions similar to ones found on the final quiz (HINT). </a:t>
            </a:r>
          </a:p>
          <a:p>
            <a:endParaRPr lang="en-US" b="1" i="1" dirty="0"/>
          </a:p>
          <a:p>
            <a:r>
              <a:rPr lang="en-US" b="1" i="1" dirty="0"/>
              <a:t>Ask:</a:t>
            </a:r>
            <a:r>
              <a:rPr lang="en-US" dirty="0"/>
              <a:t> </a:t>
            </a:r>
          </a:p>
          <a:p>
            <a:r>
              <a:rPr lang="en-US" dirty="0"/>
              <a:t>True / False</a:t>
            </a:r>
            <a:br>
              <a:rPr lang="en-US" dirty="0"/>
            </a:br>
            <a:r>
              <a:rPr lang="en-US" sz="1200" dirty="0">
                <a:solidFill>
                  <a:schemeClr val="tx1"/>
                </a:solidFill>
              </a:rPr>
              <a:t>The federal Clean Water Act is governed by the EPA</a:t>
            </a:r>
            <a:r>
              <a:rPr lang="en-US" dirty="0"/>
              <a:t>. </a:t>
            </a:r>
            <a:br>
              <a:rPr lang="en-US" dirty="0"/>
            </a:br>
            <a:endParaRPr lang="en-US" dirty="0"/>
          </a:p>
          <a:p>
            <a:r>
              <a:rPr lang="en-US" b="1" i="1" dirty="0"/>
              <a:t>Correct Answer:</a:t>
            </a:r>
          </a:p>
          <a:p>
            <a:r>
              <a:rPr lang="en-US" b="1" i="1" dirty="0"/>
              <a:t>True</a:t>
            </a:r>
            <a:br>
              <a:rPr lang="en-US" dirty="0">
                <a:latin typeface="+mn-lt"/>
                <a:cs typeface="+mn-cs"/>
              </a:rPr>
            </a:b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14</a:t>
            </a:fld>
            <a:endParaRPr lang="en-US"/>
          </a:p>
        </p:txBody>
      </p:sp>
    </p:spTree>
    <p:extLst>
      <p:ext uri="{BB962C8B-B14F-4D97-AF65-F5344CB8AC3E}">
        <p14:creationId xmlns:p14="http://schemas.microsoft.com/office/powerpoint/2010/main" val="178267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ffectLst>
                  <a:outerShdw blurRad="38100" dist="38100" dir="2700000" algn="tl">
                    <a:srgbClr val="000000">
                      <a:alpha val="43137"/>
                    </a:srgbClr>
                  </a:outerShdw>
                </a:effectLst>
              </a:rPr>
              <a:t>Ask:</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Which Clean Water Act program states as its goal “to keep pollutants out of our nation’s waterbodies”? </a:t>
            </a:r>
            <a:br>
              <a:rPr lang="en-US" dirty="0"/>
            </a:br>
            <a:endParaRPr lang="en-US" dirty="0"/>
          </a:p>
          <a:p>
            <a:pPr marL="524946" indent="-524946">
              <a:buFont typeface="+mj-lt"/>
              <a:buAutoNum type="alphaUcPeriod"/>
            </a:pPr>
            <a:r>
              <a:rPr lang="en-US" dirty="0">
                <a:effectLst>
                  <a:outerShdw blurRad="38100" dist="38100" dir="2700000" algn="tl">
                    <a:srgbClr val="000000">
                      <a:alpha val="43137"/>
                    </a:srgbClr>
                  </a:outerShdw>
                </a:effectLst>
              </a:rPr>
              <a:t>EPA</a:t>
            </a:r>
          </a:p>
          <a:p>
            <a:pPr marL="524946" indent="-524946">
              <a:buFont typeface="+mj-lt"/>
              <a:buAutoNum type="alphaUcPeriod"/>
            </a:pPr>
            <a:r>
              <a:rPr lang="en-US" dirty="0">
                <a:effectLst>
                  <a:outerShdw blurRad="38100" dist="38100" dir="2700000" algn="tl">
                    <a:srgbClr val="000000">
                      <a:alpha val="43137"/>
                    </a:srgbClr>
                  </a:outerShdw>
                </a:effectLst>
              </a:rPr>
              <a:t>DWA</a:t>
            </a:r>
          </a:p>
          <a:p>
            <a:pPr marL="524946" indent="-524946">
              <a:buFont typeface="+mj-lt"/>
              <a:buAutoNum type="alphaUcPeriod"/>
            </a:pPr>
            <a:r>
              <a:rPr lang="en-US" dirty="0">
                <a:effectLst>
                  <a:outerShdw blurRad="38100" dist="38100" dir="2700000" algn="tl">
                    <a:srgbClr val="000000">
                      <a:alpha val="43137"/>
                    </a:srgbClr>
                  </a:outerShdw>
                </a:effectLst>
              </a:rPr>
              <a:t>NPDES</a:t>
            </a:r>
          </a:p>
          <a:p>
            <a:pPr marL="524946" indent="-524946">
              <a:buFont typeface="+mj-lt"/>
              <a:buAutoNum type="alphaUcPeriod"/>
            </a:pPr>
            <a:r>
              <a:rPr lang="en-US" dirty="0">
                <a:effectLst>
                  <a:outerShdw blurRad="38100" dist="38100" dir="2700000" algn="tl">
                    <a:srgbClr val="000000">
                      <a:alpha val="43137"/>
                    </a:srgbClr>
                  </a:outerShdw>
                </a:effectLst>
              </a:rPr>
              <a:t>SPCC</a:t>
            </a:r>
          </a:p>
          <a:p>
            <a:pPr marL="524946" indent="-524946">
              <a:buFont typeface="+mj-lt"/>
              <a:buAutoNum type="alphaUcPeriod"/>
            </a:pPr>
            <a:r>
              <a:rPr lang="en-US" dirty="0">
                <a:effectLst>
                  <a:outerShdw blurRad="38100" dist="38100" dir="2700000" algn="tl">
                    <a:srgbClr val="000000">
                      <a:alpha val="43137"/>
                    </a:srgbClr>
                  </a:outerShdw>
                </a:effectLst>
              </a:rPr>
              <a:t>None of the above</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Correct Answer:</a:t>
            </a:r>
            <a:br>
              <a:rPr lang="en-US" b="1" dirty="0"/>
            </a:br>
            <a:r>
              <a:rPr lang="en-US" b="1" dirty="0"/>
              <a:t>C. NPDES (correct)</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15</a:t>
            </a:fld>
            <a:endParaRPr lang="en-US"/>
          </a:p>
        </p:txBody>
      </p:sp>
    </p:spTree>
    <p:extLst>
      <p:ext uri="{BB962C8B-B14F-4D97-AF65-F5344CB8AC3E}">
        <p14:creationId xmlns:p14="http://schemas.microsoft.com/office/powerpoint/2010/main" val="358818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a:t>
            </a:r>
            <a:r>
              <a:rPr lang="en-US" dirty="0"/>
              <a:t> Multiple choice</a:t>
            </a:r>
            <a:br>
              <a:rPr lang="en-US" dirty="0"/>
            </a:br>
            <a:r>
              <a:rPr lang="en-US" sz="1200" dirty="0">
                <a:solidFill>
                  <a:schemeClr val="tx1"/>
                </a:solidFill>
              </a:rPr>
              <a:t>Which of the following activities has the greatest potential as a source of stormwater pollution at a northern airport? </a:t>
            </a:r>
          </a:p>
          <a:p>
            <a:pPr marL="514350" lvl="0" indent="-514350">
              <a:buFont typeface="+mj-lt"/>
              <a:buAutoNum type="alphaUcPeriod"/>
            </a:pPr>
            <a:r>
              <a:rPr lang="en-US" dirty="0"/>
              <a:t>Lavatory waste</a:t>
            </a:r>
          </a:p>
          <a:p>
            <a:pPr marL="514350" lvl="0" indent="-514350">
              <a:buFont typeface="+mj-lt"/>
              <a:buAutoNum type="alphaUcPeriod"/>
            </a:pPr>
            <a:r>
              <a:rPr lang="en-US" dirty="0"/>
              <a:t>Aircraft fueling</a:t>
            </a:r>
          </a:p>
          <a:p>
            <a:pPr marL="514350" lvl="0" indent="-514350">
              <a:buFont typeface="+mj-lt"/>
              <a:buAutoNum type="alphaUcPeriod"/>
            </a:pPr>
            <a:r>
              <a:rPr lang="en-US" dirty="0"/>
              <a:t>Aircraft and airfield deicing</a:t>
            </a:r>
          </a:p>
          <a:p>
            <a:pPr marL="514350" lvl="0" indent="-514350">
              <a:buFont typeface="+mj-lt"/>
              <a:buAutoNum type="alphaUcPeriod"/>
            </a:pPr>
            <a:r>
              <a:rPr lang="en-US" dirty="0"/>
              <a:t>Illicit discharges</a:t>
            </a:r>
          </a:p>
          <a:p>
            <a:pPr marL="514350" lvl="0" indent="-514350">
              <a:buFont typeface="+mj-lt"/>
              <a:buAutoNum type="alphaUcPeriod"/>
            </a:pPr>
            <a:r>
              <a:rPr lang="en-US" dirty="0"/>
              <a:t>None of the above</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a:p>
            <a:endParaRPr lang="en-US" dirty="0"/>
          </a:p>
          <a:p>
            <a:r>
              <a:rPr lang="en-US" b="1" i="1" dirty="0"/>
              <a:t>Correct Answer: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 Aircraft and airfield deicing (correct)</a:t>
            </a:r>
            <a:endParaRPr lang="en-US"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16</a:t>
            </a:fld>
            <a:endParaRPr lang="en-US"/>
          </a:p>
        </p:txBody>
      </p:sp>
    </p:spTree>
    <p:extLst>
      <p:ext uri="{BB962C8B-B14F-4D97-AF65-F5344CB8AC3E}">
        <p14:creationId xmlns:p14="http://schemas.microsoft.com/office/powerpoint/2010/main" val="274977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dirty="0"/>
              <a:t>Airport management depends on everyone to practice Good Housekeeping skills as they carry out their job responsibilities.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baseline="0" dirty="0"/>
              <a:t>Good housekeeping practices are a type of best management practice or BMP in managing runoff and are the first line of defense.  </a:t>
            </a:r>
            <a:r>
              <a:rPr lang="en-US" dirty="0"/>
              <a:t>Good Housekeeping</a:t>
            </a:r>
            <a:r>
              <a:rPr lang="en-US" baseline="0" dirty="0"/>
              <a:t> BMPs</a:t>
            </a:r>
            <a:r>
              <a:rPr lang="en-US" dirty="0"/>
              <a:t> set procedures and protocols aimed at keeping potential </a:t>
            </a:r>
            <a:r>
              <a:rPr lang="en-US" u="none" dirty="0"/>
              <a:t>pollutants out of stormwater and ultimately </a:t>
            </a:r>
            <a:r>
              <a:rPr lang="en-US" dirty="0"/>
              <a:t>out of our rivers and lakes. </a:t>
            </a:r>
            <a:r>
              <a:rPr lang="en-US" baseline="0" dirty="0"/>
              <a:t> </a:t>
            </a:r>
            <a:r>
              <a:rPr lang="en-US" dirty="0"/>
              <a:t>Some examples of good housekeeping practices include: </a:t>
            </a:r>
          </a:p>
          <a:p>
            <a:pPr marL="174982" indent="-174982">
              <a:buFont typeface="Arial" panose="020B0604020202020204" pitchFamily="34" charset="0"/>
              <a:buChar char="•"/>
            </a:pPr>
            <a:r>
              <a:rPr lang="en-US" dirty="0"/>
              <a:t>Proper management of waste materials and trash.</a:t>
            </a:r>
          </a:p>
          <a:p>
            <a:pPr marL="178527" indent="-178527" defTabSz="932930">
              <a:buFont typeface="Arial" panose="020B0604020202020204" pitchFamily="34" charset="0"/>
              <a:buChar char="•"/>
              <a:defRPr/>
            </a:pPr>
            <a:r>
              <a:rPr lang="en-US" dirty="0"/>
              <a:t>Storage and washing of vehicles in designated areas.</a:t>
            </a:r>
          </a:p>
          <a:p>
            <a:pPr marL="178527" indent="-178527" defTabSz="932930">
              <a:buFont typeface="Arial" panose="020B0604020202020204" pitchFamily="34" charset="0"/>
              <a:buChar char="•"/>
              <a:defRPr/>
            </a:pPr>
            <a:r>
              <a:rPr lang="en-US" dirty="0"/>
              <a:t>Proper storage and use of all materials. </a:t>
            </a:r>
          </a:p>
          <a:p>
            <a:pPr marL="178527" indent="-178527" defTabSz="933237">
              <a:buFont typeface="Arial" panose="020B0604020202020204" pitchFamily="34" charset="0"/>
              <a:buChar char="•"/>
              <a:defRPr/>
            </a:pPr>
            <a:r>
              <a:rPr lang="en-US" dirty="0"/>
              <a:t>Keeping pollutants out of storm drains.</a:t>
            </a:r>
          </a:p>
          <a:p>
            <a:pPr marL="178527" indent="-178527" defTabSz="933237">
              <a:buFont typeface="Arial" panose="020B0604020202020204" pitchFamily="34" charset="0"/>
              <a:buChar char="•"/>
              <a:defRPr/>
            </a:pPr>
            <a:endParaRPr lang="en-US" b="1" dirty="0">
              <a:solidFill>
                <a:srgbClr val="0D4E8C"/>
              </a:solidFill>
            </a:endParaRPr>
          </a:p>
          <a:p>
            <a:pPr marL="0" marR="0" indent="0" algn="l" defTabSz="93323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accent6"/>
                </a:solidFill>
              </a:rPr>
              <a:t>No matter what your role is at the airport, remember, you Have a Role in Stormwater Success</a:t>
            </a:r>
            <a:endParaRPr lang="en-US" b="1" dirty="0">
              <a:solidFill>
                <a:schemeClr val="accent6"/>
              </a:solidFill>
            </a:endParaRPr>
          </a:p>
          <a:p>
            <a:pPr marL="178527" indent="-178527" defTabSz="933237">
              <a:buFont typeface="Arial" panose="020B0604020202020204" pitchFamily="34" charset="0"/>
              <a:buChar char="•"/>
              <a:defRPr/>
            </a:pPr>
            <a:endParaRPr lang="en-US" b="1" dirty="0">
              <a:solidFill>
                <a:srgbClr val="0D4E8C"/>
              </a:solidFill>
            </a:endParaRPr>
          </a:p>
          <a:p>
            <a:pPr defTabSz="933237">
              <a:defRPr/>
            </a:pPr>
            <a:r>
              <a:rPr lang="en-US" b="1" i="1" dirty="0"/>
              <a:t>NOTES</a:t>
            </a:r>
            <a:br>
              <a:rPr lang="en-US" b="1" i="1" dirty="0"/>
            </a:br>
            <a:r>
              <a:rPr lang="en-US" b="1" i="1" dirty="0">
                <a:solidFill>
                  <a:srgbClr val="0D4E8C"/>
                </a:solidFill>
              </a:rPr>
              <a:t>Ask: </a:t>
            </a:r>
            <a:r>
              <a:rPr lang="en-US" b="0" i="0" dirty="0">
                <a:solidFill>
                  <a:srgbClr val="0D4E8C"/>
                </a:solidFill>
              </a:rPr>
              <a:t>What</a:t>
            </a:r>
            <a:r>
              <a:rPr lang="en-US" b="0" i="0" baseline="0" dirty="0">
                <a:solidFill>
                  <a:srgbClr val="0D4E8C"/>
                </a:solidFill>
              </a:rPr>
              <a:t> else can you add to this list?  Some possible additional good housekeeping practices include training and preventive maintenance.</a:t>
            </a:r>
            <a:endParaRPr lang="en-US" dirty="0">
              <a:solidFill>
                <a:srgbClr val="0D4E8C"/>
              </a:solidFill>
            </a:endParaRPr>
          </a:p>
          <a:p>
            <a:pPr defTabSz="952149"/>
            <a:br>
              <a:rPr lang="en-US" dirty="0"/>
            </a:b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17</a:t>
            </a:fld>
            <a:endParaRPr lang="en-US"/>
          </a:p>
        </p:txBody>
      </p:sp>
    </p:spTree>
    <p:extLst>
      <p:ext uri="{BB962C8B-B14F-4D97-AF65-F5344CB8AC3E}">
        <p14:creationId xmlns:p14="http://schemas.microsoft.com/office/powerpoint/2010/main" val="443065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Dumpsters or waste containers should not be overfilled or left uncovered.</a:t>
            </a:r>
            <a:br>
              <a:rPr lang="en-US" dirty="0"/>
            </a:br>
            <a:r>
              <a:rPr lang="en-US" dirty="0"/>
              <a:t>Overfilled or uncovered dumpsters can fill with rain water or snow and leak pollutants into nearby storm drains.  Uncovered dumpsters can</a:t>
            </a:r>
            <a:r>
              <a:rPr lang="en-US" baseline="0" dirty="0"/>
              <a:t> also lead to foreign object debris or FOD on airfield surfaces.</a:t>
            </a:r>
            <a:endParaRPr lang="en-US" dirty="0"/>
          </a:p>
          <a:p>
            <a:pPr defTabSz="952149">
              <a:defRPr/>
            </a:pPr>
            <a:r>
              <a:rPr lang="en-US" dirty="0"/>
              <a:t>Another reason to properly manage trash is to avoid attracting wildlife which can present serious safety hazards to aircraft. </a:t>
            </a:r>
          </a:p>
          <a:p>
            <a:endParaRPr lang="en-US" dirty="0"/>
          </a:p>
          <a:p>
            <a:endParaRPr lang="en-US" dirty="0"/>
          </a:p>
          <a:p>
            <a:r>
              <a:rPr lang="en-US" b="1" i="1" dirty="0"/>
              <a:t>NOTES</a:t>
            </a:r>
            <a:br>
              <a:rPr lang="en-US" b="1" i="1" dirty="0"/>
            </a:br>
            <a:r>
              <a:rPr lang="en-US" b="1" i="1" dirty="0">
                <a:solidFill>
                  <a:srgbClr val="0D4E8C"/>
                </a:solidFill>
              </a:rPr>
              <a:t>Ask: </a:t>
            </a:r>
            <a:r>
              <a:rPr lang="en-US" i="1" dirty="0"/>
              <a:t>Have you observed any dumpsters that need attention at the airport?</a:t>
            </a:r>
          </a:p>
          <a:p>
            <a:endParaRPr lang="en-US" b="1" i="1" baseline="0"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18</a:t>
            </a:fld>
            <a:endParaRPr lang="en-US"/>
          </a:p>
        </p:txBody>
      </p:sp>
    </p:spTree>
    <p:extLst>
      <p:ext uri="{BB962C8B-B14F-4D97-AF65-F5344CB8AC3E}">
        <p14:creationId xmlns:p14="http://schemas.microsoft.com/office/powerpoint/2010/main" val="619294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dirty="0"/>
              <a:t>Another important good housekeeping practice is proper storage and washing of vehicles to prevent contact with stormwater.  </a:t>
            </a:r>
          </a:p>
          <a:p>
            <a:pPr defTabSz="952149">
              <a:defRPr/>
            </a:pPr>
            <a:endParaRPr lang="en-US" dirty="0"/>
          </a:p>
          <a:p>
            <a:r>
              <a:rPr lang="en-US" dirty="0"/>
              <a:t>Always s</a:t>
            </a:r>
            <a:r>
              <a:rPr lang="en-US" dirty="0">
                <a:solidFill>
                  <a:srgbClr val="0D4E8C"/>
                </a:solidFill>
              </a:rPr>
              <a:t>tore vehicles in designated areas inside and outside.</a:t>
            </a:r>
          </a:p>
          <a:p>
            <a:pPr defTabSz="952149">
              <a:defRPr/>
            </a:pPr>
            <a:endParaRPr lang="en-US" dirty="0"/>
          </a:p>
          <a:p>
            <a:pPr defTabSz="952149">
              <a:defRPr/>
            </a:pPr>
            <a:r>
              <a:rPr lang="en-US" dirty="0"/>
              <a:t>Vehicles or equipment leaking fluids should be parked indoors with a drip-pan and scheduled for repair</a:t>
            </a:r>
            <a:r>
              <a:rPr lang="en-US" baseline="0" dirty="0"/>
              <a:t> to fix the leaks</a:t>
            </a:r>
            <a:r>
              <a:rPr lang="en-US" dirty="0"/>
              <a:t>.</a:t>
            </a:r>
          </a:p>
          <a:p>
            <a:endParaRPr lang="en-US" dirty="0"/>
          </a:p>
          <a:p>
            <a:r>
              <a:rPr lang="en-US" dirty="0"/>
              <a:t>V</a:t>
            </a:r>
            <a:r>
              <a:rPr lang="en-US" dirty="0">
                <a:solidFill>
                  <a:srgbClr val="0D4E8C"/>
                </a:solidFill>
              </a:rPr>
              <a:t>ehicles and equipment should always be washed indoors</a:t>
            </a:r>
            <a:r>
              <a:rPr lang="en-US" dirty="0"/>
              <a:t> or in designed wash racks where wash water is captured and treated.</a:t>
            </a:r>
            <a:r>
              <a:rPr lang="en-US" dirty="0">
                <a:solidFill>
                  <a:srgbClr val="0D4E8C"/>
                </a:solidFill>
              </a:rPr>
              <a:t>   </a:t>
            </a:r>
          </a:p>
          <a:p>
            <a:endParaRPr lang="en-US" dirty="0">
              <a:solidFill>
                <a:srgbClr val="0D4E8C"/>
              </a:solidFill>
            </a:endParaRPr>
          </a:p>
          <a:p>
            <a:pPr defTabSz="952149">
              <a:defRPr/>
            </a:pPr>
            <a:endParaRPr lang="en-US" dirty="0">
              <a:solidFill>
                <a:srgbClr val="0D4E8C"/>
              </a:solidFill>
            </a:endParaRPr>
          </a:p>
          <a:p>
            <a:pPr defTabSz="952149">
              <a:defRPr/>
            </a:pPr>
            <a:r>
              <a:rPr lang="en-US" b="1" i="1" dirty="0"/>
              <a:t>NOTES</a:t>
            </a:r>
            <a:br>
              <a:rPr lang="en-US" b="1" i="1" dirty="0"/>
            </a:br>
            <a:r>
              <a:rPr lang="en-US" b="1" i="1" dirty="0">
                <a:solidFill>
                  <a:srgbClr val="0D4E8C"/>
                </a:solidFill>
              </a:rPr>
              <a:t>Ask:  </a:t>
            </a:r>
            <a:r>
              <a:rPr lang="en-US" i="1" dirty="0">
                <a:solidFill>
                  <a:srgbClr val="0D4E8C"/>
                </a:solidFill>
              </a:rPr>
              <a:t>Have you seen storage of a leaking vehicle on airport pavements? </a:t>
            </a:r>
            <a:endParaRPr lang="en-US" dirty="0">
              <a:solidFill>
                <a:srgbClr val="0D4E8C"/>
              </a:solidFill>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19</a:t>
            </a:fld>
            <a:endParaRPr lang="en-US"/>
          </a:p>
        </p:txBody>
      </p:sp>
    </p:spTree>
    <p:extLst>
      <p:ext uri="{BB962C8B-B14F-4D97-AF65-F5344CB8AC3E}">
        <p14:creationId xmlns:p14="http://schemas.microsoft.com/office/powerpoint/2010/main" val="34896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cs typeface="+mn-cs"/>
              </a:rPr>
              <a:t>Say:  Welcome to Introduction to Airport Stormwater &amp; You</a:t>
            </a:r>
            <a:endParaRPr lang="en-US" sz="1100" dirty="0">
              <a:latin typeface="+mn-lt"/>
              <a:cs typeface="+mn-cs"/>
            </a:endParaRPr>
          </a:p>
          <a:p>
            <a:r>
              <a:rPr lang="en-US" sz="1100" dirty="0">
                <a:latin typeface="+mn-lt"/>
                <a:cs typeface="+mn-cs"/>
              </a:rPr>
              <a:t>This overview course was prepared for airport staff, tenants and construction contractors. </a:t>
            </a:r>
          </a:p>
          <a:p>
            <a:endParaRPr lang="en-US" sz="1100" dirty="0">
              <a:latin typeface="+mn-lt"/>
              <a:cs typeface="+mn-cs"/>
            </a:endParaRPr>
          </a:p>
          <a:p>
            <a:r>
              <a:rPr lang="en-US" sz="1100" dirty="0">
                <a:latin typeface="+mn-lt"/>
                <a:cs typeface="+mn-cs"/>
              </a:rPr>
              <a:t>Even if your job is not directly involved with stormwater planning or water sampling, your knowledge, attitude and awareness are critical to keeping the airport safe, in compliance with the law, and a better environmental neighbor in the community.</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a:t>
            </a:fld>
            <a:endParaRPr lang="en-US" dirty="0"/>
          </a:p>
        </p:txBody>
      </p:sp>
    </p:spTree>
    <p:extLst>
      <p:ext uri="{BB962C8B-B14F-4D97-AF65-F5344CB8AC3E}">
        <p14:creationId xmlns:p14="http://schemas.microsoft.com/office/powerpoint/2010/main" val="36931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dirty="0"/>
              <a:t>Another source of stormwater pollution is poor material handling and storage. This is especially important when dealing with hazardous materials and waste materials.</a:t>
            </a:r>
          </a:p>
          <a:p>
            <a:pPr defTabSz="952149">
              <a:defRPr/>
            </a:pPr>
            <a:endParaRPr lang="en-US" dirty="0"/>
          </a:p>
          <a:p>
            <a:pPr defTabSz="952149">
              <a:defRPr/>
            </a:pPr>
            <a:r>
              <a:rPr lang="en-US" dirty="0"/>
              <a:t>You can be a </a:t>
            </a:r>
            <a:r>
              <a:rPr lang="en-US" b="1" dirty="0"/>
              <a:t>stormwater hero </a:t>
            </a:r>
            <a:r>
              <a:rPr lang="en-US" dirty="0"/>
              <a:t>using these tips.</a:t>
            </a:r>
          </a:p>
          <a:p>
            <a:pPr defTabSz="952149">
              <a:defRPr/>
            </a:pPr>
            <a:r>
              <a:rPr lang="en-US" dirty="0"/>
              <a:t>Remember to store materials indoors, if possible, or outdoors under a canopy to prevent pollutants from washing off and contaminating stormwater.</a:t>
            </a:r>
          </a:p>
          <a:p>
            <a:pPr defTabSz="952149">
              <a:defRPr/>
            </a:pPr>
            <a:endParaRPr lang="en-US" dirty="0"/>
          </a:p>
          <a:p>
            <a:pPr defTabSz="952149">
              <a:defRPr/>
            </a:pPr>
            <a:r>
              <a:rPr lang="en-US" dirty="0"/>
              <a:t>Remember to store Hazardous materials indoors where there are NO floor drains, and in </a:t>
            </a:r>
            <a:r>
              <a:rPr lang="en-US" dirty="0" err="1"/>
              <a:t>bermed</a:t>
            </a:r>
            <a:r>
              <a:rPr lang="en-US" dirty="0"/>
              <a:t> or curbed areas if possible to contain any spills.</a:t>
            </a:r>
          </a:p>
          <a:p>
            <a:pPr defTabSz="952149">
              <a:defRPr/>
            </a:pPr>
            <a:endParaRPr lang="en-US" dirty="0"/>
          </a:p>
          <a:p>
            <a:pPr defTabSz="952149">
              <a:defRPr/>
            </a:pPr>
            <a:r>
              <a:rPr lang="en-US" dirty="0"/>
              <a:t>Store used hazardous and non-hazardous waste materials in properly labelled containers prior to disposal. </a:t>
            </a:r>
          </a:p>
          <a:p>
            <a:pPr defTabSz="952149">
              <a:defRPr/>
            </a:pPr>
            <a:endParaRPr lang="en-US" dirty="0"/>
          </a:p>
          <a:p>
            <a:pPr defTabSz="952149">
              <a:defRPr/>
            </a:pPr>
            <a:r>
              <a:rPr lang="en-US" dirty="0"/>
              <a:t>Spills should be contained immediately to prevent tracking of materials into areas exposed to stormwater runoff.</a:t>
            </a:r>
          </a:p>
          <a:p>
            <a:pPr defTabSz="952149">
              <a:defRPr/>
            </a:pPr>
            <a:endParaRPr lang="en-US" dirty="0"/>
          </a:p>
          <a:p>
            <a:pPr defTabSz="952149">
              <a:defRPr/>
            </a:pPr>
            <a:r>
              <a:rPr lang="en-US" b="1" i="1" dirty="0"/>
              <a:t>NOTES</a:t>
            </a:r>
            <a:br>
              <a:rPr lang="en-US" b="1" i="1" dirty="0"/>
            </a:br>
            <a:r>
              <a:rPr lang="en-US" b="1" i="1" dirty="0">
                <a:solidFill>
                  <a:srgbClr val="0D4E8C"/>
                </a:solidFill>
              </a:rPr>
              <a:t>Ask: </a:t>
            </a:r>
            <a:r>
              <a:rPr lang="en-US" i="1" dirty="0"/>
              <a:t>Are any hazardous materials stored in your work area?  How are they stored?</a:t>
            </a:r>
          </a:p>
          <a:p>
            <a:pPr defTabSz="952149">
              <a:defRPr/>
            </a:pPr>
            <a:endParaRPr lang="en-US" baseline="0" dirty="0"/>
          </a:p>
          <a:p>
            <a:pPr defTabSz="952149">
              <a:defRPr/>
            </a:pPr>
            <a:endParaRPr lang="en-US" dirty="0"/>
          </a:p>
          <a:p>
            <a:pPr defTabSz="952149">
              <a:defRPr/>
            </a:pPr>
            <a:endParaRPr lang="en-US" dirty="0"/>
          </a:p>
          <a:p>
            <a:pPr defTabSz="952149">
              <a:defRPr/>
            </a:pPr>
            <a:endParaRPr lang="en-US" dirty="0"/>
          </a:p>
          <a:p>
            <a:pPr defTabSz="952149">
              <a:defRPr/>
            </a:pP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20</a:t>
            </a:fld>
            <a:endParaRPr lang="en-US"/>
          </a:p>
        </p:txBody>
      </p:sp>
    </p:spTree>
    <p:extLst>
      <p:ext uri="{BB962C8B-B14F-4D97-AF65-F5344CB8AC3E}">
        <p14:creationId xmlns:p14="http://schemas.microsoft.com/office/powerpoint/2010/main" val="1844714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Arial" panose="020B0604020202020204" pitchFamily="34" charset="0"/>
                <a:ea typeface="+mn-ea"/>
                <a:cs typeface="Arial" panose="020B0604020202020204" pitchFamily="34" charset="0"/>
              </a:rPr>
              <a:t>Deicing fluids are of particular concern because</a:t>
            </a:r>
            <a:r>
              <a:rPr lang="en-US" sz="1200" b="1" i="1" kern="1200" baseline="0" dirty="0">
                <a:solidFill>
                  <a:schemeClr val="tx1"/>
                </a:solidFill>
                <a:effectLst/>
                <a:latin typeface="Arial" panose="020B0604020202020204" pitchFamily="34" charset="0"/>
                <a:ea typeface="+mn-ea"/>
                <a:cs typeface="Arial" panose="020B0604020202020204" pitchFamily="34" charset="0"/>
              </a:rPr>
              <a:t> of the impact to the environment and frequent use in winter months. </a:t>
            </a:r>
          </a:p>
          <a:p>
            <a:r>
              <a:rPr lang="en-US" sz="1200" b="1" i="1" kern="1200" baseline="0" dirty="0">
                <a:solidFill>
                  <a:schemeClr val="tx1"/>
                </a:solidFill>
                <a:effectLst/>
                <a:latin typeface="Arial" panose="020B0604020202020204" pitchFamily="34" charset="0"/>
                <a:ea typeface="+mn-ea"/>
                <a:cs typeface="Arial" panose="020B0604020202020204" pitchFamily="34" charset="0"/>
              </a:rPr>
              <a:t>Good housekeeping practices for deicers include proper storage, </a:t>
            </a:r>
            <a:r>
              <a:rPr lang="en-US" sz="1200" b="1" i="1" kern="1200" dirty="0">
                <a:solidFill>
                  <a:schemeClr val="tx1"/>
                </a:solidFill>
                <a:effectLst/>
                <a:latin typeface="Arial" panose="020B0604020202020204" pitchFamily="34" charset="0"/>
                <a:ea typeface="+mn-ea"/>
                <a:cs typeface="Arial" panose="020B0604020202020204" pitchFamily="34" charset="0"/>
              </a:rPr>
              <a:t>use of approved deicers with the least environmental implications, and </a:t>
            </a:r>
            <a:r>
              <a:rPr lang="en-US" sz="1200" b="1" i="1" kern="1200" baseline="0" dirty="0">
                <a:solidFill>
                  <a:schemeClr val="tx1"/>
                </a:solidFill>
                <a:effectLst/>
                <a:latin typeface="Arial" panose="020B0604020202020204" pitchFamily="34" charset="0"/>
                <a:ea typeface="+mn-ea"/>
                <a:cs typeface="Arial" panose="020B0604020202020204" pitchFamily="34" charset="0"/>
              </a:rPr>
              <a:t>efficient application </a:t>
            </a:r>
            <a:r>
              <a:rPr lang="en-US" sz="1200" b="1" i="1" kern="1200" dirty="0">
                <a:solidFill>
                  <a:schemeClr val="tx1"/>
                </a:solidFill>
                <a:effectLst/>
                <a:latin typeface="Arial" panose="020B0604020202020204" pitchFamily="34" charset="0"/>
                <a:ea typeface="+mn-ea"/>
                <a:cs typeface="Arial" panose="020B0604020202020204" pitchFamily="34" charset="0"/>
              </a:rPr>
              <a:t>practices by aircraft operators and airfield maintenance.</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Aircraft deicing should be conducted in designated areas where the runoff can be </a:t>
            </a:r>
            <a:r>
              <a:rPr lang="en-US" sz="1200" kern="1200" baseline="0" dirty="0">
                <a:solidFill>
                  <a:schemeClr val="tx1"/>
                </a:solidFill>
                <a:effectLst/>
                <a:latin typeface="Arial" panose="020B0604020202020204" pitchFamily="34" charset="0"/>
                <a:ea typeface="+mn-ea"/>
                <a:cs typeface="Arial" panose="020B0604020202020204" pitchFamily="34" charset="0"/>
              </a:rPr>
              <a:t>properly managed, which may include treatment or recycling.</a:t>
            </a:r>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defTabSz="933237">
              <a:defRPr/>
            </a:pPr>
            <a:r>
              <a:rPr lang="en-US" dirty="0">
                <a:solidFill>
                  <a:srgbClr val="0D4E8C"/>
                </a:solidFill>
              </a:rPr>
              <a:t>Because this is an overview course, we will not be talking about deicing BMPs in depth. However, if you are interested in or are required to deal with deicing we recommend you view the Managing Deicing Runoff course. </a:t>
            </a:r>
          </a:p>
          <a:p>
            <a:pPr defTabSz="933237">
              <a:defRPr/>
            </a:pPr>
            <a:endParaRPr lang="en-US" dirty="0">
              <a:solidFill>
                <a:srgbClr val="0D4E8C"/>
              </a:solidFill>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457200" lvl="0" indent="-457200">
              <a:buFont typeface="Arial" panose="020B0604020202020204" pitchFamily="34" charset="0"/>
              <a:buChar char="•"/>
            </a:pPr>
            <a:endParaRPr lang="en-US" dirty="0">
              <a:solidFill>
                <a:schemeClr val="accent6"/>
              </a:solidFill>
            </a:endParaRPr>
          </a:p>
          <a:p>
            <a:pPr marL="457200" lvl="0" indent="-457200">
              <a:buFont typeface="Arial" panose="020B0604020202020204" pitchFamily="34" charset="0"/>
              <a:buChar char="•"/>
            </a:pPr>
            <a:endParaRPr lang="en-US" dirty="0">
              <a:solidFill>
                <a:schemeClr val="accent6"/>
              </a:solidFill>
            </a:endParaRPr>
          </a:p>
          <a:p>
            <a:pPr lvl="0"/>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21</a:t>
            </a:fld>
            <a:endParaRPr lang="en-US"/>
          </a:p>
        </p:txBody>
      </p:sp>
    </p:spTree>
    <p:extLst>
      <p:ext uri="{BB962C8B-B14F-4D97-AF65-F5344CB8AC3E}">
        <p14:creationId xmlns:p14="http://schemas.microsoft.com/office/powerpoint/2010/main" val="3301246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rgbClr val="0D4E8C"/>
                </a:solidFill>
              </a:rPr>
              <a:t>Aqueous film forming foam, or AFFF (“A-triple-F”) is used by airport fire departments during training exercises and response to fire emergencies. AFFF contains </a:t>
            </a:r>
            <a:r>
              <a:rPr lang="en-US" sz="1200" kern="1200" dirty="0">
                <a:solidFill>
                  <a:schemeClr val="tx1"/>
                </a:solidFill>
                <a:effectLst/>
                <a:latin typeface="Arial" panose="020B0604020202020204" pitchFamily="34" charset="0"/>
                <a:ea typeface="+mn-ea"/>
                <a:cs typeface="Arial" panose="020B0604020202020204" pitchFamily="34" charset="0"/>
              </a:rPr>
              <a:t>chemicals, called “PFAS” which do not readily breakdown</a:t>
            </a:r>
            <a:r>
              <a:rPr lang="en-US" sz="1200" kern="1200" baseline="0" dirty="0">
                <a:solidFill>
                  <a:schemeClr val="tx1"/>
                </a:solidFill>
                <a:effectLst/>
                <a:latin typeface="Arial" panose="020B0604020202020204" pitchFamily="34" charset="0"/>
                <a:ea typeface="+mn-ea"/>
                <a:cs typeface="Arial" panose="020B0604020202020204" pitchFamily="34" charset="0"/>
              </a:rPr>
              <a:t> in the environment and have negative </a:t>
            </a:r>
            <a:r>
              <a:rPr lang="en-US" sz="1200" kern="1200" dirty="0">
                <a:solidFill>
                  <a:schemeClr val="tx1"/>
                </a:solidFill>
                <a:effectLst/>
                <a:latin typeface="Arial" panose="020B0604020202020204" pitchFamily="34" charset="0"/>
                <a:ea typeface="+mn-ea"/>
                <a:cs typeface="Arial" panose="020B0604020202020204" pitchFamily="34" charset="0"/>
              </a:rPr>
              <a:t>human and ecological health impacts.</a:t>
            </a:r>
          </a:p>
          <a:p>
            <a:pPr marL="0" indent="0">
              <a:spcBef>
                <a:spcPts val="0"/>
              </a:spcBef>
              <a:spcAft>
                <a:spcPts val="0"/>
              </a:spcAft>
              <a:buFont typeface="Arial" panose="020B0604020202020204" pitchFamily="34" charset="0"/>
              <a:buNone/>
            </a:pPr>
            <a:endParaRPr lang="en-US" dirty="0">
              <a:solidFill>
                <a:schemeClr val="accent6"/>
              </a:solidFill>
            </a:endParaRPr>
          </a:p>
          <a:p>
            <a:pPr marL="0" indent="0">
              <a:spcBef>
                <a:spcPts val="0"/>
              </a:spcBef>
              <a:spcAft>
                <a:spcPts val="0"/>
              </a:spcAft>
              <a:buFont typeface="Arial" panose="020B0604020202020204" pitchFamily="34" charset="0"/>
              <a:buNone/>
            </a:pPr>
            <a:r>
              <a:rPr lang="en-US" baseline="0" dirty="0">
                <a:solidFill>
                  <a:schemeClr val="accent6"/>
                </a:solidFill>
              </a:rPr>
              <a:t>Good housekeeping strategies to reduce the impact of AFFF use, include:</a:t>
            </a:r>
          </a:p>
          <a:p>
            <a:pPr marL="171450" indent="-171450">
              <a:spcBef>
                <a:spcPts val="0"/>
              </a:spcBef>
              <a:spcAft>
                <a:spcPts val="0"/>
              </a:spcAft>
              <a:buFont typeface="Arial" panose="020B0604020202020204" pitchFamily="34" charset="0"/>
              <a:buChar char="•"/>
            </a:pPr>
            <a:r>
              <a:rPr lang="en-US" dirty="0">
                <a:solidFill>
                  <a:schemeClr val="accent6"/>
                </a:solidFill>
              </a:rPr>
              <a:t>Implementing policies on handling and use of AFFF</a:t>
            </a:r>
          </a:p>
          <a:p>
            <a:pPr marL="171450" indent="-171450">
              <a:spcBef>
                <a:spcPts val="0"/>
              </a:spcBef>
              <a:spcAft>
                <a:spcPts val="0"/>
              </a:spcAft>
              <a:buFont typeface="Arial" panose="020B0604020202020204" pitchFamily="34" charset="0"/>
              <a:buChar char="•"/>
            </a:pPr>
            <a:r>
              <a:rPr lang="en-US" dirty="0">
                <a:solidFill>
                  <a:schemeClr val="accent6"/>
                </a:solidFill>
              </a:rPr>
              <a:t>Use of approved AFFF that doesn’t contain PFAS</a:t>
            </a:r>
          </a:p>
          <a:p>
            <a:pPr marL="171450" indent="-171450">
              <a:spcBef>
                <a:spcPts val="0"/>
              </a:spcBef>
              <a:spcAft>
                <a:spcPts val="0"/>
              </a:spcAft>
              <a:buFont typeface="Arial" panose="020B0604020202020204" pitchFamily="34" charset="0"/>
              <a:buChar char="•"/>
            </a:pPr>
            <a:r>
              <a:rPr lang="en-US" dirty="0">
                <a:solidFill>
                  <a:schemeClr val="accent6"/>
                </a:solidFill>
              </a:rPr>
              <a:t>Storage and handling to avoid contact with stormwater</a:t>
            </a:r>
          </a:p>
          <a:p>
            <a:pPr marL="171450" indent="-171450">
              <a:spcBef>
                <a:spcPts val="0"/>
              </a:spcBef>
              <a:spcAft>
                <a:spcPts val="0"/>
              </a:spcAft>
              <a:buFont typeface="Arial" panose="020B0604020202020204" pitchFamily="34" charset="0"/>
              <a:buChar char="•"/>
            </a:pPr>
            <a:r>
              <a:rPr lang="en-US" dirty="0">
                <a:solidFill>
                  <a:schemeClr val="accent6"/>
                </a:solidFill>
              </a:rPr>
              <a:t>Properly disposing of expired AFFF product</a:t>
            </a:r>
          </a:p>
          <a:p>
            <a:pPr marL="171450" indent="-171450">
              <a:spcBef>
                <a:spcPts val="0"/>
              </a:spcBef>
              <a:spcAft>
                <a:spcPts val="0"/>
              </a:spcAft>
              <a:buFont typeface="Arial" panose="020B0604020202020204" pitchFamily="34" charset="0"/>
              <a:buChar char="•"/>
            </a:pPr>
            <a:r>
              <a:rPr lang="en-US" dirty="0">
                <a:solidFill>
                  <a:schemeClr val="accent6"/>
                </a:solidFill>
              </a:rPr>
              <a:t>Containing and properly disposing of AFFF dispensed during testing and training exercises</a:t>
            </a:r>
          </a:p>
          <a:p>
            <a:pPr marL="171450" indent="-171450">
              <a:spcBef>
                <a:spcPts val="0"/>
              </a:spcBef>
              <a:spcAft>
                <a:spcPts val="0"/>
              </a:spcAft>
              <a:buFont typeface="Arial" panose="020B0604020202020204" pitchFamily="34" charset="0"/>
              <a:buChar char="•"/>
            </a:pPr>
            <a:r>
              <a:rPr lang="en-US" dirty="0">
                <a:solidFill>
                  <a:schemeClr val="accent6"/>
                </a:solidFill>
              </a:rPr>
              <a:t>If possible, collecting and properly disposing of AFFF dispensed during emergency incidents</a:t>
            </a:r>
          </a:p>
          <a:p>
            <a:pPr lvl="0"/>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22</a:t>
            </a:fld>
            <a:endParaRPr lang="en-US"/>
          </a:p>
        </p:txBody>
      </p:sp>
    </p:spTree>
    <p:extLst>
      <p:ext uri="{BB962C8B-B14F-4D97-AF65-F5344CB8AC3E}">
        <p14:creationId xmlns:p14="http://schemas.microsoft.com/office/powerpoint/2010/main" val="524163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spcAft>
                <a:spcPts val="450"/>
              </a:spcAft>
            </a:pPr>
            <a:r>
              <a:rPr lang="en-US" dirty="0">
                <a:solidFill>
                  <a:schemeClr val="accent6"/>
                </a:solidFill>
              </a:rPr>
              <a:t>Preventive maintenance is the best way to prevent spills and illicit discharges. </a:t>
            </a:r>
          </a:p>
          <a:p>
            <a:pPr marL="457200" indent="-457200">
              <a:spcBef>
                <a:spcPts val="450"/>
              </a:spcBef>
              <a:spcAft>
                <a:spcPts val="450"/>
              </a:spcAft>
              <a:buFont typeface="Arial" panose="020B0604020202020204" pitchFamily="34" charset="0"/>
              <a:buChar char="•"/>
            </a:pPr>
            <a:r>
              <a:rPr lang="en-US" dirty="0">
                <a:solidFill>
                  <a:schemeClr val="accent6"/>
                </a:solidFill>
              </a:rPr>
              <a:t>Training of staff and tenants is the first step in preventive maintenance. </a:t>
            </a:r>
          </a:p>
          <a:p>
            <a:pPr marL="457200" indent="-457200">
              <a:spcBef>
                <a:spcPts val="450"/>
              </a:spcBef>
              <a:spcAft>
                <a:spcPts val="450"/>
              </a:spcAft>
              <a:buFont typeface="Arial" panose="020B0604020202020204" pitchFamily="34" charset="0"/>
              <a:buChar char="•"/>
            </a:pPr>
            <a:r>
              <a:rPr lang="en-US" dirty="0">
                <a:solidFill>
                  <a:schemeClr val="accent6"/>
                </a:solidFill>
              </a:rPr>
              <a:t>Routine maintenance and regular inspections of equipment and facilities are key to reducing the risks of a problem occurring.</a:t>
            </a:r>
          </a:p>
          <a:p>
            <a:pPr defTabSz="932931"/>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23</a:t>
            </a:fld>
            <a:endParaRPr lang="en-US"/>
          </a:p>
        </p:txBody>
      </p:sp>
    </p:spTree>
    <p:extLst>
      <p:ext uri="{BB962C8B-B14F-4D97-AF65-F5344CB8AC3E}">
        <p14:creationId xmlns:p14="http://schemas.microsoft.com/office/powerpoint/2010/main" val="3035225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 final good housekeeping practice is to never put anything except stormwater into storm drains:</a:t>
            </a:r>
          </a:p>
          <a:p>
            <a:endParaRPr lang="en-US" dirty="0"/>
          </a:p>
          <a:p>
            <a:r>
              <a:rPr lang="en-US" dirty="0"/>
              <a:t>Never dump:</a:t>
            </a:r>
          </a:p>
          <a:p>
            <a:pPr lvl="0"/>
            <a:r>
              <a:rPr lang="en-US" dirty="0"/>
              <a:t>Paint or any water with paint in it</a:t>
            </a:r>
          </a:p>
          <a:p>
            <a:pPr lvl="0"/>
            <a:r>
              <a:rPr lang="en-US" dirty="0"/>
              <a:t>Rinse water from </a:t>
            </a:r>
            <a:r>
              <a:rPr lang="en-US" dirty="0">
                <a:solidFill>
                  <a:schemeClr val="tx1"/>
                </a:solidFill>
              </a:rPr>
              <a:t>pesticide</a:t>
            </a:r>
            <a:r>
              <a:rPr lang="en-US" baseline="0" dirty="0">
                <a:solidFill>
                  <a:schemeClr val="tx1"/>
                </a:solidFill>
              </a:rPr>
              <a:t> </a:t>
            </a:r>
            <a:r>
              <a:rPr lang="en-US" dirty="0">
                <a:solidFill>
                  <a:schemeClr val="tx1"/>
                </a:solidFill>
              </a:rPr>
              <a:t>or fertilizer tanks</a:t>
            </a:r>
            <a:endParaRPr lang="en-US" dirty="0"/>
          </a:p>
          <a:p>
            <a:pPr lvl="0"/>
            <a:r>
              <a:rPr lang="en-US" dirty="0" err="1"/>
              <a:t>Washwater</a:t>
            </a:r>
            <a:r>
              <a:rPr lang="en-US" dirty="0"/>
              <a:t> of any type</a:t>
            </a:r>
          </a:p>
          <a:p>
            <a:pPr lvl="0"/>
            <a:r>
              <a:rPr lang="en-US" dirty="0"/>
              <a:t>Leaves or grass clippings</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solidFill>
              </a:rPr>
              <a:t>Remember, only rain goes down the drain!</a:t>
            </a:r>
          </a:p>
          <a:p>
            <a:pPr lvl="0"/>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24</a:t>
            </a:fld>
            <a:endParaRPr lang="en-US"/>
          </a:p>
        </p:txBody>
      </p:sp>
    </p:spTree>
    <p:extLst>
      <p:ext uri="{BB962C8B-B14F-4D97-AF65-F5344CB8AC3E}">
        <p14:creationId xmlns:p14="http://schemas.microsoft.com/office/powerpoint/2010/main" val="1379529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see something, say something. </a:t>
            </a:r>
          </a:p>
          <a:p>
            <a:r>
              <a:rPr lang="en-US" dirty="0"/>
              <a:t>Be aware of evidence of stormwater pollution, and report it to your supervisor or appropriate airport department.</a:t>
            </a:r>
          </a:p>
          <a:p>
            <a:endParaRPr lang="en-US" dirty="0"/>
          </a:p>
          <a:p>
            <a:r>
              <a:rPr lang="en-US" dirty="0"/>
              <a:t>Some typical examples include:</a:t>
            </a:r>
          </a:p>
          <a:p>
            <a:pPr marL="174982" indent="-174982">
              <a:spcBef>
                <a:spcPts val="612"/>
              </a:spcBef>
              <a:spcAft>
                <a:spcPts val="612"/>
              </a:spcAft>
              <a:buFont typeface="Arial" panose="020B0604020202020204" pitchFamily="34" charset="0"/>
              <a:buChar char="•"/>
            </a:pPr>
            <a:r>
              <a:rPr lang="en-US" dirty="0"/>
              <a:t>Dirty water in the street (e.g., sediment runoff from a construction site)</a:t>
            </a:r>
            <a:br>
              <a:rPr lang="en-US" dirty="0"/>
            </a:br>
            <a:endParaRPr lang="en-US" dirty="0"/>
          </a:p>
          <a:p>
            <a:pPr marL="174982" indent="-174982">
              <a:spcBef>
                <a:spcPts val="612"/>
              </a:spcBef>
              <a:spcAft>
                <a:spcPts val="612"/>
              </a:spcAft>
              <a:buFont typeface="Arial" panose="020B0604020202020204" pitchFamily="34" charset="0"/>
              <a:buChar char="•"/>
            </a:pPr>
            <a:r>
              <a:rPr lang="en-US" dirty="0"/>
              <a:t>Washout of solids/liquids like concrete, oils, or paints. </a:t>
            </a:r>
            <a:br>
              <a:rPr lang="en-US" dirty="0"/>
            </a:br>
            <a:endParaRPr lang="en-US" dirty="0"/>
          </a:p>
          <a:p>
            <a:pPr marL="174982" indent="-174982">
              <a:spcBef>
                <a:spcPts val="612"/>
              </a:spcBef>
              <a:spcAft>
                <a:spcPts val="612"/>
              </a:spcAft>
              <a:buFont typeface="Arial" panose="020B0604020202020204" pitchFamily="34" charset="0"/>
              <a:buChar char="•"/>
            </a:pPr>
            <a:r>
              <a:rPr lang="en-US" dirty="0"/>
              <a:t>Unusually colored discharges (e.g., milky white, red, purple, blue, black, green)</a:t>
            </a:r>
            <a:br>
              <a:rPr lang="en-US" dirty="0"/>
            </a:br>
            <a:endParaRPr lang="en-US" dirty="0"/>
          </a:p>
          <a:p>
            <a:pPr marL="174982" indent="-174982">
              <a:spcBef>
                <a:spcPts val="612"/>
              </a:spcBef>
              <a:spcAft>
                <a:spcPts val="612"/>
              </a:spcAft>
              <a:buFont typeface="Arial" panose="020B0604020202020204" pitchFamily="34" charset="0"/>
              <a:buChar char="•"/>
            </a:pPr>
            <a:r>
              <a:rPr lang="en-US" dirty="0"/>
              <a:t>Improper disposal of solids/liquids (e.g., grass clippings blown down a storm drain or left in the street, oil dumped down a storm drain)</a:t>
            </a:r>
            <a:br>
              <a:rPr lang="en-US" dirty="0"/>
            </a:br>
            <a:endParaRPr lang="en-US" dirty="0"/>
          </a:p>
          <a:p>
            <a:pPr marL="174982" indent="-174982">
              <a:spcBef>
                <a:spcPts val="612"/>
              </a:spcBef>
              <a:spcAft>
                <a:spcPts val="612"/>
              </a:spcAft>
              <a:buFont typeface="Arial" panose="020B0604020202020204" pitchFamily="34" charset="0"/>
              <a:buChar char="•"/>
            </a:pPr>
            <a:r>
              <a:rPr lang="en-US" dirty="0"/>
              <a:t>Leaks (e.g., around dumpsters, cars)</a:t>
            </a:r>
          </a:p>
        </p:txBody>
      </p:sp>
      <p:sp>
        <p:nvSpPr>
          <p:cNvPr id="4" name="Slide Number Placeholder 3"/>
          <p:cNvSpPr>
            <a:spLocks noGrp="1"/>
          </p:cNvSpPr>
          <p:nvPr>
            <p:ph type="sldNum" sz="quarter" idx="10"/>
          </p:nvPr>
        </p:nvSpPr>
        <p:spPr/>
        <p:txBody>
          <a:bodyPr/>
          <a:lstStyle/>
          <a:p>
            <a:fld id="{A2F90DF7-9D93-4D76-A7CE-4D16F346478E}" type="slidenum">
              <a:rPr lang="en-US" smtClean="0"/>
              <a:t>25</a:t>
            </a:fld>
            <a:endParaRPr lang="en-US"/>
          </a:p>
        </p:txBody>
      </p:sp>
    </p:spTree>
    <p:extLst>
      <p:ext uri="{BB962C8B-B14F-4D97-AF65-F5344CB8AC3E}">
        <p14:creationId xmlns:p14="http://schemas.microsoft.com/office/powerpoint/2010/main" val="2387584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 </a:t>
            </a:r>
          </a:p>
          <a:p>
            <a:r>
              <a:rPr lang="en-US" b="1" i="1" dirty="0"/>
              <a:t>NOTES</a:t>
            </a:r>
            <a:br>
              <a:rPr lang="en-US" i="1" dirty="0"/>
            </a:br>
            <a:r>
              <a:rPr lang="en-US" i="0" dirty="0"/>
              <a:t>Use this</a:t>
            </a:r>
            <a:r>
              <a:rPr lang="en-US" i="0" baseline="0" dirty="0"/>
              <a:t> slide to show good housekeeping, managing waste materials and trash, proper vehicle storage and washing areas, proper materials storage tips and techniques.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26</a:t>
            </a:fld>
            <a:endParaRPr lang="en-US"/>
          </a:p>
        </p:txBody>
      </p:sp>
    </p:spTree>
    <p:extLst>
      <p:ext uri="{BB962C8B-B14F-4D97-AF65-F5344CB8AC3E}">
        <p14:creationId xmlns:p14="http://schemas.microsoft.com/office/powerpoint/2010/main" val="2001930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It’s time for a knowledge check</a:t>
            </a:r>
          </a:p>
          <a:p>
            <a:endParaRPr lang="en-US"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Ask:</a:t>
            </a:r>
            <a:br>
              <a:rPr lang="en-US" dirty="0">
                <a:effectLst>
                  <a:outerShdw blurRad="38100" dist="38100" dir="2700000" algn="tl">
                    <a:srgbClr val="000000">
                      <a:alpha val="43137"/>
                    </a:srgbClr>
                  </a:outerShdw>
                </a:effectLst>
              </a:rPr>
            </a:br>
            <a:r>
              <a:rPr lang="en-US" dirty="0"/>
              <a:t>Which of the following good housekeeping practices help keep pollutants out of stormwater? </a:t>
            </a:r>
          </a:p>
          <a:p>
            <a:endParaRPr lang="en-US" dirty="0"/>
          </a:p>
          <a:p>
            <a:pPr marL="233309" indent="-233309">
              <a:buFont typeface="+mj-lt"/>
              <a:buAutoNum type="alphaUcPeriod"/>
            </a:pPr>
            <a:r>
              <a:rPr lang="en-US" dirty="0"/>
              <a:t>Proper management of waste materials and trash</a:t>
            </a:r>
          </a:p>
          <a:p>
            <a:pPr marL="233309" indent="-233309" defTabSz="932930">
              <a:buFont typeface="+mj-lt"/>
              <a:buAutoNum type="alphaUcPeriod"/>
              <a:defRPr/>
            </a:pPr>
            <a:r>
              <a:rPr lang="en-US" dirty="0"/>
              <a:t>Storage and washing of vehicles in designated areas</a:t>
            </a:r>
          </a:p>
          <a:p>
            <a:pPr marL="233309" indent="-233309" defTabSz="932930">
              <a:buFont typeface="+mj-lt"/>
              <a:buAutoNum type="alphaUcPeriod"/>
              <a:defRPr/>
            </a:pPr>
            <a:r>
              <a:rPr lang="en-US" dirty="0"/>
              <a:t>Proper storage and use of all materials </a:t>
            </a:r>
          </a:p>
          <a:p>
            <a:pPr marL="233309" indent="-233309">
              <a:buFont typeface="+mj-lt"/>
              <a:buAutoNum type="alphaUcPeriod"/>
            </a:pPr>
            <a:r>
              <a:rPr lang="en-US" dirty="0"/>
              <a:t>Notice and report evidence of stormwater pollution</a:t>
            </a:r>
          </a:p>
          <a:p>
            <a:pPr marL="233309" indent="-233309">
              <a:buFont typeface="+mj-lt"/>
              <a:buAutoNum type="alphaUcPeriod"/>
            </a:pPr>
            <a:r>
              <a:rPr lang="en-US" dirty="0"/>
              <a:t>All of the above</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Correct Answer:</a:t>
            </a:r>
            <a:br>
              <a:rPr lang="en-US" b="1" dirty="0"/>
            </a:br>
            <a:r>
              <a:rPr lang="en-US" b="1" dirty="0"/>
              <a:t>E. All of the above</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27</a:t>
            </a:fld>
            <a:endParaRPr lang="en-US"/>
          </a:p>
        </p:txBody>
      </p:sp>
    </p:spTree>
    <p:extLst>
      <p:ext uri="{BB962C8B-B14F-4D97-AF65-F5344CB8AC3E}">
        <p14:creationId xmlns:p14="http://schemas.microsoft.com/office/powerpoint/2010/main" val="232043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It’s time for a knowledge check</a:t>
            </a:r>
          </a:p>
          <a:p>
            <a:endParaRPr lang="en-US" dirty="0">
              <a:effectLst>
                <a:outerShdw blurRad="38100" dist="38100" dir="2700000" algn="tl">
                  <a:srgbClr val="000000">
                    <a:alpha val="43137"/>
                  </a:srgbClr>
                </a:outerShdw>
              </a:effectLst>
            </a:endParaRPr>
          </a:p>
          <a:p>
            <a:r>
              <a:rPr lang="en-US" b="1" i="1" dirty="0"/>
              <a:t>Ask:</a:t>
            </a:r>
            <a:r>
              <a:rPr lang="en-US" dirty="0"/>
              <a:t> True / False</a:t>
            </a:r>
            <a:br>
              <a:rPr lang="en-US" dirty="0"/>
            </a:br>
            <a:r>
              <a:rPr lang="en-US" dirty="0">
                <a:solidFill>
                  <a:schemeClr val="accent6"/>
                </a:solidFill>
              </a:rPr>
              <a:t>Materials that are potential pollutants can be stored outdoors without a covering</a:t>
            </a:r>
            <a:br>
              <a:rPr lang="en-US" dirty="0">
                <a:solidFill>
                  <a:schemeClr val="accent6"/>
                </a:solidFill>
              </a:rPr>
            </a:br>
            <a:endParaRPr lang="en-US" dirty="0">
              <a:solidFill>
                <a:schemeClr val="accent6"/>
              </a:solidFill>
              <a:effectLst/>
            </a:endParaRPr>
          </a:p>
          <a:p>
            <a:r>
              <a:rPr lang="en-US" b="1" i="1" dirty="0"/>
              <a:t>Correct Answer:</a:t>
            </a:r>
          </a:p>
          <a:p>
            <a:r>
              <a:rPr lang="en-US" b="1" i="1" dirty="0"/>
              <a:t>False</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28</a:t>
            </a:fld>
            <a:endParaRPr lang="en-US"/>
          </a:p>
        </p:txBody>
      </p:sp>
    </p:spTree>
    <p:extLst>
      <p:ext uri="{BB962C8B-B14F-4D97-AF65-F5344CB8AC3E}">
        <p14:creationId xmlns:p14="http://schemas.microsoft.com/office/powerpoint/2010/main" val="159202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i="1" dirty="0"/>
              <a:t>Ask:</a:t>
            </a:r>
            <a:r>
              <a:rPr lang="en-US" dirty="0"/>
              <a:t> True / False</a:t>
            </a:r>
            <a:br>
              <a:rPr lang="en-US" dirty="0"/>
            </a:br>
            <a:r>
              <a:rPr lang="en-US" dirty="0"/>
              <a:t>Overfilled or uncovered dumpsters can fill with rain water or snow and leak pollutants into nearby storm drains. </a:t>
            </a:r>
            <a:endParaRPr lang="en-US" dirty="0">
              <a:effectLst>
                <a:outerShdw blurRad="38100" dist="38100" dir="2700000" algn="tl">
                  <a:srgbClr val="000000">
                    <a:alpha val="43137"/>
                  </a:srgbClr>
                </a:outerShdw>
              </a:effectLst>
            </a:endParaRPr>
          </a:p>
          <a:p>
            <a:endParaRPr lang="en-US" dirty="0"/>
          </a:p>
          <a:p>
            <a:r>
              <a:rPr lang="en-US" b="1" i="1" dirty="0"/>
              <a:t>Correct Answer:</a:t>
            </a:r>
          </a:p>
          <a:p>
            <a:r>
              <a:rPr lang="en-US" b="1" i="1" dirty="0"/>
              <a:t>True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29</a:t>
            </a:fld>
            <a:endParaRPr lang="en-US"/>
          </a:p>
        </p:txBody>
      </p:sp>
    </p:spTree>
    <p:extLst>
      <p:ext uri="{BB962C8B-B14F-4D97-AF65-F5344CB8AC3E}">
        <p14:creationId xmlns:p14="http://schemas.microsoft.com/office/powerpoint/2010/main" val="228298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this course you will learn </a:t>
            </a:r>
            <a:r>
              <a:rPr lang="en-US" sz="1200" dirty="0">
                <a:solidFill>
                  <a:srgbClr val="C00000"/>
                </a:solidFill>
              </a:rPr>
              <a:t>to identify</a:t>
            </a:r>
            <a:r>
              <a:rPr lang="en-US" sz="1200" dirty="0">
                <a:solidFill>
                  <a:schemeClr val="tx1"/>
                </a:solidFill>
              </a:rPr>
              <a:t>:</a:t>
            </a:r>
          </a:p>
          <a:p>
            <a:pPr marL="342900" lvl="0" indent="-342900">
              <a:buFont typeface="Arial" panose="020B0604020202020204" pitchFamily="34" charset="0"/>
              <a:buChar char="•"/>
            </a:pPr>
            <a:r>
              <a:rPr lang="en-US" sz="1200" dirty="0">
                <a:solidFill>
                  <a:schemeClr val="tx1"/>
                </a:solidFill>
              </a:rPr>
              <a:t>Federal, State, and Local airport stormwater runoff regulations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6"/>
                </a:solidFill>
              </a:rPr>
              <a:t>Sources of pollution in stormwater runoff</a:t>
            </a:r>
          </a:p>
          <a:p>
            <a:pPr marL="342900" lvl="0" indent="-342900">
              <a:buFont typeface="Arial" panose="020B0604020202020204" pitchFamily="34" charset="0"/>
              <a:buChar char="•"/>
            </a:pPr>
            <a:r>
              <a:rPr lang="en-US" sz="1200" dirty="0">
                <a:solidFill>
                  <a:schemeClr val="tx1"/>
                </a:solidFill>
              </a:rPr>
              <a:t>Good housekeeping practices </a:t>
            </a:r>
          </a:p>
          <a:p>
            <a:pPr marL="342900" lvl="0" indent="-342900">
              <a:buFont typeface="Arial" panose="020B0604020202020204" pitchFamily="34" charset="0"/>
              <a:buChar char="•"/>
            </a:pPr>
            <a:r>
              <a:rPr lang="en-US" sz="1200" dirty="0">
                <a:solidFill>
                  <a:schemeClr val="tx1"/>
                </a:solidFill>
              </a:rPr>
              <a:t>Spill prevention and cleanup AND</a:t>
            </a:r>
            <a:r>
              <a:rPr lang="en-US" sz="1200" baseline="0" dirty="0">
                <a:solidFill>
                  <a:schemeClr val="tx1"/>
                </a:solidFill>
              </a:rPr>
              <a:t> FINALLY</a:t>
            </a:r>
            <a:endParaRPr lang="en-US" sz="1200" dirty="0">
              <a:solidFill>
                <a:schemeClr val="tx1"/>
              </a:solidFill>
            </a:endParaRPr>
          </a:p>
          <a:p>
            <a:pPr marL="342900" lvl="0" indent="-342900">
              <a:buFont typeface="Arial" panose="020B0604020202020204" pitchFamily="34" charset="0"/>
              <a:buChar char="•"/>
            </a:pPr>
            <a:r>
              <a:rPr lang="en-US" sz="1200" dirty="0">
                <a:solidFill>
                  <a:schemeClr val="tx1"/>
                </a:solidFill>
              </a:rPr>
              <a:t>Construction site Best Management Practices, or BMPs</a:t>
            </a:r>
          </a:p>
        </p:txBody>
      </p:sp>
      <p:sp>
        <p:nvSpPr>
          <p:cNvPr id="4" name="Slide Number Placeholder 3"/>
          <p:cNvSpPr>
            <a:spLocks noGrp="1"/>
          </p:cNvSpPr>
          <p:nvPr>
            <p:ph type="sldNum" sz="quarter" idx="10"/>
          </p:nvPr>
        </p:nvSpPr>
        <p:spPr/>
        <p:txBody>
          <a:bodyPr/>
          <a:lstStyle/>
          <a:p>
            <a:fld id="{A2F90DF7-9D93-4D76-A7CE-4D16F346478E}" type="slidenum">
              <a:rPr lang="en-US" smtClean="0"/>
              <a:t>3</a:t>
            </a:fld>
            <a:endParaRPr lang="en-US" dirty="0"/>
          </a:p>
        </p:txBody>
      </p:sp>
    </p:spTree>
    <p:extLst>
      <p:ext uri="{BB962C8B-B14F-4D97-AF65-F5344CB8AC3E}">
        <p14:creationId xmlns:p14="http://schemas.microsoft.com/office/powerpoint/2010/main" val="2011651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r>
              <a:rPr lang="en-US" dirty="0"/>
              <a:t>Next we are going</a:t>
            </a:r>
            <a:r>
              <a:rPr lang="en-US" baseline="0" dirty="0"/>
              <a:t> to talk about good spill prevention and clean-up tips </a:t>
            </a:r>
          </a:p>
          <a:p>
            <a:pPr defTabSz="952149"/>
            <a:endParaRPr lang="en-US" baseline="0" dirty="0"/>
          </a:p>
          <a:p>
            <a:r>
              <a:rPr lang="en-US" baseline="0" dirty="0"/>
              <a:t>If you see a spill or leak, whether inside or outside, immediately contact your supervisor or a responsible person to get the spill contained and cleaned up. </a:t>
            </a:r>
            <a:br>
              <a:rPr lang="en-US" baseline="0" dirty="0"/>
            </a:br>
            <a:br>
              <a:rPr lang="en-US" baseline="0" dirty="0"/>
            </a:br>
            <a:r>
              <a:rPr lang="en-US" dirty="0">
                <a:solidFill>
                  <a:schemeClr val="tx1"/>
                </a:solidFill>
              </a:rPr>
              <a:t>Spill</a:t>
            </a:r>
            <a:r>
              <a:rPr lang="en-US" baseline="0" dirty="0">
                <a:solidFill>
                  <a:schemeClr val="tx1"/>
                </a:solidFill>
              </a:rPr>
              <a:t> cleanup</a:t>
            </a:r>
            <a:r>
              <a:rPr lang="en-US" dirty="0">
                <a:solidFill>
                  <a:schemeClr val="tx1"/>
                </a:solidFill>
              </a:rPr>
              <a:t> should only</a:t>
            </a:r>
            <a:r>
              <a:rPr lang="en-US" baseline="0" dirty="0">
                <a:solidFill>
                  <a:schemeClr val="tx1"/>
                </a:solidFill>
              </a:rPr>
              <a:t> </a:t>
            </a:r>
            <a:r>
              <a:rPr lang="en-US" dirty="0">
                <a:solidFill>
                  <a:schemeClr val="tx1"/>
                </a:solidFill>
              </a:rPr>
              <a:t>be handled by trained personnel or the Fire Department.</a:t>
            </a:r>
            <a:r>
              <a:rPr lang="en-US" baseline="0" dirty="0">
                <a:solidFill>
                  <a:schemeClr val="tx1"/>
                </a:solidFill>
              </a:rPr>
              <a:t>  </a:t>
            </a:r>
          </a:p>
          <a:p>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Don’t try to clean up a spill unless you’ve been properly trained or have the right equipment.</a:t>
            </a:r>
            <a:br>
              <a:rPr lang="en-US" baseline="0" dirty="0">
                <a:solidFill>
                  <a:schemeClr val="tx1"/>
                </a:solidFill>
              </a:rPr>
            </a:br>
            <a:br>
              <a:rPr lang="en-US" baseline="0" dirty="0">
                <a:solidFill>
                  <a:schemeClr val="tx1"/>
                </a:solidFill>
              </a:rPr>
            </a:br>
            <a:r>
              <a:rPr lang="en-US" dirty="0">
                <a:solidFill>
                  <a:schemeClr val="tx1"/>
                </a:solidFill>
              </a:rPr>
              <a:t>Does your job area have a spill plan? </a:t>
            </a:r>
            <a:br>
              <a:rPr lang="en-US" dirty="0">
                <a:solidFill>
                  <a:schemeClr val="tx1"/>
                </a:solidFill>
              </a:rPr>
            </a:br>
            <a:r>
              <a:rPr lang="en-US" dirty="0">
                <a:solidFill>
                  <a:schemeClr val="tx1"/>
                </a:solidFill>
              </a:rPr>
              <a:t>Where is your spill kit located? </a:t>
            </a:r>
            <a:endParaRPr lang="en-US" baseline="0" dirty="0"/>
          </a:p>
          <a:p>
            <a:endParaRPr lang="en-US" baseline="0" dirty="0"/>
          </a:p>
          <a:p>
            <a:r>
              <a:rPr lang="en-US" b="1" i="0" baseline="0" dirty="0"/>
              <a:t>Ask:</a:t>
            </a:r>
            <a:r>
              <a:rPr lang="en-US" i="1" baseline="0" dirty="0"/>
              <a:t> Are you familiar with your area’s Spill Management Plan.</a:t>
            </a:r>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30</a:t>
            </a:fld>
            <a:endParaRPr lang="en-US"/>
          </a:p>
        </p:txBody>
      </p:sp>
    </p:spTree>
    <p:extLst>
      <p:ext uri="{BB962C8B-B14F-4D97-AF65-F5344CB8AC3E}">
        <p14:creationId xmlns:p14="http://schemas.microsoft.com/office/powerpoint/2010/main" val="214594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i="0" dirty="0"/>
              <a:t>Let</a:t>
            </a:r>
            <a:r>
              <a:rPr lang="en-US" i="0" baseline="0" dirty="0"/>
              <a:t>’s talk about fuel spills and cleanup. </a:t>
            </a:r>
          </a:p>
          <a:p>
            <a:pPr defTabSz="952149">
              <a:defRPr/>
            </a:pPr>
            <a:r>
              <a:rPr lang="en-US" i="0" baseline="0" dirty="0"/>
              <a:t>Fueling operations can occur at multiple locations at an airport</a:t>
            </a:r>
          </a:p>
          <a:p>
            <a:pPr defTabSz="952149">
              <a:defRPr/>
            </a:pPr>
            <a:r>
              <a:rPr lang="en-US" i="0" dirty="0"/>
              <a:t>And fuel</a:t>
            </a:r>
            <a:r>
              <a:rPr lang="en-US" i="0" baseline="0" dirty="0"/>
              <a:t> s</a:t>
            </a:r>
            <a:r>
              <a:rPr lang="en-US" dirty="0"/>
              <a:t>pills are potentially dangerous, so its important that everyone be aware of spill prevention and response.</a:t>
            </a:r>
          </a:p>
          <a:p>
            <a:pPr defTabSz="952149">
              <a:defRPr/>
            </a:pPr>
            <a:r>
              <a:rPr lang="en-US" dirty="0"/>
              <a:t>Safe fueling practices help avoid spills and prevent fuel from entering the storm sewer system.</a:t>
            </a:r>
          </a:p>
          <a:p>
            <a:pPr defTabSz="952149">
              <a:defRPr/>
            </a:pPr>
            <a:r>
              <a:rPr lang="en-US" dirty="0"/>
              <a:t>Only properly trained personnel should be allowed to fuel vehicles,</a:t>
            </a:r>
            <a:r>
              <a:rPr lang="en-US" baseline="0" dirty="0"/>
              <a:t> and some fueling may require Class C training</a:t>
            </a:r>
          </a:p>
          <a:p>
            <a:pPr defTabSz="952149">
              <a:defRPr/>
            </a:pPr>
            <a:r>
              <a:rPr lang="en-US" dirty="0"/>
              <a:t>Construction equipment fueling should only occur away from inlets and drains</a:t>
            </a:r>
          </a:p>
          <a:p>
            <a:endParaRPr lang="en-US" baseline="0" dirty="0"/>
          </a:p>
          <a:p>
            <a:endParaRPr lang="en-US" baseline="0" dirty="0"/>
          </a:p>
          <a:p>
            <a:r>
              <a:rPr lang="en-US" i="1" baseline="0" dirty="0"/>
              <a:t>Ask: Is there a fueling station near your work station? </a:t>
            </a:r>
            <a:br>
              <a:rPr lang="en-US" i="1" baseline="0" dirty="0"/>
            </a:br>
            <a:r>
              <a:rPr lang="en-US" i="1" baseline="0" dirty="0"/>
              <a:t>If there is a fueling station near your work area, do you know where a fuel spill kit is accessible?</a:t>
            </a:r>
            <a:br>
              <a:rPr lang="en-US" i="1" baseline="0" dirty="0"/>
            </a:br>
            <a:r>
              <a:rPr lang="en-US" i="1" baseline="0" dirty="0"/>
              <a:t>Do you know who to contact if you witness a potential fuel spill? </a:t>
            </a:r>
            <a:br>
              <a:rPr lang="en-US" i="1" baseline="0" dirty="0"/>
            </a:br>
            <a:br>
              <a:rPr lang="en-US" i="1" baseline="0" dirty="0"/>
            </a:br>
            <a:r>
              <a:rPr lang="en-US" i="1" baseline="0" dirty="0"/>
              <a:t>Take initiative and after this training ask your supervisor about the fuel spill kit location and who to contact for hazardous or non-hazardous spills.</a:t>
            </a:r>
          </a:p>
          <a:p>
            <a:endParaRPr lang="en-US" i="1" baseline="0" dirty="0"/>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31</a:t>
            </a:fld>
            <a:endParaRPr lang="en-US"/>
          </a:p>
        </p:txBody>
      </p:sp>
    </p:spTree>
    <p:extLst>
      <p:ext uri="{BB962C8B-B14F-4D97-AF65-F5344CB8AC3E}">
        <p14:creationId xmlns:p14="http://schemas.microsoft.com/office/powerpoint/2010/main" val="3454880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on the lookout for spilled, or dumped materials outside of fueling areas</a:t>
            </a:r>
            <a:r>
              <a:rPr lang="en-US" baseline="0" dirty="0"/>
              <a:t> also</a:t>
            </a:r>
            <a:r>
              <a:rPr lang="en-US" dirty="0"/>
              <a:t>.</a:t>
            </a:r>
          </a:p>
          <a:p>
            <a:r>
              <a:rPr lang="en-US" dirty="0"/>
              <a:t>If you see a spill, whether inside or outside, immediately contact your supervisor or personnel responsible for that area or to get the spill contained and cleaned up. </a:t>
            </a:r>
          </a:p>
          <a:p>
            <a:endParaRPr lang="en-US" dirty="0"/>
          </a:p>
          <a:p>
            <a:r>
              <a:rPr lang="en-US" b="1" i="1" dirty="0"/>
              <a:t>NOTES</a:t>
            </a:r>
            <a:br>
              <a:rPr lang="en-US" b="1" i="1" dirty="0"/>
            </a:br>
            <a:r>
              <a:rPr lang="en-US" i="1" baseline="0" dirty="0"/>
              <a:t>Ask: Do you know where spill kits used in your area are stored?  </a:t>
            </a:r>
            <a:br>
              <a:rPr lang="en-US" i="1" baseline="0" dirty="0"/>
            </a:br>
            <a:r>
              <a:rPr lang="en-US" i="1" baseline="0" dirty="0"/>
              <a:t>Do you know who to contact if you witness a hazardous or non-hazardous spill? </a:t>
            </a:r>
            <a:br>
              <a:rPr lang="en-US" i="1" baseline="0" dirty="0"/>
            </a:br>
            <a:br>
              <a:rPr lang="en-US" i="1" baseline="0" dirty="0"/>
            </a:br>
            <a:r>
              <a:rPr lang="en-US" i="1" baseline="0" dirty="0"/>
              <a:t>Take initiative and after this training ask your supervisor about spill kit location and who to contact for hazardous or non-hazardous spills.</a:t>
            </a:r>
          </a:p>
        </p:txBody>
      </p:sp>
      <p:sp>
        <p:nvSpPr>
          <p:cNvPr id="4" name="Slide Number Placeholder 3"/>
          <p:cNvSpPr>
            <a:spLocks noGrp="1"/>
          </p:cNvSpPr>
          <p:nvPr>
            <p:ph type="sldNum" sz="quarter" idx="10"/>
          </p:nvPr>
        </p:nvSpPr>
        <p:spPr/>
        <p:txBody>
          <a:bodyPr/>
          <a:lstStyle/>
          <a:p>
            <a:fld id="{A2F90DF7-9D93-4D76-A7CE-4D16F346478E}" type="slidenum">
              <a:rPr lang="en-US" smtClean="0"/>
              <a:t>32</a:t>
            </a:fld>
            <a:endParaRPr lang="en-US"/>
          </a:p>
        </p:txBody>
      </p:sp>
    </p:spTree>
    <p:extLst>
      <p:ext uri="{BB962C8B-B14F-4D97-AF65-F5344CB8AC3E}">
        <p14:creationId xmlns:p14="http://schemas.microsoft.com/office/powerpoint/2010/main" val="2720173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a:t>
            </a:r>
          </a:p>
          <a:p>
            <a:pPr algn="l" defTabSz="932931"/>
            <a:r>
              <a:rPr lang="en-US" i="1" dirty="0"/>
              <a:t>NOTES</a:t>
            </a:r>
            <a:r>
              <a:rPr lang="en-US" i="1" baseline="0" dirty="0"/>
              <a:t> </a:t>
            </a:r>
            <a:r>
              <a:rPr lang="en-US" dirty="0">
                <a:solidFill>
                  <a:schemeClr val="accent6"/>
                </a:solidFill>
              </a:rPr>
              <a:t>Localize or modify this slide to outline the details of your </a:t>
            </a:r>
            <a:r>
              <a:rPr lang="en-US" i="1" dirty="0">
                <a:solidFill>
                  <a:schemeClr val="accent6"/>
                </a:solidFill>
              </a:rPr>
              <a:t>Spill Prevention, Control, and Countermeasure (SPCC) Plan</a:t>
            </a:r>
            <a:endParaRPr lang="en-US" dirty="0">
              <a:solidFill>
                <a:schemeClr val="accent6"/>
              </a:solidFill>
            </a:endParaRPr>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33</a:t>
            </a:fld>
            <a:endParaRPr lang="en-US"/>
          </a:p>
        </p:txBody>
      </p:sp>
    </p:spTree>
    <p:extLst>
      <p:ext uri="{BB962C8B-B14F-4D97-AF65-F5344CB8AC3E}">
        <p14:creationId xmlns:p14="http://schemas.microsoft.com/office/powerpoint/2010/main" val="419294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time for a knowledge check</a:t>
            </a:r>
          </a:p>
          <a:p>
            <a:endParaRPr lang="en-US" b="1" i="1" dirty="0"/>
          </a:p>
          <a:p>
            <a:r>
              <a:rPr lang="en-US" b="1" i="1" dirty="0"/>
              <a:t>Ask:</a:t>
            </a:r>
            <a:r>
              <a:rPr lang="en-US" dirty="0"/>
              <a:t> </a:t>
            </a:r>
          </a:p>
          <a:p>
            <a:pPr defTabSz="952149"/>
            <a:r>
              <a:rPr lang="en-US" dirty="0"/>
              <a:t>True / False</a:t>
            </a:r>
            <a:br>
              <a:rPr lang="en-US" dirty="0"/>
            </a:br>
            <a:r>
              <a:rPr lang="en-US" i="1" dirty="0">
                <a:solidFill>
                  <a:srgbClr val="C00000"/>
                </a:solidFill>
              </a:rPr>
              <a:t>Spills should only be handled by trained personnel</a:t>
            </a: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Correct Answer:</a:t>
            </a:r>
          </a:p>
          <a:p>
            <a:r>
              <a:rPr lang="en-US" b="1" dirty="0"/>
              <a:t>True</a:t>
            </a:r>
            <a:br>
              <a:rPr lang="en-US" dirty="0">
                <a:latin typeface="+mn-lt"/>
                <a:cs typeface="+mn-cs"/>
              </a:rPr>
            </a:b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34</a:t>
            </a:fld>
            <a:endParaRPr lang="en-US"/>
          </a:p>
        </p:txBody>
      </p:sp>
    </p:spTree>
    <p:extLst>
      <p:ext uri="{BB962C8B-B14F-4D97-AF65-F5344CB8AC3E}">
        <p14:creationId xmlns:p14="http://schemas.microsoft.com/office/powerpoint/2010/main" val="415384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b="1" i="1" dirty="0"/>
              <a:t>Ask:</a:t>
            </a:r>
            <a:r>
              <a:rPr lang="en-US" dirty="0"/>
              <a:t>  </a:t>
            </a:r>
            <a:br>
              <a:rPr lang="en-US" dirty="0"/>
            </a:br>
            <a:r>
              <a:rPr lang="en-US" dirty="0"/>
              <a:t>Construction equipment fueling should occur ______from inlets and drains</a:t>
            </a:r>
          </a:p>
          <a:p>
            <a:pPr defTabSz="952149">
              <a:defRPr/>
            </a:pPr>
            <a:endParaRPr lang="en-US" dirty="0"/>
          </a:p>
          <a:p>
            <a:pPr marL="233309" indent="-233309" defTabSz="952149">
              <a:buFont typeface="+mj-lt"/>
              <a:buAutoNum type="alphaUcPeriod"/>
              <a:defRPr/>
            </a:pPr>
            <a:r>
              <a:rPr lang="en-US" dirty="0"/>
              <a:t>Away from </a:t>
            </a:r>
          </a:p>
          <a:p>
            <a:pPr marL="233309" indent="-233309" defTabSz="952149">
              <a:buFont typeface="+mj-lt"/>
              <a:buAutoNum type="alphaUcPeriod"/>
              <a:defRPr/>
            </a:pPr>
            <a:r>
              <a:rPr lang="en-US" dirty="0"/>
              <a:t>Beside</a:t>
            </a:r>
          </a:p>
          <a:p>
            <a:pPr marL="233309" indent="-233309" defTabSz="952149">
              <a:buFont typeface="+mj-lt"/>
              <a:buAutoNum type="alphaUcPeriod"/>
              <a:defRPr/>
            </a:pPr>
            <a:r>
              <a:rPr lang="en-US" dirty="0"/>
              <a:t>Within 6 feet</a:t>
            </a:r>
          </a:p>
          <a:p>
            <a:pPr marL="233309" indent="-233309" defTabSz="952149">
              <a:buFont typeface="+mj-lt"/>
              <a:buAutoNum type="alphaUcPeriod"/>
              <a:defRPr/>
            </a:pPr>
            <a:r>
              <a:rPr lang="en-US" dirty="0"/>
              <a:t>All of these above</a:t>
            </a:r>
            <a:br>
              <a:rPr lang="en-US" dirty="0"/>
            </a:br>
            <a:endParaRPr lang="en-US" dirty="0"/>
          </a:p>
          <a:p>
            <a:pPr marL="0" marR="0" lvl="0" indent="0" algn="l" defTabSz="952149" rtl="0" eaLnBrk="1" fontAlgn="auto" latinLnBrk="0" hangingPunct="1">
              <a:lnSpc>
                <a:spcPct val="100000"/>
              </a:lnSpc>
              <a:spcBef>
                <a:spcPts val="0"/>
              </a:spcBef>
              <a:spcAft>
                <a:spcPts val="0"/>
              </a:spcAft>
              <a:buClrTx/>
              <a:buSzTx/>
              <a:buFontTx/>
              <a:buNone/>
              <a:tabLst/>
              <a:defRPr/>
            </a:pPr>
            <a:r>
              <a:rPr lang="en-US" b="1" i="1" dirty="0"/>
              <a:t>Correct Answer:</a:t>
            </a:r>
          </a:p>
          <a:p>
            <a:pPr defTabSz="952149">
              <a:defRPr/>
            </a:pPr>
            <a:r>
              <a:rPr lang="en-US" b="1" dirty="0"/>
              <a:t>A. Away from</a:t>
            </a:r>
          </a:p>
        </p:txBody>
      </p:sp>
      <p:sp>
        <p:nvSpPr>
          <p:cNvPr id="4" name="Slide Number Placeholder 3"/>
          <p:cNvSpPr>
            <a:spLocks noGrp="1"/>
          </p:cNvSpPr>
          <p:nvPr>
            <p:ph type="sldNum" sz="quarter" idx="10"/>
          </p:nvPr>
        </p:nvSpPr>
        <p:spPr/>
        <p:txBody>
          <a:bodyPr/>
          <a:lstStyle/>
          <a:p>
            <a:fld id="{A2F90DF7-9D93-4D76-A7CE-4D16F346478E}" type="slidenum">
              <a:rPr lang="en-US" smtClean="0"/>
              <a:t>35</a:t>
            </a:fld>
            <a:endParaRPr lang="en-US"/>
          </a:p>
        </p:txBody>
      </p:sp>
    </p:spTree>
    <p:extLst>
      <p:ext uri="{BB962C8B-B14F-4D97-AF65-F5344CB8AC3E}">
        <p14:creationId xmlns:p14="http://schemas.microsoft.com/office/powerpoint/2010/main" val="69291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Let</a:t>
            </a:r>
            <a:r>
              <a:rPr lang="en-US" i="0" baseline="0" dirty="0"/>
              <a:t>’s talk about Construction site stormwater runoff and the best management practices or BMPs that are associated with construction. What pollutants are associated with construction site runoff?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a:solidFill>
                <a:schemeClr val="accent6"/>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solidFill>
                  <a:schemeClr val="accent6"/>
                </a:solidFill>
              </a:rPr>
              <a:t>The main pollutant of concern is sediment. When vegetation and pavements are removed and it rains, soil can be displaced at a high rate. Practices need to be in place to prevent sediment transport. </a:t>
            </a:r>
            <a:endParaRPr lang="en-US" dirty="0">
              <a:solidFill>
                <a:schemeClr val="accent6"/>
              </a:solidFill>
            </a:endParaRPr>
          </a:p>
          <a:p>
            <a:pPr marL="457200" indent="-457200">
              <a:buFont typeface="Arial" panose="020B0604020202020204" pitchFamily="34" charset="0"/>
              <a:buChar char="•"/>
            </a:pPr>
            <a:endParaRPr lang="en-US" dirty="0">
              <a:solidFill>
                <a:srgbClr val="0D4E8C"/>
              </a:solidFill>
            </a:endParaRPr>
          </a:p>
          <a:p>
            <a:pPr defTabSz="952149">
              <a:defRPr/>
            </a:pPr>
            <a:r>
              <a:rPr lang="en-US" i="0" dirty="0"/>
              <a:t>Sediment in runoff is not the only stormwater </a:t>
            </a:r>
            <a:r>
              <a:rPr lang="en-US" dirty="0"/>
              <a:t>pollutant of concern</a:t>
            </a:r>
            <a:r>
              <a:rPr lang="en-US" baseline="0" dirty="0"/>
              <a:t> at </a:t>
            </a:r>
            <a:r>
              <a:rPr lang="en-US" dirty="0"/>
              <a:t>construction sites</a:t>
            </a:r>
            <a:r>
              <a:rPr lang="en-US" baseline="0" dirty="0"/>
              <a:t>. Others include:</a:t>
            </a:r>
            <a:endParaRPr lang="en-US" i="0" dirty="0"/>
          </a:p>
          <a:p>
            <a:endParaRPr lang="en-US" b="0" baseline="0" dirty="0">
              <a:solidFill>
                <a:srgbClr val="0D4E8C"/>
              </a:solidFill>
            </a:endParaRPr>
          </a:p>
          <a:p>
            <a:pPr marL="171450" indent="-171450" defTabSz="933237">
              <a:buFont typeface="Arial" panose="020B0604020202020204" pitchFamily="34" charset="0"/>
              <a:buChar char="•"/>
              <a:defRPr/>
            </a:pPr>
            <a:r>
              <a:rPr lang="en-US" i="0" baseline="0" dirty="0"/>
              <a:t>Dewatering discharges, which can contain suspended sediments and other contaminants</a:t>
            </a:r>
          </a:p>
          <a:p>
            <a:pPr marL="171450" indent="-171450">
              <a:buFont typeface="Arial" panose="020B0604020202020204" pitchFamily="34" charset="0"/>
              <a:buChar char="•"/>
            </a:pPr>
            <a:r>
              <a:rPr lang="en-US" b="0" baseline="0" dirty="0"/>
              <a:t>Equipment maintenance activities generate various waste materials that must be disposed of properly to avoid contaminating stormwater</a:t>
            </a:r>
          </a:p>
          <a:p>
            <a:pPr marL="171450" indent="-171450">
              <a:buFont typeface="Arial" panose="020B0604020202020204" pitchFamily="34" charset="0"/>
              <a:buChar char="•"/>
            </a:pPr>
            <a:r>
              <a:rPr lang="en-US" b="0" baseline="0" dirty="0"/>
              <a:t>Concrete wash water is acidic and can be harmful to aquatic </a:t>
            </a:r>
            <a:r>
              <a:rPr lang="en-US" b="0" baseline="0" dirty="0" err="1"/>
              <a:t>orgainsims</a:t>
            </a:r>
            <a:r>
              <a:rPr lang="en-US" b="0" baseline="0" dirty="0"/>
              <a:t> if discharged into waterways</a:t>
            </a:r>
          </a:p>
          <a:p>
            <a:pPr marL="171450" indent="-171450">
              <a:buFont typeface="Arial" panose="020B0604020202020204" pitchFamily="34" charset="0"/>
              <a:buChar char="•"/>
            </a:pPr>
            <a:r>
              <a:rPr lang="en-US" b="0" baseline="0" dirty="0"/>
              <a:t>Trash and other debris generated at construction sites must be contained and managed to keep it out of stormwater </a:t>
            </a:r>
          </a:p>
          <a:p>
            <a:pPr marL="457200" indent="-457200">
              <a:buFont typeface="Arial" panose="020B0604020202020204" pitchFamily="34" charset="0"/>
              <a:buChar char="•"/>
            </a:pPr>
            <a:endParaRPr lang="en-US" dirty="0">
              <a:solidFill>
                <a:srgbClr val="0D4E8C"/>
              </a:solidFill>
            </a:endParaRPr>
          </a:p>
          <a:p>
            <a:pPr>
              <a:buClrTx/>
              <a:buFont typeface="Wingdings" panose="05000000000000000000" pitchFamily="2" charset="2"/>
              <a:buNone/>
            </a:pPr>
            <a:r>
              <a:rPr lang="en-US" b="1" i="1" dirty="0"/>
              <a:t>NOTES</a:t>
            </a:r>
            <a:br>
              <a:rPr lang="en-US" b="1" i="1" dirty="0"/>
            </a:br>
            <a:r>
              <a:rPr lang="en-US" b="1" i="1" dirty="0">
                <a:solidFill>
                  <a:srgbClr val="0D4E8C"/>
                </a:solidFill>
              </a:rPr>
              <a:t>Ask: </a:t>
            </a:r>
            <a:r>
              <a:rPr lang="en-US" i="1" dirty="0">
                <a:solidFill>
                  <a:srgbClr val="0D4E8C"/>
                </a:solidFill>
              </a:rPr>
              <a:t>Which of these activities do you think impacts airport stormwater runoff the most? (deicing in northern climates and vehicle maintenance</a:t>
            </a:r>
            <a:r>
              <a:rPr lang="en-US" i="1" baseline="0" dirty="0">
                <a:solidFill>
                  <a:srgbClr val="0D4E8C"/>
                </a:solidFill>
              </a:rPr>
              <a:t> in southern climates</a:t>
            </a:r>
            <a:r>
              <a:rPr lang="en-US" i="1" dirty="0">
                <a:solidFill>
                  <a:srgbClr val="0D4E8C"/>
                </a:solidFill>
              </a:rPr>
              <a:t>) </a:t>
            </a:r>
            <a:br>
              <a:rPr lang="en-US" i="1" dirty="0">
                <a:solidFill>
                  <a:srgbClr val="0D4E8C"/>
                </a:solidFill>
              </a:rPr>
            </a:br>
            <a:endParaRPr lang="en-US" i="1" dirty="0">
              <a:solidFill>
                <a:srgbClr val="0D4E8C"/>
              </a:solidFill>
            </a:endParaRPr>
          </a:p>
          <a:p>
            <a:pPr>
              <a:buClrTx/>
              <a:buFont typeface="Wingdings" panose="05000000000000000000" pitchFamily="2" charset="2"/>
              <a:buNone/>
            </a:pPr>
            <a:endParaRPr lang="en-US" dirty="0">
              <a:solidFill>
                <a:srgbClr val="0D4E8C"/>
              </a:solidFill>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36</a:t>
            </a:fld>
            <a:endParaRPr lang="en-US"/>
          </a:p>
        </p:txBody>
      </p:sp>
    </p:spTree>
    <p:extLst>
      <p:ext uri="{BB962C8B-B14F-4D97-AF65-F5344CB8AC3E}">
        <p14:creationId xmlns:p14="http://schemas.microsoft.com/office/powerpoint/2010/main" val="1986986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b="0" dirty="0">
                <a:solidFill>
                  <a:srgbClr val="0D4E8C"/>
                </a:solidFill>
              </a:rPr>
              <a:t>Even though you may not be responsible for working on a construction</a:t>
            </a:r>
            <a:r>
              <a:rPr lang="en-US" b="0" baseline="0" dirty="0">
                <a:solidFill>
                  <a:srgbClr val="0D4E8C"/>
                </a:solidFill>
              </a:rPr>
              <a:t> site, you are responsible for reporting any potential activities that you see that could negatively impact airport stormwater runoff.  </a:t>
            </a:r>
          </a:p>
          <a:p>
            <a:endParaRPr lang="en-US" b="0" baseline="0" dirty="0">
              <a:solidFill>
                <a:srgbClr val="0D4E8C"/>
              </a:solidFill>
            </a:endParaRPr>
          </a:p>
          <a:p>
            <a:r>
              <a:rPr lang="en-US" dirty="0"/>
              <a:t>Construction Stormwater Best Management Practices minimize sediment and other</a:t>
            </a:r>
            <a:r>
              <a:rPr lang="en-US" baseline="0" dirty="0"/>
              <a:t> pollutant</a:t>
            </a:r>
            <a:r>
              <a:rPr lang="en-US" dirty="0"/>
              <a:t> transport from construction sites.  </a:t>
            </a:r>
          </a:p>
          <a:p>
            <a:r>
              <a:rPr lang="en-US" dirty="0"/>
              <a:t>Construction BMPs can be grouped into two main categories: good housekeeping practices and sediment control. </a:t>
            </a:r>
          </a:p>
          <a:p>
            <a:endParaRPr lang="en-US" i="1" baseline="0" dirty="0"/>
          </a:p>
          <a:p>
            <a:endParaRPr lang="en-US" b="0" baseline="0" dirty="0"/>
          </a:p>
          <a:p>
            <a:pPr defTabSz="952149">
              <a:defRPr/>
            </a:pPr>
            <a:r>
              <a:rPr lang="en-US" i="0" baseline="0" dirty="0"/>
              <a:t>Activities that can be practiced to help reduce or eliminate impact to stormwater runoff within these two categories will be discussed next, starting with sediment control BMPs.</a:t>
            </a:r>
          </a:p>
          <a:p>
            <a:endParaRPr lang="en-US" i="1" baseline="0" dirty="0"/>
          </a:p>
          <a:p>
            <a:endParaRPr lang="en-US" i="1" baseline="0" dirty="0"/>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37</a:t>
            </a:fld>
            <a:endParaRPr lang="en-US"/>
          </a:p>
        </p:txBody>
      </p:sp>
    </p:spTree>
    <p:extLst>
      <p:ext uri="{BB962C8B-B14F-4D97-AF65-F5344CB8AC3E}">
        <p14:creationId xmlns:p14="http://schemas.microsoft.com/office/powerpoint/2010/main" val="2958046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 control </a:t>
            </a:r>
            <a:r>
              <a:rPr lang="en-US" baseline="0" dirty="0"/>
              <a:t>BMPs include</a:t>
            </a:r>
            <a:r>
              <a:rPr lang="en-US" baseline="0" dirty="0">
                <a:solidFill>
                  <a:schemeClr val="tx1"/>
                </a:solidFill>
              </a:rPr>
              <a:t>:</a:t>
            </a:r>
            <a:endParaRPr lang="en-US" dirty="0">
              <a:solidFill>
                <a:schemeClr val="tx1"/>
              </a:solidFill>
            </a:endParaRPr>
          </a:p>
          <a:p>
            <a:endParaRPr lang="en-US" dirty="0">
              <a:solidFill>
                <a:schemeClr val="accent6"/>
              </a:solidFill>
            </a:endParaRPr>
          </a:p>
          <a:p>
            <a:pPr marL="457200" indent="-457200">
              <a:spcBef>
                <a:spcPts val="0"/>
              </a:spcBef>
              <a:spcAft>
                <a:spcPts val="0"/>
              </a:spcAft>
              <a:buFont typeface="Arial" panose="020B0604020202020204" pitchFamily="34" charset="0"/>
              <a:buChar char="•"/>
            </a:pPr>
            <a:r>
              <a:rPr lang="en-US" dirty="0">
                <a:solidFill>
                  <a:schemeClr val="accent6"/>
                </a:solidFill>
              </a:rPr>
              <a:t>Runoff controls that divert off-site flow around construction site</a:t>
            </a:r>
          </a:p>
          <a:p>
            <a:pPr marL="457200" indent="-457200">
              <a:spcBef>
                <a:spcPts val="0"/>
              </a:spcBef>
              <a:spcAft>
                <a:spcPts val="0"/>
              </a:spcAft>
              <a:buFont typeface="Arial" panose="020B0604020202020204" pitchFamily="34" charset="0"/>
              <a:buChar char="•"/>
            </a:pPr>
            <a:r>
              <a:rPr lang="en-US" dirty="0">
                <a:solidFill>
                  <a:schemeClr val="accent6"/>
                </a:solidFill>
              </a:rPr>
              <a:t>Stabilization measures to minimize bare soil</a:t>
            </a:r>
          </a:p>
          <a:p>
            <a:pPr marL="457200" indent="-457200">
              <a:spcBef>
                <a:spcPts val="0"/>
              </a:spcBef>
              <a:spcAft>
                <a:spcPts val="0"/>
              </a:spcAft>
              <a:buFont typeface="Arial" panose="020B0604020202020204" pitchFamily="34" charset="0"/>
              <a:buChar char="•"/>
            </a:pPr>
            <a:r>
              <a:rPr lang="en-US" dirty="0">
                <a:solidFill>
                  <a:schemeClr val="accent6"/>
                </a:solidFill>
              </a:rPr>
              <a:t>Perimeter control practices to prevent sediment  from leaving the construction site</a:t>
            </a:r>
          </a:p>
          <a:p>
            <a:pPr marL="457200" indent="-457200">
              <a:spcBef>
                <a:spcPts val="0"/>
              </a:spcBef>
              <a:spcAft>
                <a:spcPts val="0"/>
              </a:spcAft>
              <a:buFont typeface="Arial" panose="020B0604020202020204" pitchFamily="34" charset="0"/>
              <a:buChar char="•"/>
            </a:pPr>
            <a:r>
              <a:rPr lang="en-US" dirty="0">
                <a:solidFill>
                  <a:schemeClr val="accent6"/>
                </a:solidFill>
              </a:rPr>
              <a:t>Tracking controls at the entrance and exit of site to prevent sediment from leaving the construction site</a:t>
            </a:r>
          </a:p>
          <a:p>
            <a:endParaRPr lang="en-US" b="0" baseline="0" dirty="0"/>
          </a:p>
          <a:p>
            <a:r>
              <a:rPr lang="en-US" b="0" baseline="0" dirty="0"/>
              <a:t>What do these controls look like?</a:t>
            </a:r>
            <a:endParaRPr lang="en-US" b="0" dirty="0"/>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38</a:t>
            </a:fld>
            <a:endParaRPr lang="en-US"/>
          </a:p>
        </p:txBody>
      </p:sp>
    </p:spTree>
    <p:extLst>
      <p:ext uri="{BB962C8B-B14F-4D97-AF65-F5344CB8AC3E}">
        <p14:creationId xmlns:p14="http://schemas.microsoft.com/office/powerpoint/2010/main" val="3492823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149">
              <a:defRPr/>
            </a:pPr>
            <a:r>
              <a:rPr lang="en-US" i="1" dirty="0"/>
              <a:t>Sediment control practices </a:t>
            </a:r>
            <a:r>
              <a:rPr lang="en-US" dirty="0"/>
              <a:t>minimize sediment transport from construction sites.  </a:t>
            </a:r>
          </a:p>
          <a:p>
            <a:pPr defTabSz="952149">
              <a:defRPr/>
            </a:pPr>
            <a:endParaRPr lang="en-US" dirty="0"/>
          </a:p>
          <a:p>
            <a:pPr defTabSz="952149">
              <a:defRPr/>
            </a:pPr>
            <a:r>
              <a:rPr lang="en-US" dirty="0"/>
              <a:t>Construction site exits should be protected with a construction gravel pad that is sized to prevent exiting vehicles from transporting or tracking sediment out of the area.</a:t>
            </a:r>
          </a:p>
          <a:p>
            <a:pPr defTabSz="952149">
              <a:defRPr/>
            </a:pPr>
            <a:endParaRPr lang="en-US" dirty="0"/>
          </a:p>
          <a:p>
            <a:pPr defTabSz="952149">
              <a:defRPr/>
            </a:pPr>
            <a:r>
              <a:rPr lang="en-US" dirty="0"/>
              <a:t>Stormwater inlets downstream of disturbed areas should have inlet protection, like the inlet shown in the lower left.</a:t>
            </a:r>
          </a:p>
          <a:p>
            <a:pPr defTabSz="952149">
              <a:defRPr/>
            </a:pPr>
            <a:endParaRPr lang="en-US" dirty="0"/>
          </a:p>
          <a:p>
            <a:pPr defTabSz="952149">
              <a:defRPr/>
            </a:pPr>
            <a:r>
              <a:rPr lang="en-US" dirty="0"/>
              <a:t>Exposed soil and stockpiles should be protected with silt fencing or other perimeter controls, as shown in the upper</a:t>
            </a:r>
            <a:r>
              <a:rPr lang="en-US" baseline="0" dirty="0"/>
              <a:t> right.</a:t>
            </a:r>
            <a:endParaRPr lang="en-US" dirty="0"/>
          </a:p>
          <a:p>
            <a:pPr defTabSz="952149">
              <a:defRPr/>
            </a:pPr>
            <a:endParaRPr lang="en-US" dirty="0"/>
          </a:p>
          <a:p>
            <a:pPr defTabSz="952149">
              <a:defRPr/>
            </a:pPr>
            <a:r>
              <a:rPr lang="en-US" dirty="0"/>
              <a:t>Ditches or swales should be protected with check dams, as shown in the lower right to help keep construction site sediment contained.</a:t>
            </a:r>
          </a:p>
          <a:p>
            <a:pPr defTabSz="952149">
              <a:defRPr/>
            </a:pPr>
            <a:endParaRPr lang="en-US" dirty="0"/>
          </a:p>
          <a:p>
            <a:pPr defTabSz="952149">
              <a:defRPr/>
            </a:pPr>
            <a:r>
              <a:rPr lang="en-US" dirty="0"/>
              <a:t>Other examples of sediment</a:t>
            </a:r>
            <a:r>
              <a:rPr lang="en-US" baseline="0" dirty="0"/>
              <a:t> control practices include a temporary sediment pond and careful staging of a project to avoid large areas of open excavations.</a:t>
            </a:r>
            <a:endParaRPr lang="en-US" dirty="0"/>
          </a:p>
          <a:p>
            <a:pPr defTabSz="952149">
              <a:defRPr/>
            </a:pPr>
            <a:endParaRPr lang="en-US" dirty="0"/>
          </a:p>
          <a:p>
            <a:pPr defTabSz="952149">
              <a:defRPr/>
            </a:pPr>
            <a:r>
              <a:rPr lang="en-US" b="1" i="1" dirty="0"/>
              <a:t>NOTES</a:t>
            </a:r>
            <a:br>
              <a:rPr lang="en-US" b="1" i="1" dirty="0"/>
            </a:br>
            <a:r>
              <a:rPr lang="en-US" b="1" i="1" dirty="0">
                <a:solidFill>
                  <a:srgbClr val="0D4E8C"/>
                </a:solidFill>
              </a:rPr>
              <a:t>Ask: </a:t>
            </a:r>
            <a:r>
              <a:rPr lang="en-US" i="1" dirty="0"/>
              <a:t>What types of sediment controls have you observed in use at our airport?  </a:t>
            </a:r>
          </a:p>
          <a:p>
            <a:pPr defTabSz="952149">
              <a:defRPr/>
            </a:pPr>
            <a:endParaRPr lang="en-US" i="1" dirty="0"/>
          </a:p>
          <a:p>
            <a:pPr defTabSz="952149">
              <a:defRPr/>
            </a:pPr>
            <a:r>
              <a:rPr lang="en-US" i="1" dirty="0"/>
              <a:t>Next</a:t>
            </a:r>
            <a:r>
              <a:rPr lang="en-US" i="1" baseline="0" dirty="0"/>
              <a:t> we will discuss the Good housekeeping practices.</a:t>
            </a:r>
            <a:endParaRPr lang="en-US" i="1" dirty="0"/>
          </a:p>
          <a:p>
            <a:pPr defTabSz="952149">
              <a:defRPr/>
            </a:pPr>
            <a:endParaRPr lang="en-US" dirty="0"/>
          </a:p>
          <a:p>
            <a:pPr defTabSz="952149">
              <a:defRPr/>
            </a:pPr>
            <a:endParaRPr lang="en-US" i="1" baseline="0" dirty="0"/>
          </a:p>
          <a:p>
            <a:endParaRPr lang="en-US" i="1" baseline="0" dirty="0"/>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39</a:t>
            </a:fld>
            <a:endParaRPr lang="en-US"/>
          </a:p>
        </p:txBody>
      </p:sp>
    </p:spTree>
    <p:extLst>
      <p:ext uri="{BB962C8B-B14F-4D97-AF65-F5344CB8AC3E}">
        <p14:creationId xmlns:p14="http://schemas.microsoft.com/office/powerpoint/2010/main" val="54417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Wingdings" panose="05000000000000000000" pitchFamily="2" charset="2"/>
              <a:buNone/>
            </a:pPr>
            <a:r>
              <a:rPr lang="en-US" dirty="0"/>
              <a:t>What is Airport Stormwater Runoff?</a:t>
            </a:r>
            <a:endParaRPr lang="en-US" sz="1100" dirty="0">
              <a:latin typeface="+mn-lt"/>
              <a:cs typeface="+mn-cs"/>
            </a:endParaRPr>
          </a:p>
          <a:p>
            <a:r>
              <a:rPr lang="en-US" sz="1200" dirty="0">
                <a:solidFill>
                  <a:schemeClr val="tx1"/>
                </a:solidFill>
              </a:rPr>
              <a:t>Airport stormwater runoff is created when water from rain, </a:t>
            </a:r>
            <a:br>
              <a:rPr lang="en-US" sz="1200" dirty="0">
                <a:solidFill>
                  <a:schemeClr val="tx1"/>
                </a:solidFill>
              </a:rPr>
            </a:br>
            <a:r>
              <a:rPr lang="en-US" sz="1200" dirty="0">
                <a:solidFill>
                  <a:schemeClr val="tx1"/>
                </a:solidFill>
              </a:rPr>
              <a:t>or snow melt flows across the landscape </a:t>
            </a:r>
            <a:r>
              <a:rPr lang="en-US" dirty="0">
                <a:solidFill>
                  <a:schemeClr val="tx1"/>
                </a:solidFill>
              </a:rPr>
              <a:t>and </a:t>
            </a:r>
            <a:r>
              <a:rPr lang="en-US" dirty="0">
                <a:solidFill>
                  <a:srgbClr val="C00000"/>
                </a:solidFill>
              </a:rPr>
              <a:t>does not </a:t>
            </a:r>
            <a:r>
              <a:rPr lang="en-US" dirty="0">
                <a:solidFill>
                  <a:schemeClr val="tx1"/>
                </a:solidFill>
              </a:rPr>
              <a:t>soak into the ground. More runoff is generated from paved surfaces</a:t>
            </a:r>
            <a:r>
              <a:rPr lang="en-US" baseline="0" dirty="0">
                <a:solidFill>
                  <a:schemeClr val="tx1"/>
                </a:solidFill>
              </a:rPr>
              <a:t> and rooftops than grass areas and undeveloped areas.</a:t>
            </a:r>
            <a:endParaRPr lang="en-US" dirty="0">
              <a:solidFill>
                <a:schemeClr val="tx1"/>
              </a:solidFill>
            </a:endParaRPr>
          </a:p>
          <a:p>
            <a:endParaRPr lang="en-US" dirty="0">
              <a:solidFill>
                <a:schemeClr val="tx1"/>
              </a:solidFill>
            </a:endParaRPr>
          </a:p>
          <a:p>
            <a:r>
              <a:rPr lang="en-US" dirty="0">
                <a:solidFill>
                  <a:schemeClr val="accent6"/>
                </a:solidFill>
              </a:rPr>
              <a:t>As stormwater moves it can pick up pollutants including: spilled oil, fuels, solvents, sediment and nutrients, deicing fluids, pesticides, herbicides, and trash.</a:t>
            </a:r>
          </a:p>
        </p:txBody>
      </p:sp>
      <p:sp>
        <p:nvSpPr>
          <p:cNvPr id="4" name="Slide Number Placeholder 3"/>
          <p:cNvSpPr>
            <a:spLocks noGrp="1"/>
          </p:cNvSpPr>
          <p:nvPr>
            <p:ph type="sldNum" sz="quarter" idx="10"/>
          </p:nvPr>
        </p:nvSpPr>
        <p:spPr/>
        <p:txBody>
          <a:bodyPr/>
          <a:lstStyle/>
          <a:p>
            <a:fld id="{A2F90DF7-9D93-4D76-A7CE-4D16F346478E}" type="slidenum">
              <a:rPr lang="en-US" smtClean="0"/>
              <a:t>4</a:t>
            </a:fld>
            <a:endParaRPr lang="en-US" dirty="0"/>
          </a:p>
        </p:txBody>
      </p:sp>
    </p:spTree>
    <p:extLst>
      <p:ext uri="{BB962C8B-B14F-4D97-AF65-F5344CB8AC3E}">
        <p14:creationId xmlns:p14="http://schemas.microsoft.com/office/powerpoint/2010/main" val="784770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categories</a:t>
            </a:r>
            <a:r>
              <a:rPr lang="en-US" baseline="0" dirty="0"/>
              <a:t> of </a:t>
            </a:r>
            <a:r>
              <a:rPr lang="en-US" dirty="0"/>
              <a:t>Good Housekeeping Construction </a:t>
            </a:r>
            <a:r>
              <a:rPr lang="en-US" baseline="0" dirty="0"/>
              <a:t>BMPs include</a:t>
            </a:r>
            <a:r>
              <a:rPr lang="en-US" baseline="0" dirty="0">
                <a:solidFill>
                  <a:schemeClr val="tx1"/>
                </a:solidFill>
              </a:rPr>
              <a:t>:</a:t>
            </a:r>
            <a:endParaRPr lang="en-US" dirty="0">
              <a:solidFill>
                <a:schemeClr val="tx1"/>
              </a:solidFill>
            </a:endParaRPr>
          </a:p>
          <a:p>
            <a:endParaRPr lang="en-US" dirty="0">
              <a:solidFill>
                <a:schemeClr val="accent6"/>
              </a:solidFill>
            </a:endParaRPr>
          </a:p>
          <a:p>
            <a:pPr marL="457200" indent="-457200">
              <a:buFont typeface="Arial" panose="020B0604020202020204" pitchFamily="34" charset="0"/>
              <a:buChar char="•"/>
            </a:pPr>
            <a:r>
              <a:rPr lang="en-US" sz="1200" dirty="0">
                <a:solidFill>
                  <a:srgbClr val="000000"/>
                </a:solidFill>
              </a:rPr>
              <a:t>Proper waste management</a:t>
            </a:r>
          </a:p>
          <a:p>
            <a:pPr marL="457200" indent="-457200">
              <a:buFont typeface="Arial" panose="020B0604020202020204" pitchFamily="34" charset="0"/>
              <a:buChar char="•"/>
            </a:pPr>
            <a:r>
              <a:rPr lang="en-US" sz="1200" dirty="0">
                <a:solidFill>
                  <a:srgbClr val="000000"/>
                </a:solidFill>
              </a:rPr>
              <a:t>Concrete washout containment</a:t>
            </a:r>
          </a:p>
          <a:p>
            <a:pPr marL="457200" indent="-457200">
              <a:buFont typeface="Arial" panose="020B0604020202020204" pitchFamily="34" charset="0"/>
              <a:buChar char="•"/>
            </a:pPr>
            <a:r>
              <a:rPr lang="en-US" sz="1200" dirty="0">
                <a:solidFill>
                  <a:srgbClr val="000000"/>
                </a:solidFill>
              </a:rPr>
              <a:t>Dewatering water management</a:t>
            </a:r>
          </a:p>
          <a:p>
            <a:pPr marL="457200" indent="-457200">
              <a:buFont typeface="Arial" panose="020B0604020202020204" pitchFamily="34" charset="0"/>
              <a:buChar char="•"/>
            </a:pPr>
            <a:r>
              <a:rPr lang="en-US" sz="1200" dirty="0">
                <a:solidFill>
                  <a:srgbClr val="000000"/>
                </a:solidFill>
              </a:rPr>
              <a:t>Vehicle maintenance conducted away from drainage inlets and drainage-ways and</a:t>
            </a:r>
          </a:p>
          <a:p>
            <a:pPr marL="457200" indent="-457200">
              <a:buFont typeface="Arial" panose="020B0604020202020204" pitchFamily="34" charset="0"/>
              <a:buChar char="•"/>
            </a:pPr>
            <a:r>
              <a:rPr lang="en-US" sz="1200" dirty="0">
                <a:solidFill>
                  <a:srgbClr val="000000"/>
                </a:solidFill>
              </a:rPr>
              <a:t>Proper project planning</a:t>
            </a:r>
          </a:p>
          <a:p>
            <a:endParaRPr lang="en-US" b="0" baseline="0" dirty="0"/>
          </a:p>
          <a:p>
            <a:r>
              <a:rPr lang="en-US" b="0" baseline="0" dirty="0"/>
              <a:t>What do these controls look like?</a:t>
            </a:r>
            <a:endParaRPr lang="en-US" b="0" dirty="0"/>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40</a:t>
            </a:fld>
            <a:endParaRPr lang="en-US"/>
          </a:p>
        </p:txBody>
      </p:sp>
    </p:spTree>
    <p:extLst>
      <p:ext uri="{BB962C8B-B14F-4D97-AF65-F5344CB8AC3E}">
        <p14:creationId xmlns:p14="http://schemas.microsoft.com/office/powerpoint/2010/main" val="3638081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r>
              <a:rPr lang="en-US" i="0" baseline="0" dirty="0"/>
              <a:t>These examples of good housekeeping practices on construction sites provide best practices and methods to help keep pollutants out of stormwater. The top two pictures show two examples of concrete wash water containment, designed to hold the concrete wash water until is has dried and can be removed from the site or crushed up and re-used for general fill.</a:t>
            </a:r>
          </a:p>
          <a:p>
            <a:endParaRPr lang="en-US" i="0" baseline="0" dirty="0"/>
          </a:p>
          <a:p>
            <a:r>
              <a:rPr lang="en-US" i="0" baseline="0" dirty="0"/>
              <a:t>The bottom left photo is a good example of proper waste management. This dumpster is not overflowing and is closed. The final photo on the bottom right is an example of dewatering water treatment. Pumping of water into a settling area allows for sediment to settle before release into the drainage system. Other examples of dewatering water management include sediment bags and sediment basins. </a:t>
            </a:r>
          </a:p>
          <a:p>
            <a:endParaRPr lang="en-US" i="1" baseline="0" dirty="0"/>
          </a:p>
          <a:p>
            <a:pPr defTabSz="952149"/>
            <a:endParaRPr lang="en-US" dirty="0"/>
          </a:p>
          <a:p>
            <a:pPr defTabSz="952149"/>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41</a:t>
            </a:fld>
            <a:endParaRPr lang="en-US"/>
          </a:p>
        </p:txBody>
      </p:sp>
    </p:spTree>
    <p:extLst>
      <p:ext uri="{BB962C8B-B14F-4D97-AF65-F5344CB8AC3E}">
        <p14:creationId xmlns:p14="http://schemas.microsoft.com/office/powerpoint/2010/main" val="1720724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a:t>
            </a:r>
            <a:br>
              <a:rPr lang="en-US" i="1" dirty="0"/>
            </a:br>
            <a:r>
              <a:rPr lang="en-US" i="1" dirty="0"/>
              <a:t>Is there construction at</a:t>
            </a:r>
            <a:r>
              <a:rPr lang="en-US" i="1" baseline="0" dirty="0"/>
              <a:t> your airport? </a:t>
            </a:r>
            <a:r>
              <a:rPr lang="en-US" sz="1200" i="1" dirty="0">
                <a:solidFill>
                  <a:srgbClr val="FFFF00"/>
                </a:solidFill>
              </a:rPr>
              <a:t>Use this slide show how  local construction activities address the impact of stormwater runoff. </a:t>
            </a:r>
            <a:endParaRPr lang="en-US" sz="1200" dirty="0">
              <a:solidFill>
                <a:srgbClr val="FFFF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42</a:t>
            </a:fld>
            <a:endParaRPr lang="en-US"/>
          </a:p>
        </p:txBody>
      </p:sp>
    </p:spTree>
    <p:extLst>
      <p:ext uri="{BB962C8B-B14F-4D97-AF65-F5344CB8AC3E}">
        <p14:creationId xmlns:p14="http://schemas.microsoft.com/office/powerpoint/2010/main" val="4048209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It’s time for a knowledge check</a:t>
            </a:r>
          </a:p>
          <a:p>
            <a:endParaRPr lang="en-US" b="1" i="1" dirty="0"/>
          </a:p>
          <a:p>
            <a:r>
              <a:rPr lang="en-US" b="1" i="1" dirty="0"/>
              <a:t>Ask:</a:t>
            </a:r>
            <a:r>
              <a:rPr lang="en-US" dirty="0"/>
              <a:t> </a:t>
            </a:r>
          </a:p>
          <a:p>
            <a:r>
              <a:rPr lang="en-US" dirty="0"/>
              <a:t>True / False</a:t>
            </a:r>
            <a:br>
              <a:rPr lang="en-US" dirty="0"/>
            </a:br>
            <a:r>
              <a:rPr lang="en-US" dirty="0"/>
              <a:t>Construction BMPs minimize sediment transport from construction sites.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Correct Answer:</a:t>
            </a:r>
          </a:p>
          <a:p>
            <a:r>
              <a:rPr lang="en-US" b="1" dirty="0"/>
              <a:t>True</a:t>
            </a:r>
            <a:br>
              <a:rPr lang="en-US" dirty="0"/>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43</a:t>
            </a:fld>
            <a:endParaRPr lang="en-US"/>
          </a:p>
        </p:txBody>
      </p:sp>
    </p:spTree>
    <p:extLst>
      <p:ext uri="{BB962C8B-B14F-4D97-AF65-F5344CB8AC3E}">
        <p14:creationId xmlns:p14="http://schemas.microsoft.com/office/powerpoint/2010/main" val="2009444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Choice </a:t>
            </a:r>
            <a:br>
              <a:rPr lang="en-US" dirty="0"/>
            </a:br>
            <a:br>
              <a:rPr lang="en-US" dirty="0"/>
            </a:br>
            <a:r>
              <a:rPr lang="en-US" dirty="0"/>
              <a:t>Which ways can you help the airport do a better job of preventing stormwater pollution?</a:t>
            </a:r>
          </a:p>
          <a:p>
            <a:pPr marL="0" lvl="0" indent="0">
              <a:buFont typeface="+mj-lt"/>
              <a:buNone/>
            </a:pPr>
            <a:r>
              <a:rPr lang="en-US" dirty="0"/>
              <a:t>A.  Be aware of potential stormwater pollutants in your work activities</a:t>
            </a:r>
          </a:p>
          <a:p>
            <a:pPr marL="0" lvl="0" indent="0">
              <a:buFont typeface="+mj-lt"/>
              <a:buNone/>
            </a:pPr>
            <a:r>
              <a:rPr lang="en-US" dirty="0"/>
              <a:t>B.  Report spills, leaks and illegal dumping immediately</a:t>
            </a:r>
          </a:p>
          <a:p>
            <a:pPr marL="0" lvl="0" indent="0">
              <a:buFont typeface="+mj-lt"/>
              <a:buNone/>
            </a:pPr>
            <a:r>
              <a:rPr lang="en-US" dirty="0"/>
              <a:t>C.  Be observant of construction runoff</a:t>
            </a:r>
          </a:p>
          <a:p>
            <a:pPr marL="0" lvl="0" indent="0">
              <a:buFont typeface="+mj-lt"/>
              <a:buNone/>
            </a:pPr>
            <a:r>
              <a:rPr lang="en-US" dirty="0"/>
              <a:t>D.  All of the above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Correct Answer:</a:t>
            </a:r>
          </a:p>
          <a:p>
            <a:r>
              <a:rPr lang="en-US" b="1" dirty="0"/>
              <a:t>D. All of the above (correct)</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44</a:t>
            </a:fld>
            <a:endParaRPr lang="en-US"/>
          </a:p>
        </p:txBody>
      </p:sp>
    </p:spTree>
    <p:extLst>
      <p:ext uri="{BB962C8B-B14F-4D97-AF65-F5344CB8AC3E}">
        <p14:creationId xmlns:p14="http://schemas.microsoft.com/office/powerpoint/2010/main" val="3990370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this course you learned </a:t>
            </a:r>
            <a:r>
              <a:rPr lang="en-US" sz="1200" dirty="0">
                <a:solidFill>
                  <a:srgbClr val="C00000"/>
                </a:solidFill>
              </a:rPr>
              <a:t>to identify</a:t>
            </a:r>
            <a:r>
              <a:rPr lang="en-US" sz="1200" dirty="0">
                <a:solidFill>
                  <a:schemeClr val="tx1"/>
                </a:solidFill>
              </a:rPr>
              <a:t>:</a:t>
            </a:r>
          </a:p>
          <a:p>
            <a:pPr marL="342900" lvl="0" indent="-342900">
              <a:buFont typeface="Arial" panose="020B0604020202020204" pitchFamily="34" charset="0"/>
              <a:buChar char="•"/>
            </a:pPr>
            <a:r>
              <a:rPr lang="en-US" sz="1200" dirty="0">
                <a:solidFill>
                  <a:schemeClr val="tx1"/>
                </a:solidFill>
              </a:rPr>
              <a:t>Federal, State, and Local airport stormwater runoff regulations</a:t>
            </a:r>
          </a:p>
          <a:p>
            <a:pPr marL="342900" lvl="0" indent="-342900">
              <a:buFont typeface="Arial" panose="020B0604020202020204" pitchFamily="34" charset="0"/>
              <a:buChar char="•"/>
            </a:pPr>
            <a:r>
              <a:rPr lang="en-US" sz="1200" dirty="0">
                <a:solidFill>
                  <a:schemeClr val="tx1"/>
                </a:solidFill>
              </a:rPr>
              <a:t>Good housekeeping practices </a:t>
            </a:r>
          </a:p>
          <a:p>
            <a:pPr marL="342900" lvl="0" indent="-342900">
              <a:buFont typeface="Arial" panose="020B0604020202020204" pitchFamily="34" charset="0"/>
              <a:buChar char="•"/>
            </a:pPr>
            <a:r>
              <a:rPr lang="en-US" sz="1200" dirty="0">
                <a:solidFill>
                  <a:schemeClr val="tx1"/>
                </a:solidFill>
              </a:rPr>
              <a:t>Spill prevention and cleanup</a:t>
            </a:r>
          </a:p>
          <a:p>
            <a:pPr marL="342900" lvl="0" indent="-342900">
              <a:buFont typeface="Arial" panose="020B0604020202020204" pitchFamily="34" charset="0"/>
              <a:buChar char="•"/>
            </a:pPr>
            <a:r>
              <a:rPr lang="en-US" sz="1200" dirty="0">
                <a:solidFill>
                  <a:schemeClr val="tx1"/>
                </a:solidFill>
              </a:rPr>
              <a:t>Construction site BMPs</a:t>
            </a:r>
          </a:p>
        </p:txBody>
      </p:sp>
      <p:sp>
        <p:nvSpPr>
          <p:cNvPr id="4" name="Slide Number Placeholder 3"/>
          <p:cNvSpPr>
            <a:spLocks noGrp="1"/>
          </p:cNvSpPr>
          <p:nvPr>
            <p:ph type="sldNum" sz="quarter" idx="10"/>
          </p:nvPr>
        </p:nvSpPr>
        <p:spPr/>
        <p:txBody>
          <a:bodyPr/>
          <a:lstStyle/>
          <a:p>
            <a:fld id="{A2F90DF7-9D93-4D76-A7CE-4D16F346478E}" type="slidenum">
              <a:rPr lang="en-US" smtClean="0"/>
              <a:t>45</a:t>
            </a:fld>
            <a:endParaRPr lang="en-US" dirty="0"/>
          </a:p>
        </p:txBody>
      </p:sp>
    </p:spTree>
    <p:extLst>
      <p:ext uri="{BB962C8B-B14F-4D97-AF65-F5344CB8AC3E}">
        <p14:creationId xmlns:p14="http://schemas.microsoft.com/office/powerpoint/2010/main" val="2033434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a:t>
            </a:r>
            <a:r>
              <a:rPr lang="en-US" i="1" dirty="0"/>
              <a:t> The Final Quiz can be given a handout quiz or as a class discussion. </a:t>
            </a:r>
            <a:br>
              <a:rPr lang="en-US" dirty="0"/>
            </a:br>
            <a:endParaRPr lang="en-US" dirty="0"/>
          </a:p>
          <a:p>
            <a:pPr marL="228600" indent="-228600">
              <a:buFont typeface="+mj-lt"/>
              <a:buAutoNum type="arabicPeriod"/>
            </a:pPr>
            <a:r>
              <a:rPr lang="en-US" b="1" i="0" dirty="0">
                <a:effectLst/>
              </a:rPr>
              <a:t>True</a:t>
            </a:r>
            <a:r>
              <a:rPr lang="en-US" b="0" i="0" dirty="0">
                <a:effectLst/>
              </a:rPr>
              <a:t>/False</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Airport stormwater runoff is created when water from rain, or snow melt flows across rooftops or paved areas </a:t>
            </a:r>
            <a:r>
              <a:rPr lang="en-US" dirty="0"/>
              <a:t>and </a:t>
            </a:r>
            <a:r>
              <a:rPr lang="en-US" dirty="0">
                <a:solidFill>
                  <a:srgbClr val="C00000"/>
                </a:solidFill>
              </a:rPr>
              <a:t>does not </a:t>
            </a:r>
            <a:r>
              <a:rPr lang="en-US" dirty="0"/>
              <a:t>soak into the ground</a:t>
            </a:r>
          </a:p>
          <a:p>
            <a:pPr marL="0" indent="0">
              <a:buFont typeface="+mj-lt"/>
              <a:buNone/>
            </a:pPr>
            <a:endParaRPr lang="en-US" dirty="0"/>
          </a:p>
          <a:p>
            <a:pPr marL="0" indent="0">
              <a:buFont typeface="+mj-lt"/>
              <a:buNone/>
            </a:pPr>
            <a:r>
              <a:rPr lang="en-US" b="1" i="0" dirty="0"/>
              <a:t>2.   What is potentially the greatest concern in airport stormwater pollution?  </a:t>
            </a:r>
            <a:br>
              <a:rPr lang="en-US" i="0" dirty="0"/>
            </a:br>
            <a:r>
              <a:rPr lang="en-US" i="0" dirty="0"/>
              <a:t>      </a:t>
            </a:r>
            <a:r>
              <a:rPr lang="en-US" i="1" dirty="0"/>
              <a:t>A. </a:t>
            </a:r>
            <a:r>
              <a:rPr lang="en-US" i="0" dirty="0"/>
              <a:t>Aircraft and airfield deicing at airports in northern climates</a:t>
            </a:r>
          </a:p>
          <a:p>
            <a:pPr marL="0" indent="0">
              <a:buFont typeface="+mj-lt"/>
              <a:buNone/>
            </a:pPr>
            <a:r>
              <a:rPr lang="en-US" i="0" baseline="0" dirty="0"/>
              <a:t>      B. Algae in all climates</a:t>
            </a:r>
          </a:p>
          <a:p>
            <a:pPr marL="0" indent="0">
              <a:buFont typeface="+mj-lt"/>
              <a:buNone/>
            </a:pPr>
            <a:r>
              <a:rPr lang="en-US" i="0" baseline="0" dirty="0"/>
              <a:t>      C. Vehicle fluids in southern climates</a:t>
            </a:r>
            <a:br>
              <a:rPr lang="en-US" i="0" baseline="0" dirty="0"/>
            </a:br>
            <a:r>
              <a:rPr lang="en-US" i="0" baseline="0" dirty="0"/>
              <a:t>      D. All of the above</a:t>
            </a:r>
          </a:p>
          <a:p>
            <a:pPr marL="0" indent="0">
              <a:buFont typeface="+mj-lt"/>
              <a:buNone/>
            </a:pPr>
            <a:r>
              <a:rPr lang="en-US" b="1" i="0" baseline="0" dirty="0"/>
              <a:t>      E. A and C only (correct)</a:t>
            </a:r>
            <a:endParaRPr lang="en-US" b="1" i="0" dirty="0"/>
          </a:p>
          <a:p>
            <a:pPr marL="228600" indent="-228600">
              <a:buFont typeface="+mj-lt"/>
              <a:buAutoNum type="arabicPeriod"/>
            </a:pPr>
            <a:endParaRPr lang="en-US" i="0" dirty="0"/>
          </a:p>
          <a:p>
            <a:pPr marL="0" indent="0" defTabSz="933237">
              <a:buFont typeface="+mj-lt"/>
              <a:buNone/>
              <a:defRPr/>
            </a:pPr>
            <a:r>
              <a:rPr lang="en-US" b="0" i="0" dirty="0"/>
              <a:t>3.   Which federal regulation has the goal to keep pollutants out of the nation’s waterbodies? </a:t>
            </a:r>
            <a:br>
              <a:rPr lang="en-US" b="0" i="1" dirty="0"/>
            </a:br>
            <a:r>
              <a:rPr lang="en-US" b="0" i="1" dirty="0"/>
              <a:t>      A. </a:t>
            </a:r>
            <a:r>
              <a:rPr lang="en-US" b="0" i="0" dirty="0"/>
              <a:t>The global warming council or GWC</a:t>
            </a:r>
          </a:p>
          <a:p>
            <a:pPr marL="0" indent="0" defTabSz="933237">
              <a:buFont typeface="+mj-lt"/>
              <a:buNone/>
              <a:defRPr/>
            </a:pPr>
            <a:r>
              <a:rPr lang="en-US" i="0" dirty="0"/>
              <a:t>      B. Municipal Separate</a:t>
            </a:r>
            <a:r>
              <a:rPr lang="en-US" i="0" baseline="0" dirty="0"/>
              <a:t> </a:t>
            </a:r>
            <a:r>
              <a:rPr lang="en-US" i="0" baseline="0" dirty="0" err="1"/>
              <a:t>StormSewer</a:t>
            </a:r>
            <a:r>
              <a:rPr lang="en-US" i="0" baseline="0" dirty="0"/>
              <a:t> System or MS4</a:t>
            </a:r>
          </a:p>
          <a:p>
            <a:pPr marL="0" indent="0" defTabSz="933237">
              <a:buFont typeface="+mj-lt"/>
              <a:buNone/>
              <a:defRPr/>
            </a:pPr>
            <a:r>
              <a:rPr lang="en-US" b="1" i="0" baseline="0" dirty="0"/>
              <a:t>      </a:t>
            </a:r>
            <a:r>
              <a:rPr lang="en-US" b="1" i="0" dirty="0"/>
              <a:t>C.</a:t>
            </a:r>
            <a:r>
              <a:rPr lang="en-US" i="0" dirty="0"/>
              <a:t> </a:t>
            </a:r>
            <a:r>
              <a:rPr lang="en-US" b="1" i="0" dirty="0"/>
              <a:t>National Pollutant Discharge Elimination System or </a:t>
            </a:r>
            <a:r>
              <a:rPr lang="en-US" b="1" i="0" dirty="0">
                <a:solidFill>
                  <a:srgbClr val="C00000"/>
                </a:solidFill>
              </a:rPr>
              <a:t>NPDES (correct)</a:t>
            </a:r>
            <a:endParaRPr lang="en-US" b="1" i="0" dirty="0">
              <a:solidFill>
                <a:schemeClr val="tx1"/>
              </a:solidFill>
            </a:endParaRPr>
          </a:p>
          <a:p>
            <a:pPr marL="0" indent="0" defTabSz="933237">
              <a:buFont typeface="+mj-lt"/>
              <a:buNone/>
              <a:defRPr/>
            </a:pPr>
            <a:r>
              <a:rPr lang="en-US" i="0" baseline="0" dirty="0">
                <a:solidFill>
                  <a:schemeClr val="tx1"/>
                </a:solidFill>
              </a:rPr>
              <a:t>      D. None of the above</a:t>
            </a:r>
            <a:br>
              <a:rPr lang="en-US" i="0" dirty="0"/>
            </a:br>
            <a:endParaRPr lang="en-US" i="0" dirty="0"/>
          </a:p>
          <a:p>
            <a:pPr marL="0" indent="0" defTabSz="933237">
              <a:buFont typeface="+mj-lt"/>
              <a:buNone/>
              <a:defRPr/>
            </a:pPr>
            <a:r>
              <a:rPr lang="en-US" dirty="0"/>
              <a:t>4.   Proper materials handling / storage, Reporting leaking equipment, Cleaning up or reporting spills, Not dumping paint in  </a:t>
            </a:r>
          </a:p>
          <a:p>
            <a:pPr marL="0" indent="0" defTabSz="933237">
              <a:buFont typeface="+mj-lt"/>
              <a:buNone/>
              <a:defRPr/>
            </a:pPr>
            <a:r>
              <a:rPr lang="en-US" dirty="0"/>
              <a:t>      drains are all examples of what?</a:t>
            </a:r>
          </a:p>
          <a:p>
            <a:pPr marL="0" indent="0" defTabSz="933237">
              <a:buFont typeface="+mj-lt"/>
              <a:buNone/>
              <a:defRPr/>
            </a:pPr>
            <a:r>
              <a:rPr lang="en-US" dirty="0"/>
              <a:t>      A. Best Management Practices or BMPs</a:t>
            </a:r>
          </a:p>
          <a:p>
            <a:pPr marL="0" indent="0" defTabSz="933237">
              <a:buFont typeface="+mj-lt"/>
              <a:buNone/>
              <a:defRPr/>
            </a:pPr>
            <a:r>
              <a:rPr lang="en-US" dirty="0"/>
              <a:t>      B. Good Housekeeping</a:t>
            </a:r>
          </a:p>
          <a:p>
            <a:pPr marL="0" indent="0" defTabSz="933237">
              <a:buFont typeface="+mj-lt"/>
              <a:buNone/>
              <a:defRPr/>
            </a:pPr>
            <a:r>
              <a:rPr lang="en-US" dirty="0"/>
              <a:t>      C. Being a good environmental neighbor  </a:t>
            </a:r>
          </a:p>
          <a:p>
            <a:pPr marL="0" indent="0" defTabSz="933237">
              <a:buFont typeface="+mj-lt"/>
              <a:buNone/>
              <a:defRPr/>
            </a:pPr>
            <a:r>
              <a:rPr lang="en-US" dirty="0"/>
              <a:t>      D. The right thing to do</a:t>
            </a:r>
          </a:p>
          <a:p>
            <a:pPr marL="0" indent="0" defTabSz="933237">
              <a:buFont typeface="+mj-lt"/>
              <a:buNone/>
              <a:defRPr/>
            </a:pPr>
            <a:r>
              <a:rPr lang="en-US" b="1" dirty="0"/>
              <a:t>      E.</a:t>
            </a:r>
            <a:r>
              <a:rPr lang="en-US" b="1" baseline="0" dirty="0"/>
              <a:t> All of the above (correct)</a:t>
            </a:r>
            <a:endParaRPr lang="en-US" b="1" dirty="0"/>
          </a:p>
          <a:p>
            <a:pPr marL="228600" indent="-228600" defTabSz="933237">
              <a:buFont typeface="+mj-lt"/>
              <a:buAutoNum type="arabicPeriod"/>
              <a:defRPr/>
            </a:pPr>
            <a:endParaRPr lang="en-US" dirty="0"/>
          </a:p>
          <a:p>
            <a:pPr marL="228600" indent="-228600" defTabSz="933237">
              <a:buFont typeface="+mj-lt"/>
              <a:buAutoNum type="arabicPeriod" startAt="5"/>
              <a:defRPr/>
            </a:pPr>
            <a:r>
              <a:rPr lang="en-US" b="0" i="0" dirty="0"/>
              <a:t>True/</a:t>
            </a:r>
            <a:r>
              <a:rPr lang="en-US" b="1" i="0" dirty="0"/>
              <a:t>False</a:t>
            </a:r>
            <a:r>
              <a:rPr lang="en-US" b="0" i="0" dirty="0"/>
              <a:t>. You should clean up every spill you see.  </a:t>
            </a:r>
            <a:br>
              <a:rPr lang="en-US" b="0" i="0" dirty="0"/>
            </a:br>
            <a:endParaRPr lang="en-US" b="0" i="0" dirty="0"/>
          </a:p>
          <a:p>
            <a:pPr marL="0" indent="0" defTabSz="933237">
              <a:buFont typeface="+mj-lt"/>
              <a:buNone/>
              <a:defRPr/>
            </a:pPr>
            <a:r>
              <a:rPr lang="en-US" b="0" i="0" dirty="0"/>
              <a:t>      </a:t>
            </a:r>
            <a:r>
              <a:rPr lang="en-US" b="1" i="1" dirty="0"/>
              <a:t>Correct Answer: </a:t>
            </a:r>
            <a:r>
              <a:rPr lang="en-US" b="0" i="0" dirty="0"/>
              <a:t>O</a:t>
            </a:r>
            <a:r>
              <a:rPr lang="en-US" dirty="0"/>
              <a:t>nly clean up spills</a:t>
            </a:r>
            <a:r>
              <a:rPr lang="en-US" baseline="0" dirty="0"/>
              <a:t> </a:t>
            </a:r>
            <a:r>
              <a:rPr lang="en-US" dirty="0"/>
              <a:t>you are trained to and if you have the right equipment. </a:t>
            </a:r>
            <a:br>
              <a:rPr lang="en-US" dirty="0"/>
            </a:br>
            <a:r>
              <a:rPr lang="en-US" dirty="0"/>
              <a:t>       You should always notify</a:t>
            </a:r>
            <a:r>
              <a:rPr lang="en-US" baseline="0" dirty="0"/>
              <a:t> the right authorities about a spill</a:t>
            </a:r>
            <a:br>
              <a:rPr lang="en-US" dirty="0"/>
            </a:br>
            <a:endParaRPr lang="en-US" b="0" dirty="0"/>
          </a:p>
          <a:p>
            <a:pPr marL="228600" indent="-228600" defTabSz="933237">
              <a:buFont typeface="+mj-lt"/>
              <a:buAutoNum type="arabicPeriod" startAt="6"/>
              <a:defRPr/>
            </a:pPr>
            <a:r>
              <a:rPr lang="en-US" b="0" dirty="0"/>
              <a:t>What is the primary concern regarding stormwater pollution at airport construction sites?  </a:t>
            </a:r>
            <a:br>
              <a:rPr lang="en-US" dirty="0"/>
            </a:br>
            <a:r>
              <a:rPr lang="en-US" dirty="0"/>
              <a:t>A. Oil</a:t>
            </a:r>
          </a:p>
          <a:p>
            <a:pPr marL="0" indent="0" defTabSz="933237">
              <a:buFont typeface="+mj-lt"/>
              <a:buNone/>
              <a:defRPr/>
            </a:pPr>
            <a:r>
              <a:rPr lang="en-US" dirty="0"/>
              <a:t>      B. Frogs</a:t>
            </a:r>
          </a:p>
          <a:p>
            <a:pPr marL="0" indent="0" defTabSz="933237">
              <a:buFont typeface="+mj-lt"/>
              <a:buNone/>
              <a:defRPr/>
            </a:pPr>
            <a:r>
              <a:rPr lang="en-US" dirty="0"/>
              <a:t>      C. </a:t>
            </a:r>
            <a:r>
              <a:rPr lang="en-US" b="1" dirty="0"/>
              <a:t>Sediments </a:t>
            </a:r>
            <a:br>
              <a:rPr lang="en-US" b="1" dirty="0"/>
            </a:br>
            <a:r>
              <a:rPr lang="en-US" b="1" dirty="0"/>
              <a:t>      </a:t>
            </a:r>
            <a:r>
              <a:rPr lang="en-US" dirty="0"/>
              <a:t>D. Trash around construction</a:t>
            </a:r>
            <a:r>
              <a:rPr lang="en-US" baseline="0" dirty="0"/>
              <a:t> trailers</a:t>
            </a:r>
            <a:endParaRPr lang="en-US" dirty="0"/>
          </a:p>
          <a:p>
            <a:endParaRPr lang="en-US" dirty="0"/>
          </a:p>
          <a:p>
            <a:pPr marL="0" indent="0" defTabSz="933237">
              <a:buFont typeface="+mj-lt"/>
              <a:buNone/>
              <a:defRPr/>
            </a:pPr>
            <a:r>
              <a:rPr lang="en-US" b="1" i="1" dirty="0"/>
              <a:t>Correct Answer: </a:t>
            </a:r>
            <a:r>
              <a:rPr lang="en-US" b="1" dirty="0"/>
              <a:t>Sediments that are disturbed by the construction activity and can be transported off-site by stormwater flows to pollute surrounding waters.</a:t>
            </a:r>
          </a:p>
          <a:p>
            <a:endParaRPr lang="en-US" dirty="0"/>
          </a:p>
          <a:p>
            <a:endParaRPr lang="en-US" dirty="0"/>
          </a:p>
        </p:txBody>
      </p:sp>
      <p:sp>
        <p:nvSpPr>
          <p:cNvPr id="4" name="Slide Number Placeholder 3"/>
          <p:cNvSpPr>
            <a:spLocks noGrp="1"/>
          </p:cNvSpPr>
          <p:nvPr>
            <p:ph type="sldNum" sz="quarter" idx="10"/>
          </p:nvPr>
        </p:nvSpPr>
        <p:spPr/>
        <p:txBody>
          <a:bodyPr/>
          <a:lstStyle/>
          <a:p>
            <a:fld id="{3AF544F8-0AB5-4262-97E1-5C46A33C042C}" type="slidenum">
              <a:rPr lang="en-US" smtClean="0"/>
              <a:t>46</a:t>
            </a:fld>
            <a:endParaRPr lang="en-US"/>
          </a:p>
        </p:txBody>
      </p:sp>
    </p:spTree>
    <p:extLst>
      <p:ext uri="{BB962C8B-B14F-4D97-AF65-F5344CB8AC3E}">
        <p14:creationId xmlns:p14="http://schemas.microsoft.com/office/powerpoint/2010/main" val="228288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manage stormwater runoff? The number one reason is: because it is required by law. </a:t>
            </a:r>
          </a:p>
          <a:p>
            <a:r>
              <a:rPr lang="en-US" dirty="0"/>
              <a:t>The Federal Water Pollution Control Act of 1948 was the first major U.S. law to address water pollution.</a:t>
            </a:r>
          </a:p>
          <a:p>
            <a:endParaRPr lang="en-US" dirty="0"/>
          </a:p>
          <a:p>
            <a:r>
              <a:rPr lang="en-US" dirty="0"/>
              <a:t>Growing public awareness for controlling water pollution led the Environmental Protection Agency or EPA to introduce new regulations with the Clean Water Act (CWA) of 1972.</a:t>
            </a:r>
          </a:p>
          <a:p>
            <a:endParaRPr lang="en-US" dirty="0"/>
          </a:p>
          <a:p>
            <a:r>
              <a:rPr lang="en-US" dirty="0"/>
              <a:t>The Clean Water Act:</a:t>
            </a:r>
          </a:p>
          <a:p>
            <a:r>
              <a:rPr lang="en-US" dirty="0"/>
              <a:t>Established the basic structure for regulating pollutant discharges into the waters of the United States.</a:t>
            </a:r>
          </a:p>
          <a:p>
            <a:endParaRPr lang="en-US" dirty="0"/>
          </a:p>
          <a:p>
            <a:r>
              <a:rPr lang="en-US" dirty="0"/>
              <a:t>The Clean Water Act</a:t>
            </a:r>
          </a:p>
          <a:p>
            <a:r>
              <a:rPr lang="en-US" dirty="0"/>
              <a:t>Gave EPA the authority to implement pollution control programs such as the National Pollutant</a:t>
            </a:r>
            <a:r>
              <a:rPr lang="en-US" baseline="0" dirty="0"/>
              <a:t> Discharge Elimination System or NPDES program</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5</a:t>
            </a:fld>
            <a:endParaRPr lang="en-US"/>
          </a:p>
        </p:txBody>
      </p:sp>
    </p:spTree>
    <p:extLst>
      <p:ext uri="{BB962C8B-B14F-4D97-AF65-F5344CB8AC3E}">
        <p14:creationId xmlns:p14="http://schemas.microsoft.com/office/powerpoint/2010/main" val="317653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a:t>
            </a:r>
            <a:r>
              <a:rPr lang="en-US" baseline="0" dirty="0"/>
              <a:t> CWA</a:t>
            </a:r>
            <a:r>
              <a:rPr lang="en-US" dirty="0"/>
              <a:t> set water quality standards for all contaminants in surface waters.</a:t>
            </a:r>
          </a:p>
          <a:p>
            <a:endParaRPr lang="en-US" dirty="0"/>
          </a:p>
          <a:p>
            <a:r>
              <a:rPr lang="en-US" dirty="0"/>
              <a:t>And made it unlawful for any person to discharge any pollutant from a point source into navigable waters, unless a permit was obtained under its provisions.  </a:t>
            </a:r>
          </a:p>
          <a:p>
            <a:endParaRPr lang="en-US" dirty="0"/>
          </a:p>
          <a:p>
            <a:r>
              <a:rPr lang="en-US" dirty="0"/>
              <a:t>Your job at the airport has a direct impact our ability to meet these water quality regulations.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6</a:t>
            </a:fld>
            <a:endParaRPr lang="en-US"/>
          </a:p>
        </p:txBody>
      </p:sp>
    </p:spTree>
    <p:extLst>
      <p:ext uri="{BB962C8B-B14F-4D97-AF65-F5344CB8AC3E}">
        <p14:creationId xmlns:p14="http://schemas.microsoft.com/office/powerpoint/2010/main" val="329533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Water Act established the </a:t>
            </a:r>
            <a:r>
              <a:rPr lang="en-US" dirty="0">
                <a:solidFill>
                  <a:srgbClr val="C00000"/>
                </a:solidFill>
              </a:rPr>
              <a:t>NPDES, or </a:t>
            </a:r>
            <a:r>
              <a:rPr lang="en-US" dirty="0"/>
              <a:t>National Pollutant Discharge Elimination System program.</a:t>
            </a:r>
            <a:br>
              <a:rPr lang="en-US" dirty="0"/>
            </a:br>
            <a:endParaRPr lang="en-US" dirty="0"/>
          </a:p>
          <a:p>
            <a:r>
              <a:rPr lang="en-US" dirty="0"/>
              <a:t>The goal of the NPDES program is to keep pollutants out of our nation’s waterbodies. </a:t>
            </a:r>
          </a:p>
          <a:p>
            <a:r>
              <a:rPr lang="en-US" dirty="0"/>
              <a:t>The primary way of accomplishing</a:t>
            </a:r>
            <a:r>
              <a:rPr lang="en-US" baseline="0" dirty="0"/>
              <a:t> this goal </a:t>
            </a:r>
            <a:r>
              <a:rPr lang="en-US" dirty="0"/>
              <a:t>is through NPDES permits that regulate </a:t>
            </a:r>
            <a:r>
              <a:rPr lang="en-US" baseline="0" dirty="0"/>
              <a:t>stormwater</a:t>
            </a:r>
            <a:r>
              <a:rPr lang="en-US" dirty="0"/>
              <a:t> discharges.</a:t>
            </a:r>
          </a:p>
          <a:p>
            <a:endParaRPr lang="en-US" dirty="0"/>
          </a:p>
          <a:p>
            <a:r>
              <a:rPr lang="en-US" dirty="0"/>
              <a:t>There are 3 types of NPDES permits issued that are most applicable to airports: </a:t>
            </a:r>
            <a:r>
              <a:rPr lang="en-US" baseline="0" dirty="0"/>
              <a:t>industrial, construction and municipal.</a:t>
            </a:r>
            <a:endParaRPr lang="en-US" dirty="0"/>
          </a:p>
          <a:p>
            <a:endParaRPr lang="en-US" dirty="0"/>
          </a:p>
          <a:p>
            <a:r>
              <a:rPr lang="en-US" dirty="0"/>
              <a:t>There are other types of NPDES permits that regulate non-stormwater discharges,</a:t>
            </a:r>
            <a:r>
              <a:rPr lang="en-US" baseline="0" dirty="0"/>
              <a:t> including</a:t>
            </a:r>
            <a:r>
              <a:rPr lang="en-US" dirty="0"/>
              <a:t> wastewater, pesticide application and vessel discharges. </a:t>
            </a:r>
          </a:p>
          <a:p>
            <a:endParaRPr lang="en-US" baseline="0" dirty="0">
              <a:effectLst/>
            </a:endParaRPr>
          </a:p>
          <a:p>
            <a:r>
              <a:rPr lang="en-US" baseline="0" dirty="0"/>
              <a:t>The EPA has delegated the authority to issue NPDES permits to most states.</a:t>
            </a: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7</a:t>
            </a:fld>
            <a:endParaRPr lang="en-US"/>
          </a:p>
        </p:txBody>
      </p:sp>
    </p:spTree>
    <p:extLst>
      <p:ext uri="{BB962C8B-B14F-4D97-AF65-F5344CB8AC3E}">
        <p14:creationId xmlns:p14="http://schemas.microsoft.com/office/powerpoint/2010/main" val="122157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airports have an </a:t>
            </a:r>
            <a:r>
              <a:rPr lang="en-US" baseline="0" dirty="0"/>
              <a:t>industrial permit to cover stormwater discharges from their facility. There are two types of Airport industrial stormwater permits, the Multi-Sector General Permit (MSGP) and an Individual Permit.</a:t>
            </a:r>
          </a:p>
          <a:p>
            <a:endParaRPr lang="en-US" baseline="0" dirty="0"/>
          </a:p>
          <a:p>
            <a:r>
              <a:rPr lang="en-US" baseline="0" dirty="0"/>
              <a:t>Airports that are located within a municipality that has a municipal separate storm sewer system, or MS4, or have themselves been designated as an MS4, may be subject to additional requirements under an MS4  NPDES permit. Coordination with the state agency and local MS4 may be necessary to coordinate efforts and avoid duplication.</a:t>
            </a:r>
          </a:p>
          <a:p>
            <a:endParaRPr lang="en-US" baseline="0" dirty="0"/>
          </a:p>
          <a:p>
            <a:r>
              <a:rPr lang="en-US" baseline="0" dirty="0"/>
              <a:t>Construction projects greater than 1 acre typically require a construction NPDES permit. Some state or local codes may require a construction permit for projects less than one acre.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NOTES</a:t>
            </a:r>
            <a:br>
              <a:rPr lang="en-US" b="1" i="1" dirty="0"/>
            </a:br>
            <a:r>
              <a:rPr lang="en-US" b="1" i="1" dirty="0">
                <a:solidFill>
                  <a:srgbClr val="0D4E8C"/>
                </a:solidFill>
              </a:rPr>
              <a:t>Ask: </a:t>
            </a:r>
            <a:r>
              <a:rPr lang="en-US" i="1" dirty="0"/>
              <a:t>: Do you know which NPDES permit your work falls under? Do</a:t>
            </a:r>
            <a:r>
              <a:rPr lang="en-US" i="1" baseline="0" dirty="0"/>
              <a:t> you know which NPDES permits apply to your airport?</a:t>
            </a:r>
            <a:r>
              <a:rPr lang="en-US" i="1" dirty="0"/>
              <a:t>  </a:t>
            </a:r>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8</a:t>
            </a:fld>
            <a:endParaRPr lang="en-US"/>
          </a:p>
        </p:txBody>
      </p:sp>
    </p:spTree>
    <p:extLst>
      <p:ext uri="{BB962C8B-B14F-4D97-AF65-F5344CB8AC3E}">
        <p14:creationId xmlns:p14="http://schemas.microsoft.com/office/powerpoint/2010/main" val="361703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rgbClr val="C00000"/>
                </a:solidFill>
                <a:effectLst>
                  <a:outerShdw blurRad="38100" dist="38100" dir="2700000" algn="tl">
                    <a:srgbClr val="000000">
                      <a:alpha val="43137"/>
                    </a:srgbClr>
                  </a:outerShdw>
                </a:effectLst>
              </a:rPr>
              <a:t>Another federal regulation that is related to stormwater is the </a:t>
            </a:r>
            <a:r>
              <a:rPr lang="en-US" dirty="0">
                <a:effectLst>
                  <a:outerShdw blurRad="38100" dist="38100" dir="2700000" algn="tl">
                    <a:srgbClr val="000000">
                      <a:alpha val="43137"/>
                    </a:srgbClr>
                  </a:outerShdw>
                </a:effectLst>
              </a:rPr>
              <a:t>Spill Prevention Control and Countermeasures, or </a:t>
            </a:r>
            <a:r>
              <a:rPr lang="en-US" dirty="0">
                <a:solidFill>
                  <a:srgbClr val="C00000"/>
                </a:solidFill>
                <a:effectLst>
                  <a:outerShdw blurRad="38100" dist="38100" dir="2700000" algn="tl">
                    <a:srgbClr val="000000">
                      <a:alpha val="43137"/>
                    </a:srgbClr>
                  </a:outerShdw>
                </a:effectLst>
              </a:rPr>
              <a:t>SPCC program</a:t>
            </a:r>
            <a:r>
              <a:rPr lang="en-US" dirty="0">
                <a:effectLst>
                  <a:outerShdw blurRad="38100" dist="38100" dir="2700000" algn="tl">
                    <a:srgbClr val="000000">
                      <a:alpha val="43137"/>
                    </a:srgbClr>
                  </a:outerShdw>
                </a:effectLst>
              </a:rPr>
              <a:t> (you might hear it referred to as the Spill Plan). This </a:t>
            </a:r>
            <a:r>
              <a:rPr lang="en-US" dirty="0"/>
              <a:t>regulation to prevent and control oil and fuel spills is separate from the NPDES requirements.</a:t>
            </a:r>
          </a:p>
          <a:p>
            <a:pPr defTabSz="933237">
              <a:defRPr/>
            </a:pPr>
            <a:endParaRPr lang="en-US" dirty="0"/>
          </a:p>
          <a:p>
            <a:pPr defTabSz="933237">
              <a:defRPr/>
            </a:pPr>
            <a:r>
              <a:rPr lang="en-US" dirty="0"/>
              <a:t>The SPCC regulations apply when quantities of oil and/or fuel stored onsite reach certain thresholds:</a:t>
            </a:r>
          </a:p>
          <a:p>
            <a:r>
              <a:rPr lang="en-US" dirty="0"/>
              <a:t>1,320 gallons or more in Above Ground Storage containers</a:t>
            </a:r>
          </a:p>
          <a:p>
            <a:r>
              <a:rPr lang="en-US" dirty="0"/>
              <a:t>Or 42,000 gallons or more in Under Ground Storage Containers</a:t>
            </a:r>
          </a:p>
          <a:p>
            <a:endParaRPr lang="en-US" dirty="0"/>
          </a:p>
          <a:p>
            <a:r>
              <a:rPr lang="en-US" dirty="0"/>
              <a:t>Keep in mind that containers that are 55</a:t>
            </a:r>
            <a:r>
              <a:rPr lang="en-US" baseline="0" dirty="0"/>
              <a:t> gallons or greater are counted towards the total onsite storage.</a:t>
            </a:r>
            <a:endParaRPr lang="en-US" dirty="0"/>
          </a:p>
          <a:p>
            <a:endParaRPr lang="en-US" dirty="0"/>
          </a:p>
          <a:p>
            <a:r>
              <a:rPr lang="en-US" b="1" i="1" dirty="0"/>
              <a:t>NOTES</a:t>
            </a:r>
            <a:br>
              <a:rPr lang="en-US" b="1" i="1" dirty="0"/>
            </a:br>
            <a:r>
              <a:rPr lang="en-US" b="1" i="1" dirty="0">
                <a:solidFill>
                  <a:srgbClr val="0D4E8C"/>
                </a:solidFill>
              </a:rPr>
              <a:t>Ask: </a:t>
            </a:r>
            <a:r>
              <a:rPr lang="en-US" i="1" dirty="0"/>
              <a:t>: Are you familiar with where fuel and oil storage tanks are located at the airport?</a:t>
            </a:r>
          </a:p>
          <a:p>
            <a:endParaRPr lang="en-US" i="1" dirty="0"/>
          </a:p>
          <a:p>
            <a:r>
              <a:rPr lang="en-US" i="1" dirty="0"/>
              <a:t>If you know the statistics, share with the class the totals of above and or under ground storage capacities and potential concerns with stormwater runoff. </a:t>
            </a:r>
          </a:p>
          <a:p>
            <a:endParaRPr lang="en-US" i="1" dirty="0"/>
          </a:p>
          <a:p>
            <a:endParaRPr lang="en-US" i="1" dirty="0"/>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9</a:t>
            </a:fld>
            <a:endParaRPr lang="en-US"/>
          </a:p>
        </p:txBody>
      </p:sp>
    </p:spTree>
    <p:extLst>
      <p:ext uri="{BB962C8B-B14F-4D97-AF65-F5344CB8AC3E}">
        <p14:creationId xmlns:p14="http://schemas.microsoft.com/office/powerpoint/2010/main" val="186613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371600"/>
            <a:ext cx="8534400" cy="762000"/>
          </a:xfrm>
        </p:spPr>
        <p:txBody>
          <a:bodyPr anchor="t"/>
          <a:lstStyle>
            <a:lvl1pPr algn="r">
              <a:defRPr sz="3600" b="1">
                <a:solidFill>
                  <a:schemeClr val="tx1"/>
                </a:solidFill>
                <a:latin typeface="HelveticaNeueLT Std Blk"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609600" y="2209800"/>
            <a:ext cx="8534400" cy="3124200"/>
          </a:xfrm>
        </p:spPr>
        <p:txBody>
          <a:bodyPr/>
          <a:lstStyle>
            <a:lvl1pPr marL="0" indent="0" algn="r">
              <a:defRPr sz="1800">
                <a:solidFill>
                  <a:schemeClr val="tx1"/>
                </a:solidFill>
                <a:latin typeface="HelveticaNeueLT Std Lt"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35696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432800" cy="762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2209800"/>
            <a:ext cx="8432800" cy="312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505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1371600"/>
            <a:ext cx="812800" cy="3962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371600"/>
            <a:ext cx="75184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7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057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8788"/>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117600" y="1809750"/>
            <a:ext cx="5080000"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809750"/>
            <a:ext cx="5080000" cy="4113213"/>
          </a:xfrm>
          <a:prstGeom prst="rect">
            <a:avLst/>
          </a:prstGeom>
        </p:spPr>
        <p:txBody>
          <a:bodyPr/>
          <a:lstStyle/>
          <a:p>
            <a:pPr lvl="0"/>
            <a:endParaRPr lang="en-US" noProof="0"/>
          </a:p>
        </p:txBody>
      </p:sp>
    </p:spTree>
    <p:extLst>
      <p:ext uri="{BB962C8B-B14F-4D97-AF65-F5344CB8AC3E}">
        <p14:creationId xmlns:p14="http://schemas.microsoft.com/office/powerpoint/2010/main" val="419478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9959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9574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64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406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9" y="1295401"/>
            <a:ext cx="9434072" cy="4267200"/>
          </a:xfrm>
        </p:spPr>
        <p:txBody>
          <a:bodyPr>
            <a:noAutofit/>
          </a:bodyPr>
          <a:lstStyle>
            <a:lvl1pPr marL="0" indent="0">
              <a:lnSpc>
                <a:spcPct val="100000"/>
              </a:lnSpc>
              <a:spcBef>
                <a:spcPts val="450"/>
              </a:spcBef>
              <a:spcAft>
                <a:spcPts val="450"/>
              </a:spcAft>
              <a:buNone/>
              <a:defRPr sz="2800" b="0">
                <a:solidFill>
                  <a:schemeClr val="tx1"/>
                </a:solidFill>
                <a:effectLst/>
                <a:latin typeface="Arial" panose="020B0604020202020204" pitchFamily="34" charset="0"/>
                <a:cs typeface="Arial" panose="020B0604020202020204" pitchFamily="34" charset="0"/>
              </a:defRPr>
            </a:lvl1pPr>
            <a:lvl2pPr>
              <a:lnSpc>
                <a:spcPct val="100000"/>
              </a:lnSpc>
              <a:spcBef>
                <a:spcPts val="338"/>
              </a:spcBef>
              <a:spcAft>
                <a:spcPts val="338"/>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58400" cy="1228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10749367"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a:off x="0" y="914400"/>
            <a:ext cx="10058400" cy="0"/>
          </a:xfrm>
          <a:prstGeom prst="line">
            <a:avLst/>
          </a:prstGeom>
          <a:ln w="38100">
            <a:solidFill>
              <a:srgbClr val="FF99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7"/>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spTree>
    <p:extLst>
      <p:ext uri="{BB962C8B-B14F-4D97-AF65-F5344CB8AC3E}">
        <p14:creationId xmlns:p14="http://schemas.microsoft.com/office/powerpoint/2010/main" val="189805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2209800"/>
            <a:ext cx="8534400" cy="31242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753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6" y="1294255"/>
            <a:ext cx="9303445" cy="4003466"/>
          </a:xfrm>
        </p:spPr>
        <p:txBody>
          <a:bodyPr>
            <a:noAutofit/>
          </a:bodyPr>
          <a:lstStyle>
            <a:lvl1pPr marL="0" indent="0">
              <a:lnSpc>
                <a:spcPct val="100000"/>
              </a:lnSpc>
              <a:spcBef>
                <a:spcPts val="600"/>
              </a:spcBef>
              <a:spcAft>
                <a:spcPts val="600"/>
              </a:spcAft>
              <a:buNone/>
              <a:defRPr sz="2800" b="0">
                <a:solidFill>
                  <a:schemeClr val="tx1">
                    <a:lumMod val="75000"/>
                    <a:lumOff val="25000"/>
                  </a:schemeClr>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29371"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579722" y="154808"/>
            <a:ext cx="9449649"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985664"/>
            <a:ext cx="10029371" cy="12589"/>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326232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838200" y="2061006"/>
            <a:ext cx="10515600" cy="2387600"/>
          </a:xfrm>
        </p:spPr>
        <p:txBody>
          <a:bodyPr anchor="b">
            <a:normAutofit/>
          </a:bodyPr>
          <a:lstStyle>
            <a:lvl1pPr algn="l">
              <a:defRPr sz="405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10896" y="5049172"/>
            <a:ext cx="7388352" cy="1137793"/>
          </a:xfrm>
        </p:spPr>
        <p:txBody>
          <a:bodyPr>
            <a:normAutofit/>
          </a:bodyPr>
          <a:lstStyle>
            <a:lvl1pPr marL="0" indent="0" algn="l">
              <a:lnSpc>
                <a:spcPct val="150000"/>
              </a:lnSpc>
              <a:spcBef>
                <a:spcPts val="450"/>
              </a:spcBef>
              <a:buNone/>
              <a:defRPr sz="2100" b="0">
                <a:solidFill>
                  <a:srgbClr val="C00000"/>
                </a:solidFill>
                <a:latin typeface="Articulate" panose="02000503040000020004" pitchFamily="2"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Rectangle 7"/>
          <p:cNvSpPr/>
          <p:nvPr userDrawn="1"/>
        </p:nvSpPr>
        <p:spPr>
          <a:xfrm>
            <a:off x="0" y="0"/>
            <a:ext cx="12192000" cy="4866468"/>
          </a:xfrm>
          <a:prstGeom prst="rect">
            <a:avLst/>
          </a:prstGeom>
          <a:solidFill>
            <a:schemeClr val="accent2">
              <a:lumMod val="75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Rounded Rectangle 10"/>
          <p:cNvSpPr/>
          <p:nvPr userDrawn="1"/>
        </p:nvSpPr>
        <p:spPr>
          <a:xfrm>
            <a:off x="167640" y="5035858"/>
            <a:ext cx="11186160" cy="1151107"/>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372419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3"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1" y="2402239"/>
            <a:ext cx="4508715" cy="2187227"/>
          </a:xfrm>
        </p:spPr>
        <p:txBody>
          <a:bodyPr anchor="ctr">
            <a:noAutofit/>
          </a:bodyPr>
          <a:lstStyle>
            <a:lvl1pPr algn="l">
              <a:defRPr sz="2100">
                <a:solidFill>
                  <a:srgbClr val="990033"/>
                </a:solidFill>
                <a:latin typeface="Articulate" panose="02000503040000020004"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100">
                <a:solidFill>
                  <a:schemeClr val="bg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8" name="Rectangle 7"/>
          <p:cNvSpPr/>
          <p:nvPr userDrawn="1"/>
        </p:nvSpPr>
        <p:spPr>
          <a:xfrm>
            <a:off x="5656883" y="1709738"/>
            <a:ext cx="6535119" cy="3575184"/>
          </a:xfrm>
          <a:prstGeom prst="rect">
            <a:avLst/>
          </a:prstGeom>
          <a:solidFill>
            <a:schemeClr val="accent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10484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ounded Rectangle 11"/>
          <p:cNvSpPr/>
          <p:nvPr userDrawn="1"/>
        </p:nvSpPr>
        <p:spPr>
          <a:xfrm>
            <a:off x="655318" y="2945465"/>
            <a:ext cx="6145871" cy="2595014"/>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 name="Content Placeholder 2"/>
          <p:cNvSpPr>
            <a:spLocks noGrp="1"/>
          </p:cNvSpPr>
          <p:nvPr>
            <p:ph idx="1"/>
          </p:nvPr>
        </p:nvSpPr>
        <p:spPr>
          <a:xfrm>
            <a:off x="934218" y="3240433"/>
            <a:ext cx="5571087" cy="2018506"/>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18" name="Rectangle 17"/>
          <p:cNvSpPr/>
          <p:nvPr userDrawn="1"/>
        </p:nvSpPr>
        <p:spPr>
          <a:xfrm>
            <a:off x="0" y="0"/>
            <a:ext cx="12192000" cy="1280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604435" y="0"/>
            <a:ext cx="10749367" cy="1161076"/>
          </a:xfrm>
        </p:spPr>
        <p:txBody>
          <a:bodyPr anchor="b">
            <a:normAutofit/>
          </a:bodyPr>
          <a:lstStyle>
            <a:lvl1pPr>
              <a:defRPr sz="2400">
                <a:solidFill>
                  <a:srgbClr val="92D050"/>
                </a:solidFill>
              </a:defRPr>
            </a:lvl1pPr>
          </a:lstStyle>
          <a:p>
            <a:r>
              <a:rPr lang="en-US" dirty="0"/>
              <a:t>Click to edit Master title style</a:t>
            </a:r>
          </a:p>
        </p:txBody>
      </p:sp>
      <p:cxnSp>
        <p:nvCxnSpPr>
          <p:cNvPr id="20" name="Straight Connector 19"/>
          <p:cNvCxnSpPr/>
          <p:nvPr userDrawn="1"/>
        </p:nvCxnSpPr>
        <p:spPr>
          <a:xfrm>
            <a:off x="0" y="129221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149841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0477" y="1752601"/>
            <a:ext cx="10530124" cy="4344249"/>
          </a:xfrm>
        </p:spPr>
        <p:txBody>
          <a:bodyPr>
            <a:noAutofit/>
          </a:bodyPr>
          <a:lstStyle>
            <a:lvl1pPr marL="0" indent="0">
              <a:lnSpc>
                <a:spcPct val="100000"/>
              </a:lnSpc>
              <a:spcBef>
                <a:spcPts val="600"/>
              </a:spcBef>
              <a:spcAft>
                <a:spcPts val="600"/>
              </a:spcAft>
              <a:buNone/>
              <a:defRPr sz="2000" b="0">
                <a:solidFill>
                  <a:schemeClr val="tx1">
                    <a:lumMod val="75000"/>
                    <a:lumOff val="25000"/>
                  </a:schemeClr>
                </a:solidFill>
                <a:effectLst>
                  <a:outerShdw blurRad="38100" dist="38100" dir="2700000" algn="tl">
                    <a:srgbClr val="000000">
                      <a:alpha val="43137"/>
                    </a:srgbClr>
                  </a:outerShdw>
                </a:effectLst>
                <a:latin typeface="Articulate" panose="02000503040000020004" pitchFamily="2"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0"/>
            <a:ext cx="12192000" cy="1280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604435" y="0"/>
            <a:ext cx="10749367" cy="1161076"/>
          </a:xfrm>
        </p:spPr>
        <p:txBody>
          <a:bodyPr anchor="b">
            <a:normAutofit/>
          </a:bodyPr>
          <a:lstStyle>
            <a:lvl1pPr>
              <a:defRPr sz="2400">
                <a:solidFill>
                  <a:srgbClr val="92D050"/>
                </a:solidFill>
              </a:defRPr>
            </a:lvl1pPr>
          </a:lstStyle>
          <a:p>
            <a:r>
              <a:rPr lang="en-US" dirty="0"/>
              <a:t>Click to edit Master title style</a:t>
            </a:r>
          </a:p>
        </p:txBody>
      </p:sp>
      <p:cxnSp>
        <p:nvCxnSpPr>
          <p:cNvPr id="20" name="Straight Connector 19"/>
          <p:cNvCxnSpPr/>
          <p:nvPr userDrawn="1"/>
        </p:nvCxnSpPr>
        <p:spPr>
          <a:xfrm>
            <a:off x="0" y="129221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2354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Rounded Rectangle 13"/>
          <p:cNvSpPr/>
          <p:nvPr userDrawn="1"/>
        </p:nvSpPr>
        <p:spPr>
          <a:xfrm>
            <a:off x="710910" y="1536193"/>
            <a:ext cx="10665367" cy="4820160"/>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userDrawn="1"/>
        </p:nvSpPr>
        <p:spPr>
          <a:xfrm>
            <a:off x="0" y="0"/>
            <a:ext cx="12192000" cy="13328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2" name="Title 1"/>
          <p:cNvSpPr>
            <a:spLocks noGrp="1"/>
          </p:cNvSpPr>
          <p:nvPr>
            <p:ph type="title"/>
          </p:nvPr>
        </p:nvSpPr>
        <p:spPr>
          <a:xfrm>
            <a:off x="604435" y="0"/>
            <a:ext cx="10749367" cy="1208868"/>
          </a:xfrm>
        </p:spPr>
        <p:txBody>
          <a:bodyPr anchor="b">
            <a:normAutofit/>
          </a:bodyPr>
          <a:lstStyle>
            <a:lvl1pPr>
              <a:defRPr sz="2400">
                <a:solidFill>
                  <a:srgbClr val="92D050"/>
                </a:solidFill>
              </a:defRPr>
            </a:lvl1pPr>
          </a:lstStyle>
          <a:p>
            <a:r>
              <a:rPr lang="en-US" dirty="0"/>
              <a:t>Click to edit Master title style</a:t>
            </a:r>
          </a:p>
        </p:txBody>
      </p:sp>
      <p:sp>
        <p:nvSpPr>
          <p:cNvPr id="3" name="Content Placeholder 2"/>
          <p:cNvSpPr>
            <a:spLocks noGrp="1"/>
          </p:cNvSpPr>
          <p:nvPr>
            <p:ph idx="1"/>
          </p:nvPr>
        </p:nvSpPr>
        <p:spPr>
          <a:xfrm>
            <a:off x="1287907" y="1818808"/>
            <a:ext cx="4519509" cy="4344249"/>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15" name="Content Placeholder 2"/>
          <p:cNvSpPr>
            <a:spLocks noGrp="1"/>
          </p:cNvSpPr>
          <p:nvPr>
            <p:ph idx="10"/>
          </p:nvPr>
        </p:nvSpPr>
        <p:spPr>
          <a:xfrm>
            <a:off x="6335394" y="1808812"/>
            <a:ext cx="4519509" cy="4344249"/>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cxnSp>
        <p:nvCxnSpPr>
          <p:cNvPr id="16" name="Straight Connector 15"/>
          <p:cNvCxnSpPr/>
          <p:nvPr userDrawn="1"/>
        </p:nvCxnSpPr>
        <p:spPr>
          <a:xfrm>
            <a:off x="0" y="133285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33256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Rounded Rectangle 19"/>
          <p:cNvSpPr/>
          <p:nvPr userDrawn="1"/>
        </p:nvSpPr>
        <p:spPr>
          <a:xfrm>
            <a:off x="228605" y="1536193"/>
            <a:ext cx="5788147" cy="4820160"/>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17"/>
          <p:cNvSpPr/>
          <p:nvPr userDrawn="1"/>
        </p:nvSpPr>
        <p:spPr>
          <a:xfrm>
            <a:off x="0" y="0"/>
            <a:ext cx="12192000" cy="1332854"/>
          </a:xfrm>
          <a:prstGeom prst="rect">
            <a:avLst/>
          </a:prstGeom>
          <a:solidFill>
            <a:schemeClr val="accent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2" name="Title 1"/>
          <p:cNvSpPr>
            <a:spLocks noGrp="1"/>
          </p:cNvSpPr>
          <p:nvPr>
            <p:ph type="title"/>
          </p:nvPr>
        </p:nvSpPr>
        <p:spPr>
          <a:xfrm>
            <a:off x="609600" y="1"/>
            <a:ext cx="10744200" cy="1228436"/>
          </a:xfrm>
        </p:spPr>
        <p:txBody>
          <a:bodyPr anchor="b">
            <a:normAutofit/>
          </a:bodyPr>
          <a:lstStyle>
            <a:lvl1pPr>
              <a:defRPr sz="2400">
                <a:solidFill>
                  <a:srgbClr val="92D050"/>
                </a:solidFill>
              </a:defRPr>
            </a:lvl1pPr>
          </a:lstStyle>
          <a:p>
            <a:r>
              <a:rPr lang="en-US" dirty="0"/>
              <a:t>Click to edit Master title style</a:t>
            </a:r>
          </a:p>
        </p:txBody>
      </p:sp>
      <p:sp>
        <p:nvSpPr>
          <p:cNvPr id="21" name="Content Placeholder 2"/>
          <p:cNvSpPr>
            <a:spLocks noGrp="1"/>
          </p:cNvSpPr>
          <p:nvPr>
            <p:ph idx="1"/>
          </p:nvPr>
        </p:nvSpPr>
        <p:spPr>
          <a:xfrm>
            <a:off x="805603" y="1818808"/>
            <a:ext cx="4519509" cy="4344249"/>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cxnSp>
        <p:nvCxnSpPr>
          <p:cNvPr id="22" name="Straight Connector 21"/>
          <p:cNvCxnSpPr/>
          <p:nvPr userDrawn="1"/>
        </p:nvCxnSpPr>
        <p:spPr>
          <a:xfrm>
            <a:off x="0" y="133285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384045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 calcmode="lin" valueType="num">
                                      <p:cBhvr additive="base">
                                        <p:cTn id="11"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0" name="Rounded Rectangle 19"/>
          <p:cNvSpPr/>
          <p:nvPr userDrawn="1"/>
        </p:nvSpPr>
        <p:spPr>
          <a:xfrm>
            <a:off x="228605" y="3718561"/>
            <a:ext cx="6375395" cy="2637793"/>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17"/>
          <p:cNvSpPr/>
          <p:nvPr userDrawn="1"/>
        </p:nvSpPr>
        <p:spPr>
          <a:xfrm>
            <a:off x="0" y="0"/>
            <a:ext cx="12192000" cy="1332854"/>
          </a:xfrm>
          <a:prstGeom prst="rect">
            <a:avLst/>
          </a:prstGeom>
          <a:solidFill>
            <a:schemeClr val="accent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2" name="Title 1"/>
          <p:cNvSpPr>
            <a:spLocks noGrp="1"/>
          </p:cNvSpPr>
          <p:nvPr>
            <p:ph type="title"/>
          </p:nvPr>
        </p:nvSpPr>
        <p:spPr>
          <a:xfrm>
            <a:off x="609600" y="1"/>
            <a:ext cx="10744200" cy="1228436"/>
          </a:xfrm>
        </p:spPr>
        <p:txBody>
          <a:bodyPr anchor="b">
            <a:normAutofit/>
          </a:bodyPr>
          <a:lstStyle>
            <a:lvl1pPr>
              <a:defRPr sz="2400">
                <a:solidFill>
                  <a:srgbClr val="92D050"/>
                </a:solidFill>
              </a:defRPr>
            </a:lvl1pPr>
          </a:lstStyle>
          <a:p>
            <a:r>
              <a:rPr lang="en-US" dirty="0"/>
              <a:t>Click to edit Master title style</a:t>
            </a:r>
          </a:p>
        </p:txBody>
      </p:sp>
      <p:sp>
        <p:nvSpPr>
          <p:cNvPr id="21" name="Content Placeholder 2"/>
          <p:cNvSpPr>
            <a:spLocks noGrp="1"/>
          </p:cNvSpPr>
          <p:nvPr>
            <p:ph idx="1"/>
          </p:nvPr>
        </p:nvSpPr>
        <p:spPr>
          <a:xfrm>
            <a:off x="805602" y="3988936"/>
            <a:ext cx="5513919" cy="2174120"/>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cxnSp>
        <p:nvCxnSpPr>
          <p:cNvPr id="9" name="Straight Connector 8"/>
          <p:cNvCxnSpPr/>
          <p:nvPr userDrawn="1"/>
        </p:nvCxnSpPr>
        <p:spPr>
          <a:xfrm>
            <a:off x="0" y="133285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66027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9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09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2209801"/>
            <a:ext cx="8534400" cy="3124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609601" y="1371602"/>
            <a:ext cx="8534400" cy="761999"/>
          </a:xfrm>
        </p:spPr>
        <p:txBody>
          <a:bodyPr anchor="ctr"/>
          <a:lstStyle>
            <a:lvl1pPr marL="0" indent="0">
              <a:buNone/>
              <a:defRPr sz="3600">
                <a:latin typeface="HelveticaNeueLT Std Bl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a:t>ext</a:t>
            </a:r>
            <a:r>
              <a:rPr lang="en-US" dirty="0"/>
              <a:t> styles</a:t>
            </a:r>
          </a:p>
        </p:txBody>
      </p:sp>
    </p:spTree>
    <p:extLst>
      <p:ext uri="{BB962C8B-B14F-4D97-AF65-F5344CB8AC3E}">
        <p14:creationId xmlns:p14="http://schemas.microsoft.com/office/powerpoint/2010/main" val="1054565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ounded Rectangle 11"/>
          <p:cNvSpPr/>
          <p:nvPr userDrawn="1"/>
        </p:nvSpPr>
        <p:spPr>
          <a:xfrm>
            <a:off x="655318" y="2945465"/>
            <a:ext cx="6145871" cy="2595014"/>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934218" y="3240433"/>
            <a:ext cx="5571087" cy="2018506"/>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14" name="Footer Placeholder 4"/>
          <p:cNvSpPr>
            <a:spLocks noGrp="1"/>
          </p:cNvSpPr>
          <p:nvPr>
            <p:ph type="ftr" sz="quarter" idx="3"/>
          </p:nvPr>
        </p:nvSpPr>
        <p:spPr>
          <a:xfrm>
            <a:off x="4648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
        <p:nvSpPr>
          <p:cNvPr id="15" name="Slide Number Placeholder 5"/>
          <p:cNvSpPr>
            <a:spLocks noGrp="1"/>
          </p:cNvSpPr>
          <p:nvPr>
            <p:ph type="sldNum" sz="quarter" idx="4"/>
          </p:nvPr>
        </p:nvSpPr>
        <p:spPr>
          <a:xfrm>
            <a:off x="7699248" y="6356354"/>
            <a:ext cx="3654552" cy="365125"/>
          </a:xfrm>
          <a:prstGeom prst="rect">
            <a:avLst/>
          </a:prstGeom>
        </p:spPr>
        <p:txBody>
          <a:bodyPr vert="horz" lIns="91440" tIns="45720" rIns="91440" bIns="45720" rtlCol="0" anchor="ctr"/>
          <a:lstStyle>
            <a:lvl1pPr algn="r">
              <a:defRPr sz="900">
                <a:solidFill>
                  <a:schemeClr val="tx1"/>
                </a:solidFill>
              </a:defRPr>
            </a:lvl1pPr>
          </a:lstStyle>
          <a:p>
            <a:pPr eaLnBrk="0" fontAlgn="base" hangingPunct="0">
              <a:spcBef>
                <a:spcPct val="0"/>
              </a:spcBef>
              <a:spcAft>
                <a:spcPct val="0"/>
              </a:spcAft>
            </a:pPr>
            <a:r>
              <a:rPr lang="en-US" dirty="0">
                <a:solidFill>
                  <a:prstClr val="black"/>
                </a:solidFill>
                <a:latin typeface="Arial" panose="020B0604020202020204" pitchFamily="34" charset="0"/>
              </a:rPr>
              <a:t> Version 10/30/2015 10:36 AM  -  Page </a:t>
            </a:r>
            <a:fld id="{9860EDB8-5305-433F-BE41-D7A86D811DB3}" type="slidenum">
              <a:rPr lang="en-US" smtClean="0">
                <a:solidFill>
                  <a:prstClr val="black"/>
                </a:solidFill>
                <a:latin typeface="Arial" panose="020B0604020202020204" pitchFamily="34" charset="0"/>
              </a:rPr>
              <a:pPr eaLnBrk="0" fontAlgn="base" hangingPunct="0">
                <a:spcBef>
                  <a:spcPct val="0"/>
                </a:spcBef>
                <a:spcAft>
                  <a:spcPct val="0"/>
                </a:spcAft>
              </a:pPr>
              <a:t>‹#›</a:t>
            </a:fld>
            <a:r>
              <a:rPr lang="en-US" dirty="0">
                <a:solidFill>
                  <a:prstClr val="black"/>
                </a:solidFill>
                <a:latin typeface="Arial" panose="020B0604020202020204" pitchFamily="34" charset="0"/>
              </a:rPr>
              <a:t> of XX</a:t>
            </a:r>
          </a:p>
        </p:txBody>
      </p:sp>
      <p:sp>
        <p:nvSpPr>
          <p:cNvPr id="18" name="Rectangle 17"/>
          <p:cNvSpPr/>
          <p:nvPr userDrawn="1"/>
        </p:nvSpPr>
        <p:spPr>
          <a:xfrm>
            <a:off x="0" y="0"/>
            <a:ext cx="12192000" cy="1280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604435" y="0"/>
            <a:ext cx="10749367" cy="1161076"/>
          </a:xfrm>
        </p:spPr>
        <p:txBody>
          <a:bodyPr anchor="b">
            <a:normAutofit/>
          </a:bodyPr>
          <a:lstStyle>
            <a:lvl1pPr>
              <a:defRPr sz="2400">
                <a:solidFill>
                  <a:srgbClr val="92D050"/>
                </a:solidFill>
              </a:defRPr>
            </a:lvl1pPr>
          </a:lstStyle>
          <a:p>
            <a:r>
              <a:rPr lang="en-US" dirty="0"/>
              <a:t>Click to edit Master title style</a:t>
            </a:r>
          </a:p>
        </p:txBody>
      </p:sp>
      <p:cxnSp>
        <p:nvCxnSpPr>
          <p:cNvPr id="20" name="Straight Connector 19"/>
          <p:cNvCxnSpPr/>
          <p:nvPr userDrawn="1"/>
        </p:nvCxnSpPr>
        <p:spPr>
          <a:xfrm>
            <a:off x="0" y="129221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9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5240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9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524000"/>
            <a:ext cx="10363200" cy="4572000"/>
          </a:xfrm>
        </p:spPr>
        <p:txBody>
          <a:bodyPr/>
          <a:lstStyle/>
          <a:p>
            <a:pPr lvl="0"/>
            <a:endParaRPr lang="en-US" noProof="0"/>
          </a:p>
        </p:txBody>
      </p:sp>
    </p:spTree>
    <p:extLst>
      <p:ext uri="{BB962C8B-B14F-4D97-AF65-F5344CB8AC3E}">
        <p14:creationId xmlns:p14="http://schemas.microsoft.com/office/powerpoint/2010/main" val="11626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524000"/>
            <a:ext cx="10363200" cy="4572000"/>
          </a:xfrm>
        </p:spPr>
        <p:txBody>
          <a:bodyPr/>
          <a:lstStyle/>
          <a:p>
            <a:pPr lvl="0"/>
            <a:endParaRPr lang="en-US" noProof="0"/>
          </a:p>
        </p:txBody>
      </p:sp>
    </p:spTree>
    <p:extLst>
      <p:ext uri="{BB962C8B-B14F-4D97-AF65-F5344CB8AC3E}">
        <p14:creationId xmlns:p14="http://schemas.microsoft.com/office/powerpoint/2010/main" val="10542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ounded Rectangle 11"/>
          <p:cNvSpPr/>
          <p:nvPr userDrawn="1"/>
        </p:nvSpPr>
        <p:spPr>
          <a:xfrm>
            <a:off x="655318" y="2945465"/>
            <a:ext cx="6145871" cy="2595014"/>
          </a:xfrm>
          <a:prstGeom prst="roundRect">
            <a:avLst/>
          </a:prstGeom>
          <a:solidFill>
            <a:srgbClr val="FFFFFF">
              <a:alpha val="18039"/>
            </a:srgbClr>
          </a:solidFill>
          <a:ln w="28575">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934218" y="3240433"/>
            <a:ext cx="5571087" cy="2018506"/>
          </a:xfrm>
        </p:spPr>
        <p:txBody>
          <a:bodyPr>
            <a:noAutofit/>
          </a:bodyPr>
          <a:lstStyle>
            <a:lvl1pPr marL="0" indent="0">
              <a:lnSpc>
                <a:spcPct val="100000"/>
              </a:lnSpc>
              <a:spcBef>
                <a:spcPts val="450"/>
              </a:spcBef>
              <a:spcAft>
                <a:spcPts val="450"/>
              </a:spcAft>
              <a:buNone/>
              <a:defRPr sz="1500" b="0">
                <a:solidFill>
                  <a:schemeClr val="tx1">
                    <a:lumMod val="75000"/>
                    <a:lumOff val="25000"/>
                  </a:schemeClr>
                </a:solidFill>
                <a:latin typeface="Articulate" panose="02000503040000020004" pitchFamily="2" charset="0"/>
                <a:cs typeface="Arial" panose="020B0604020202020204" pitchFamily="34" charset="0"/>
              </a:defRPr>
            </a:lvl1pPr>
            <a:lvl2pPr>
              <a:lnSpc>
                <a:spcPct val="100000"/>
              </a:lnSpc>
              <a:spcBef>
                <a:spcPts val="450"/>
              </a:spcBef>
              <a:spcAft>
                <a:spcPts val="450"/>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14" name="Footer Placeholder 4"/>
          <p:cNvSpPr>
            <a:spLocks noGrp="1"/>
          </p:cNvSpPr>
          <p:nvPr>
            <p:ph type="ftr" sz="quarter" idx="3"/>
          </p:nvPr>
        </p:nvSpPr>
        <p:spPr>
          <a:xfrm>
            <a:off x="4648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
        <p:nvSpPr>
          <p:cNvPr id="15" name="Slide Number Placeholder 5"/>
          <p:cNvSpPr>
            <a:spLocks noGrp="1"/>
          </p:cNvSpPr>
          <p:nvPr>
            <p:ph type="sldNum" sz="quarter" idx="4"/>
          </p:nvPr>
        </p:nvSpPr>
        <p:spPr>
          <a:xfrm>
            <a:off x="7699248" y="6356354"/>
            <a:ext cx="3654552" cy="365125"/>
          </a:xfrm>
          <a:prstGeom prst="rect">
            <a:avLst/>
          </a:prstGeom>
        </p:spPr>
        <p:txBody>
          <a:bodyPr vert="horz" lIns="91440" tIns="45720" rIns="91440" bIns="45720" rtlCol="0" anchor="ctr"/>
          <a:lstStyle>
            <a:lvl1pPr algn="r">
              <a:defRPr sz="900">
                <a:solidFill>
                  <a:schemeClr val="tx1"/>
                </a:solidFill>
              </a:defRPr>
            </a:lvl1pPr>
          </a:lstStyle>
          <a:p>
            <a:pPr eaLnBrk="0" fontAlgn="base" hangingPunct="0">
              <a:spcBef>
                <a:spcPct val="0"/>
              </a:spcBef>
              <a:spcAft>
                <a:spcPct val="0"/>
              </a:spcAft>
            </a:pPr>
            <a:r>
              <a:rPr lang="en-US" dirty="0">
                <a:solidFill>
                  <a:prstClr val="black"/>
                </a:solidFill>
                <a:latin typeface="Arial" panose="020B0604020202020204" pitchFamily="34" charset="0"/>
              </a:rPr>
              <a:t> Version 10/30/2015 10:36 AM  -  Page </a:t>
            </a:r>
            <a:fld id="{9860EDB8-5305-433F-BE41-D7A86D811DB3}" type="slidenum">
              <a:rPr lang="en-US" smtClean="0">
                <a:solidFill>
                  <a:prstClr val="black"/>
                </a:solidFill>
                <a:latin typeface="Arial" panose="020B0604020202020204" pitchFamily="34" charset="0"/>
              </a:rPr>
              <a:pPr eaLnBrk="0" fontAlgn="base" hangingPunct="0">
                <a:spcBef>
                  <a:spcPct val="0"/>
                </a:spcBef>
                <a:spcAft>
                  <a:spcPct val="0"/>
                </a:spcAft>
              </a:pPr>
              <a:t>‹#›</a:t>
            </a:fld>
            <a:r>
              <a:rPr lang="en-US" dirty="0">
                <a:solidFill>
                  <a:prstClr val="black"/>
                </a:solidFill>
                <a:latin typeface="Arial" panose="020B0604020202020204" pitchFamily="34" charset="0"/>
              </a:rPr>
              <a:t> of XX</a:t>
            </a:r>
          </a:p>
        </p:txBody>
      </p:sp>
      <p:sp>
        <p:nvSpPr>
          <p:cNvPr id="18" name="Rectangle 17"/>
          <p:cNvSpPr/>
          <p:nvPr userDrawn="1"/>
        </p:nvSpPr>
        <p:spPr>
          <a:xfrm>
            <a:off x="0" y="0"/>
            <a:ext cx="12192000" cy="1280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604435" y="0"/>
            <a:ext cx="10749367" cy="1161076"/>
          </a:xfrm>
        </p:spPr>
        <p:txBody>
          <a:bodyPr anchor="b">
            <a:normAutofit/>
          </a:bodyPr>
          <a:lstStyle>
            <a:lvl1pPr>
              <a:defRPr sz="2400">
                <a:solidFill>
                  <a:srgbClr val="92D050"/>
                </a:solidFill>
              </a:defRPr>
            </a:lvl1pPr>
          </a:lstStyle>
          <a:p>
            <a:r>
              <a:rPr lang="en-US" dirty="0"/>
              <a:t>Click to edit Master title style</a:t>
            </a:r>
          </a:p>
        </p:txBody>
      </p:sp>
      <p:cxnSp>
        <p:nvCxnSpPr>
          <p:cNvPr id="20" name="Straight Connector 19"/>
          <p:cNvCxnSpPr/>
          <p:nvPr userDrawn="1"/>
        </p:nvCxnSpPr>
        <p:spPr>
          <a:xfrm>
            <a:off x="0" y="1292214"/>
            <a:ext cx="121920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3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ertfica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20801" y="1463618"/>
            <a:ext cx="9550400" cy="480942"/>
          </a:xfrm>
        </p:spPr>
        <p:txBody>
          <a:bodyPr lIns="91440" tIns="45720" rIns="91440" bIns="45720" anchor="ctr">
            <a:noAutofit/>
          </a:bodyPr>
          <a:lstStyle>
            <a:lvl1pPr marL="0" indent="0" algn="ctr">
              <a:spcBef>
                <a:spcPts val="0"/>
              </a:spcBef>
              <a:buNone/>
              <a:defRPr sz="3200" i="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Type of Certificate</a:t>
            </a:r>
          </a:p>
        </p:txBody>
      </p:sp>
      <p:sp>
        <p:nvSpPr>
          <p:cNvPr id="20" name="Text Placeholder 7"/>
          <p:cNvSpPr>
            <a:spLocks noGrp="1"/>
          </p:cNvSpPr>
          <p:nvPr>
            <p:ph type="body" sz="quarter" idx="19" hasCustomPrompt="1"/>
          </p:nvPr>
        </p:nvSpPr>
        <p:spPr>
          <a:xfrm>
            <a:off x="1320801" y="3791250"/>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[Describe contribution / reason for award here]</a:t>
            </a:r>
          </a:p>
        </p:txBody>
      </p:sp>
      <p:sp>
        <p:nvSpPr>
          <p:cNvPr id="9" name="Text Placeholder 7"/>
          <p:cNvSpPr>
            <a:spLocks noGrp="1"/>
          </p:cNvSpPr>
          <p:nvPr>
            <p:ph type="body" sz="quarter" idx="11" hasCustomPrompt="1"/>
          </p:nvPr>
        </p:nvSpPr>
        <p:spPr>
          <a:xfrm>
            <a:off x="1320801" y="2949678"/>
            <a:ext cx="9550400" cy="739588"/>
          </a:xfrm>
        </p:spPr>
        <p:txBody>
          <a:bodyPr lIns="91440" tIns="45720" rIns="91440" bIns="45720" anchor="ctr">
            <a:noAutofit/>
          </a:bodyPr>
          <a:lstStyle>
            <a:lvl1pPr marL="0" indent="0" algn="ctr">
              <a:spcBef>
                <a:spcPts val="0"/>
              </a:spcBef>
              <a:buNone/>
              <a:defRPr sz="5400" b="0"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Recipient Name</a:t>
            </a:r>
          </a:p>
        </p:txBody>
      </p:sp>
      <p:sp>
        <p:nvSpPr>
          <p:cNvPr id="21" name="Text Placeholder 7"/>
          <p:cNvSpPr>
            <a:spLocks noGrp="1"/>
          </p:cNvSpPr>
          <p:nvPr>
            <p:ph type="body" sz="quarter" idx="20" hasCustomPrompt="1"/>
          </p:nvPr>
        </p:nvSpPr>
        <p:spPr>
          <a:xfrm>
            <a:off x="1320801" y="2560806"/>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[Add text here, such as “This Acknowledges That”]</a:t>
            </a:r>
          </a:p>
        </p:txBody>
      </p:sp>
      <p:cxnSp>
        <p:nvCxnSpPr>
          <p:cNvPr id="24" name="Straight Connector 23"/>
          <p:cNvCxnSpPr/>
          <p:nvPr/>
        </p:nvCxnSpPr>
        <p:spPr>
          <a:xfrm>
            <a:off x="2309091" y="5217459"/>
            <a:ext cx="3602183" cy="0"/>
          </a:xfrm>
          <a:prstGeom prst="line">
            <a:avLst/>
          </a:prstGeom>
          <a:noFill/>
          <a:ln w="9525" cap="flat" cmpd="sng" algn="ctr">
            <a:solidFill>
              <a:srgbClr val="404040"/>
            </a:solidFill>
            <a:prstDash val="solid"/>
          </a:ln>
          <a:effectLst/>
        </p:spPr>
      </p:cxnSp>
      <p:cxnSp>
        <p:nvCxnSpPr>
          <p:cNvPr id="26" name="Straight Connector 25"/>
          <p:cNvCxnSpPr/>
          <p:nvPr/>
        </p:nvCxnSpPr>
        <p:spPr>
          <a:xfrm>
            <a:off x="6301586" y="5217459"/>
            <a:ext cx="3602183" cy="0"/>
          </a:xfrm>
          <a:prstGeom prst="line">
            <a:avLst/>
          </a:prstGeom>
          <a:noFill/>
          <a:ln w="9525" cap="flat" cmpd="sng" algn="ctr">
            <a:solidFill>
              <a:srgbClr val="404040"/>
            </a:solidFill>
            <a:prstDash val="solid"/>
          </a:ln>
          <a:effectLst/>
        </p:spPr>
      </p:cxnSp>
      <p:sp>
        <p:nvSpPr>
          <p:cNvPr id="18" name="Text Placeholder 7"/>
          <p:cNvSpPr>
            <a:spLocks noGrp="1"/>
          </p:cNvSpPr>
          <p:nvPr>
            <p:ph type="body" sz="quarter" idx="17" hasCustomPrompt="1"/>
          </p:nvPr>
        </p:nvSpPr>
        <p:spPr>
          <a:xfrm>
            <a:off x="1951489" y="5217460"/>
            <a:ext cx="3962400"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Name/Title of Presenter</a:t>
            </a:r>
          </a:p>
        </p:txBody>
      </p:sp>
      <p:sp>
        <p:nvSpPr>
          <p:cNvPr id="30" name="Text Placeholder 7"/>
          <p:cNvSpPr>
            <a:spLocks noGrp="1"/>
          </p:cNvSpPr>
          <p:nvPr>
            <p:ph type="body" sz="quarter" idx="21" hasCustomPrompt="1"/>
          </p:nvPr>
        </p:nvSpPr>
        <p:spPr>
          <a:xfrm>
            <a:off x="6301587" y="5217460"/>
            <a:ext cx="3960013"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Date</a:t>
            </a:r>
          </a:p>
        </p:txBody>
      </p:sp>
      <p:cxnSp>
        <p:nvCxnSpPr>
          <p:cNvPr id="4" name="Straight Connector 3"/>
          <p:cNvCxnSpPr/>
          <p:nvPr/>
        </p:nvCxnSpPr>
        <p:spPr>
          <a:xfrm>
            <a:off x="1951489" y="5217459"/>
            <a:ext cx="396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01587" y="5217459"/>
            <a:ext cx="3960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80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209800"/>
            <a:ext cx="4267200" cy="3048000"/>
          </a:xfrm>
        </p:spPr>
        <p:txBody>
          <a:bodyPr/>
          <a:lstStyle>
            <a:lvl1pPr>
              <a:defRPr sz="16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2209800"/>
            <a:ext cx="4267200" cy="3048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81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464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p>
            <a:r>
              <a:rPr lang="en-US"/>
              <a:t>Click to edit Master title style</a:t>
            </a:r>
          </a:p>
        </p:txBody>
      </p:sp>
    </p:spTree>
    <p:extLst>
      <p:ext uri="{BB962C8B-B14F-4D97-AF65-F5344CB8AC3E}">
        <p14:creationId xmlns:p14="http://schemas.microsoft.com/office/powerpoint/2010/main" val="338351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36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3556000" cy="685800"/>
          </a:xfrm>
        </p:spPr>
        <p:txBody>
          <a:bodyPr anchor="b"/>
          <a:lstStyle>
            <a:lvl1pPr algn="l">
              <a:defRPr sz="1600" b="1"/>
            </a:lvl1pPr>
          </a:lstStyle>
          <a:p>
            <a:r>
              <a:rPr lang="en-US"/>
              <a:t>Click to edit Master title style</a:t>
            </a:r>
            <a:endParaRPr lang="en-US" dirty="0"/>
          </a:p>
        </p:txBody>
      </p:sp>
      <p:sp>
        <p:nvSpPr>
          <p:cNvPr id="3" name="Content Placeholder 2"/>
          <p:cNvSpPr>
            <a:spLocks noGrp="1"/>
          </p:cNvSpPr>
          <p:nvPr>
            <p:ph idx="1"/>
          </p:nvPr>
        </p:nvSpPr>
        <p:spPr>
          <a:xfrm>
            <a:off x="4267200" y="1371601"/>
            <a:ext cx="4775200" cy="3962400"/>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057400"/>
            <a:ext cx="3556000"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320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0"/>
            <a:ext cx="8432800" cy="38100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09600" y="1371600"/>
            <a:ext cx="8432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4572000"/>
            <a:ext cx="8432800" cy="762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237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4.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2209800"/>
            <a:ext cx="85344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8"/>
          <p:cNvSpPr>
            <a:spLocks noGrp="1" noChangeArrowheads="1"/>
          </p:cNvSpPr>
          <p:nvPr>
            <p:ph type="title"/>
          </p:nvPr>
        </p:nvSpPr>
        <p:spPr bwMode="auto">
          <a:xfrm>
            <a:off x="609600" y="13716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 name="Picture 2" descr="C:\Users\joser\Downloads\academynet_171951.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518161" y="6019801"/>
            <a:ext cx="2840284" cy="245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r\Downloads\academynet_172251.png"/>
          <p:cNvPicPr/>
          <p:nvPr userDrawn="1"/>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1867" y="6063727"/>
            <a:ext cx="4632960" cy="182880"/>
          </a:xfrm>
          <a:prstGeom prst="rect">
            <a:avLst/>
          </a:prstGeom>
          <a:noFill/>
          <a:ln>
            <a:noFill/>
          </a:ln>
        </p:spPr>
      </p:pic>
      <p:sp>
        <p:nvSpPr>
          <p:cNvPr id="2" name="Date Placeholder 1"/>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368B628D-CF84-4AD2-ABCC-7377FBC66F15}" type="datetimeFigureOut">
              <a:rPr lang="en-US" smtClean="0">
                <a:solidFill>
                  <a:srgbClr val="FFFFFF">
                    <a:tint val="75000"/>
                  </a:srgbClr>
                </a:solidFill>
                <a:latin typeface="Arial" panose="020B0604020202020204" pitchFamily="34" charset="0"/>
              </a:rPr>
              <a:pPr eaLnBrk="0" fontAlgn="base" hangingPunct="0">
                <a:spcBef>
                  <a:spcPct val="0"/>
                </a:spcBef>
                <a:spcAft>
                  <a:spcPct val="0"/>
                </a:spcAft>
              </a:pPr>
              <a:t>1/21/2017</a:t>
            </a:fld>
            <a:endParaRPr lang="en-US">
              <a:solidFill>
                <a:srgbClr val="FFFFFF">
                  <a:tint val="75000"/>
                </a:srgbClr>
              </a:solidFill>
              <a:latin typeface="Arial" panose="020B0604020202020204" pitchFamily="34" charset="0"/>
            </a:endParaRPr>
          </a:p>
        </p:txBody>
      </p:sp>
      <p:sp>
        <p:nvSpPr>
          <p:cNvPr id="3" name="Footer Placeholder 2"/>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srgbClr val="FFFFFF">
                  <a:tint val="75000"/>
                </a:srgbClr>
              </a:solidFill>
              <a:latin typeface="Arial" panose="020B0604020202020204" pitchFamily="34" charset="0"/>
            </a:endParaRPr>
          </a:p>
        </p:txBody>
      </p:sp>
      <p:sp>
        <p:nvSpPr>
          <p:cNvPr id="5" name="Slide Number Placeholder 4"/>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FDB1FEC1-80EF-4595-A6E6-3D05EDF8E8F2}" type="slidenum">
              <a:rPr lang="en-US" smtClean="0">
                <a:solidFill>
                  <a:srgbClr val="FFFFFF">
                    <a:tint val="75000"/>
                  </a:srgbClr>
                </a:solidFill>
                <a:latin typeface="Arial" panose="020B0604020202020204" pitchFamily="34" charset="0"/>
              </a:rPr>
              <a:pPr eaLnBrk="0" fontAlgn="base" hangingPunct="0">
                <a:spcBef>
                  <a:spcPct val="0"/>
                </a:spcBef>
                <a:spcAft>
                  <a:spcPct val="0"/>
                </a:spcAft>
              </a:pPr>
              <a:t>‹#›</a:t>
            </a:fld>
            <a:endParaRPr lang="en-US">
              <a:solidFill>
                <a:srgbClr val="FFFFFF">
                  <a:tint val="75000"/>
                </a:srgbClr>
              </a:solidFill>
              <a:latin typeface="Arial" panose="020B0604020202020204" pitchFamily="34" charset="0"/>
            </a:endParaRPr>
          </a:p>
        </p:txBody>
      </p:sp>
    </p:spTree>
    <p:extLst>
      <p:ext uri="{BB962C8B-B14F-4D97-AF65-F5344CB8AC3E}">
        <p14:creationId xmlns:p14="http://schemas.microsoft.com/office/powerpoint/2010/main" val="39709980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txStyles>
    <p:titleStyle>
      <a:lvl1pPr algn="l" rtl="0" eaLnBrk="1" fontAlgn="base" hangingPunct="1">
        <a:spcBef>
          <a:spcPct val="0"/>
        </a:spcBef>
        <a:spcAft>
          <a:spcPct val="0"/>
        </a:spcAft>
        <a:defRPr sz="2400">
          <a:solidFill>
            <a:schemeClr val="tx2"/>
          </a:solidFill>
          <a:latin typeface="HelveticaNeueLT Std Blk" pitchFamily="34" charset="0"/>
          <a:ea typeface="+mj-ea"/>
          <a:cs typeface="+mj-cs"/>
        </a:defRPr>
      </a:lvl1pPr>
      <a:lvl2pPr algn="l" rtl="0" eaLnBrk="1" fontAlgn="base" hangingPunct="1">
        <a:spcBef>
          <a:spcPct val="0"/>
        </a:spcBef>
        <a:spcAft>
          <a:spcPct val="0"/>
        </a:spcAft>
        <a:defRPr sz="2400">
          <a:solidFill>
            <a:schemeClr val="tx2"/>
          </a:solidFill>
          <a:latin typeface="HelveticaNeueLT Std Blk" pitchFamily="34" charset="0"/>
        </a:defRPr>
      </a:lvl2pPr>
      <a:lvl3pPr algn="l" rtl="0" eaLnBrk="1" fontAlgn="base" hangingPunct="1">
        <a:spcBef>
          <a:spcPct val="0"/>
        </a:spcBef>
        <a:spcAft>
          <a:spcPct val="0"/>
        </a:spcAft>
        <a:defRPr sz="2400">
          <a:solidFill>
            <a:schemeClr val="tx2"/>
          </a:solidFill>
          <a:latin typeface="HelveticaNeueLT Std Blk" pitchFamily="34" charset="0"/>
        </a:defRPr>
      </a:lvl3pPr>
      <a:lvl4pPr algn="l" rtl="0" eaLnBrk="1" fontAlgn="base" hangingPunct="1">
        <a:spcBef>
          <a:spcPct val="0"/>
        </a:spcBef>
        <a:spcAft>
          <a:spcPct val="0"/>
        </a:spcAft>
        <a:defRPr sz="2400">
          <a:solidFill>
            <a:schemeClr val="tx2"/>
          </a:solidFill>
          <a:latin typeface="HelveticaNeueLT Std Blk" pitchFamily="34" charset="0"/>
        </a:defRPr>
      </a:lvl4pPr>
      <a:lvl5pPr algn="l" rtl="0" eaLnBrk="1" fontAlgn="base" hangingPunct="1">
        <a:spcBef>
          <a:spcPct val="0"/>
        </a:spcBef>
        <a:spcAft>
          <a:spcPct val="0"/>
        </a:spcAft>
        <a:defRPr sz="2400">
          <a:solidFill>
            <a:schemeClr val="tx2"/>
          </a:solidFill>
          <a:latin typeface="HelveticaNeueLT Std Blk" pitchFamily="34" charset="0"/>
        </a:defRPr>
      </a:lvl5pPr>
      <a:lvl6pPr marL="457200" algn="l" rtl="0" eaLnBrk="1" fontAlgn="base" hangingPunct="1">
        <a:spcBef>
          <a:spcPct val="0"/>
        </a:spcBef>
        <a:spcAft>
          <a:spcPct val="0"/>
        </a:spcAft>
        <a:defRPr sz="4400">
          <a:solidFill>
            <a:schemeClr val="tx2"/>
          </a:solidFill>
          <a:latin typeface="Futura" charset="0"/>
        </a:defRPr>
      </a:lvl6pPr>
      <a:lvl7pPr marL="914400" algn="l" rtl="0" eaLnBrk="1" fontAlgn="base" hangingPunct="1">
        <a:spcBef>
          <a:spcPct val="0"/>
        </a:spcBef>
        <a:spcAft>
          <a:spcPct val="0"/>
        </a:spcAft>
        <a:defRPr sz="4400">
          <a:solidFill>
            <a:schemeClr val="tx2"/>
          </a:solidFill>
          <a:latin typeface="Futura" charset="0"/>
        </a:defRPr>
      </a:lvl7pPr>
      <a:lvl8pPr marL="1371600" algn="l" rtl="0" eaLnBrk="1" fontAlgn="base" hangingPunct="1">
        <a:spcBef>
          <a:spcPct val="0"/>
        </a:spcBef>
        <a:spcAft>
          <a:spcPct val="0"/>
        </a:spcAft>
        <a:defRPr sz="4400">
          <a:solidFill>
            <a:schemeClr val="tx2"/>
          </a:solidFill>
          <a:latin typeface="Futura" charset="0"/>
        </a:defRPr>
      </a:lvl8pPr>
      <a:lvl9pPr marL="1828800" algn="l" rtl="0" eaLnBrk="1" fontAlgn="base" hangingPunct="1">
        <a:spcBef>
          <a:spcPct val="0"/>
        </a:spcBef>
        <a:spcAft>
          <a:spcPct val="0"/>
        </a:spcAft>
        <a:defRPr sz="4400">
          <a:solidFill>
            <a:schemeClr val="tx2"/>
          </a:solidFill>
          <a:latin typeface="Futura" charset="0"/>
        </a:defRPr>
      </a:lvl9pPr>
    </p:titleStyle>
    <p:body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alphaModFix amt="32000"/>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prstClr val="black">
                    <a:tint val="75000"/>
                  </a:prstClr>
                </a:solidFill>
              </a:rPr>
              <a:t>© ACRP, 2015.  All Rights Reserved.</a:t>
            </a:r>
            <a:endParaRPr lang="en-US" dirty="0">
              <a:solidFill>
                <a:prstClr val="black">
                  <a:tint val="75000"/>
                </a:prstClr>
              </a:solidFill>
            </a:endParaRPr>
          </a:p>
        </p:txBody>
      </p:sp>
    </p:spTree>
    <p:extLst>
      <p:ext uri="{BB962C8B-B14F-4D97-AF65-F5344CB8AC3E}">
        <p14:creationId xmlns:p14="http://schemas.microsoft.com/office/powerpoint/2010/main" val="26763074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spcBef>
          <a:spcPct val="0"/>
        </a:spcBef>
        <a:buNone/>
        <a:defRPr sz="2400" b="0" kern="1200">
          <a:solidFill>
            <a:srgbClr val="92D050"/>
          </a:solidFill>
          <a:latin typeface="Articulate" panose="02000503040000020004" pitchFamily="2" charset="0"/>
          <a:ea typeface="+mj-ea"/>
          <a:cs typeface="Arial" panose="020B0604020202020204" pitchFamily="34" charset="0"/>
        </a:defRPr>
      </a:lvl1pPr>
    </p:titleStyle>
    <p:bodyStyle>
      <a:lvl1pPr marL="171450" indent="-171450" algn="l" defTabSz="685800" rtl="0" eaLnBrk="1" latinLnBrk="0" hangingPunct="1">
        <a:lnSpc>
          <a:spcPct val="90000"/>
        </a:lnSpc>
        <a:spcBef>
          <a:spcPct val="30000"/>
        </a:spcBef>
        <a:buFont typeface="Arial" panose="020B0604020202020204" pitchFamily="34" charset="0"/>
        <a:buChar char="•"/>
        <a:defRPr sz="1500" b="0" kern="1200">
          <a:solidFill>
            <a:schemeClr val="tx1"/>
          </a:solidFill>
          <a:latin typeface="Articulate" panose="02000503040000020004" pitchFamily="2" charset="0"/>
          <a:ea typeface="+mn-ea"/>
          <a:cs typeface="Arial" panose="020B0604020202020204" pitchFamily="34" charset="0"/>
        </a:defRPr>
      </a:lvl1pPr>
      <a:lvl2pPr marL="514350" indent="-171450" algn="l" defTabSz="685800" rtl="0" eaLnBrk="1" latinLnBrk="0" hangingPunct="1">
        <a:lnSpc>
          <a:spcPct val="90000"/>
        </a:lnSpc>
        <a:spcBef>
          <a:spcPct val="30000"/>
        </a:spcBef>
        <a:buFont typeface="Arial" panose="020B0604020202020204" pitchFamily="34" charset="0"/>
        <a:buChar char="•"/>
        <a:defRPr sz="1500" b="0" kern="1200">
          <a:solidFill>
            <a:schemeClr val="tx1"/>
          </a:solidFill>
          <a:latin typeface="Articulate" panose="02000503040000020004" pitchFamily="2" charset="0"/>
          <a:ea typeface="+mn-ea"/>
          <a:cs typeface="Arial" panose="020B0604020202020204" pitchFamily="34" charset="0"/>
        </a:defRPr>
      </a:lvl2pPr>
      <a:lvl3pPr marL="857250" indent="-171450" algn="l" defTabSz="685800" rtl="0" eaLnBrk="1" latinLnBrk="0" hangingPunct="1">
        <a:lnSpc>
          <a:spcPct val="90000"/>
        </a:lnSpc>
        <a:spcBef>
          <a:spcPct val="30000"/>
        </a:spcBef>
        <a:buFont typeface="Arial" panose="020B0604020202020204" pitchFamily="34" charset="0"/>
        <a:buChar char="•"/>
        <a:defRPr sz="1500" b="0" kern="1200">
          <a:solidFill>
            <a:schemeClr val="tx1"/>
          </a:solidFill>
          <a:latin typeface="Articulate" panose="02000503040000020004" pitchFamily="2" charset="0"/>
          <a:ea typeface="+mn-ea"/>
          <a:cs typeface="Arial" panose="020B0604020202020204" pitchFamily="34" charset="0"/>
        </a:defRPr>
      </a:lvl3pPr>
      <a:lvl4pPr marL="1200150" indent="-171450" algn="l" defTabSz="685800" rtl="0" eaLnBrk="1" latinLnBrk="0" hangingPunct="1">
        <a:lnSpc>
          <a:spcPct val="90000"/>
        </a:lnSpc>
        <a:spcBef>
          <a:spcPct val="30000"/>
        </a:spcBef>
        <a:buFont typeface="Arial" panose="020B0604020202020204" pitchFamily="34" charset="0"/>
        <a:buChar char="•"/>
        <a:defRPr sz="1500" b="0" kern="1200">
          <a:solidFill>
            <a:schemeClr val="tx1"/>
          </a:solidFill>
          <a:latin typeface="Articulate" panose="02000503040000020004" pitchFamily="2" charset="0"/>
          <a:ea typeface="+mn-ea"/>
          <a:cs typeface="Arial" panose="020B0604020202020204" pitchFamily="34" charset="0"/>
        </a:defRPr>
      </a:lvl4pPr>
      <a:lvl5pPr marL="1543050" indent="-171450" algn="l" defTabSz="685800" rtl="0" eaLnBrk="1" latinLnBrk="0" hangingPunct="1">
        <a:lnSpc>
          <a:spcPct val="90000"/>
        </a:lnSpc>
        <a:spcBef>
          <a:spcPct val="30000"/>
        </a:spcBef>
        <a:buFont typeface="Arial" panose="020B0604020202020204" pitchFamily="34" charset="0"/>
        <a:buChar char="•"/>
        <a:defRPr sz="1500" b="0" kern="1200">
          <a:solidFill>
            <a:schemeClr val="tx1"/>
          </a:solidFill>
          <a:latin typeface="Articulate" panose="02000503040000020004" pitchFamily="2" charset="0"/>
          <a:ea typeface="+mn-ea"/>
          <a:cs typeface="Arial" panose="020B0604020202020204" pitchFamily="34" charset="0"/>
        </a:defRPr>
      </a:lvl5pPr>
      <a:lvl6pPr marL="18859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2"/>
          </p:nvPr>
        </p:nvSpPr>
        <p:spPr>
          <a:xfrm>
            <a:off x="548628" y="6460455"/>
            <a:ext cx="2844800" cy="365125"/>
          </a:xfrm>
          <a:prstGeom prst="rect">
            <a:avLst/>
          </a:prstGeom>
        </p:spPr>
        <p:txBody>
          <a:bodyPr vert="horz" lIns="101882" tIns="50941" rIns="101882" bIns="50941" rtlCol="0" anchor="ctr"/>
          <a:lstStyle>
            <a:lvl1pPr algn="l">
              <a:defRPr sz="727">
                <a:solidFill>
                  <a:schemeClr val="bg1">
                    <a:lumMod val="50000"/>
                  </a:schemeClr>
                </a:solidFill>
              </a:defRPr>
            </a:lvl1pPr>
          </a:lstStyle>
          <a:p>
            <a:fld id="{E2BDE6FC-D800-44C9-9F28-4DA3F75C04DF}" type="datetimeFigureOut">
              <a:rPr lang="en-US"/>
              <a:pPr/>
              <a:t>1/21/2017</a:t>
            </a:fld>
            <a:endParaRPr/>
          </a:p>
        </p:txBody>
      </p:sp>
      <p:sp>
        <p:nvSpPr>
          <p:cNvPr id="5" name="Footer Placeholder 4"/>
          <p:cNvSpPr>
            <a:spLocks noGrp="1"/>
          </p:cNvSpPr>
          <p:nvPr>
            <p:ph type="ftr" sz="quarter" idx="3"/>
          </p:nvPr>
        </p:nvSpPr>
        <p:spPr>
          <a:xfrm>
            <a:off x="4165600" y="6460455"/>
            <a:ext cx="3860800" cy="365125"/>
          </a:xfrm>
          <a:prstGeom prst="rect">
            <a:avLst/>
          </a:prstGeom>
        </p:spPr>
        <p:txBody>
          <a:bodyPr vert="horz" lIns="101882" tIns="50941" rIns="101882" bIns="50941" rtlCol="0" anchor="ctr"/>
          <a:lstStyle>
            <a:lvl1pPr algn="ctr">
              <a:defRPr sz="727">
                <a:solidFill>
                  <a:schemeClr val="bg1">
                    <a:lumMod val="50000"/>
                  </a:schemeClr>
                </a:solidFill>
              </a:defRPr>
            </a:lvl1pPr>
          </a:lstStyle>
          <a:p>
            <a:endParaRPr/>
          </a:p>
        </p:txBody>
      </p:sp>
      <p:sp>
        <p:nvSpPr>
          <p:cNvPr id="6" name="Slide Number Placeholder 5"/>
          <p:cNvSpPr>
            <a:spLocks noGrp="1"/>
          </p:cNvSpPr>
          <p:nvPr>
            <p:ph type="sldNum" sz="quarter" idx="4"/>
          </p:nvPr>
        </p:nvSpPr>
        <p:spPr>
          <a:xfrm>
            <a:off x="8798571" y="6460455"/>
            <a:ext cx="2844800" cy="365125"/>
          </a:xfrm>
          <a:prstGeom prst="rect">
            <a:avLst/>
          </a:prstGeom>
        </p:spPr>
        <p:txBody>
          <a:bodyPr vert="horz" lIns="101882" tIns="50941" rIns="101882" bIns="50941" rtlCol="0" anchor="ctr"/>
          <a:lstStyle>
            <a:lvl1pPr algn="r">
              <a:defRPr sz="727">
                <a:solidFill>
                  <a:schemeClr val="bg1">
                    <a:lumMod val="50000"/>
                  </a:schemeClr>
                </a:solidFill>
              </a:defRPr>
            </a:lvl1pPr>
          </a:lstStyle>
          <a:p>
            <a:fld id="{BD2FA371-C872-4E76-B1E3-5B0775D37C39}" type="slidenum">
              <a:rPr/>
              <a:pPr/>
              <a:t>‹#›</a:t>
            </a:fld>
            <a:endParaRPr/>
          </a:p>
        </p:txBody>
      </p:sp>
      <p:sp>
        <p:nvSpPr>
          <p:cNvPr id="2" name="Title Placeholder 1"/>
          <p:cNvSpPr>
            <a:spLocks noGrp="1"/>
          </p:cNvSpPr>
          <p:nvPr>
            <p:ph type="title"/>
          </p:nvPr>
        </p:nvSpPr>
        <p:spPr>
          <a:xfrm>
            <a:off x="1320801" y="990600"/>
            <a:ext cx="9550400" cy="681318"/>
          </a:xfrm>
          <a:prstGeom prst="rect">
            <a:avLst/>
          </a:prstGeom>
        </p:spPr>
        <p:txBody>
          <a:bodyPr vert="horz" lIns="101882" tIns="50941" rIns="101882" bIns="50941" rtlCol="0" anchor="ctr">
            <a:normAutofit/>
          </a:bodyPr>
          <a:lstStyle/>
          <a:p>
            <a:r>
              <a:rPr lang="en-US"/>
              <a:t>Click to edit Master title style</a:t>
            </a:r>
            <a:endParaRPr/>
          </a:p>
        </p:txBody>
      </p:sp>
      <p:sp>
        <p:nvSpPr>
          <p:cNvPr id="3" name="Text Placeholder 2"/>
          <p:cNvSpPr>
            <a:spLocks noGrp="1"/>
          </p:cNvSpPr>
          <p:nvPr>
            <p:ph type="body" idx="1"/>
          </p:nvPr>
        </p:nvSpPr>
        <p:spPr>
          <a:xfrm>
            <a:off x="1320800" y="1828800"/>
            <a:ext cx="9550403" cy="4038600"/>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02134466"/>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926250" rtl="0" eaLnBrk="1" latinLnBrk="0" hangingPunct="1">
        <a:spcBef>
          <a:spcPct val="0"/>
        </a:spcBef>
        <a:buNone/>
        <a:defRPr sz="2546" kern="1200">
          <a:solidFill>
            <a:schemeClr val="tx1">
              <a:lumMod val="95000"/>
              <a:lumOff val="5000"/>
            </a:schemeClr>
          </a:solidFill>
          <a:latin typeface="+mj-lt"/>
          <a:ea typeface="+mj-ea"/>
          <a:cs typeface="+mj-cs"/>
        </a:defRPr>
      </a:lvl1pPr>
    </p:titleStyle>
    <p:bodyStyle>
      <a:lvl1pPr marL="249394" indent="-249394" algn="l" defTabSz="926250" rtl="0" eaLnBrk="1" latinLnBrk="0" hangingPunct="1">
        <a:lnSpc>
          <a:spcPct val="90000"/>
        </a:lnSpc>
        <a:spcBef>
          <a:spcPts val="1637"/>
        </a:spcBef>
        <a:buFont typeface="Arial" pitchFamily="34" charset="0"/>
        <a:buChar char="•"/>
        <a:defRPr sz="1819" kern="1200">
          <a:solidFill>
            <a:schemeClr val="tx1">
              <a:lumMod val="95000"/>
              <a:lumOff val="5000"/>
            </a:schemeClr>
          </a:solidFill>
          <a:latin typeface="+mn-lt"/>
          <a:ea typeface="+mn-ea"/>
          <a:cs typeface="+mn-cs"/>
        </a:defRPr>
      </a:lvl1pPr>
      <a:lvl2pPr marL="581920" indent="-249394" algn="l" defTabSz="926250" rtl="0" eaLnBrk="1" latinLnBrk="0" hangingPunct="1">
        <a:lnSpc>
          <a:spcPct val="90000"/>
        </a:lnSpc>
        <a:spcBef>
          <a:spcPts val="545"/>
        </a:spcBef>
        <a:buFont typeface="Arial" pitchFamily="34" charset="0"/>
        <a:buChar char="•"/>
        <a:defRPr sz="1637" kern="1200">
          <a:solidFill>
            <a:schemeClr val="tx1">
              <a:lumMod val="95000"/>
              <a:lumOff val="5000"/>
            </a:schemeClr>
          </a:solidFill>
          <a:latin typeface="+mn-lt"/>
          <a:ea typeface="+mn-ea"/>
          <a:cs typeface="+mn-cs"/>
        </a:defRPr>
      </a:lvl2pPr>
      <a:lvl3pPr marL="914446" indent="-207829" algn="l" defTabSz="926250" rtl="0" eaLnBrk="1" latinLnBrk="0" hangingPunct="1">
        <a:lnSpc>
          <a:spcPct val="90000"/>
        </a:lnSpc>
        <a:spcBef>
          <a:spcPts val="273"/>
        </a:spcBef>
        <a:buFont typeface="Arial" pitchFamily="34" charset="0"/>
        <a:buChar char="•"/>
        <a:defRPr sz="1454" kern="1200">
          <a:solidFill>
            <a:schemeClr val="tx1">
              <a:lumMod val="95000"/>
              <a:lumOff val="5000"/>
            </a:schemeClr>
          </a:solidFill>
          <a:latin typeface="+mn-lt"/>
          <a:ea typeface="+mn-ea"/>
          <a:cs typeface="+mn-cs"/>
        </a:defRPr>
      </a:lvl3pPr>
      <a:lvl4pPr marL="1163841"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4pPr>
      <a:lvl5pPr marL="1413235"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5pPr>
      <a:lvl6pPr marL="1662630"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6pPr>
      <a:lvl7pPr marL="1912024"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7pPr>
      <a:lvl8pPr marL="2161418"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8pPr>
      <a:lvl9pPr marL="2410812"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9pPr>
    </p:bodyStyle>
    <p:otherStyle>
      <a:defPPr>
        <a:defRPr/>
      </a:defPPr>
      <a:lvl1pPr marL="0" algn="l" defTabSz="926250" rtl="0" eaLnBrk="1" latinLnBrk="0" hangingPunct="1">
        <a:defRPr sz="1819" kern="1200">
          <a:solidFill>
            <a:schemeClr val="tx1"/>
          </a:solidFill>
          <a:latin typeface="+mn-lt"/>
          <a:ea typeface="+mn-ea"/>
          <a:cs typeface="+mn-cs"/>
        </a:defRPr>
      </a:lvl1pPr>
      <a:lvl2pPr marL="463125" algn="l" defTabSz="926250" rtl="0" eaLnBrk="1" latinLnBrk="0" hangingPunct="1">
        <a:defRPr sz="1819" kern="1200">
          <a:solidFill>
            <a:schemeClr val="tx1"/>
          </a:solidFill>
          <a:latin typeface="+mn-lt"/>
          <a:ea typeface="+mn-ea"/>
          <a:cs typeface="+mn-cs"/>
        </a:defRPr>
      </a:lvl2pPr>
      <a:lvl3pPr marL="926250" algn="l" defTabSz="926250" rtl="0" eaLnBrk="1" latinLnBrk="0" hangingPunct="1">
        <a:defRPr sz="1819" kern="1200">
          <a:solidFill>
            <a:schemeClr val="tx1"/>
          </a:solidFill>
          <a:latin typeface="+mn-lt"/>
          <a:ea typeface="+mn-ea"/>
          <a:cs typeface="+mn-cs"/>
        </a:defRPr>
      </a:lvl3pPr>
      <a:lvl4pPr marL="1389377" algn="l" defTabSz="926250" rtl="0" eaLnBrk="1" latinLnBrk="0" hangingPunct="1">
        <a:defRPr sz="1819" kern="1200">
          <a:solidFill>
            <a:schemeClr val="tx1"/>
          </a:solidFill>
          <a:latin typeface="+mn-lt"/>
          <a:ea typeface="+mn-ea"/>
          <a:cs typeface="+mn-cs"/>
        </a:defRPr>
      </a:lvl4pPr>
      <a:lvl5pPr marL="1852502" algn="l" defTabSz="926250" rtl="0" eaLnBrk="1" latinLnBrk="0" hangingPunct="1">
        <a:defRPr sz="1819" kern="1200">
          <a:solidFill>
            <a:schemeClr val="tx1"/>
          </a:solidFill>
          <a:latin typeface="+mn-lt"/>
          <a:ea typeface="+mn-ea"/>
          <a:cs typeface="+mn-cs"/>
        </a:defRPr>
      </a:lvl5pPr>
      <a:lvl6pPr marL="2315627" algn="l" defTabSz="926250" rtl="0" eaLnBrk="1" latinLnBrk="0" hangingPunct="1">
        <a:defRPr sz="1819" kern="1200">
          <a:solidFill>
            <a:schemeClr val="tx1"/>
          </a:solidFill>
          <a:latin typeface="+mn-lt"/>
          <a:ea typeface="+mn-ea"/>
          <a:cs typeface="+mn-cs"/>
        </a:defRPr>
      </a:lvl6pPr>
      <a:lvl7pPr marL="2778752" algn="l" defTabSz="926250" rtl="0" eaLnBrk="1" latinLnBrk="0" hangingPunct="1">
        <a:defRPr sz="1819" kern="1200">
          <a:solidFill>
            <a:schemeClr val="tx1"/>
          </a:solidFill>
          <a:latin typeface="+mn-lt"/>
          <a:ea typeface="+mn-ea"/>
          <a:cs typeface="+mn-cs"/>
        </a:defRPr>
      </a:lvl7pPr>
      <a:lvl8pPr marL="3241878" algn="l" defTabSz="926250" rtl="0" eaLnBrk="1" latinLnBrk="0" hangingPunct="1">
        <a:defRPr sz="1819" kern="1200">
          <a:solidFill>
            <a:schemeClr val="tx1"/>
          </a:solidFill>
          <a:latin typeface="+mn-lt"/>
          <a:ea typeface="+mn-ea"/>
          <a:cs typeface="+mn-cs"/>
        </a:defRPr>
      </a:lvl8pPr>
      <a:lvl9pPr marL="3705003" algn="l" defTabSz="926250" rtl="0" eaLnBrk="1" latinLnBrk="0" hangingPunct="1">
        <a:defRPr sz="181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43.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0476" y="1290982"/>
            <a:ext cx="9408895" cy="4637632"/>
          </a:xfrm>
        </p:spPr>
        <p:txBody>
          <a:bodyPr/>
          <a:lstStyle/>
          <a:p>
            <a:pPr marL="342900" indent="-342900">
              <a:buFont typeface="Arial" panose="020B0604020202020204" pitchFamily="34" charset="0"/>
              <a:buChar char="•"/>
            </a:pPr>
            <a:r>
              <a:rPr lang="en-US" sz="2000" dirty="0">
                <a:solidFill>
                  <a:srgbClr val="000000"/>
                </a:solidFill>
              </a:rPr>
              <a:t>Training is approximately 45 Minutes total – </a:t>
            </a:r>
            <a:br>
              <a:rPr lang="en-US" sz="2000" dirty="0">
                <a:solidFill>
                  <a:srgbClr val="000000"/>
                </a:solidFill>
              </a:rPr>
            </a:br>
            <a:r>
              <a:rPr lang="en-US" sz="2000" b="1" dirty="0">
                <a:solidFill>
                  <a:srgbClr val="000000"/>
                </a:solidFill>
              </a:rPr>
              <a:t>40 </a:t>
            </a:r>
            <a:r>
              <a:rPr lang="en-US" sz="2000" dirty="0">
                <a:solidFill>
                  <a:srgbClr val="000000"/>
                </a:solidFill>
              </a:rPr>
              <a:t>minutes of instruction and a 5 minute quiz</a:t>
            </a:r>
          </a:p>
          <a:p>
            <a:pPr marL="342900" indent="-342900">
              <a:buFont typeface="Arial" panose="020B0604020202020204" pitchFamily="34" charset="0"/>
              <a:buChar char="•"/>
            </a:pPr>
            <a:r>
              <a:rPr lang="en-US" sz="2000" dirty="0">
                <a:solidFill>
                  <a:srgbClr val="000000"/>
                </a:solidFill>
              </a:rPr>
              <a:t>This training was created for general airport staff, tenants,</a:t>
            </a:r>
            <a:br>
              <a:rPr lang="en-US" sz="2000" dirty="0">
                <a:solidFill>
                  <a:srgbClr val="000000"/>
                </a:solidFill>
              </a:rPr>
            </a:br>
            <a:r>
              <a:rPr lang="en-US" sz="2000" dirty="0">
                <a:solidFill>
                  <a:srgbClr val="000000"/>
                </a:solidFill>
              </a:rPr>
              <a:t>and construction contractors. </a:t>
            </a:r>
          </a:p>
          <a:p>
            <a:pPr marL="342900" indent="-342900">
              <a:buFont typeface="Arial" panose="020B0604020202020204" pitchFamily="34" charset="0"/>
              <a:buChar char="•"/>
            </a:pPr>
            <a:r>
              <a:rPr lang="en-US" sz="2000" dirty="0">
                <a:solidFill>
                  <a:srgbClr val="000000"/>
                </a:solidFill>
              </a:rPr>
              <a:t>There are </a:t>
            </a:r>
            <a:r>
              <a:rPr lang="en-US" sz="2000" b="1" dirty="0">
                <a:solidFill>
                  <a:srgbClr val="000000"/>
                </a:solidFill>
              </a:rPr>
              <a:t>Optional</a:t>
            </a:r>
            <a:r>
              <a:rPr lang="en-US" sz="2000" dirty="0">
                <a:solidFill>
                  <a:srgbClr val="000000"/>
                </a:solidFill>
              </a:rPr>
              <a:t> slides to “localize” for your airport. </a:t>
            </a:r>
          </a:p>
          <a:p>
            <a:pPr marL="342900" indent="-342900">
              <a:buFont typeface="Arial" panose="020B0604020202020204" pitchFamily="34" charset="0"/>
              <a:buChar char="•"/>
            </a:pPr>
            <a:r>
              <a:rPr lang="en-US" sz="2000" dirty="0">
                <a:solidFill>
                  <a:srgbClr val="000000"/>
                </a:solidFill>
              </a:rPr>
              <a:t>Use this slide deck as is, or add more to fit your needs.</a:t>
            </a:r>
          </a:p>
          <a:p>
            <a:pPr marL="342900" indent="-342900">
              <a:buFont typeface="Arial" panose="020B0604020202020204" pitchFamily="34" charset="0"/>
              <a:buChar char="•"/>
            </a:pPr>
            <a:r>
              <a:rPr lang="en-US" sz="2000" dirty="0">
                <a:solidFill>
                  <a:srgbClr val="000000"/>
                </a:solidFill>
              </a:rPr>
              <a:t>There are no bullet point transitions, click once and see entire screen</a:t>
            </a:r>
          </a:p>
          <a:p>
            <a:pPr marL="342900" indent="-342900">
              <a:buFont typeface="Arial" panose="020B0604020202020204" pitchFamily="34" charset="0"/>
              <a:buChar char="•"/>
            </a:pPr>
            <a:r>
              <a:rPr lang="en-US" sz="2000" dirty="0">
                <a:solidFill>
                  <a:srgbClr val="000000"/>
                </a:solidFill>
              </a:rPr>
              <a:t>Print a </a:t>
            </a:r>
            <a:r>
              <a:rPr lang="en-US" sz="2000" b="1" dirty="0">
                <a:solidFill>
                  <a:srgbClr val="000000"/>
                </a:solidFill>
              </a:rPr>
              <a:t>Notes Version </a:t>
            </a:r>
            <a:r>
              <a:rPr lang="en-US" sz="2000" dirty="0">
                <a:solidFill>
                  <a:srgbClr val="000000"/>
                </a:solidFill>
              </a:rPr>
              <a:t>for your Instructor Guide</a:t>
            </a:r>
          </a:p>
          <a:p>
            <a:pPr marL="342900" indent="-342900">
              <a:buFont typeface="Arial" panose="020B0604020202020204" pitchFamily="34" charset="0"/>
              <a:buChar char="•"/>
            </a:pPr>
            <a:r>
              <a:rPr lang="en-US" sz="2000" b="1" dirty="0">
                <a:solidFill>
                  <a:srgbClr val="000000"/>
                </a:solidFill>
              </a:rPr>
              <a:t>Note: </a:t>
            </a:r>
            <a:r>
              <a:rPr lang="en-US" sz="2000" dirty="0">
                <a:solidFill>
                  <a:srgbClr val="000000"/>
                </a:solidFill>
              </a:rPr>
              <a:t>The final quiz can be </a:t>
            </a:r>
            <a:r>
              <a:rPr lang="en-US" sz="2000">
                <a:solidFill>
                  <a:srgbClr val="000000"/>
                </a:solidFill>
              </a:rPr>
              <a:t>offered as a </a:t>
            </a:r>
            <a:r>
              <a:rPr lang="en-US" sz="2000" dirty="0">
                <a:solidFill>
                  <a:srgbClr val="000000"/>
                </a:solidFill>
              </a:rPr>
              <a:t>printed quiz or class discussion. </a:t>
            </a:r>
          </a:p>
          <a:p>
            <a:pPr marL="342900" indent="-342900">
              <a:buFont typeface="Arial" panose="020B0604020202020204" pitchFamily="34" charset="0"/>
              <a:buChar char="•"/>
            </a:pPr>
            <a:r>
              <a:rPr lang="en-US" sz="2000" dirty="0">
                <a:solidFill>
                  <a:srgbClr val="000000"/>
                </a:solidFill>
              </a:rPr>
              <a:t>Course handout (PDF) and certificate (last slide) are optional</a:t>
            </a:r>
            <a:endParaRPr lang="en-US" sz="2000" dirty="0"/>
          </a:p>
          <a:p>
            <a:pPr marL="457200" indent="-457200">
              <a:buFont typeface="Arial" panose="020B0604020202020204" pitchFamily="34" charset="0"/>
              <a:buChar char="•"/>
            </a:pPr>
            <a:endParaRPr lang="en-US" sz="2800"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rmAutofit/>
          </a:bodyPr>
          <a:lstStyle/>
          <a:p>
            <a:r>
              <a:rPr lang="en-US" dirty="0"/>
              <a:t>Notes to Instructor</a:t>
            </a:r>
          </a:p>
        </p:txBody>
      </p:sp>
      <p:sp>
        <p:nvSpPr>
          <p:cNvPr id="3" name="Footer Placeholder 2"/>
          <p:cNvSpPr>
            <a:spLocks noGrp="1"/>
          </p:cNvSpPr>
          <p:nvPr>
            <p:ph type="ftr" sz="quarter" idx="3"/>
          </p:nvPr>
        </p:nvSpPr>
        <p:spPr/>
        <p:txBody>
          <a:body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16309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Localize for Your Airport</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22" y="1662196"/>
            <a:ext cx="2313432" cy="36718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2820" t="6082" r="2557" b="59380"/>
          <a:stretch>
            <a:fillRect/>
          </a:stretch>
        </p:blipFill>
        <p:spPr bwMode="auto">
          <a:xfrm>
            <a:off x="7047391" y="3508685"/>
            <a:ext cx="2497325" cy="16889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696" y="1504149"/>
            <a:ext cx="2485570" cy="14766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3303703" y="1227702"/>
            <a:ext cx="3217867" cy="646331"/>
          </a:xfrm>
          <a:prstGeom prst="rect">
            <a:avLst/>
          </a:prstGeom>
          <a:ln>
            <a:solidFill>
              <a:srgbClr val="0070C0"/>
            </a:solidFill>
          </a:ln>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a:defRPr/>
            </a:pPr>
            <a:r>
              <a:rPr lang="en-US" sz="1800" b="1" dirty="0" err="1">
                <a:solidFill>
                  <a:srgbClr val="FFFF00"/>
                </a:solidFill>
                <a:latin typeface="Arial" charset="0"/>
              </a:rPr>
              <a:t>xxxx</a:t>
            </a:r>
            <a:r>
              <a:rPr lang="en-US" sz="1800" b="1" dirty="0">
                <a:solidFill>
                  <a:srgbClr val="FFFF00"/>
                </a:solidFill>
                <a:latin typeface="Arial" charset="0"/>
              </a:rPr>
              <a:t> </a:t>
            </a:r>
            <a:r>
              <a:rPr lang="en-US" sz="1800" b="1" dirty="0">
                <a:latin typeface="Arial" charset="0"/>
              </a:rPr>
              <a:t>acres total</a:t>
            </a:r>
          </a:p>
          <a:p>
            <a:pPr algn="ctr">
              <a:defRPr/>
            </a:pPr>
            <a:r>
              <a:rPr lang="en-US" b="1" dirty="0">
                <a:solidFill>
                  <a:srgbClr val="FFFF00"/>
                </a:solidFill>
                <a:latin typeface="Arial" charset="0"/>
              </a:rPr>
              <a:t>xx</a:t>
            </a:r>
            <a:r>
              <a:rPr lang="en-US" sz="1800" dirty="0">
                <a:latin typeface="Arial" charset="0"/>
              </a:rPr>
              <a:t>% impervious cover</a:t>
            </a:r>
          </a:p>
        </p:txBody>
      </p:sp>
      <p:sp>
        <p:nvSpPr>
          <p:cNvPr id="9" name="TextBox 1"/>
          <p:cNvSpPr txBox="1">
            <a:spLocks noChangeArrowheads="1"/>
          </p:cNvSpPr>
          <p:nvPr/>
        </p:nvSpPr>
        <p:spPr bwMode="auto">
          <a:xfrm>
            <a:off x="3303703" y="2158023"/>
            <a:ext cx="3217867" cy="1200329"/>
          </a:xfrm>
          <a:prstGeom prst="rect">
            <a:avLst/>
          </a:prstGeom>
          <a:ln>
            <a:solidFill>
              <a:srgbClr val="0070C0"/>
            </a:solidFill>
          </a:ln>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a:defRPr/>
            </a:pPr>
            <a:r>
              <a:rPr lang="en-US" b="1" dirty="0">
                <a:latin typeface="Arial" charset="0"/>
              </a:rPr>
              <a:t>Stormwater System</a:t>
            </a:r>
            <a:endParaRPr lang="en-US" sz="1800" b="1" dirty="0">
              <a:latin typeface="Arial" charset="0"/>
            </a:endParaRPr>
          </a:p>
          <a:p>
            <a:pPr algn="ctr">
              <a:defRPr/>
            </a:pPr>
            <a:r>
              <a:rPr lang="en-US" dirty="0">
                <a:solidFill>
                  <a:srgbClr val="FFFF00"/>
                </a:solidFill>
                <a:latin typeface="Arial" charset="0"/>
              </a:rPr>
              <a:t>{Brief summary of system.</a:t>
            </a:r>
          </a:p>
          <a:p>
            <a:pPr algn="ctr">
              <a:defRPr/>
            </a:pPr>
            <a:r>
              <a:rPr lang="en-US" sz="1800" dirty="0">
                <a:solidFill>
                  <a:srgbClr val="FFFF00"/>
                </a:solidFill>
                <a:latin typeface="Arial" charset="0"/>
              </a:rPr>
              <a:t>Examples: drainage basins, stormwater ponds, etc. </a:t>
            </a:r>
          </a:p>
        </p:txBody>
      </p:sp>
      <p:sp>
        <p:nvSpPr>
          <p:cNvPr id="10" name="TextBox 1"/>
          <p:cNvSpPr txBox="1">
            <a:spLocks noChangeArrowheads="1"/>
          </p:cNvSpPr>
          <p:nvPr/>
        </p:nvSpPr>
        <p:spPr bwMode="auto">
          <a:xfrm>
            <a:off x="3303703" y="3598728"/>
            <a:ext cx="3217867" cy="923330"/>
          </a:xfrm>
          <a:prstGeom prst="rect">
            <a:avLst/>
          </a:prstGeom>
          <a:ln>
            <a:solidFill>
              <a:srgbClr val="0070C0"/>
            </a:solidFill>
          </a:ln>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a:defRPr/>
            </a:pPr>
            <a:r>
              <a:rPr lang="en-US" sz="1800" b="1" dirty="0">
                <a:latin typeface="Arial" charset="0"/>
              </a:rPr>
              <a:t>Outfalls  </a:t>
            </a:r>
            <a:r>
              <a:rPr lang="en-US" dirty="0">
                <a:solidFill>
                  <a:srgbClr val="FFFF00"/>
                </a:solidFill>
                <a:latin typeface="Arial" charset="0"/>
              </a:rPr>
              <a:t>xx</a:t>
            </a:r>
            <a:r>
              <a:rPr lang="en-US" sz="1800" dirty="0">
                <a:solidFill>
                  <a:srgbClr val="FFFF00"/>
                </a:solidFill>
                <a:latin typeface="Arial" charset="0"/>
              </a:rPr>
              <a:t> </a:t>
            </a:r>
            <a:r>
              <a:rPr lang="en-US" sz="1800" dirty="0">
                <a:latin typeface="Arial" charset="0"/>
              </a:rPr>
              <a:t>outfalls or discharge locations</a:t>
            </a:r>
          </a:p>
          <a:p>
            <a:pPr algn="ctr">
              <a:defRPr/>
            </a:pPr>
            <a:r>
              <a:rPr lang="en-US" dirty="0">
                <a:solidFill>
                  <a:srgbClr val="FFFF00"/>
                </a:solidFill>
                <a:latin typeface="Arial" charset="0"/>
              </a:rPr>
              <a:t>{Receiving water(s)}</a:t>
            </a:r>
            <a:endParaRPr lang="en-US" sz="1800" dirty="0">
              <a:solidFill>
                <a:srgbClr val="FFFF00"/>
              </a:solidFill>
              <a:latin typeface="Arial" charset="0"/>
            </a:endParaRPr>
          </a:p>
        </p:txBody>
      </p:sp>
      <p:sp>
        <p:nvSpPr>
          <p:cNvPr id="2" name="TextBox 1"/>
          <p:cNvSpPr txBox="1"/>
          <p:nvPr/>
        </p:nvSpPr>
        <p:spPr>
          <a:xfrm>
            <a:off x="776318" y="2936696"/>
            <a:ext cx="1920240" cy="954107"/>
          </a:xfrm>
          <a:prstGeom prst="rect">
            <a:avLst/>
          </a:prstGeom>
          <a:noFill/>
        </p:spPr>
        <p:txBody>
          <a:bodyPr wrap="square" rtlCol="0">
            <a:spAutoFit/>
          </a:bodyPr>
          <a:lstStyle/>
          <a:p>
            <a:pPr algn="ctr"/>
            <a:r>
              <a:rPr lang="en-US" sz="2800" b="1" dirty="0">
                <a:solidFill>
                  <a:srgbClr val="FFFF00"/>
                </a:solidFill>
              </a:rPr>
              <a:t>Airfield Aerial</a:t>
            </a:r>
          </a:p>
        </p:txBody>
      </p:sp>
      <p:sp>
        <p:nvSpPr>
          <p:cNvPr id="11" name="TextBox 10"/>
          <p:cNvSpPr txBox="1"/>
          <p:nvPr/>
        </p:nvSpPr>
        <p:spPr>
          <a:xfrm>
            <a:off x="7335933" y="1850255"/>
            <a:ext cx="1920240" cy="954107"/>
          </a:xfrm>
          <a:prstGeom prst="rect">
            <a:avLst/>
          </a:prstGeom>
          <a:noFill/>
        </p:spPr>
        <p:txBody>
          <a:bodyPr wrap="square" rtlCol="0">
            <a:spAutoFit/>
          </a:bodyPr>
          <a:lstStyle/>
          <a:p>
            <a:pPr algn="ctr"/>
            <a:r>
              <a:rPr lang="en-US" sz="2800" b="1" dirty="0">
                <a:solidFill>
                  <a:srgbClr val="FFFF00"/>
                </a:solidFill>
              </a:rPr>
              <a:t>Airside Picture</a:t>
            </a:r>
          </a:p>
        </p:txBody>
      </p:sp>
      <p:sp>
        <p:nvSpPr>
          <p:cNvPr id="12" name="TextBox 11"/>
          <p:cNvSpPr txBox="1"/>
          <p:nvPr/>
        </p:nvSpPr>
        <p:spPr>
          <a:xfrm>
            <a:off x="7176364" y="3833827"/>
            <a:ext cx="2239377" cy="954107"/>
          </a:xfrm>
          <a:prstGeom prst="rect">
            <a:avLst/>
          </a:prstGeom>
          <a:noFill/>
        </p:spPr>
        <p:txBody>
          <a:bodyPr wrap="square" rtlCol="0">
            <a:spAutoFit/>
          </a:bodyPr>
          <a:lstStyle/>
          <a:p>
            <a:pPr algn="ctr"/>
            <a:r>
              <a:rPr lang="en-US" sz="2800" b="1" dirty="0">
                <a:solidFill>
                  <a:srgbClr val="FFFF00"/>
                </a:solidFill>
              </a:rPr>
              <a:t>Landside Picture</a:t>
            </a:r>
          </a:p>
        </p:txBody>
      </p:sp>
      <p:sp>
        <p:nvSpPr>
          <p:cNvPr id="14" name="TextBox 1"/>
          <p:cNvSpPr txBox="1">
            <a:spLocks noChangeArrowheads="1"/>
          </p:cNvSpPr>
          <p:nvPr/>
        </p:nvSpPr>
        <p:spPr bwMode="auto">
          <a:xfrm>
            <a:off x="3337860" y="4762434"/>
            <a:ext cx="3183710" cy="923330"/>
          </a:xfrm>
          <a:prstGeom prst="rect">
            <a:avLst/>
          </a:prstGeom>
          <a:ln>
            <a:solidFill>
              <a:srgbClr val="0070C0"/>
            </a:solidFill>
          </a:ln>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a:defRPr/>
            </a:pPr>
            <a:r>
              <a:rPr lang="en-US" sz="1800" b="1" dirty="0">
                <a:latin typeface="Arial" charset="0"/>
              </a:rPr>
              <a:t>Stormwater Permit</a:t>
            </a:r>
          </a:p>
          <a:p>
            <a:pPr algn="ctr">
              <a:defRPr/>
            </a:pPr>
            <a:r>
              <a:rPr lang="en-US" dirty="0">
                <a:latin typeface="Arial" charset="0"/>
              </a:rPr>
              <a:t>Issued </a:t>
            </a:r>
            <a:r>
              <a:rPr lang="en-US" dirty="0">
                <a:solidFill>
                  <a:srgbClr val="FFFF00"/>
                </a:solidFill>
                <a:latin typeface="Arial" charset="0"/>
              </a:rPr>
              <a:t>by </a:t>
            </a:r>
            <a:r>
              <a:rPr lang="en-US" dirty="0" err="1">
                <a:solidFill>
                  <a:srgbClr val="FFFF00"/>
                </a:solidFill>
                <a:latin typeface="Arial" charset="0"/>
              </a:rPr>
              <a:t>xxxxxx</a:t>
            </a:r>
            <a:endParaRPr lang="en-US" sz="1800" dirty="0">
              <a:solidFill>
                <a:srgbClr val="FFFF00"/>
              </a:solidFill>
              <a:latin typeface="Arial" charset="0"/>
            </a:endParaRPr>
          </a:p>
          <a:p>
            <a:pPr algn="ctr">
              <a:defRPr/>
            </a:pPr>
            <a:r>
              <a:rPr lang="en-US" sz="1800" dirty="0">
                <a:solidFill>
                  <a:srgbClr val="FFFF00"/>
                </a:solidFill>
                <a:latin typeface="Arial" charset="0"/>
              </a:rPr>
              <a:t>{other details}</a:t>
            </a:r>
          </a:p>
        </p:txBody>
      </p:sp>
    </p:spTree>
    <p:extLst>
      <p:ext uri="{BB962C8B-B14F-4D97-AF65-F5344CB8AC3E}">
        <p14:creationId xmlns:p14="http://schemas.microsoft.com/office/powerpoint/2010/main" val="479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7" y="1277002"/>
            <a:ext cx="8398904" cy="4003466"/>
          </a:xfrm>
        </p:spPr>
        <p:txBody>
          <a:bodyPr/>
          <a:lstStyle/>
          <a:p>
            <a:pPr marL="457200" indent="-457200">
              <a:spcBef>
                <a:spcPts val="0"/>
              </a:spcBef>
              <a:spcAft>
                <a:spcPts val="0"/>
              </a:spcAft>
              <a:buFont typeface="Arial" panose="020B0604020202020204" pitchFamily="34" charset="0"/>
              <a:buChar char="•"/>
            </a:pPr>
            <a:r>
              <a:rPr lang="en-US" dirty="0">
                <a:solidFill>
                  <a:schemeClr val="accent6"/>
                </a:solidFill>
              </a:rPr>
              <a:t>Deicing of aircraft and runways</a:t>
            </a:r>
          </a:p>
          <a:p>
            <a:pPr marL="457200" indent="-457200">
              <a:spcBef>
                <a:spcPts val="0"/>
              </a:spcBef>
              <a:spcAft>
                <a:spcPts val="0"/>
              </a:spcAft>
              <a:buFont typeface="Arial" panose="020B0604020202020204" pitchFamily="34" charset="0"/>
              <a:buChar char="•"/>
            </a:pPr>
            <a:r>
              <a:rPr lang="en-US" dirty="0">
                <a:solidFill>
                  <a:schemeClr val="accent6"/>
                </a:solidFill>
              </a:rPr>
              <a:t>Fueling operations</a:t>
            </a:r>
          </a:p>
          <a:p>
            <a:pPr marL="457200" indent="-457200">
              <a:spcBef>
                <a:spcPts val="0"/>
              </a:spcBef>
              <a:spcAft>
                <a:spcPts val="0"/>
              </a:spcAft>
              <a:buFont typeface="Arial" panose="020B0604020202020204" pitchFamily="34" charset="0"/>
              <a:buChar char="•"/>
            </a:pPr>
            <a:r>
              <a:rPr lang="en-US" dirty="0">
                <a:solidFill>
                  <a:schemeClr val="accent6"/>
                </a:solidFill>
              </a:rPr>
              <a:t>Aircraft landing and braking </a:t>
            </a:r>
          </a:p>
          <a:p>
            <a:pPr marL="457200" indent="-457200">
              <a:spcBef>
                <a:spcPts val="0"/>
              </a:spcBef>
              <a:spcAft>
                <a:spcPts val="0"/>
              </a:spcAft>
              <a:buFont typeface="Arial" panose="020B0604020202020204" pitchFamily="34" charset="0"/>
              <a:buChar char="•"/>
            </a:pPr>
            <a:r>
              <a:rPr lang="en-US" dirty="0">
                <a:solidFill>
                  <a:schemeClr val="accent6"/>
                </a:solidFill>
              </a:rPr>
              <a:t>Service and maintenance activities</a:t>
            </a:r>
          </a:p>
          <a:p>
            <a:pPr marL="457200" indent="-457200">
              <a:spcBef>
                <a:spcPts val="0"/>
              </a:spcBef>
              <a:spcAft>
                <a:spcPts val="0"/>
              </a:spcAft>
              <a:buFont typeface="Arial" panose="020B0604020202020204" pitchFamily="34" charset="0"/>
              <a:buChar char="•"/>
            </a:pPr>
            <a:r>
              <a:rPr lang="en-US" dirty="0">
                <a:solidFill>
                  <a:schemeClr val="accent6"/>
                </a:solidFill>
              </a:rPr>
              <a:t>Lavatory waste</a:t>
            </a:r>
          </a:p>
          <a:p>
            <a:pPr marL="457200" indent="-457200">
              <a:spcBef>
                <a:spcPts val="0"/>
              </a:spcBef>
              <a:spcAft>
                <a:spcPts val="0"/>
              </a:spcAft>
              <a:buFont typeface="Arial" panose="020B0604020202020204" pitchFamily="34" charset="0"/>
              <a:buChar char="•"/>
            </a:pPr>
            <a:r>
              <a:rPr lang="en-US" dirty="0">
                <a:solidFill>
                  <a:schemeClr val="accent6"/>
                </a:solidFill>
              </a:rPr>
              <a:t>Fire fighting training activities </a:t>
            </a:r>
          </a:p>
          <a:p>
            <a:pPr marL="457200" indent="-457200">
              <a:spcBef>
                <a:spcPts val="0"/>
              </a:spcBef>
              <a:spcAft>
                <a:spcPts val="0"/>
              </a:spcAft>
              <a:buFont typeface="Arial" panose="020B0604020202020204" pitchFamily="34" charset="0"/>
              <a:buChar char="•"/>
            </a:pPr>
            <a:endParaRPr lang="en-US" dirty="0">
              <a:solidFill>
                <a:schemeClr val="accent6"/>
              </a:solidFill>
            </a:endParaRPr>
          </a:p>
        </p:txBody>
      </p:sp>
      <p:sp>
        <p:nvSpPr>
          <p:cNvPr id="3" name="Title 2"/>
          <p:cNvSpPr>
            <a:spLocks noGrp="1"/>
          </p:cNvSpPr>
          <p:nvPr>
            <p:ph type="title"/>
          </p:nvPr>
        </p:nvSpPr>
        <p:spPr/>
        <p:txBody>
          <a:bodyPr/>
          <a:lstStyle/>
          <a:p>
            <a:r>
              <a:rPr lang="en-US" dirty="0"/>
              <a:t>Sources of Pollution in Airport Stormwater</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627" y="3450566"/>
            <a:ext cx="4455954" cy="2396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851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7" y="1300270"/>
            <a:ext cx="6919473" cy="4565848"/>
          </a:xfrm>
        </p:spPr>
        <p:txBody>
          <a:bodyPr/>
          <a:lstStyle/>
          <a:p>
            <a:pPr marL="342900" indent="-342900">
              <a:spcBef>
                <a:spcPts val="450"/>
              </a:spcBef>
              <a:spcAft>
                <a:spcPts val="450"/>
              </a:spcAft>
              <a:buFont typeface="Arial" panose="020B0604020202020204" pitchFamily="34" charset="0"/>
              <a:buChar char="•"/>
            </a:pPr>
            <a:r>
              <a:rPr lang="en-US" b="1" dirty="0">
                <a:solidFill>
                  <a:schemeClr val="accent6"/>
                </a:solidFill>
              </a:rPr>
              <a:t>Northern airports </a:t>
            </a:r>
            <a:r>
              <a:rPr lang="en-US" dirty="0">
                <a:solidFill>
                  <a:schemeClr val="accent6"/>
                </a:solidFill>
              </a:rPr>
              <a:t>= deicers</a:t>
            </a:r>
          </a:p>
          <a:p>
            <a:pPr marL="342900" indent="-342900">
              <a:spcBef>
                <a:spcPts val="450"/>
              </a:spcBef>
              <a:spcAft>
                <a:spcPts val="450"/>
              </a:spcAft>
              <a:buFont typeface="Arial" panose="020B0604020202020204" pitchFamily="34" charset="0"/>
              <a:buChar char="•"/>
            </a:pPr>
            <a:r>
              <a:rPr lang="en-US" b="1" dirty="0">
                <a:solidFill>
                  <a:schemeClr val="accent6"/>
                </a:solidFill>
              </a:rPr>
              <a:t>Southern airports</a:t>
            </a:r>
            <a:r>
              <a:rPr lang="en-US" dirty="0">
                <a:solidFill>
                  <a:schemeClr val="accent6"/>
                </a:solidFill>
              </a:rPr>
              <a:t> = aircraft and vehicle fluids, pollutants include: oil, fuel, hydraulic fluid, wash water</a:t>
            </a:r>
          </a:p>
          <a:p>
            <a:pPr marL="342900" indent="-342900">
              <a:buFont typeface="Arial" panose="020B0604020202020204" pitchFamily="34" charset="0"/>
              <a:buChar char="•"/>
            </a:pPr>
            <a:r>
              <a:rPr lang="en-US" dirty="0">
                <a:solidFill>
                  <a:schemeClr val="accent6"/>
                </a:solidFill>
              </a:rPr>
              <a:t>All of these sources have implications for environmental impact</a:t>
            </a:r>
          </a:p>
          <a:p>
            <a:pPr marL="342900" indent="-342900">
              <a:buFont typeface="Arial" panose="020B0604020202020204" pitchFamily="34" charset="0"/>
              <a:buChar char="•"/>
            </a:pPr>
            <a:endParaRPr lang="en-US" sz="2800" dirty="0">
              <a:solidFill>
                <a:schemeClr val="accent6"/>
              </a:solidFill>
              <a:effectLst>
                <a:outerShdw blurRad="38100" dist="38100" dir="2700000" algn="tl">
                  <a:srgbClr val="000000">
                    <a:alpha val="43137"/>
                  </a:srgbClr>
                </a:outerShdw>
              </a:effectLst>
            </a:endParaRPr>
          </a:p>
          <a:p>
            <a:endParaRPr lang="en-US" dirty="0">
              <a:solidFill>
                <a:schemeClr val="tx1"/>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a:bodyPr>
          <a:lstStyle/>
          <a:p>
            <a:r>
              <a:rPr lang="en-US" dirty="0"/>
              <a:t>Pollution Sources of Greatest Concern</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543800" y="3547872"/>
            <a:ext cx="3090994" cy="231824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00" y="1262579"/>
            <a:ext cx="2676467" cy="2007350"/>
          </a:xfrm>
          <a:prstGeom prst="rect">
            <a:avLst/>
          </a:prstGeom>
        </p:spPr>
      </p:pic>
    </p:spTree>
    <p:extLst>
      <p:ext uri="{BB962C8B-B14F-4D97-AF65-F5344CB8AC3E}">
        <p14:creationId xmlns:p14="http://schemas.microsoft.com/office/powerpoint/2010/main" val="4691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7" y="1313165"/>
            <a:ext cx="9405044" cy="4565848"/>
          </a:xfrm>
        </p:spPr>
        <p:txBody>
          <a:bodyPr/>
          <a:lstStyle/>
          <a:p>
            <a:pPr>
              <a:spcBef>
                <a:spcPts val="450"/>
              </a:spcBef>
              <a:spcAft>
                <a:spcPts val="450"/>
              </a:spcAft>
            </a:pPr>
            <a:r>
              <a:rPr lang="en-US" dirty="0">
                <a:solidFill>
                  <a:schemeClr val="accent6"/>
                </a:solidFill>
              </a:rPr>
              <a:t>Deicer fluids</a:t>
            </a:r>
          </a:p>
          <a:p>
            <a:pPr marL="457200" indent="-457200">
              <a:spcBef>
                <a:spcPts val="450"/>
              </a:spcBef>
              <a:spcAft>
                <a:spcPts val="450"/>
              </a:spcAft>
              <a:buFont typeface="Arial" panose="020B0604020202020204" pitchFamily="34" charset="0"/>
              <a:buChar char="•"/>
            </a:pPr>
            <a:r>
              <a:rPr lang="en-US" dirty="0">
                <a:solidFill>
                  <a:schemeClr val="accent6"/>
                </a:solidFill>
              </a:rPr>
              <a:t>Reduced dissolved oxygen in nearby streams </a:t>
            </a:r>
            <a:br>
              <a:rPr lang="en-US" dirty="0">
                <a:solidFill>
                  <a:schemeClr val="accent6"/>
                </a:solidFill>
              </a:rPr>
            </a:br>
            <a:r>
              <a:rPr lang="en-US" dirty="0">
                <a:solidFill>
                  <a:schemeClr val="accent6"/>
                </a:solidFill>
              </a:rPr>
              <a:t>and waterbodies</a:t>
            </a:r>
          </a:p>
          <a:p>
            <a:pPr marL="457200" indent="-457200">
              <a:spcBef>
                <a:spcPts val="450"/>
              </a:spcBef>
              <a:spcAft>
                <a:spcPts val="450"/>
              </a:spcAft>
              <a:buFont typeface="Arial" panose="020B0604020202020204" pitchFamily="34" charset="0"/>
              <a:buChar char="•"/>
            </a:pPr>
            <a:endParaRPr lang="en-US" dirty="0">
              <a:solidFill>
                <a:schemeClr val="accent6"/>
              </a:solidFill>
            </a:endParaRPr>
          </a:p>
          <a:p>
            <a:pPr>
              <a:spcBef>
                <a:spcPts val="450"/>
              </a:spcBef>
              <a:spcAft>
                <a:spcPts val="450"/>
              </a:spcAft>
            </a:pPr>
            <a:r>
              <a:rPr lang="en-US" dirty="0">
                <a:solidFill>
                  <a:schemeClr val="accent6"/>
                </a:solidFill>
              </a:rPr>
              <a:t>Vehicle fluids</a:t>
            </a:r>
          </a:p>
          <a:p>
            <a:pPr marL="457200" indent="-457200">
              <a:spcBef>
                <a:spcPts val="450"/>
              </a:spcBef>
              <a:spcAft>
                <a:spcPts val="450"/>
              </a:spcAft>
              <a:buFont typeface="Arial" panose="020B0604020202020204" pitchFamily="34" charset="0"/>
              <a:buChar char="•"/>
            </a:pPr>
            <a:r>
              <a:rPr lang="en-US" dirty="0">
                <a:solidFill>
                  <a:schemeClr val="accent6"/>
                </a:solidFill>
              </a:rPr>
              <a:t>Toxicity to aquatic organisms</a:t>
            </a:r>
          </a:p>
          <a:p>
            <a:pPr>
              <a:spcBef>
                <a:spcPts val="450"/>
              </a:spcBef>
              <a:spcAft>
                <a:spcPts val="450"/>
              </a:spcAft>
            </a:pPr>
            <a:endParaRPr lang="en-US" dirty="0">
              <a:solidFill>
                <a:schemeClr val="accent6"/>
              </a:solidFill>
            </a:endParaRPr>
          </a:p>
          <a:p>
            <a:pPr>
              <a:spcBef>
                <a:spcPts val="450"/>
              </a:spcBef>
              <a:spcAft>
                <a:spcPts val="450"/>
              </a:spcAft>
            </a:pPr>
            <a:endParaRPr lang="en-US" dirty="0">
              <a:solidFill>
                <a:schemeClr val="accent6"/>
              </a:solidFill>
            </a:endParaRPr>
          </a:p>
          <a:p>
            <a:pPr marL="457200" indent="-457200">
              <a:spcBef>
                <a:spcPts val="450"/>
              </a:spcBef>
              <a:spcAft>
                <a:spcPts val="450"/>
              </a:spcAft>
              <a:buFont typeface="Arial" panose="020B0604020202020204" pitchFamily="34" charset="0"/>
              <a:buChar char="•"/>
            </a:pPr>
            <a:endParaRPr lang="en-US" dirty="0">
              <a:solidFill>
                <a:schemeClr val="accent6"/>
              </a:solidFill>
            </a:endParaRPr>
          </a:p>
          <a:p>
            <a:pPr marL="342900" indent="-342900">
              <a:buFont typeface="Arial" panose="020B0604020202020204" pitchFamily="34" charset="0"/>
              <a:buChar char="•"/>
            </a:pPr>
            <a:endParaRPr lang="en-US" sz="2800" dirty="0">
              <a:solidFill>
                <a:schemeClr val="accent6"/>
              </a:solidFill>
              <a:effectLst>
                <a:outerShdw blurRad="38100" dist="38100" dir="2700000" algn="tl">
                  <a:srgbClr val="000000">
                    <a:alpha val="43137"/>
                  </a:srgbClr>
                </a:outerShdw>
              </a:effectLst>
            </a:endParaRPr>
          </a:p>
          <a:p>
            <a:endParaRPr lang="en-US" dirty="0">
              <a:solidFill>
                <a:schemeClr val="tx1"/>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a:bodyPr>
          <a:lstStyle/>
          <a:p>
            <a:r>
              <a:rPr lang="en-US" dirty="0"/>
              <a:t>Implications for Environmental Impacts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702" b="10179"/>
          <a:stretch/>
        </p:blipFill>
        <p:spPr>
          <a:xfrm>
            <a:off x="8289462" y="2396431"/>
            <a:ext cx="3350996" cy="136276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4000" contrast="13000"/>
                    </a14:imgEffect>
                  </a14:imgLayer>
                </a14:imgProps>
              </a:ext>
              <a:ext uri="{28A0092B-C50C-407E-A947-70E740481C1C}">
                <a14:useLocalDpi xmlns:a14="http://schemas.microsoft.com/office/drawing/2010/main" val="0"/>
              </a:ext>
            </a:extLst>
          </a:blip>
          <a:srcRect l="27848" r="100" b="28369"/>
          <a:stretch/>
        </p:blipFill>
        <p:spPr>
          <a:xfrm>
            <a:off x="8289460" y="3939087"/>
            <a:ext cx="2494653" cy="186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23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5" y="1259749"/>
            <a:ext cx="9405045" cy="4003466"/>
          </a:xfrm>
        </p:spPr>
        <p:txBody>
          <a:bodyPr/>
          <a:lstStyle/>
          <a:p>
            <a:r>
              <a:rPr lang="en-US" dirty="0">
                <a:solidFill>
                  <a:schemeClr val="accent6"/>
                </a:solidFill>
              </a:rPr>
              <a:t>True / False</a:t>
            </a:r>
          </a:p>
          <a:p>
            <a:r>
              <a:rPr lang="en-US" dirty="0">
                <a:solidFill>
                  <a:schemeClr val="accent6"/>
                </a:solidFill>
              </a:rPr>
              <a:t>The federal Clean Water Act is governed by the EPA.  </a:t>
            </a:r>
          </a:p>
          <a:p>
            <a:endParaRPr lang="en-US" b="1" dirty="0">
              <a:solidFill>
                <a:schemeClr val="accent6"/>
              </a:solidFill>
            </a:endParaRPr>
          </a:p>
          <a:p>
            <a:br>
              <a:rPr lang="en-US" dirty="0">
                <a:solidFill>
                  <a:schemeClr val="accent6"/>
                </a:solidFill>
                <a:effectLst/>
              </a:rPr>
            </a:br>
            <a:endParaRPr lang="en-US" dirty="0">
              <a:solidFill>
                <a:schemeClr val="accent6"/>
              </a:solidFill>
            </a:endParaRPr>
          </a:p>
        </p:txBody>
      </p:sp>
      <p:sp>
        <p:nvSpPr>
          <p:cNvPr id="3" name="Title 2"/>
          <p:cNvSpPr>
            <a:spLocks noGrp="1"/>
          </p:cNvSpPr>
          <p:nvPr>
            <p:ph type="title"/>
          </p:nvPr>
        </p:nvSpPr>
        <p:spPr/>
        <p:txBody>
          <a:bodyPr>
            <a:normAutofit/>
          </a:bodyPr>
          <a:lstStyle/>
          <a:p>
            <a:r>
              <a:rPr lang="en-US" dirty="0"/>
              <a:t>Knowledge Check 1</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5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77002"/>
            <a:ext cx="9071765" cy="4003466"/>
          </a:xfrm>
        </p:spPr>
        <p:txBody>
          <a:bodyPr/>
          <a:lstStyle/>
          <a:p>
            <a:r>
              <a:rPr lang="en-US" dirty="0">
                <a:solidFill>
                  <a:schemeClr val="accent6"/>
                </a:solidFill>
              </a:rPr>
              <a:t>Which Clean Water Act program states as its goal </a:t>
            </a:r>
            <a:br>
              <a:rPr lang="en-US" dirty="0">
                <a:solidFill>
                  <a:schemeClr val="accent6"/>
                </a:solidFill>
              </a:rPr>
            </a:br>
            <a:r>
              <a:rPr lang="en-US" dirty="0">
                <a:solidFill>
                  <a:schemeClr val="accent6"/>
                </a:solidFill>
              </a:rPr>
              <a:t>“</a:t>
            </a:r>
            <a:r>
              <a:rPr lang="en-US" i="1" dirty="0">
                <a:solidFill>
                  <a:schemeClr val="accent6"/>
                </a:solidFill>
              </a:rPr>
              <a:t>to keep pollutants out of our nation’s waterbodies</a:t>
            </a:r>
            <a:r>
              <a:rPr lang="en-US" dirty="0">
                <a:solidFill>
                  <a:schemeClr val="accent6"/>
                </a:solidFill>
              </a:rPr>
              <a:t>”? </a:t>
            </a:r>
            <a:br>
              <a:rPr lang="en-US" dirty="0">
                <a:solidFill>
                  <a:schemeClr val="accent6"/>
                </a:solidFill>
              </a:rPr>
            </a:br>
            <a:endParaRPr lang="en-US" dirty="0">
              <a:solidFill>
                <a:schemeClr val="accent6"/>
              </a:solidFill>
            </a:endParaRPr>
          </a:p>
          <a:p>
            <a:pPr marL="514350" lvl="0" indent="-514350">
              <a:spcBef>
                <a:spcPts val="0"/>
              </a:spcBef>
              <a:spcAft>
                <a:spcPts val="0"/>
              </a:spcAft>
              <a:buFont typeface="+mj-lt"/>
              <a:buAutoNum type="alphaUcPeriod"/>
            </a:pPr>
            <a:r>
              <a:rPr lang="en-US" dirty="0">
                <a:solidFill>
                  <a:schemeClr val="accent6"/>
                </a:solidFill>
              </a:rPr>
              <a:t>EPA</a:t>
            </a:r>
          </a:p>
          <a:p>
            <a:pPr marL="514350" lvl="0" indent="-514350">
              <a:spcBef>
                <a:spcPts val="0"/>
              </a:spcBef>
              <a:spcAft>
                <a:spcPts val="0"/>
              </a:spcAft>
              <a:buFont typeface="+mj-lt"/>
              <a:buAutoNum type="alphaUcPeriod"/>
            </a:pPr>
            <a:r>
              <a:rPr lang="en-US" dirty="0">
                <a:solidFill>
                  <a:schemeClr val="accent6"/>
                </a:solidFill>
              </a:rPr>
              <a:t>DWA</a:t>
            </a:r>
          </a:p>
          <a:p>
            <a:pPr marL="514350" lvl="0" indent="-514350">
              <a:spcBef>
                <a:spcPts val="0"/>
              </a:spcBef>
              <a:spcAft>
                <a:spcPts val="0"/>
              </a:spcAft>
              <a:buFont typeface="+mj-lt"/>
              <a:buAutoNum type="alphaUcPeriod"/>
            </a:pPr>
            <a:r>
              <a:rPr lang="en-US" dirty="0">
                <a:solidFill>
                  <a:schemeClr val="accent6"/>
                </a:solidFill>
              </a:rPr>
              <a:t>NPDES</a:t>
            </a:r>
          </a:p>
          <a:p>
            <a:pPr marL="514350" lvl="0" indent="-514350">
              <a:spcBef>
                <a:spcPts val="0"/>
              </a:spcBef>
              <a:spcAft>
                <a:spcPts val="0"/>
              </a:spcAft>
              <a:buFont typeface="+mj-lt"/>
              <a:buAutoNum type="alphaUcPeriod"/>
            </a:pPr>
            <a:r>
              <a:rPr lang="en-US" dirty="0">
                <a:solidFill>
                  <a:schemeClr val="accent6"/>
                </a:solidFill>
              </a:rPr>
              <a:t>SPCC</a:t>
            </a:r>
          </a:p>
          <a:p>
            <a:pPr marL="514350" lvl="0" indent="-514350">
              <a:spcBef>
                <a:spcPts val="0"/>
              </a:spcBef>
              <a:spcAft>
                <a:spcPts val="0"/>
              </a:spcAft>
              <a:buFont typeface="+mj-lt"/>
              <a:buAutoNum type="alphaUcPeriod"/>
            </a:pPr>
            <a:r>
              <a:rPr lang="en-US" dirty="0">
                <a:solidFill>
                  <a:schemeClr val="accent6"/>
                </a:solidFill>
              </a:rPr>
              <a:t>None of the above</a:t>
            </a:r>
            <a:br>
              <a:rPr lang="en-US" b="1" dirty="0">
                <a:solidFill>
                  <a:schemeClr val="accent6"/>
                </a:solidFill>
              </a:rPr>
            </a:br>
            <a:endParaRPr lang="en-US" b="1" dirty="0">
              <a:solidFill>
                <a:schemeClr val="accent6"/>
              </a:solidFill>
            </a:endParaRPr>
          </a:p>
          <a:p>
            <a:r>
              <a:rPr lang="en-US" dirty="0">
                <a:solidFill>
                  <a:schemeClr val="accent6"/>
                </a:solidFill>
                <a:effectLst/>
              </a:rPr>
              <a:t> </a:t>
            </a:r>
          </a:p>
        </p:txBody>
      </p:sp>
      <p:sp>
        <p:nvSpPr>
          <p:cNvPr id="3" name="Title 2"/>
          <p:cNvSpPr>
            <a:spLocks noGrp="1"/>
          </p:cNvSpPr>
          <p:nvPr>
            <p:ph type="title"/>
          </p:nvPr>
        </p:nvSpPr>
        <p:spPr/>
        <p:txBody>
          <a:bodyPr>
            <a:normAutofit/>
          </a:bodyPr>
          <a:lstStyle/>
          <a:p>
            <a:r>
              <a:rPr lang="en-US" dirty="0"/>
              <a:t>Knowledge Check 2</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18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83017"/>
            <a:ext cx="9273299" cy="4565848"/>
          </a:xfrm>
        </p:spPr>
        <p:txBody>
          <a:bodyPr/>
          <a:lstStyle/>
          <a:p>
            <a:r>
              <a:rPr lang="en-US" dirty="0">
                <a:solidFill>
                  <a:schemeClr val="accent6"/>
                </a:solidFill>
              </a:rPr>
              <a:t>Which of the following activities has the greatest potential as a source of stormwater pollution at a northern airport?</a:t>
            </a:r>
            <a:br>
              <a:rPr lang="en-US" dirty="0">
                <a:solidFill>
                  <a:schemeClr val="accent6"/>
                </a:solidFill>
              </a:rPr>
            </a:br>
            <a:r>
              <a:rPr lang="en-US" dirty="0">
                <a:solidFill>
                  <a:schemeClr val="accent6"/>
                </a:solidFill>
              </a:rPr>
              <a:t> </a:t>
            </a:r>
          </a:p>
          <a:p>
            <a:pPr marL="514350" lvl="0" indent="-514350">
              <a:spcBef>
                <a:spcPts val="0"/>
              </a:spcBef>
              <a:spcAft>
                <a:spcPts val="0"/>
              </a:spcAft>
              <a:buFont typeface="+mj-lt"/>
              <a:buAutoNum type="alphaUcPeriod"/>
            </a:pPr>
            <a:r>
              <a:rPr lang="en-US" dirty="0">
                <a:solidFill>
                  <a:schemeClr val="accent6"/>
                </a:solidFill>
              </a:rPr>
              <a:t>Lavatory waste</a:t>
            </a:r>
          </a:p>
          <a:p>
            <a:pPr marL="514350" lvl="0" indent="-514350">
              <a:spcBef>
                <a:spcPts val="0"/>
              </a:spcBef>
              <a:spcAft>
                <a:spcPts val="0"/>
              </a:spcAft>
              <a:buFont typeface="+mj-lt"/>
              <a:buAutoNum type="alphaUcPeriod"/>
            </a:pPr>
            <a:r>
              <a:rPr lang="en-US" dirty="0">
                <a:solidFill>
                  <a:schemeClr val="accent6"/>
                </a:solidFill>
              </a:rPr>
              <a:t>Aircraft fueling</a:t>
            </a:r>
          </a:p>
          <a:p>
            <a:pPr marL="514350" lvl="0" indent="-514350">
              <a:spcBef>
                <a:spcPts val="0"/>
              </a:spcBef>
              <a:spcAft>
                <a:spcPts val="0"/>
              </a:spcAft>
              <a:buFont typeface="+mj-lt"/>
              <a:buAutoNum type="alphaUcPeriod"/>
            </a:pPr>
            <a:r>
              <a:rPr lang="en-US" dirty="0">
                <a:solidFill>
                  <a:schemeClr val="accent6"/>
                </a:solidFill>
              </a:rPr>
              <a:t>Aircraft and airfield deicing</a:t>
            </a:r>
          </a:p>
          <a:p>
            <a:pPr marL="514350" lvl="0" indent="-514350">
              <a:spcBef>
                <a:spcPts val="0"/>
              </a:spcBef>
              <a:spcAft>
                <a:spcPts val="0"/>
              </a:spcAft>
              <a:buFont typeface="+mj-lt"/>
              <a:buAutoNum type="alphaUcPeriod"/>
            </a:pPr>
            <a:r>
              <a:rPr lang="en-US" dirty="0">
                <a:solidFill>
                  <a:schemeClr val="accent6"/>
                </a:solidFill>
              </a:rPr>
              <a:t>Illicit discharges</a:t>
            </a:r>
          </a:p>
          <a:p>
            <a:pPr marL="514350" lvl="0" indent="-514350">
              <a:spcBef>
                <a:spcPts val="0"/>
              </a:spcBef>
              <a:spcAft>
                <a:spcPts val="0"/>
              </a:spcAft>
              <a:buFont typeface="+mj-lt"/>
              <a:buAutoNum type="alphaUcPeriod"/>
            </a:pPr>
            <a:r>
              <a:rPr lang="en-US" dirty="0">
                <a:solidFill>
                  <a:schemeClr val="accent6"/>
                </a:solidFill>
              </a:rPr>
              <a:t>None of the above</a:t>
            </a:r>
          </a:p>
        </p:txBody>
      </p:sp>
      <p:sp>
        <p:nvSpPr>
          <p:cNvPr id="3" name="Title 2"/>
          <p:cNvSpPr>
            <a:spLocks noGrp="1"/>
          </p:cNvSpPr>
          <p:nvPr>
            <p:ph type="title"/>
          </p:nvPr>
        </p:nvSpPr>
        <p:spPr/>
        <p:txBody>
          <a:bodyPr>
            <a:normAutofit/>
          </a:bodyPr>
          <a:lstStyle/>
          <a:p>
            <a:r>
              <a:rPr lang="en-US" dirty="0"/>
              <a:t>Knowledge Check 3</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822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7" y="1283017"/>
            <a:ext cx="9261546" cy="4565848"/>
          </a:xfrm>
        </p:spPr>
        <p:txBody>
          <a:bodyPr/>
          <a:lstStyle/>
          <a:p>
            <a:r>
              <a:rPr lang="en-US" dirty="0">
                <a:solidFill>
                  <a:schemeClr val="accent6"/>
                </a:solidFill>
              </a:rPr>
              <a:t>Good housekeeping practices help keep pollutants </a:t>
            </a:r>
            <a:br>
              <a:rPr lang="en-US" dirty="0">
                <a:solidFill>
                  <a:schemeClr val="accent6"/>
                </a:solidFill>
              </a:rPr>
            </a:br>
            <a:r>
              <a:rPr lang="en-US" dirty="0">
                <a:solidFill>
                  <a:schemeClr val="accent6"/>
                </a:solidFill>
              </a:rPr>
              <a:t>out of stormwater and include:</a:t>
            </a:r>
          </a:p>
          <a:p>
            <a:pPr marL="342900" indent="-342900">
              <a:spcBef>
                <a:spcPts val="0"/>
              </a:spcBef>
              <a:spcAft>
                <a:spcPts val="0"/>
              </a:spcAft>
              <a:buFont typeface="Arial" panose="020B0604020202020204" pitchFamily="34" charset="0"/>
              <a:buChar char="•"/>
            </a:pPr>
            <a:r>
              <a:rPr lang="en-US" dirty="0">
                <a:solidFill>
                  <a:schemeClr val="accent6"/>
                </a:solidFill>
              </a:rPr>
              <a:t>Proper management of waste materials and trash</a:t>
            </a:r>
          </a:p>
          <a:p>
            <a:pPr marL="342900" indent="-342900" defTabSz="914100">
              <a:spcBef>
                <a:spcPts val="0"/>
              </a:spcBef>
              <a:spcAft>
                <a:spcPts val="0"/>
              </a:spcAft>
              <a:buFont typeface="Arial" panose="020B0604020202020204" pitchFamily="34" charset="0"/>
              <a:buChar char="•"/>
              <a:defRPr/>
            </a:pPr>
            <a:r>
              <a:rPr lang="en-US" dirty="0">
                <a:solidFill>
                  <a:schemeClr val="accent6"/>
                </a:solidFill>
              </a:rPr>
              <a:t>Storage and washing of vehicles in designated areas</a:t>
            </a:r>
          </a:p>
          <a:p>
            <a:pPr marL="342900" indent="-342900" defTabSz="914100">
              <a:spcBef>
                <a:spcPts val="0"/>
              </a:spcBef>
              <a:spcAft>
                <a:spcPts val="0"/>
              </a:spcAft>
              <a:buFont typeface="Arial" panose="020B0604020202020204" pitchFamily="34" charset="0"/>
              <a:buChar char="•"/>
              <a:defRPr/>
            </a:pPr>
            <a:r>
              <a:rPr lang="en-US" dirty="0">
                <a:solidFill>
                  <a:schemeClr val="accent6"/>
                </a:solidFill>
              </a:rPr>
              <a:t>Proper storage and use of all materials </a:t>
            </a:r>
          </a:p>
          <a:p>
            <a:pPr marL="342900" indent="-342900">
              <a:spcBef>
                <a:spcPts val="0"/>
              </a:spcBef>
              <a:spcAft>
                <a:spcPts val="0"/>
              </a:spcAft>
              <a:buFont typeface="Arial" panose="020B0604020202020204" pitchFamily="34" charset="0"/>
              <a:buChar char="•"/>
            </a:pPr>
            <a:r>
              <a:rPr lang="en-US" dirty="0">
                <a:solidFill>
                  <a:schemeClr val="accent6"/>
                </a:solidFill>
              </a:rPr>
              <a:t>Keeping pollutants out of storm drains</a:t>
            </a:r>
          </a:p>
          <a:p>
            <a:pPr marL="342900" indent="-342900">
              <a:spcBef>
                <a:spcPts val="0"/>
              </a:spcBef>
              <a:spcAft>
                <a:spcPts val="0"/>
              </a:spcAft>
              <a:buFont typeface="Arial" panose="020B0604020202020204" pitchFamily="34" charset="0"/>
              <a:buChar char="•"/>
            </a:pPr>
            <a:endParaRPr lang="en-US" b="1" dirty="0">
              <a:solidFill>
                <a:schemeClr val="accent6"/>
              </a:solidFill>
            </a:endParaRPr>
          </a:p>
          <a:p>
            <a:pPr>
              <a:spcBef>
                <a:spcPts val="0"/>
              </a:spcBef>
              <a:spcAft>
                <a:spcPts val="0"/>
              </a:spcAft>
            </a:pPr>
            <a:r>
              <a:rPr lang="en-US" dirty="0">
                <a:solidFill>
                  <a:schemeClr val="accent6"/>
                </a:solidFill>
              </a:rPr>
              <a:t>You Have a Role in Stormwater Success</a:t>
            </a:r>
            <a:endParaRPr lang="en-US" b="1" dirty="0">
              <a:solidFill>
                <a:schemeClr val="accent6"/>
              </a:solidFill>
            </a:endParaRPr>
          </a:p>
        </p:txBody>
      </p:sp>
      <p:sp>
        <p:nvSpPr>
          <p:cNvPr id="3" name="Title 2"/>
          <p:cNvSpPr>
            <a:spLocks noGrp="1"/>
          </p:cNvSpPr>
          <p:nvPr>
            <p:ph type="title"/>
          </p:nvPr>
        </p:nvSpPr>
        <p:spPr/>
        <p:txBody>
          <a:bodyPr>
            <a:normAutofit/>
          </a:bodyPr>
          <a:lstStyle/>
          <a:p>
            <a:r>
              <a:rPr lang="en-US" dirty="0"/>
              <a:t>Lesson 2: Good Housekeeping Practices</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774" y="3230949"/>
            <a:ext cx="3513558" cy="2635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7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1700" y="1382124"/>
            <a:ext cx="4290935" cy="3069106"/>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Manage Waste Materials and Trash</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4098" name="Picture 2" descr="https://lohval.files.wordpress.com/2015/03/raccoon-in-a-dumpster.jpg?w=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4545" y="2517833"/>
            <a:ext cx="4529567" cy="3292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1700" y="4451230"/>
            <a:ext cx="2222083"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Good Example</a:t>
            </a:r>
          </a:p>
        </p:txBody>
      </p:sp>
      <p:sp>
        <p:nvSpPr>
          <p:cNvPr id="7" name="TextBox 6"/>
          <p:cNvSpPr txBox="1"/>
          <p:nvPr/>
        </p:nvSpPr>
        <p:spPr>
          <a:xfrm>
            <a:off x="5304545" y="2108309"/>
            <a:ext cx="2016899" cy="461665"/>
          </a:xfrm>
          <a:prstGeom prst="rect">
            <a:avLst/>
          </a:prstGeom>
          <a:noFill/>
        </p:spPr>
        <p:txBody>
          <a:bodyPr wrap="none" rtlCol="0">
            <a:spAutoFit/>
          </a:bodyPr>
          <a:lstStyle/>
          <a:p>
            <a:r>
              <a:rPr lang="en-US" sz="2400" dirty="0">
                <a:solidFill>
                  <a:srgbClr val="C00000"/>
                </a:solidFill>
                <a:latin typeface="Arial" panose="020B0604020202020204" pitchFamily="34" charset="0"/>
                <a:cs typeface="Arial" panose="020B0604020202020204" pitchFamily="34" charset="0"/>
              </a:rPr>
              <a:t>Bad Example</a:t>
            </a:r>
          </a:p>
        </p:txBody>
      </p:sp>
    </p:spTree>
    <p:extLst>
      <p:ext uri="{BB962C8B-B14F-4D97-AF65-F5344CB8AC3E}">
        <p14:creationId xmlns:p14="http://schemas.microsoft.com/office/powerpoint/2010/main" val="34154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22" y="2426347"/>
            <a:ext cx="3273475" cy="223969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Proper Vehicle Storage and Washing</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859" y="3558147"/>
            <a:ext cx="2989432" cy="198625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2000" contrast="-13000"/>
                    </a14:imgEffect>
                  </a14:imgLayer>
                </a14:imgProps>
              </a:ext>
              <a:ext uri="{28A0092B-C50C-407E-A947-70E740481C1C}">
                <a14:useLocalDpi xmlns:a14="http://schemas.microsoft.com/office/drawing/2010/main"/>
              </a:ext>
            </a:extLst>
          </a:blip>
          <a:stretch>
            <a:fillRect/>
          </a:stretch>
        </p:blipFill>
        <p:spPr>
          <a:xfrm>
            <a:off x="7285366" y="2351314"/>
            <a:ext cx="3232019" cy="228969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846503" y="3025880"/>
            <a:ext cx="1542217"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Car Wash</a:t>
            </a:r>
          </a:p>
        </p:txBody>
      </p:sp>
      <p:sp>
        <p:nvSpPr>
          <p:cNvPr id="9" name="TextBox 8"/>
          <p:cNvSpPr txBox="1"/>
          <p:nvPr/>
        </p:nvSpPr>
        <p:spPr>
          <a:xfrm>
            <a:off x="645997" y="4747872"/>
            <a:ext cx="3012363" cy="461665"/>
          </a:xfrm>
          <a:prstGeom prst="rect">
            <a:avLst/>
          </a:prstGeom>
          <a:noFill/>
        </p:spPr>
        <p:txBody>
          <a:bodyPr wrap="none" rtlCol="0">
            <a:spAutoFit/>
          </a:bodyPr>
          <a:lstStyle/>
          <a:p>
            <a:r>
              <a:rPr lang="en-US" sz="2400" dirty="0">
                <a:solidFill>
                  <a:srgbClr val="C00000"/>
                </a:solidFill>
                <a:latin typeface="Arial" panose="020B0604020202020204" pitchFamily="34" charset="0"/>
                <a:cs typeface="Arial" panose="020B0604020202020204" pitchFamily="34" charset="0"/>
              </a:rPr>
              <a:t>Repair Leaking Fluid</a:t>
            </a:r>
          </a:p>
        </p:txBody>
      </p:sp>
      <p:sp>
        <p:nvSpPr>
          <p:cNvPr id="12" name="TextBox 11"/>
          <p:cNvSpPr txBox="1"/>
          <p:nvPr/>
        </p:nvSpPr>
        <p:spPr>
          <a:xfrm>
            <a:off x="7807288" y="4666042"/>
            <a:ext cx="2222083"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Indoor Storage</a:t>
            </a:r>
          </a:p>
        </p:txBody>
      </p:sp>
      <p:sp>
        <p:nvSpPr>
          <p:cNvPr id="13" name="TextBox 12"/>
          <p:cNvSpPr txBox="1"/>
          <p:nvPr/>
        </p:nvSpPr>
        <p:spPr>
          <a:xfrm>
            <a:off x="4428533" y="5544403"/>
            <a:ext cx="2222083"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Indoor Storage</a:t>
            </a:r>
          </a:p>
        </p:txBody>
      </p:sp>
      <p:pic>
        <p:nvPicPr>
          <p:cNvPr id="14" name="Picture 13"/>
          <p:cNvPicPr>
            <a:picLocks noChangeAspect="1"/>
          </p:cNvPicPr>
          <p:nvPr/>
        </p:nvPicPr>
        <p:blipFill>
          <a:blip r:embed="rId7" cstate="print">
            <a:lum bright="15000"/>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val="0"/>
              </a:ext>
            </a:extLst>
          </a:blip>
          <a:stretch>
            <a:fillRect/>
          </a:stretch>
        </p:blipFill>
        <p:spPr>
          <a:xfrm>
            <a:off x="4044859" y="1099840"/>
            <a:ext cx="2989432" cy="1904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27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75653" cy="4788342"/>
          </a:xfrm>
          <a:prstGeom prst="rect">
            <a:avLst/>
          </a:prstGeom>
          <a:ln>
            <a:noFill/>
          </a:ln>
          <a:effectLst/>
        </p:spPr>
      </p:pic>
      <p:sp>
        <p:nvSpPr>
          <p:cNvPr id="8" name="Subtitle 2"/>
          <p:cNvSpPr>
            <a:spLocks noGrp="1"/>
          </p:cNvSpPr>
          <p:nvPr>
            <p:ph type="subTitle" idx="1"/>
          </p:nvPr>
        </p:nvSpPr>
        <p:spPr>
          <a:xfrm>
            <a:off x="2109852" y="4810453"/>
            <a:ext cx="7817104" cy="807930"/>
          </a:xfrm>
        </p:spPr>
        <p:txBody>
          <a:bodyPr anchor="b">
            <a:normAutofit/>
          </a:bodyPr>
          <a:lstStyle/>
          <a:p>
            <a:pPr algn="l"/>
            <a:r>
              <a:rPr lang="en-US" sz="2800" b="0" dirty="0">
                <a:solidFill>
                  <a:srgbClr val="0F78AE"/>
                </a:solidFill>
                <a:effectLst>
                  <a:outerShdw blurRad="38100" dist="38100" dir="2700000" algn="tl">
                    <a:srgbClr val="000000">
                      <a:alpha val="43137"/>
                    </a:srgbClr>
                  </a:outerShdw>
                </a:effectLst>
                <a:latin typeface="Arial" panose="020B0604020202020204" pitchFamily="34" charset="0"/>
              </a:rPr>
              <a:t>Course 1: Airport Stormwater &amp; You</a:t>
            </a:r>
          </a:p>
        </p:txBody>
      </p:sp>
      <p:sp>
        <p:nvSpPr>
          <p:cNvPr id="4" name="Footer Placeholder 3"/>
          <p:cNvSpPr>
            <a:spLocks noGrp="1"/>
          </p:cNvSpPr>
          <p:nvPr>
            <p:ph type="ftr" sz="quarter" idx="4294967295"/>
          </p:nvPr>
        </p:nvSpPr>
        <p:spPr>
          <a:xfrm>
            <a:off x="0" y="6448425"/>
            <a:ext cx="2895600" cy="365125"/>
          </a:xfrm>
        </p:spPr>
        <p:txBody>
          <a:body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88322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Proper Materials Storage</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50" y="1033670"/>
            <a:ext cx="3341647" cy="25110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758" y="2083899"/>
            <a:ext cx="3007077" cy="242398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89" y="3763073"/>
            <a:ext cx="2601664" cy="135567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9340" y="1236790"/>
            <a:ext cx="2584766" cy="193857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675" y="3698255"/>
            <a:ext cx="2538636" cy="169560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263208" y="5433095"/>
            <a:ext cx="2513830"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Covered Storage</a:t>
            </a:r>
          </a:p>
        </p:txBody>
      </p:sp>
      <p:sp>
        <p:nvSpPr>
          <p:cNvPr id="10" name="TextBox 9"/>
          <p:cNvSpPr txBox="1"/>
          <p:nvPr/>
        </p:nvSpPr>
        <p:spPr>
          <a:xfrm>
            <a:off x="4399036" y="4646615"/>
            <a:ext cx="2119491"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Pallet Storage</a:t>
            </a:r>
          </a:p>
        </p:txBody>
      </p:sp>
      <p:sp>
        <p:nvSpPr>
          <p:cNvPr id="14" name="TextBox 13"/>
          <p:cNvSpPr txBox="1"/>
          <p:nvPr/>
        </p:nvSpPr>
        <p:spPr>
          <a:xfrm>
            <a:off x="344478" y="5192707"/>
            <a:ext cx="3850734"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Label Hazardous Materials</a:t>
            </a:r>
          </a:p>
        </p:txBody>
      </p:sp>
      <p:sp>
        <p:nvSpPr>
          <p:cNvPr id="15" name="TextBox 14"/>
          <p:cNvSpPr txBox="1"/>
          <p:nvPr/>
        </p:nvSpPr>
        <p:spPr>
          <a:xfrm>
            <a:off x="382761" y="3239265"/>
            <a:ext cx="3197350"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Store in Secured Area</a:t>
            </a:r>
          </a:p>
        </p:txBody>
      </p:sp>
      <p:sp>
        <p:nvSpPr>
          <p:cNvPr id="16" name="TextBox 15"/>
          <p:cNvSpPr txBox="1"/>
          <p:nvPr/>
        </p:nvSpPr>
        <p:spPr>
          <a:xfrm>
            <a:off x="7460377" y="3216239"/>
            <a:ext cx="2119491"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Pallet Storage</a:t>
            </a:r>
          </a:p>
        </p:txBody>
      </p:sp>
    </p:spTree>
    <p:extLst>
      <p:ext uri="{BB962C8B-B14F-4D97-AF65-F5344CB8AC3E}">
        <p14:creationId xmlns:p14="http://schemas.microsoft.com/office/powerpoint/2010/main" val="88426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61" y="3138985"/>
            <a:ext cx="3613173" cy="270988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624327" y="1283017"/>
            <a:ext cx="7074334" cy="4565848"/>
          </a:xfrm>
        </p:spPr>
        <p:txBody>
          <a:bodyPr/>
          <a:lstStyle/>
          <a:p>
            <a:pPr marL="457200" indent="-457200">
              <a:spcBef>
                <a:spcPts val="0"/>
              </a:spcBef>
              <a:spcAft>
                <a:spcPts val="0"/>
              </a:spcAft>
              <a:buFont typeface="Arial" panose="020B0604020202020204" pitchFamily="34" charset="0"/>
              <a:buChar char="•"/>
            </a:pPr>
            <a:r>
              <a:rPr lang="en-US" dirty="0">
                <a:solidFill>
                  <a:schemeClr val="accent6"/>
                </a:solidFill>
              </a:rPr>
              <a:t>Proper storage of deicers</a:t>
            </a:r>
          </a:p>
          <a:p>
            <a:pPr marL="457200" lvl="0" indent="-457200">
              <a:spcBef>
                <a:spcPts val="0"/>
              </a:spcBef>
              <a:spcAft>
                <a:spcPts val="0"/>
              </a:spcAft>
              <a:buFont typeface="Arial" panose="020B0604020202020204" pitchFamily="34" charset="0"/>
              <a:buChar char="•"/>
            </a:pPr>
            <a:r>
              <a:rPr lang="en-US" dirty="0">
                <a:solidFill>
                  <a:schemeClr val="accent6"/>
                </a:solidFill>
              </a:rPr>
              <a:t>Promote use of approved deicers </a:t>
            </a:r>
          </a:p>
          <a:p>
            <a:pPr marL="457200" indent="-457200">
              <a:spcBef>
                <a:spcPts val="0"/>
              </a:spcBef>
              <a:spcAft>
                <a:spcPts val="0"/>
              </a:spcAft>
              <a:buFont typeface="Arial" panose="020B0604020202020204" pitchFamily="34" charset="0"/>
              <a:buChar char="•"/>
            </a:pPr>
            <a:r>
              <a:rPr lang="en-US" dirty="0">
                <a:solidFill>
                  <a:schemeClr val="accent6"/>
                </a:solidFill>
              </a:rPr>
              <a:t>Efficient application of deicers</a:t>
            </a:r>
          </a:p>
          <a:p>
            <a:pPr marL="457200" lvl="0" indent="-457200">
              <a:spcBef>
                <a:spcPts val="0"/>
              </a:spcBef>
              <a:spcAft>
                <a:spcPts val="0"/>
              </a:spcAft>
              <a:buFont typeface="Arial" panose="020B0604020202020204" pitchFamily="34" charset="0"/>
              <a:buChar char="•"/>
            </a:pPr>
            <a:r>
              <a:rPr lang="en-US" dirty="0">
                <a:solidFill>
                  <a:schemeClr val="accent6"/>
                </a:solidFill>
              </a:rPr>
              <a:t>Deice aircraft in designated areas where runoff can be properly managed</a:t>
            </a:r>
          </a:p>
          <a:p>
            <a:pPr marL="457200" lvl="0" indent="-457200">
              <a:spcBef>
                <a:spcPts val="0"/>
              </a:spcBef>
              <a:spcAft>
                <a:spcPts val="0"/>
              </a:spcAft>
              <a:buFont typeface="Arial" panose="020B0604020202020204" pitchFamily="34" charset="0"/>
              <a:buChar char="•"/>
            </a:pPr>
            <a:endParaRPr lang="en-US" dirty="0">
              <a:solidFill>
                <a:schemeClr val="accent6"/>
              </a:solidFill>
            </a:endParaRPr>
          </a:p>
          <a:p>
            <a:pPr defTabSz="932931"/>
            <a:endParaRPr lang="en-US" dirty="0"/>
          </a:p>
        </p:txBody>
      </p:sp>
      <p:sp>
        <p:nvSpPr>
          <p:cNvPr id="3" name="Title 2"/>
          <p:cNvSpPr>
            <a:spLocks noGrp="1"/>
          </p:cNvSpPr>
          <p:nvPr>
            <p:ph type="title"/>
          </p:nvPr>
        </p:nvSpPr>
        <p:spPr/>
        <p:txBody>
          <a:bodyPr/>
          <a:lstStyle/>
          <a:p>
            <a:r>
              <a:rPr lang="en-US" dirty="0"/>
              <a:t>Deicing: Good Housekeeping</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Tree>
    <p:extLst>
      <p:ext uri="{BB962C8B-B14F-4D97-AF65-F5344CB8AC3E}">
        <p14:creationId xmlns:p14="http://schemas.microsoft.com/office/powerpoint/2010/main" val="38020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7" y="1283017"/>
            <a:ext cx="9303444" cy="4565848"/>
          </a:xfrm>
        </p:spPr>
        <p:txBody>
          <a:bodyPr/>
          <a:lstStyle/>
          <a:p>
            <a:pPr marL="342900" indent="-342900">
              <a:spcBef>
                <a:spcPts val="0"/>
              </a:spcBef>
              <a:spcAft>
                <a:spcPts val="0"/>
              </a:spcAft>
              <a:buFont typeface="Arial" panose="020B0604020202020204" pitchFamily="34" charset="0"/>
              <a:buChar char="•"/>
            </a:pPr>
            <a:r>
              <a:rPr lang="en-US" dirty="0">
                <a:solidFill>
                  <a:schemeClr val="accent6"/>
                </a:solidFill>
              </a:rPr>
              <a:t>Implement policies on handling and use</a:t>
            </a:r>
          </a:p>
          <a:p>
            <a:pPr marL="342900" indent="-342900">
              <a:spcBef>
                <a:spcPts val="0"/>
              </a:spcBef>
              <a:spcAft>
                <a:spcPts val="0"/>
              </a:spcAft>
              <a:buFont typeface="Arial" panose="020B0604020202020204" pitchFamily="34" charset="0"/>
              <a:buChar char="•"/>
            </a:pPr>
            <a:r>
              <a:rPr lang="en-US" dirty="0">
                <a:solidFill>
                  <a:schemeClr val="accent6"/>
                </a:solidFill>
              </a:rPr>
              <a:t>Use approved AFFF that doesn’t contain PFAS</a:t>
            </a:r>
          </a:p>
          <a:p>
            <a:pPr marL="342900" indent="-342900">
              <a:spcBef>
                <a:spcPts val="0"/>
              </a:spcBef>
              <a:spcAft>
                <a:spcPts val="0"/>
              </a:spcAft>
              <a:buFont typeface="Arial" panose="020B0604020202020204" pitchFamily="34" charset="0"/>
              <a:buChar char="•"/>
            </a:pPr>
            <a:r>
              <a:rPr lang="en-US" dirty="0">
                <a:solidFill>
                  <a:schemeClr val="accent6"/>
                </a:solidFill>
              </a:rPr>
              <a:t>Store and handle to avoid contact with stormwater</a:t>
            </a:r>
          </a:p>
          <a:p>
            <a:pPr marL="342900" indent="-342900">
              <a:spcBef>
                <a:spcPts val="0"/>
              </a:spcBef>
              <a:spcAft>
                <a:spcPts val="0"/>
              </a:spcAft>
              <a:buFont typeface="Arial" panose="020B0604020202020204" pitchFamily="34" charset="0"/>
              <a:buChar char="•"/>
            </a:pPr>
            <a:r>
              <a:rPr lang="en-US" dirty="0">
                <a:solidFill>
                  <a:schemeClr val="accent6"/>
                </a:solidFill>
              </a:rPr>
              <a:t>Properly dispose of expired product</a:t>
            </a:r>
          </a:p>
          <a:p>
            <a:pPr marL="342900" indent="-342900">
              <a:spcBef>
                <a:spcPts val="0"/>
              </a:spcBef>
              <a:spcAft>
                <a:spcPts val="0"/>
              </a:spcAft>
              <a:buFont typeface="Arial" panose="020B0604020202020204" pitchFamily="34" charset="0"/>
              <a:buChar char="•"/>
            </a:pPr>
            <a:r>
              <a:rPr lang="en-US" dirty="0">
                <a:solidFill>
                  <a:schemeClr val="accent6"/>
                </a:solidFill>
              </a:rPr>
              <a:t>Contain and properly dispose of AFFF </a:t>
            </a:r>
            <a:br>
              <a:rPr lang="en-US" dirty="0">
                <a:solidFill>
                  <a:schemeClr val="accent6"/>
                </a:solidFill>
              </a:rPr>
            </a:br>
            <a:r>
              <a:rPr lang="en-US" dirty="0">
                <a:solidFill>
                  <a:schemeClr val="accent6"/>
                </a:solidFill>
              </a:rPr>
              <a:t>dispensed during testing and training exercises</a:t>
            </a:r>
          </a:p>
          <a:p>
            <a:pPr marL="342900" indent="-342900">
              <a:spcBef>
                <a:spcPts val="0"/>
              </a:spcBef>
              <a:spcAft>
                <a:spcPts val="0"/>
              </a:spcAft>
              <a:buFont typeface="Arial" panose="020B0604020202020204" pitchFamily="34" charset="0"/>
              <a:buChar char="•"/>
            </a:pPr>
            <a:r>
              <a:rPr lang="en-US" dirty="0">
                <a:solidFill>
                  <a:schemeClr val="accent6"/>
                </a:solidFill>
              </a:rPr>
              <a:t>If possible, collect and properly dispose of </a:t>
            </a:r>
            <a:br>
              <a:rPr lang="en-US" dirty="0">
                <a:solidFill>
                  <a:schemeClr val="accent6"/>
                </a:solidFill>
              </a:rPr>
            </a:br>
            <a:r>
              <a:rPr lang="en-US" dirty="0">
                <a:solidFill>
                  <a:schemeClr val="accent6"/>
                </a:solidFill>
              </a:rPr>
              <a:t>AFFF dispensed during incidents</a:t>
            </a:r>
          </a:p>
          <a:p>
            <a:pPr marL="342900" indent="-342900">
              <a:spcBef>
                <a:spcPts val="0"/>
              </a:spcBef>
              <a:spcAft>
                <a:spcPts val="0"/>
              </a:spcAft>
              <a:buFont typeface="Arial" panose="020B0604020202020204" pitchFamily="34" charset="0"/>
              <a:buChar char="•"/>
            </a:pPr>
            <a:endParaRPr lang="en-US" dirty="0">
              <a:solidFill>
                <a:schemeClr val="accent6"/>
              </a:solidFill>
            </a:endParaRPr>
          </a:p>
          <a:p>
            <a:pPr marL="342900" indent="-342900">
              <a:spcBef>
                <a:spcPts val="0"/>
              </a:spcBef>
              <a:spcAft>
                <a:spcPts val="0"/>
              </a:spcAft>
              <a:buFont typeface="Arial" panose="020B0604020202020204" pitchFamily="34" charset="0"/>
              <a:buChar char="•"/>
            </a:pPr>
            <a:endParaRPr lang="en-US" dirty="0">
              <a:solidFill>
                <a:schemeClr val="accent6"/>
              </a:solidFill>
            </a:endParaRPr>
          </a:p>
          <a:p>
            <a:pPr marL="342900" indent="-342900">
              <a:spcBef>
                <a:spcPts val="0"/>
              </a:spcBef>
              <a:spcAft>
                <a:spcPts val="0"/>
              </a:spcAft>
              <a:buFont typeface="Arial" panose="020B0604020202020204" pitchFamily="34" charset="0"/>
              <a:buChar char="•"/>
            </a:pPr>
            <a:endParaRPr lang="en-US" dirty="0">
              <a:solidFill>
                <a:schemeClr val="accent6"/>
              </a:solidFill>
            </a:endParaRPr>
          </a:p>
          <a:p>
            <a:pPr marL="342900" indent="-342900" defTabSz="932931">
              <a:spcBef>
                <a:spcPts val="0"/>
              </a:spcBef>
              <a:spcAft>
                <a:spcPts val="0"/>
              </a:spcAft>
              <a:buFont typeface="Arial" panose="020B0604020202020204" pitchFamily="34" charset="0"/>
              <a:buChar char="•"/>
            </a:pPr>
            <a:endParaRPr lang="en-US" dirty="0">
              <a:solidFill>
                <a:schemeClr val="accent6"/>
              </a:solidFill>
            </a:endParaRPr>
          </a:p>
        </p:txBody>
      </p:sp>
      <p:sp>
        <p:nvSpPr>
          <p:cNvPr id="3" name="Title 2"/>
          <p:cNvSpPr>
            <a:spLocks noGrp="1"/>
          </p:cNvSpPr>
          <p:nvPr>
            <p:ph type="title"/>
          </p:nvPr>
        </p:nvSpPr>
        <p:spPr/>
        <p:txBody>
          <a:bodyPr/>
          <a:lstStyle/>
          <a:p>
            <a:r>
              <a:rPr lang="en-US" dirty="0"/>
              <a:t>Good Housekeeping: Fire Fighting Foam</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8523236" y="3846422"/>
            <a:ext cx="3012270" cy="2002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25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7" y="1283017"/>
            <a:ext cx="8956401" cy="4565848"/>
          </a:xfrm>
        </p:spPr>
        <p:txBody>
          <a:bodyPr/>
          <a:lstStyle/>
          <a:p>
            <a:pPr>
              <a:spcBef>
                <a:spcPts val="450"/>
              </a:spcBef>
              <a:spcAft>
                <a:spcPts val="450"/>
              </a:spcAft>
            </a:pPr>
            <a:r>
              <a:rPr lang="en-US" dirty="0">
                <a:solidFill>
                  <a:schemeClr val="accent6"/>
                </a:solidFill>
              </a:rPr>
              <a:t>Preventive maintenance is the best way to prevent spills and illicit discharges. </a:t>
            </a:r>
          </a:p>
          <a:p>
            <a:pPr marL="457200" indent="-457200">
              <a:spcBef>
                <a:spcPts val="450"/>
              </a:spcBef>
              <a:spcAft>
                <a:spcPts val="450"/>
              </a:spcAft>
              <a:buFont typeface="Arial" panose="020B0604020202020204" pitchFamily="34" charset="0"/>
              <a:buChar char="•"/>
            </a:pPr>
            <a:r>
              <a:rPr lang="en-US" dirty="0">
                <a:solidFill>
                  <a:schemeClr val="accent6"/>
                </a:solidFill>
              </a:rPr>
              <a:t>Training of staff and tenants is the first step in preventive maintenance. </a:t>
            </a:r>
          </a:p>
          <a:p>
            <a:pPr marL="457200" indent="-457200">
              <a:spcBef>
                <a:spcPts val="450"/>
              </a:spcBef>
              <a:spcAft>
                <a:spcPts val="450"/>
              </a:spcAft>
              <a:buFont typeface="Arial" panose="020B0604020202020204" pitchFamily="34" charset="0"/>
              <a:buChar char="•"/>
            </a:pPr>
            <a:r>
              <a:rPr lang="en-US" dirty="0">
                <a:solidFill>
                  <a:schemeClr val="accent6"/>
                </a:solidFill>
              </a:rPr>
              <a:t>Routine maintenance and regular inspections</a:t>
            </a:r>
            <a:br>
              <a:rPr lang="en-US" dirty="0">
                <a:solidFill>
                  <a:schemeClr val="accent6"/>
                </a:solidFill>
              </a:rPr>
            </a:br>
            <a:r>
              <a:rPr lang="en-US" dirty="0">
                <a:solidFill>
                  <a:schemeClr val="accent6"/>
                </a:solidFill>
              </a:rPr>
              <a:t>of equipment and facilities are key to reducing </a:t>
            </a:r>
            <a:br>
              <a:rPr lang="en-US" dirty="0">
                <a:solidFill>
                  <a:schemeClr val="accent6"/>
                </a:solidFill>
              </a:rPr>
            </a:br>
            <a:r>
              <a:rPr lang="en-US" dirty="0">
                <a:solidFill>
                  <a:schemeClr val="accent6"/>
                </a:solidFill>
              </a:rPr>
              <a:t>risks of a problem.</a:t>
            </a:r>
          </a:p>
          <a:p>
            <a:pPr marL="457200" indent="-457200">
              <a:spcBef>
                <a:spcPts val="450"/>
              </a:spcBef>
              <a:spcAft>
                <a:spcPts val="450"/>
              </a:spcAft>
              <a:buFont typeface="Arial" panose="020B0604020202020204" pitchFamily="34" charset="0"/>
              <a:buChar char="•"/>
            </a:pPr>
            <a:endParaRPr lang="en-US" dirty="0">
              <a:solidFill>
                <a:schemeClr val="accent6"/>
              </a:solidFill>
            </a:endParaRPr>
          </a:p>
          <a:p>
            <a:pPr defTabSz="932931"/>
            <a:endParaRPr lang="en-US" dirty="0"/>
          </a:p>
        </p:txBody>
      </p:sp>
      <p:sp>
        <p:nvSpPr>
          <p:cNvPr id="3" name="Title 2"/>
          <p:cNvSpPr>
            <a:spLocks noGrp="1"/>
          </p:cNvSpPr>
          <p:nvPr>
            <p:ph type="title"/>
          </p:nvPr>
        </p:nvSpPr>
        <p:spPr/>
        <p:txBody>
          <a:bodyPr/>
          <a:lstStyle/>
          <a:p>
            <a:r>
              <a:rPr lang="en-US" dirty="0"/>
              <a:t>Good Housekeeping: Preventive Maintenance</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4567" y="2251881"/>
            <a:ext cx="2830253" cy="2122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5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6" y="1283017"/>
            <a:ext cx="9405045" cy="4565848"/>
          </a:xfrm>
        </p:spPr>
        <p:txBody>
          <a:bodyPr/>
          <a:lstStyle/>
          <a:p>
            <a:r>
              <a:rPr lang="en-US" dirty="0">
                <a:solidFill>
                  <a:schemeClr val="accent6"/>
                </a:solidFill>
              </a:rPr>
              <a:t>Never put anything except stormwater into storm drains.</a:t>
            </a:r>
            <a:br>
              <a:rPr lang="en-US" dirty="0">
                <a:solidFill>
                  <a:schemeClr val="accent6"/>
                </a:solidFill>
              </a:rPr>
            </a:br>
            <a:r>
              <a:rPr lang="en-US" dirty="0">
                <a:solidFill>
                  <a:schemeClr val="accent6"/>
                </a:solidFill>
              </a:rPr>
              <a:t>Never dump:</a:t>
            </a:r>
          </a:p>
          <a:p>
            <a:pPr marL="342900" lvl="0" indent="-342900">
              <a:spcBef>
                <a:spcPts val="0"/>
              </a:spcBef>
              <a:spcAft>
                <a:spcPts val="0"/>
              </a:spcAft>
              <a:buFont typeface="Arial" panose="020B0604020202020204" pitchFamily="34" charset="0"/>
              <a:buChar char="•"/>
            </a:pPr>
            <a:r>
              <a:rPr lang="en-US" dirty="0">
                <a:solidFill>
                  <a:schemeClr val="accent6"/>
                </a:solidFill>
              </a:rPr>
              <a:t>Paint or water with paint in it</a:t>
            </a:r>
          </a:p>
          <a:p>
            <a:pPr marL="342900" lvl="0" indent="-342900">
              <a:spcBef>
                <a:spcPts val="0"/>
              </a:spcBef>
              <a:spcAft>
                <a:spcPts val="0"/>
              </a:spcAft>
              <a:buFont typeface="Arial" panose="020B0604020202020204" pitchFamily="34" charset="0"/>
              <a:buChar char="•"/>
            </a:pPr>
            <a:r>
              <a:rPr lang="en-US" dirty="0">
                <a:solidFill>
                  <a:schemeClr val="accent6"/>
                </a:solidFill>
              </a:rPr>
              <a:t>Rinse water from herbicide or fertilizer tanks</a:t>
            </a:r>
          </a:p>
          <a:p>
            <a:pPr marL="342900" lvl="0" indent="-342900">
              <a:spcBef>
                <a:spcPts val="0"/>
              </a:spcBef>
              <a:spcAft>
                <a:spcPts val="0"/>
              </a:spcAft>
              <a:buFont typeface="Arial" panose="020B0604020202020204" pitchFamily="34" charset="0"/>
              <a:buChar char="•"/>
            </a:pPr>
            <a:r>
              <a:rPr lang="en-US" dirty="0" err="1">
                <a:solidFill>
                  <a:schemeClr val="accent6"/>
                </a:solidFill>
              </a:rPr>
              <a:t>Washwater</a:t>
            </a:r>
            <a:r>
              <a:rPr lang="en-US" dirty="0">
                <a:solidFill>
                  <a:schemeClr val="accent6"/>
                </a:solidFill>
              </a:rPr>
              <a:t> of any type</a:t>
            </a:r>
          </a:p>
          <a:p>
            <a:pPr marL="342900" lvl="0" indent="-342900">
              <a:spcBef>
                <a:spcPts val="0"/>
              </a:spcBef>
              <a:spcAft>
                <a:spcPts val="0"/>
              </a:spcAft>
              <a:buFont typeface="Arial" panose="020B0604020202020204" pitchFamily="34" charset="0"/>
              <a:buChar char="•"/>
            </a:pPr>
            <a:r>
              <a:rPr lang="en-US" dirty="0">
                <a:solidFill>
                  <a:schemeClr val="accent6"/>
                </a:solidFill>
              </a:rPr>
              <a:t>Leaves or grass clippings</a:t>
            </a:r>
          </a:p>
          <a:p>
            <a:pPr marL="342900" lvl="0" indent="-342900">
              <a:spcBef>
                <a:spcPts val="0"/>
              </a:spcBef>
              <a:spcAft>
                <a:spcPts val="0"/>
              </a:spcAft>
              <a:buFont typeface="Arial" panose="020B0604020202020204" pitchFamily="34" charset="0"/>
              <a:buChar char="•"/>
            </a:pPr>
            <a:endParaRPr lang="en-US" dirty="0">
              <a:solidFill>
                <a:schemeClr val="accent6"/>
              </a:solidFill>
            </a:endParaRPr>
          </a:p>
          <a:p>
            <a:pPr lvl="0">
              <a:spcBef>
                <a:spcPts val="0"/>
              </a:spcBef>
              <a:spcAft>
                <a:spcPts val="0"/>
              </a:spcAft>
            </a:pPr>
            <a:r>
              <a:rPr lang="en-US" dirty="0">
                <a:solidFill>
                  <a:schemeClr val="accent6"/>
                </a:solidFill>
              </a:rPr>
              <a:t>Remember, only </a:t>
            </a:r>
            <a:r>
              <a:rPr lang="en-US" u="sng" dirty="0">
                <a:solidFill>
                  <a:schemeClr val="accent6"/>
                </a:solidFill>
              </a:rPr>
              <a:t>rain</a:t>
            </a:r>
            <a:r>
              <a:rPr lang="en-US" dirty="0">
                <a:solidFill>
                  <a:schemeClr val="accent6"/>
                </a:solidFill>
              </a:rPr>
              <a:t> goes down the </a:t>
            </a:r>
            <a:r>
              <a:rPr lang="en-US" u="sng" dirty="0">
                <a:solidFill>
                  <a:schemeClr val="accent6"/>
                </a:solidFill>
              </a:rPr>
              <a:t>drain</a:t>
            </a:r>
            <a:r>
              <a:rPr lang="en-US" dirty="0">
                <a:solidFill>
                  <a:schemeClr val="accent6"/>
                </a:solidFill>
              </a:rPr>
              <a:t>!</a:t>
            </a:r>
          </a:p>
          <a:p>
            <a:pPr defTabSz="932931"/>
            <a:endParaRPr lang="en-US" dirty="0"/>
          </a:p>
        </p:txBody>
      </p:sp>
      <p:sp>
        <p:nvSpPr>
          <p:cNvPr id="3" name="Title 2"/>
          <p:cNvSpPr>
            <a:spLocks noGrp="1"/>
          </p:cNvSpPr>
          <p:nvPr>
            <p:ph type="title"/>
          </p:nvPr>
        </p:nvSpPr>
        <p:spPr/>
        <p:txBody>
          <a:bodyPr/>
          <a:lstStyle/>
          <a:p>
            <a:r>
              <a:rPr lang="en-US" dirty="0"/>
              <a:t>Keeping Pollutants Out of Storm Drains</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99" y="3455279"/>
            <a:ext cx="3801435" cy="214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64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2638" y="1448848"/>
            <a:ext cx="3042476" cy="174638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If You See Something, Say Something</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38" y="3626047"/>
            <a:ext cx="3007305" cy="17184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2083" y="1448847"/>
            <a:ext cx="2516734" cy="174638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7646" y="1448847"/>
            <a:ext cx="2316253" cy="39341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02083" y="3587545"/>
            <a:ext cx="2516734" cy="1795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81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Localize for Your Airport</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22565885"/>
              </p:ext>
            </p:extLst>
          </p:nvPr>
        </p:nvGraphicFramePr>
        <p:xfrm>
          <a:off x="1272415" y="1284686"/>
          <a:ext cx="7612793" cy="4236685"/>
        </p:xfrm>
        <a:graphic>
          <a:graphicData uri="http://schemas.openxmlformats.org/presentationml/2006/ole">
            <mc:AlternateContent xmlns:mc="http://schemas.openxmlformats.org/markup-compatibility/2006">
              <mc:Choice xmlns:v="urn:schemas-microsoft-com:vml" Requires="v">
                <p:oleObj spid="_x0000_s8339" name="Bitmap Image" r:id="rId4" imgW="4381560" imgH="2438280" progId="Paint.Picture">
                  <p:embed/>
                </p:oleObj>
              </mc:Choice>
              <mc:Fallback>
                <p:oleObj name="Bitmap Image" r:id="rId4" imgW="4381560" imgH="2438280" progId="Paint.Picture">
                  <p:embed/>
                  <p:pic>
                    <p:nvPicPr>
                      <p:cNvPr id="0" name=""/>
                      <p:cNvPicPr/>
                      <p:nvPr/>
                    </p:nvPicPr>
                    <p:blipFill>
                      <a:blip r:embed="rId5"/>
                      <a:stretch>
                        <a:fillRect/>
                      </a:stretch>
                    </p:blipFill>
                    <p:spPr>
                      <a:xfrm>
                        <a:off x="1272415" y="1284686"/>
                        <a:ext cx="7612793" cy="4236685"/>
                      </a:xfrm>
                      <a:prstGeom prst="rect">
                        <a:avLst/>
                      </a:prstGeom>
                    </p:spPr>
                  </p:pic>
                </p:oleObj>
              </mc:Fallback>
            </mc:AlternateContent>
          </a:graphicData>
        </a:graphic>
      </p:graphicFrame>
      <p:sp>
        <p:nvSpPr>
          <p:cNvPr id="6" name="TextBox 5"/>
          <p:cNvSpPr txBox="1"/>
          <p:nvPr/>
        </p:nvSpPr>
        <p:spPr>
          <a:xfrm>
            <a:off x="2457536" y="2876733"/>
            <a:ext cx="4381328" cy="1200329"/>
          </a:xfrm>
          <a:prstGeom prst="rect">
            <a:avLst/>
          </a:prstGeom>
          <a:noFill/>
        </p:spPr>
        <p:txBody>
          <a:bodyPr wrap="none" rtlCol="0">
            <a:spAutoFit/>
          </a:bodyPr>
          <a:lstStyle/>
          <a:p>
            <a:pPr algn="ctr"/>
            <a:r>
              <a:rPr lang="en-US" sz="2400" dirty="0">
                <a:solidFill>
                  <a:srgbClr val="FFFF00"/>
                </a:solidFill>
                <a:latin typeface="Arial" panose="020B0604020202020204" pitchFamily="34" charset="0"/>
                <a:cs typeface="Arial" panose="020B0604020202020204" pitchFamily="34" charset="0"/>
              </a:rPr>
              <a:t>Replace this slide with </a:t>
            </a:r>
            <a:br>
              <a:rPr lang="en-US" sz="2400" dirty="0">
                <a:solidFill>
                  <a:srgbClr val="FFFF00"/>
                </a:solidFill>
                <a:latin typeface="Arial" panose="020B0604020202020204" pitchFamily="34" charset="0"/>
                <a:cs typeface="Arial" panose="020B0604020202020204" pitchFamily="34" charset="0"/>
              </a:rPr>
            </a:br>
            <a:r>
              <a:rPr lang="en-US" sz="2400" dirty="0">
                <a:solidFill>
                  <a:srgbClr val="FFFF00"/>
                </a:solidFill>
                <a:latin typeface="Arial" panose="020B0604020202020204" pitchFamily="34" charset="0"/>
                <a:cs typeface="Arial" panose="020B0604020202020204" pitchFamily="34" charset="0"/>
              </a:rPr>
              <a:t>pictures of good housekeeping</a:t>
            </a:r>
            <a:br>
              <a:rPr lang="en-US" sz="2400" dirty="0">
                <a:solidFill>
                  <a:srgbClr val="FFFF00"/>
                </a:solidFill>
                <a:latin typeface="Arial" panose="020B0604020202020204" pitchFamily="34" charset="0"/>
                <a:cs typeface="Arial" panose="020B0604020202020204" pitchFamily="34" charset="0"/>
              </a:rPr>
            </a:br>
            <a:r>
              <a:rPr lang="en-US" sz="2400" dirty="0">
                <a:solidFill>
                  <a:srgbClr val="FFFF00"/>
                </a:solidFill>
                <a:latin typeface="Arial" panose="020B0604020202020204" pitchFamily="34" charset="0"/>
                <a:cs typeface="Arial" panose="020B0604020202020204" pitchFamily="34" charset="0"/>
              </a:rPr>
              <a:t>at your airport </a:t>
            </a:r>
          </a:p>
        </p:txBody>
      </p:sp>
    </p:spTree>
    <p:extLst>
      <p:ext uri="{BB962C8B-B14F-4D97-AF65-F5344CB8AC3E}">
        <p14:creationId xmlns:p14="http://schemas.microsoft.com/office/powerpoint/2010/main" val="195159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59749"/>
            <a:ext cx="9951659" cy="4003466"/>
          </a:xfrm>
        </p:spPr>
        <p:txBody>
          <a:bodyPr/>
          <a:lstStyle/>
          <a:p>
            <a:r>
              <a:rPr lang="en-US" dirty="0">
                <a:solidFill>
                  <a:schemeClr val="accent6"/>
                </a:solidFill>
              </a:rPr>
              <a:t>Which of the following good housekeeping practices help keep pollutants out of stormwater?</a:t>
            </a:r>
            <a:br>
              <a:rPr lang="en-US" dirty="0">
                <a:solidFill>
                  <a:schemeClr val="accent6"/>
                </a:solidFill>
              </a:rPr>
            </a:br>
            <a:r>
              <a:rPr lang="en-US" dirty="0">
                <a:solidFill>
                  <a:schemeClr val="accent6"/>
                </a:solidFill>
              </a:rPr>
              <a:t> </a:t>
            </a:r>
          </a:p>
          <a:p>
            <a:pPr marL="514350" indent="-514350">
              <a:spcBef>
                <a:spcPts val="0"/>
              </a:spcBef>
              <a:spcAft>
                <a:spcPts val="0"/>
              </a:spcAft>
              <a:buFont typeface="+mj-lt"/>
              <a:buAutoNum type="alphaUcPeriod"/>
            </a:pPr>
            <a:r>
              <a:rPr lang="en-US" dirty="0">
                <a:solidFill>
                  <a:schemeClr val="accent6"/>
                </a:solidFill>
              </a:rPr>
              <a:t>Proper management of waste materials and trash</a:t>
            </a:r>
          </a:p>
          <a:p>
            <a:pPr marL="514350" indent="-514350" defTabSz="914100">
              <a:spcBef>
                <a:spcPts val="0"/>
              </a:spcBef>
              <a:spcAft>
                <a:spcPts val="0"/>
              </a:spcAft>
              <a:buFont typeface="+mj-lt"/>
              <a:buAutoNum type="alphaUcPeriod"/>
              <a:defRPr/>
            </a:pPr>
            <a:r>
              <a:rPr lang="en-US" dirty="0">
                <a:solidFill>
                  <a:schemeClr val="accent6"/>
                </a:solidFill>
              </a:rPr>
              <a:t>Storage and washing of vehicles in designated areas</a:t>
            </a:r>
          </a:p>
          <a:p>
            <a:pPr marL="514350" indent="-514350" defTabSz="914100">
              <a:spcBef>
                <a:spcPts val="0"/>
              </a:spcBef>
              <a:spcAft>
                <a:spcPts val="0"/>
              </a:spcAft>
              <a:buFont typeface="+mj-lt"/>
              <a:buAutoNum type="alphaUcPeriod"/>
              <a:defRPr/>
            </a:pPr>
            <a:r>
              <a:rPr lang="en-US" dirty="0">
                <a:solidFill>
                  <a:schemeClr val="accent6"/>
                </a:solidFill>
              </a:rPr>
              <a:t>Proper storage and use of all materials </a:t>
            </a:r>
          </a:p>
          <a:p>
            <a:pPr marL="514350" indent="-514350">
              <a:spcBef>
                <a:spcPts val="0"/>
              </a:spcBef>
              <a:spcAft>
                <a:spcPts val="0"/>
              </a:spcAft>
              <a:buFont typeface="+mj-lt"/>
              <a:buAutoNum type="alphaUcPeriod"/>
            </a:pPr>
            <a:r>
              <a:rPr lang="en-US" dirty="0">
                <a:solidFill>
                  <a:schemeClr val="accent6"/>
                </a:solidFill>
              </a:rPr>
              <a:t>Notice and report evidence of </a:t>
            </a:r>
            <a:br>
              <a:rPr lang="en-US" dirty="0">
                <a:solidFill>
                  <a:schemeClr val="accent6"/>
                </a:solidFill>
              </a:rPr>
            </a:br>
            <a:r>
              <a:rPr lang="en-US" dirty="0">
                <a:solidFill>
                  <a:schemeClr val="accent6"/>
                </a:solidFill>
              </a:rPr>
              <a:t>stormwater pollution</a:t>
            </a:r>
          </a:p>
          <a:p>
            <a:pPr marL="514350" indent="-514350">
              <a:spcBef>
                <a:spcPts val="0"/>
              </a:spcBef>
              <a:spcAft>
                <a:spcPts val="0"/>
              </a:spcAft>
              <a:buFont typeface="+mj-lt"/>
              <a:buAutoNum type="alphaUcPeriod"/>
            </a:pPr>
            <a:r>
              <a:rPr lang="en-US" dirty="0">
                <a:solidFill>
                  <a:schemeClr val="accent6"/>
                </a:solidFill>
              </a:rPr>
              <a:t>All of the above</a:t>
            </a:r>
            <a:br>
              <a:rPr lang="en-US" b="1" dirty="0">
                <a:solidFill>
                  <a:schemeClr val="accent6"/>
                </a:solidFill>
              </a:rPr>
            </a:br>
            <a:endParaRPr lang="en-US" b="1" dirty="0">
              <a:solidFill>
                <a:schemeClr val="accent6"/>
              </a:solidFill>
            </a:endParaRPr>
          </a:p>
          <a:p>
            <a:pPr>
              <a:spcBef>
                <a:spcPts val="0"/>
              </a:spcBef>
              <a:spcAft>
                <a:spcPts val="0"/>
              </a:spcAft>
            </a:pPr>
            <a:r>
              <a:rPr lang="en-US" dirty="0">
                <a:solidFill>
                  <a:schemeClr val="accent6"/>
                </a:solidFill>
                <a:effectLst/>
              </a:rPr>
              <a:t> </a:t>
            </a:r>
          </a:p>
        </p:txBody>
      </p:sp>
      <p:sp>
        <p:nvSpPr>
          <p:cNvPr id="3" name="Title 2"/>
          <p:cNvSpPr>
            <a:spLocks noGrp="1"/>
          </p:cNvSpPr>
          <p:nvPr>
            <p:ph type="title"/>
          </p:nvPr>
        </p:nvSpPr>
        <p:spPr/>
        <p:txBody>
          <a:bodyPr>
            <a:normAutofit/>
          </a:bodyPr>
          <a:lstStyle/>
          <a:p>
            <a:r>
              <a:rPr lang="en-US" dirty="0"/>
              <a:t>Knowledge Check 4</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80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9770" y="1297864"/>
            <a:ext cx="10375825" cy="4565848"/>
          </a:xfrm>
        </p:spPr>
        <p:txBody>
          <a:bodyPr/>
          <a:lstStyle/>
          <a:p>
            <a:r>
              <a:rPr lang="en-US" dirty="0">
                <a:solidFill>
                  <a:schemeClr val="accent6"/>
                </a:solidFill>
              </a:rPr>
              <a:t>True / False</a:t>
            </a:r>
          </a:p>
          <a:p>
            <a:r>
              <a:rPr lang="en-US" dirty="0">
                <a:solidFill>
                  <a:schemeClr val="accent6"/>
                </a:solidFill>
              </a:rPr>
              <a:t>Materials that are potential pollutants can be stored </a:t>
            </a:r>
            <a:br>
              <a:rPr lang="en-US" dirty="0">
                <a:solidFill>
                  <a:schemeClr val="accent6"/>
                </a:solidFill>
              </a:rPr>
            </a:br>
            <a:r>
              <a:rPr lang="en-US" dirty="0">
                <a:solidFill>
                  <a:schemeClr val="accent6"/>
                </a:solidFill>
              </a:rPr>
              <a:t>outdoors without a covering.</a:t>
            </a:r>
            <a:br>
              <a:rPr lang="en-US" dirty="0">
                <a:solidFill>
                  <a:schemeClr val="accent6"/>
                </a:solidFill>
              </a:rPr>
            </a:br>
            <a:endParaRPr lang="en-US" dirty="0">
              <a:solidFill>
                <a:schemeClr val="accent6"/>
              </a:solidFill>
              <a:effectLst/>
            </a:endParaRPr>
          </a:p>
        </p:txBody>
      </p:sp>
      <p:sp>
        <p:nvSpPr>
          <p:cNvPr id="3" name="Title 2"/>
          <p:cNvSpPr>
            <a:spLocks noGrp="1"/>
          </p:cNvSpPr>
          <p:nvPr>
            <p:ph type="title"/>
          </p:nvPr>
        </p:nvSpPr>
        <p:spPr/>
        <p:txBody>
          <a:bodyPr>
            <a:normAutofit/>
          </a:bodyPr>
          <a:lstStyle/>
          <a:p>
            <a:r>
              <a:rPr lang="en-US" dirty="0"/>
              <a:t>Knowledge Check 5</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649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4278" y="1300270"/>
            <a:ext cx="9405045" cy="4565848"/>
          </a:xfrm>
        </p:spPr>
        <p:txBody>
          <a:bodyPr/>
          <a:lstStyle/>
          <a:p>
            <a:r>
              <a:rPr lang="en-US" dirty="0">
                <a:solidFill>
                  <a:schemeClr val="accent6"/>
                </a:solidFill>
              </a:rPr>
              <a:t>True / False</a:t>
            </a:r>
          </a:p>
          <a:p>
            <a:r>
              <a:rPr lang="en-US" dirty="0">
                <a:solidFill>
                  <a:schemeClr val="accent6"/>
                </a:solidFill>
              </a:rPr>
              <a:t>Overfilled or uncovered dumpsters can fill with rain water or snow and leak pollutants into nearby storm drains.</a:t>
            </a:r>
            <a:br>
              <a:rPr lang="en-US" sz="2800" dirty="0">
                <a:solidFill>
                  <a:schemeClr val="accent6"/>
                </a:solidFill>
                <a:effectLst>
                  <a:outerShdw blurRad="38100" dist="38100" dir="2700000" algn="tl">
                    <a:srgbClr val="000000">
                      <a:alpha val="43137"/>
                    </a:srgbClr>
                  </a:outerShdw>
                </a:effectLst>
              </a:rPr>
            </a:br>
            <a:endParaRPr lang="en-US" sz="2800" dirty="0">
              <a:solidFill>
                <a:schemeClr val="accent6"/>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a:bodyPr>
          <a:lstStyle/>
          <a:p>
            <a:r>
              <a:rPr lang="en-US" dirty="0"/>
              <a:t>Knowledge Check 6</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3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0476" y="1273729"/>
            <a:ext cx="10111164" cy="4344249"/>
          </a:xfrm>
        </p:spPr>
        <p:txBody>
          <a:bodyPr/>
          <a:lstStyle/>
          <a:p>
            <a:r>
              <a:rPr lang="en-US" sz="2800" dirty="0">
                <a:solidFill>
                  <a:schemeClr val="accent6"/>
                </a:solidFill>
              </a:rPr>
              <a:t>In this course you will learn to identify:</a:t>
            </a:r>
          </a:p>
          <a:p>
            <a:pPr marL="342900" lvl="0" indent="-342900">
              <a:buFont typeface="Arial" panose="020B0604020202020204" pitchFamily="34" charset="0"/>
              <a:buChar char="•"/>
            </a:pPr>
            <a:r>
              <a:rPr lang="en-US" sz="2800" dirty="0">
                <a:solidFill>
                  <a:schemeClr val="accent6"/>
                </a:solidFill>
              </a:rPr>
              <a:t>Federal, State, and Local airport stormwater </a:t>
            </a:r>
            <a:br>
              <a:rPr lang="en-US" sz="2800" dirty="0">
                <a:solidFill>
                  <a:schemeClr val="accent6"/>
                </a:solidFill>
              </a:rPr>
            </a:br>
            <a:r>
              <a:rPr lang="en-US" sz="2800" dirty="0">
                <a:solidFill>
                  <a:schemeClr val="accent6"/>
                </a:solidFill>
              </a:rPr>
              <a:t>runoff regulations</a:t>
            </a:r>
          </a:p>
          <a:p>
            <a:pPr marL="342900" lvl="0" indent="-342900">
              <a:buFont typeface="Arial" panose="020B0604020202020204" pitchFamily="34" charset="0"/>
              <a:buChar char="•"/>
            </a:pPr>
            <a:r>
              <a:rPr lang="en-US" sz="2800" dirty="0">
                <a:solidFill>
                  <a:schemeClr val="accent6"/>
                </a:solidFill>
              </a:rPr>
              <a:t>Sources of pollution in stormwater runoff</a:t>
            </a:r>
          </a:p>
          <a:p>
            <a:pPr marL="342900" lvl="0" indent="-342900">
              <a:buFont typeface="Arial" panose="020B0604020202020204" pitchFamily="34" charset="0"/>
              <a:buChar char="•"/>
            </a:pPr>
            <a:r>
              <a:rPr lang="en-US" sz="2800" dirty="0">
                <a:solidFill>
                  <a:schemeClr val="accent6"/>
                </a:solidFill>
              </a:rPr>
              <a:t>Good housekeeping practices </a:t>
            </a:r>
          </a:p>
          <a:p>
            <a:pPr marL="342900" lvl="0" indent="-342900">
              <a:buFont typeface="Arial" panose="020B0604020202020204" pitchFamily="34" charset="0"/>
              <a:buChar char="•"/>
            </a:pPr>
            <a:r>
              <a:rPr lang="en-US" sz="2800" dirty="0">
                <a:solidFill>
                  <a:schemeClr val="accent6"/>
                </a:solidFill>
              </a:rPr>
              <a:t>Spill prevention and cleanup</a:t>
            </a:r>
          </a:p>
          <a:p>
            <a:pPr marL="342900" lvl="0" indent="-342900">
              <a:buFont typeface="Arial" panose="020B0604020202020204" pitchFamily="34" charset="0"/>
              <a:buChar char="•"/>
            </a:pPr>
            <a:r>
              <a:rPr lang="en-US" sz="2800" dirty="0">
                <a:solidFill>
                  <a:schemeClr val="accent6"/>
                </a:solidFill>
              </a:rPr>
              <a:t>Construction site BMPs</a:t>
            </a:r>
          </a:p>
        </p:txBody>
      </p:sp>
      <p:sp>
        <p:nvSpPr>
          <p:cNvPr id="2" name="Title 1"/>
          <p:cNvSpPr>
            <a:spLocks noGrp="1"/>
          </p:cNvSpPr>
          <p:nvPr>
            <p:ph type="title"/>
          </p:nvPr>
        </p:nvSpPr>
        <p:spPr/>
        <p:txBody>
          <a:bodyPr>
            <a:normAutofit/>
          </a:bodyPr>
          <a:lstStyle/>
          <a:p>
            <a:r>
              <a:rPr lang="en-US" dirty="0"/>
              <a:t>Course Objectives</a:t>
            </a:r>
          </a:p>
        </p:txBody>
      </p:sp>
      <p:sp>
        <p:nvSpPr>
          <p:cNvPr id="3" name="Footer Placeholder 2"/>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345" y="3408143"/>
            <a:ext cx="3983741" cy="2452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26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6" y="1283017"/>
            <a:ext cx="10704763" cy="3920668"/>
          </a:xfrm>
        </p:spPr>
        <p:txBody>
          <a:bodyPr/>
          <a:lstStyle/>
          <a:p>
            <a:pPr marL="457200" indent="-457200" defTabSz="932931">
              <a:buFont typeface="Arial" panose="020B0604020202020204" pitchFamily="34" charset="0"/>
              <a:buChar char="•"/>
            </a:pPr>
            <a:r>
              <a:rPr lang="en-US" dirty="0">
                <a:solidFill>
                  <a:schemeClr val="accent6"/>
                </a:solidFill>
              </a:rPr>
              <a:t>See a spill? Immediately contact a responsible person </a:t>
            </a:r>
            <a:br>
              <a:rPr lang="en-US" dirty="0">
                <a:solidFill>
                  <a:schemeClr val="accent6"/>
                </a:solidFill>
              </a:rPr>
            </a:br>
            <a:r>
              <a:rPr lang="en-US" dirty="0">
                <a:solidFill>
                  <a:schemeClr val="accent6"/>
                </a:solidFill>
              </a:rPr>
              <a:t>to get the spill contained and cleaned up </a:t>
            </a:r>
          </a:p>
          <a:p>
            <a:pPr marL="457200" indent="-457200" defTabSz="932931">
              <a:buFont typeface="Arial" panose="020B0604020202020204" pitchFamily="34" charset="0"/>
              <a:buChar char="•"/>
            </a:pPr>
            <a:r>
              <a:rPr lang="en-US" i="1" dirty="0">
                <a:solidFill>
                  <a:schemeClr val="accent6"/>
                </a:solidFill>
              </a:rPr>
              <a:t>Spill cleanup should only be handled </a:t>
            </a:r>
            <a:br>
              <a:rPr lang="en-US" i="1" dirty="0">
                <a:solidFill>
                  <a:schemeClr val="accent6"/>
                </a:solidFill>
              </a:rPr>
            </a:br>
            <a:r>
              <a:rPr lang="en-US" i="1" dirty="0">
                <a:solidFill>
                  <a:schemeClr val="accent6"/>
                </a:solidFill>
              </a:rPr>
              <a:t>by trained personnel</a:t>
            </a:r>
            <a:endParaRPr lang="en-US" dirty="0">
              <a:solidFill>
                <a:schemeClr val="accent6"/>
              </a:solidFill>
            </a:endParaRPr>
          </a:p>
          <a:p>
            <a:pPr marL="457200" indent="-457200">
              <a:buFont typeface="Arial" panose="020B0604020202020204" pitchFamily="34" charset="0"/>
              <a:buChar char="•"/>
            </a:pPr>
            <a:r>
              <a:rPr lang="en-US" dirty="0">
                <a:solidFill>
                  <a:schemeClr val="accent6"/>
                </a:solidFill>
              </a:rPr>
              <a:t>Don’t try to clean up a spill unless you’ve been </a:t>
            </a:r>
            <a:br>
              <a:rPr lang="en-US" dirty="0">
                <a:solidFill>
                  <a:schemeClr val="accent6"/>
                </a:solidFill>
              </a:rPr>
            </a:br>
            <a:r>
              <a:rPr lang="en-US" dirty="0">
                <a:solidFill>
                  <a:schemeClr val="accent6"/>
                </a:solidFill>
              </a:rPr>
              <a:t>properly trained or have the right equipment</a:t>
            </a:r>
          </a:p>
          <a:p>
            <a:pPr marL="457200" indent="-457200">
              <a:buFont typeface="Arial" panose="020B0604020202020204" pitchFamily="34" charset="0"/>
              <a:buChar char="•"/>
            </a:pPr>
            <a:r>
              <a:rPr lang="en-US" dirty="0">
                <a:solidFill>
                  <a:schemeClr val="accent6"/>
                </a:solidFill>
              </a:rPr>
              <a:t>Does your job area have a spill plan? </a:t>
            </a:r>
            <a:br>
              <a:rPr lang="en-US" dirty="0">
                <a:solidFill>
                  <a:schemeClr val="accent6"/>
                </a:solidFill>
              </a:rPr>
            </a:br>
            <a:r>
              <a:rPr lang="en-US" dirty="0">
                <a:solidFill>
                  <a:schemeClr val="accent6"/>
                </a:solidFill>
              </a:rPr>
              <a:t>Where is your spill kit located? </a:t>
            </a:r>
          </a:p>
          <a:p>
            <a:pPr defTabSz="932931"/>
            <a:endParaRPr lang="en-US" dirty="0"/>
          </a:p>
        </p:txBody>
      </p:sp>
      <p:sp>
        <p:nvSpPr>
          <p:cNvPr id="3" name="Title 2"/>
          <p:cNvSpPr>
            <a:spLocks noGrp="1"/>
          </p:cNvSpPr>
          <p:nvPr>
            <p:ph type="title"/>
          </p:nvPr>
        </p:nvSpPr>
        <p:spPr/>
        <p:txBody>
          <a:bodyPr/>
          <a:lstStyle/>
          <a:p>
            <a:r>
              <a:rPr lang="en-US" dirty="0"/>
              <a:t>Lesson 3: Spill Prevention &amp; Cleanup</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pSp>
        <p:nvGrpSpPr>
          <p:cNvPr id="7" name="Group 6"/>
          <p:cNvGrpSpPr/>
          <p:nvPr/>
        </p:nvGrpSpPr>
        <p:grpSpPr>
          <a:xfrm rot="20727245">
            <a:off x="8481887" y="3683488"/>
            <a:ext cx="3094970" cy="1743262"/>
            <a:chOff x="1133475" y="3686411"/>
            <a:chExt cx="2962889" cy="234068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3686411"/>
              <a:ext cx="2962889" cy="179046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14765" y="5115527"/>
              <a:ext cx="2457804" cy="911565"/>
            </a:xfrm>
            <a:prstGeom prst="rect">
              <a:avLst/>
            </a:prstGeom>
            <a:ln>
              <a:noFill/>
            </a:ln>
            <a:effectLst>
              <a:outerShdw blurRad="292100" dist="139700" dir="2700000" algn="tl" rotWithShape="0">
                <a:srgbClr val="333333">
                  <a:alpha val="65000"/>
                </a:srgbClr>
              </a:outerShdw>
            </a:effectLst>
          </p:spPr>
        </p:pic>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727" y="1866803"/>
            <a:ext cx="1950029" cy="1350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59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6" y="1300270"/>
            <a:ext cx="7694299" cy="3920668"/>
          </a:xfrm>
        </p:spPr>
        <p:txBody>
          <a:bodyPr/>
          <a:lstStyle/>
          <a:p>
            <a:pPr marL="457200" indent="-457200" defTabSz="932931">
              <a:buFont typeface="Arial" panose="020B0604020202020204" pitchFamily="34" charset="0"/>
              <a:buChar char="•"/>
              <a:defRPr/>
            </a:pPr>
            <a:r>
              <a:rPr lang="en-US" dirty="0">
                <a:solidFill>
                  <a:schemeClr val="accent6"/>
                </a:solidFill>
              </a:rPr>
              <a:t>Fueling can occur at multiple locations </a:t>
            </a:r>
          </a:p>
          <a:p>
            <a:pPr marL="457200" indent="-457200" defTabSz="932931">
              <a:buFont typeface="Arial" panose="020B0604020202020204" pitchFamily="34" charset="0"/>
              <a:buChar char="•"/>
              <a:defRPr/>
            </a:pPr>
            <a:r>
              <a:rPr lang="en-US" i="1" dirty="0">
                <a:solidFill>
                  <a:schemeClr val="accent6"/>
                </a:solidFill>
              </a:rPr>
              <a:t>Fuel spills are potentially dangerous</a:t>
            </a:r>
            <a:r>
              <a:rPr lang="en-US" dirty="0">
                <a:solidFill>
                  <a:schemeClr val="accent6"/>
                </a:solidFill>
              </a:rPr>
              <a:t> </a:t>
            </a:r>
          </a:p>
          <a:p>
            <a:pPr marL="457200" indent="-457200" defTabSz="932931">
              <a:buFont typeface="Arial" panose="020B0604020202020204" pitchFamily="34" charset="0"/>
              <a:buChar char="•"/>
              <a:defRPr/>
            </a:pPr>
            <a:r>
              <a:rPr lang="en-US" dirty="0">
                <a:solidFill>
                  <a:schemeClr val="accent6"/>
                </a:solidFill>
              </a:rPr>
              <a:t>Safe fueling practices help avoid spills </a:t>
            </a:r>
          </a:p>
          <a:p>
            <a:pPr marL="457200" indent="-457200" defTabSz="932931">
              <a:buFont typeface="Arial" panose="020B0604020202020204" pitchFamily="34" charset="0"/>
              <a:buChar char="•"/>
              <a:defRPr/>
            </a:pPr>
            <a:r>
              <a:rPr lang="en-US" dirty="0">
                <a:solidFill>
                  <a:schemeClr val="accent6"/>
                </a:solidFill>
              </a:rPr>
              <a:t>Only properly trained personnel should fuel vehicles, Class C training</a:t>
            </a:r>
          </a:p>
          <a:p>
            <a:pPr marL="457200" indent="-457200" defTabSz="932931">
              <a:buFont typeface="Arial" panose="020B0604020202020204" pitchFamily="34" charset="0"/>
              <a:buChar char="•"/>
              <a:defRPr/>
            </a:pPr>
            <a:r>
              <a:rPr lang="en-US" dirty="0">
                <a:solidFill>
                  <a:schemeClr val="accent6"/>
                </a:solidFill>
              </a:rPr>
              <a:t>Construction equipment                       fueling should only occur </a:t>
            </a:r>
            <a:br>
              <a:rPr lang="en-US" dirty="0">
                <a:solidFill>
                  <a:schemeClr val="accent6"/>
                </a:solidFill>
              </a:rPr>
            </a:br>
            <a:r>
              <a:rPr lang="en-US" dirty="0">
                <a:solidFill>
                  <a:schemeClr val="accent6"/>
                </a:solidFill>
              </a:rPr>
              <a:t>away from inlets and drains</a:t>
            </a:r>
          </a:p>
        </p:txBody>
      </p:sp>
      <p:sp>
        <p:nvSpPr>
          <p:cNvPr id="3" name="Title 2"/>
          <p:cNvSpPr>
            <a:spLocks noGrp="1"/>
          </p:cNvSpPr>
          <p:nvPr>
            <p:ph type="title"/>
          </p:nvPr>
        </p:nvSpPr>
        <p:spPr/>
        <p:txBody>
          <a:bodyPr/>
          <a:lstStyle/>
          <a:p>
            <a:r>
              <a:rPr lang="en-US" dirty="0"/>
              <a:t>Fuel Spills &amp; Cleanup</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43" y="4064821"/>
            <a:ext cx="2346325" cy="175250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315" y="2192784"/>
            <a:ext cx="2354622" cy="176596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5399" t="11884" b="2223"/>
          <a:stretch/>
        </p:blipFill>
        <p:spPr>
          <a:xfrm>
            <a:off x="8450772" y="4064821"/>
            <a:ext cx="2351165" cy="1790289"/>
          </a:xfrm>
          <a:prstGeom prst="rect">
            <a:avLst/>
          </a:prstGeom>
        </p:spPr>
      </p:pic>
    </p:spTree>
    <p:extLst>
      <p:ext uri="{BB962C8B-B14F-4D97-AF65-F5344CB8AC3E}">
        <p14:creationId xmlns:p14="http://schemas.microsoft.com/office/powerpoint/2010/main" val="77514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4326" y="1300270"/>
            <a:ext cx="9405045" cy="4565848"/>
          </a:xfrm>
        </p:spPr>
        <p:txBody>
          <a:bodyPr/>
          <a:lstStyle/>
          <a:p>
            <a:pPr marL="457200" indent="-457200" defTabSz="932931">
              <a:buFont typeface="Arial" panose="020B0604020202020204" pitchFamily="34" charset="0"/>
              <a:buChar char="•"/>
            </a:pPr>
            <a:r>
              <a:rPr lang="en-US" dirty="0">
                <a:solidFill>
                  <a:schemeClr val="accent6"/>
                </a:solidFill>
              </a:rPr>
              <a:t>Lookout for spilled or dumped items</a:t>
            </a:r>
          </a:p>
          <a:p>
            <a:pPr marL="457200" indent="-457200" defTabSz="932931">
              <a:buFont typeface="Arial" panose="020B0604020202020204" pitchFamily="34" charset="0"/>
              <a:buChar char="•"/>
            </a:pPr>
            <a:r>
              <a:rPr lang="en-US" dirty="0">
                <a:solidFill>
                  <a:schemeClr val="accent6"/>
                </a:solidFill>
              </a:rPr>
              <a:t>If you see a spill, contact your supervisor or personnel responsible to get the spill contained and cleaned up</a:t>
            </a:r>
          </a:p>
          <a:p>
            <a:pPr marL="457200" indent="-457200" defTabSz="932931">
              <a:buFont typeface="Arial" panose="020B0604020202020204" pitchFamily="34" charset="0"/>
              <a:buChar char="•"/>
            </a:pPr>
            <a:r>
              <a:rPr lang="en-US" dirty="0">
                <a:solidFill>
                  <a:schemeClr val="accent6"/>
                </a:solidFill>
              </a:rPr>
              <a:t>Aware of your area spill management plan?</a:t>
            </a:r>
          </a:p>
          <a:p>
            <a:pPr marL="352425" indent="-352425" defTabSz="932931">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Be On The Lookout</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236" y="3436536"/>
            <a:ext cx="2737031" cy="20957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664" y="3516924"/>
            <a:ext cx="6737517" cy="2015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96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Localize for Your Airport SPCC</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nvPr>
        </p:nvGraphicFramePr>
        <p:xfrm>
          <a:off x="1272415" y="1155705"/>
          <a:ext cx="8064262" cy="4487937"/>
        </p:xfrm>
        <a:graphic>
          <a:graphicData uri="http://schemas.openxmlformats.org/presentationml/2006/ole">
            <mc:AlternateContent xmlns:mc="http://schemas.openxmlformats.org/markup-compatibility/2006">
              <mc:Choice xmlns:v="urn:schemas-microsoft-com:vml" Requires="v">
                <p:oleObj spid="_x0000_s11333" name="Bitmap Image" r:id="rId4" imgW="4381560" imgH="2438280" progId="Paint.Picture">
                  <p:embed/>
                </p:oleObj>
              </mc:Choice>
              <mc:Fallback>
                <p:oleObj name="Bitmap Image" r:id="rId4" imgW="4381560" imgH="2438280" progId="Paint.Picture">
                  <p:embed/>
                  <p:pic>
                    <p:nvPicPr>
                      <p:cNvPr id="4" name="Object 3"/>
                      <p:cNvPicPr/>
                      <p:nvPr/>
                    </p:nvPicPr>
                    <p:blipFill>
                      <a:blip r:embed="rId5"/>
                      <a:stretch>
                        <a:fillRect/>
                      </a:stretch>
                    </p:blipFill>
                    <p:spPr>
                      <a:xfrm>
                        <a:off x="1272415" y="1155705"/>
                        <a:ext cx="8064262" cy="4487937"/>
                      </a:xfrm>
                      <a:prstGeom prst="rect">
                        <a:avLst/>
                      </a:prstGeom>
                    </p:spPr>
                  </p:pic>
                </p:oleObj>
              </mc:Fallback>
            </mc:AlternateContent>
          </a:graphicData>
        </a:graphic>
      </p:graphicFrame>
      <p:sp>
        <p:nvSpPr>
          <p:cNvPr id="7" name="Content Placeholder 5"/>
          <p:cNvSpPr>
            <a:spLocks noGrp="1"/>
          </p:cNvSpPr>
          <p:nvPr>
            <p:ph idx="1"/>
          </p:nvPr>
        </p:nvSpPr>
        <p:spPr>
          <a:xfrm>
            <a:off x="2861128" y="2212507"/>
            <a:ext cx="5195944" cy="2374331"/>
          </a:xfrm>
          <a:solidFill>
            <a:srgbClr val="FFFF00"/>
          </a:solidFill>
        </p:spPr>
        <p:txBody>
          <a:bodyPr anchor="ctr"/>
          <a:lstStyle/>
          <a:p>
            <a:pPr algn="ctr" defTabSz="932931"/>
            <a:r>
              <a:rPr lang="en-US" dirty="0">
                <a:solidFill>
                  <a:schemeClr val="accent6"/>
                </a:solidFill>
              </a:rPr>
              <a:t>Localize or modify this slide to outline the details of your </a:t>
            </a:r>
            <a:r>
              <a:rPr lang="en-US" i="1" dirty="0">
                <a:solidFill>
                  <a:schemeClr val="accent6"/>
                </a:solidFill>
              </a:rPr>
              <a:t>Spill Prevention, Control, and Countermeasure (SPCC) Plan</a:t>
            </a:r>
            <a:endParaRPr lang="en-US" dirty="0">
              <a:solidFill>
                <a:schemeClr val="accent6"/>
              </a:solidFill>
            </a:endParaRPr>
          </a:p>
        </p:txBody>
      </p:sp>
    </p:spTree>
    <p:extLst>
      <p:ext uri="{BB962C8B-B14F-4D97-AF65-F5344CB8AC3E}">
        <p14:creationId xmlns:p14="http://schemas.microsoft.com/office/powerpoint/2010/main" val="329940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accent6"/>
                </a:solidFill>
              </a:rPr>
              <a:t>True / False</a:t>
            </a:r>
          </a:p>
          <a:p>
            <a:r>
              <a:rPr lang="en-US" dirty="0">
                <a:solidFill>
                  <a:schemeClr val="accent6"/>
                </a:solidFill>
              </a:rPr>
              <a:t>Spills should only be cleaned up by trained personnel. </a:t>
            </a:r>
          </a:p>
          <a:p>
            <a:endParaRPr lang="en-US" b="1" dirty="0">
              <a:solidFill>
                <a:schemeClr val="accent6"/>
              </a:solidFill>
            </a:endParaRPr>
          </a:p>
          <a:p>
            <a:br>
              <a:rPr lang="en-US" dirty="0">
                <a:solidFill>
                  <a:schemeClr val="accent6"/>
                </a:solidFill>
                <a:effectLst/>
              </a:rPr>
            </a:br>
            <a:endParaRPr lang="en-US" dirty="0">
              <a:solidFill>
                <a:schemeClr val="accent6"/>
              </a:solidFill>
            </a:endParaRPr>
          </a:p>
        </p:txBody>
      </p:sp>
      <p:sp>
        <p:nvSpPr>
          <p:cNvPr id="3" name="Title 2"/>
          <p:cNvSpPr>
            <a:spLocks noGrp="1"/>
          </p:cNvSpPr>
          <p:nvPr>
            <p:ph type="title"/>
          </p:nvPr>
        </p:nvSpPr>
        <p:spPr/>
        <p:txBody>
          <a:bodyPr>
            <a:normAutofit/>
          </a:bodyPr>
          <a:lstStyle/>
          <a:p>
            <a:r>
              <a:rPr lang="en-US" dirty="0"/>
              <a:t>Knowledge Check 7</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72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932931">
              <a:defRPr/>
            </a:pPr>
            <a:r>
              <a:rPr lang="en-US" dirty="0">
                <a:solidFill>
                  <a:schemeClr val="accent6"/>
                </a:solidFill>
              </a:rPr>
              <a:t>Construction equipment fueling should occur _____ inlets and drains</a:t>
            </a:r>
          </a:p>
          <a:p>
            <a:pPr marL="457200" indent="-457200" defTabSz="932931">
              <a:spcBef>
                <a:spcPts val="0"/>
              </a:spcBef>
              <a:spcAft>
                <a:spcPts val="0"/>
              </a:spcAft>
              <a:buFont typeface="+mj-lt"/>
              <a:buAutoNum type="alphaUcPeriod"/>
              <a:defRPr/>
            </a:pPr>
            <a:r>
              <a:rPr lang="en-US" dirty="0">
                <a:solidFill>
                  <a:schemeClr val="accent6"/>
                </a:solidFill>
              </a:rPr>
              <a:t>Away from</a:t>
            </a:r>
          </a:p>
          <a:p>
            <a:pPr marL="457200" indent="-457200" defTabSz="932931">
              <a:spcBef>
                <a:spcPts val="0"/>
              </a:spcBef>
              <a:spcAft>
                <a:spcPts val="0"/>
              </a:spcAft>
              <a:buFont typeface="+mj-lt"/>
              <a:buAutoNum type="alphaUcPeriod"/>
              <a:defRPr/>
            </a:pPr>
            <a:r>
              <a:rPr lang="en-US" dirty="0">
                <a:solidFill>
                  <a:schemeClr val="accent6"/>
                </a:solidFill>
              </a:rPr>
              <a:t>Beside</a:t>
            </a:r>
          </a:p>
          <a:p>
            <a:pPr marL="457200" indent="-457200" defTabSz="932931">
              <a:spcBef>
                <a:spcPts val="0"/>
              </a:spcBef>
              <a:spcAft>
                <a:spcPts val="0"/>
              </a:spcAft>
              <a:buFont typeface="+mj-lt"/>
              <a:buAutoNum type="alphaUcPeriod"/>
              <a:defRPr/>
            </a:pPr>
            <a:r>
              <a:rPr lang="en-US" dirty="0">
                <a:solidFill>
                  <a:schemeClr val="accent6"/>
                </a:solidFill>
              </a:rPr>
              <a:t>Within 6 feet</a:t>
            </a:r>
          </a:p>
          <a:p>
            <a:pPr marL="457200" indent="-457200" defTabSz="932931">
              <a:spcBef>
                <a:spcPts val="0"/>
              </a:spcBef>
              <a:spcAft>
                <a:spcPts val="0"/>
              </a:spcAft>
              <a:buFont typeface="+mj-lt"/>
              <a:buAutoNum type="alphaUcPeriod"/>
              <a:defRPr/>
            </a:pPr>
            <a:r>
              <a:rPr lang="en-US" dirty="0">
                <a:solidFill>
                  <a:schemeClr val="accent6"/>
                </a:solidFill>
              </a:rPr>
              <a:t>All of these above</a:t>
            </a:r>
            <a:endParaRPr lang="en-US" dirty="0">
              <a:solidFill>
                <a:schemeClr val="accent6"/>
              </a:solidFill>
              <a:effectLst/>
            </a:endParaRPr>
          </a:p>
        </p:txBody>
      </p:sp>
      <p:sp>
        <p:nvSpPr>
          <p:cNvPr id="3" name="Title 2"/>
          <p:cNvSpPr>
            <a:spLocks noGrp="1"/>
          </p:cNvSpPr>
          <p:nvPr>
            <p:ph type="title"/>
          </p:nvPr>
        </p:nvSpPr>
        <p:spPr/>
        <p:txBody>
          <a:bodyPr>
            <a:normAutofit/>
          </a:bodyPr>
          <a:lstStyle/>
          <a:p>
            <a:r>
              <a:rPr lang="en-US" dirty="0"/>
              <a:t>Knowledge Check 8</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40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7" y="1277002"/>
            <a:ext cx="8398904" cy="4003466"/>
          </a:xfrm>
        </p:spPr>
        <p:txBody>
          <a:bodyPr/>
          <a:lstStyle/>
          <a:p>
            <a:pPr marL="457200" indent="-457200">
              <a:spcBef>
                <a:spcPts val="0"/>
              </a:spcBef>
              <a:spcAft>
                <a:spcPts val="0"/>
              </a:spcAft>
              <a:buFont typeface="Arial" panose="020B0604020202020204" pitchFamily="34" charset="0"/>
              <a:buChar char="•"/>
            </a:pPr>
            <a:r>
              <a:rPr lang="en-US" dirty="0">
                <a:solidFill>
                  <a:schemeClr val="accent6"/>
                </a:solidFill>
              </a:rPr>
              <a:t>Sediment = main pollutant of concern</a:t>
            </a:r>
          </a:p>
          <a:p>
            <a:pPr marL="457200" indent="-457200">
              <a:spcBef>
                <a:spcPts val="0"/>
              </a:spcBef>
              <a:spcAft>
                <a:spcPts val="0"/>
              </a:spcAft>
              <a:buFont typeface="Arial" panose="020B0604020202020204" pitchFamily="34" charset="0"/>
              <a:buChar char="•"/>
            </a:pPr>
            <a:r>
              <a:rPr lang="en-US" dirty="0">
                <a:solidFill>
                  <a:schemeClr val="accent6"/>
                </a:solidFill>
              </a:rPr>
              <a:t>Other sources:</a:t>
            </a:r>
          </a:p>
          <a:p>
            <a:pPr marL="120015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Dewatering water</a:t>
            </a:r>
          </a:p>
          <a:p>
            <a:pPr marL="120015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Equipment and vehicle maintenance</a:t>
            </a:r>
          </a:p>
          <a:p>
            <a:pPr marL="120015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Concrete wash water</a:t>
            </a:r>
          </a:p>
          <a:p>
            <a:pPr marL="120015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Material storage</a:t>
            </a:r>
          </a:p>
          <a:p>
            <a:pPr marL="120015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Trash and other waste materials</a:t>
            </a:r>
          </a:p>
          <a:p>
            <a:pPr marL="1200150" lvl="1" indent="-457200">
              <a:spcBef>
                <a:spcPts val="0"/>
              </a:spcBef>
              <a:spcAft>
                <a:spcPts val="0"/>
              </a:spcAft>
              <a:buFont typeface="Arial" panose="020B0604020202020204" pitchFamily="34" charset="0"/>
              <a:buChar char="•"/>
            </a:pPr>
            <a:endParaRPr lang="en-US" sz="2800" dirty="0">
              <a:solidFill>
                <a:schemeClr val="accent6"/>
              </a:solidFill>
              <a:latin typeface="Arial" panose="020B0604020202020204" pitchFamily="34" charset="0"/>
            </a:endParaRPr>
          </a:p>
          <a:p>
            <a:pPr marL="457200" indent="-457200">
              <a:spcBef>
                <a:spcPts val="0"/>
              </a:spcBef>
              <a:spcAft>
                <a:spcPts val="0"/>
              </a:spcAft>
              <a:buFont typeface="Arial" panose="020B0604020202020204" pitchFamily="34" charset="0"/>
              <a:buChar char="•"/>
            </a:pPr>
            <a:endParaRPr lang="en-US" dirty="0">
              <a:solidFill>
                <a:schemeClr val="accent6"/>
              </a:solidFill>
            </a:endParaRPr>
          </a:p>
        </p:txBody>
      </p:sp>
      <p:sp>
        <p:nvSpPr>
          <p:cNvPr id="3" name="Title 2"/>
          <p:cNvSpPr>
            <a:spLocks noGrp="1"/>
          </p:cNvSpPr>
          <p:nvPr>
            <p:ph type="title"/>
          </p:nvPr>
        </p:nvSpPr>
        <p:spPr/>
        <p:txBody>
          <a:bodyPr/>
          <a:lstStyle/>
          <a:p>
            <a:r>
              <a:rPr lang="en-US" dirty="0"/>
              <a:t>Lesson 4: Construction Stormwater</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776904" y="3945412"/>
            <a:ext cx="3042476" cy="1746381"/>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8508" r="58" b="27362"/>
          <a:stretch/>
        </p:blipFill>
        <p:spPr>
          <a:xfrm>
            <a:off x="7776904" y="1447090"/>
            <a:ext cx="2252467" cy="2197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37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Construction Stormwater BMPs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sp>
        <p:nvSpPr>
          <p:cNvPr id="2" name="Rectangle 1"/>
          <p:cNvSpPr/>
          <p:nvPr/>
        </p:nvSpPr>
        <p:spPr bwMode="auto">
          <a:xfrm>
            <a:off x="981502" y="2635238"/>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5" name="TextBox 4"/>
          <p:cNvSpPr txBox="1"/>
          <p:nvPr/>
        </p:nvSpPr>
        <p:spPr>
          <a:xfrm>
            <a:off x="5241648" y="2826232"/>
            <a:ext cx="3336325" cy="492443"/>
          </a:xfrm>
          <a:prstGeom prst="rect">
            <a:avLst/>
          </a:prstGeom>
          <a:noFill/>
        </p:spPr>
        <p:txBody>
          <a:bodyPr wrap="square" rtlCol="0">
            <a:spAutoFit/>
          </a:bodyPr>
          <a:lstStyle/>
          <a:p>
            <a:pPr algn="ctr"/>
            <a:r>
              <a:rPr lang="en-US" sz="2600" dirty="0">
                <a:solidFill>
                  <a:srgbClr val="000000"/>
                </a:solidFill>
              </a:rPr>
              <a:t>Sediment Control</a:t>
            </a:r>
          </a:p>
        </p:txBody>
      </p:sp>
      <p:sp>
        <p:nvSpPr>
          <p:cNvPr id="8" name="Rectangle 7"/>
          <p:cNvSpPr/>
          <p:nvPr/>
        </p:nvSpPr>
        <p:spPr bwMode="auto">
          <a:xfrm>
            <a:off x="5161330" y="2635238"/>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9" name="TextBox 8"/>
          <p:cNvSpPr txBox="1"/>
          <p:nvPr/>
        </p:nvSpPr>
        <p:spPr>
          <a:xfrm>
            <a:off x="981502" y="2826532"/>
            <a:ext cx="3496962" cy="492443"/>
          </a:xfrm>
          <a:prstGeom prst="rect">
            <a:avLst/>
          </a:prstGeom>
          <a:noFill/>
        </p:spPr>
        <p:txBody>
          <a:bodyPr wrap="square" rtlCol="0">
            <a:spAutoFit/>
          </a:bodyPr>
          <a:lstStyle/>
          <a:p>
            <a:pPr algn="ctr"/>
            <a:r>
              <a:rPr lang="en-US" sz="2600" dirty="0">
                <a:solidFill>
                  <a:srgbClr val="000000"/>
                </a:solidFill>
              </a:rPr>
              <a:t>Good Housekeeping</a:t>
            </a:r>
          </a:p>
        </p:txBody>
      </p:sp>
      <p:sp>
        <p:nvSpPr>
          <p:cNvPr id="11" name="Rectangle 10"/>
          <p:cNvSpPr/>
          <p:nvPr/>
        </p:nvSpPr>
        <p:spPr bwMode="auto">
          <a:xfrm>
            <a:off x="3003891" y="1423647"/>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2" name="TextBox 11"/>
          <p:cNvSpPr txBox="1"/>
          <p:nvPr/>
        </p:nvSpPr>
        <p:spPr>
          <a:xfrm>
            <a:off x="3003891" y="1608998"/>
            <a:ext cx="3496962" cy="523220"/>
          </a:xfrm>
          <a:prstGeom prst="rect">
            <a:avLst/>
          </a:prstGeom>
          <a:noFill/>
        </p:spPr>
        <p:txBody>
          <a:bodyPr wrap="square" rtlCol="0">
            <a:spAutoFit/>
          </a:bodyPr>
          <a:lstStyle/>
          <a:p>
            <a:pPr algn="ctr"/>
            <a:r>
              <a:rPr lang="en-US" sz="2800" dirty="0">
                <a:solidFill>
                  <a:srgbClr val="000000"/>
                </a:solidFill>
              </a:rPr>
              <a:t>Construction BMPs</a:t>
            </a:r>
          </a:p>
        </p:txBody>
      </p:sp>
      <p:cxnSp>
        <p:nvCxnSpPr>
          <p:cNvPr id="14" name="Straight Connector 13"/>
          <p:cNvCxnSpPr>
            <a:stCxn id="11" idx="2"/>
            <a:endCxn id="2" idx="0"/>
          </p:cNvCxnSpPr>
          <p:nvPr/>
        </p:nvCxnSpPr>
        <p:spPr bwMode="auto">
          <a:xfrm flipH="1">
            <a:off x="2729983" y="2338047"/>
            <a:ext cx="202238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6" name="Straight Connector 15"/>
          <p:cNvCxnSpPr>
            <a:stCxn id="11" idx="2"/>
            <a:endCxn id="8" idx="0"/>
          </p:cNvCxnSpPr>
          <p:nvPr/>
        </p:nvCxnSpPr>
        <p:spPr bwMode="auto">
          <a:xfrm>
            <a:off x="4752372" y="2338047"/>
            <a:ext cx="215743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7942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Construction Stormwater BMPs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11369" y="2771404"/>
            <a:ext cx="2286873" cy="306296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317431" y="3567430"/>
            <a:ext cx="3336325"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0000"/>
                </a:solidFill>
              </a:rPr>
              <a:t>Runoff controls</a:t>
            </a:r>
          </a:p>
          <a:p>
            <a:pPr marL="457200" indent="-457200">
              <a:buFont typeface="Arial" panose="020B0604020202020204" pitchFamily="34" charset="0"/>
              <a:buChar char="•"/>
            </a:pPr>
            <a:r>
              <a:rPr lang="en-US" sz="2400" dirty="0">
                <a:solidFill>
                  <a:srgbClr val="000000"/>
                </a:solidFill>
              </a:rPr>
              <a:t>Stabilization measures</a:t>
            </a:r>
          </a:p>
          <a:p>
            <a:pPr marL="457200" indent="-457200">
              <a:buFont typeface="Arial" panose="020B0604020202020204" pitchFamily="34" charset="0"/>
              <a:buChar char="•"/>
            </a:pPr>
            <a:r>
              <a:rPr lang="en-US" sz="2400" dirty="0">
                <a:solidFill>
                  <a:srgbClr val="000000"/>
                </a:solidFill>
              </a:rPr>
              <a:t>Perimeter control</a:t>
            </a:r>
          </a:p>
          <a:p>
            <a:pPr marL="457200" indent="-457200">
              <a:buFont typeface="Arial" panose="020B0604020202020204" pitchFamily="34" charset="0"/>
              <a:buChar char="•"/>
            </a:pPr>
            <a:r>
              <a:rPr lang="en-US" sz="2400" dirty="0">
                <a:solidFill>
                  <a:srgbClr val="000000"/>
                </a:solidFill>
              </a:rPr>
              <a:t>Tracking control</a:t>
            </a:r>
          </a:p>
        </p:txBody>
      </p:sp>
      <p:sp>
        <p:nvSpPr>
          <p:cNvPr id="17" name="Rectangle 16"/>
          <p:cNvSpPr/>
          <p:nvPr/>
        </p:nvSpPr>
        <p:spPr bwMode="auto">
          <a:xfrm>
            <a:off x="981502" y="2635238"/>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8" name="TextBox 17"/>
          <p:cNvSpPr txBox="1"/>
          <p:nvPr/>
        </p:nvSpPr>
        <p:spPr>
          <a:xfrm>
            <a:off x="5241648" y="2826232"/>
            <a:ext cx="3336325" cy="492443"/>
          </a:xfrm>
          <a:prstGeom prst="rect">
            <a:avLst/>
          </a:prstGeom>
          <a:noFill/>
        </p:spPr>
        <p:txBody>
          <a:bodyPr wrap="square" rtlCol="0">
            <a:spAutoFit/>
          </a:bodyPr>
          <a:lstStyle/>
          <a:p>
            <a:pPr algn="ctr"/>
            <a:r>
              <a:rPr lang="en-US" sz="2600" dirty="0">
                <a:solidFill>
                  <a:srgbClr val="000000"/>
                </a:solidFill>
              </a:rPr>
              <a:t>Sediment Control</a:t>
            </a:r>
          </a:p>
        </p:txBody>
      </p:sp>
      <p:sp>
        <p:nvSpPr>
          <p:cNvPr id="20" name="Rectangle 19"/>
          <p:cNvSpPr/>
          <p:nvPr/>
        </p:nvSpPr>
        <p:spPr bwMode="auto">
          <a:xfrm>
            <a:off x="5161330" y="2635238"/>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1" name="TextBox 20"/>
          <p:cNvSpPr txBox="1"/>
          <p:nvPr/>
        </p:nvSpPr>
        <p:spPr>
          <a:xfrm>
            <a:off x="981502" y="2826532"/>
            <a:ext cx="3496962" cy="492443"/>
          </a:xfrm>
          <a:prstGeom prst="rect">
            <a:avLst/>
          </a:prstGeom>
          <a:noFill/>
        </p:spPr>
        <p:txBody>
          <a:bodyPr wrap="square" rtlCol="0">
            <a:spAutoFit/>
          </a:bodyPr>
          <a:lstStyle/>
          <a:p>
            <a:pPr algn="ctr"/>
            <a:r>
              <a:rPr lang="en-US" sz="2600" dirty="0">
                <a:solidFill>
                  <a:srgbClr val="000000"/>
                </a:solidFill>
              </a:rPr>
              <a:t>Good Housekeeping</a:t>
            </a:r>
          </a:p>
        </p:txBody>
      </p:sp>
      <p:sp>
        <p:nvSpPr>
          <p:cNvPr id="22" name="Rectangle 21"/>
          <p:cNvSpPr/>
          <p:nvPr/>
        </p:nvSpPr>
        <p:spPr bwMode="auto">
          <a:xfrm>
            <a:off x="3003891" y="1423647"/>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3" name="TextBox 22"/>
          <p:cNvSpPr txBox="1"/>
          <p:nvPr/>
        </p:nvSpPr>
        <p:spPr>
          <a:xfrm>
            <a:off x="3003891" y="1608998"/>
            <a:ext cx="3496962" cy="523220"/>
          </a:xfrm>
          <a:prstGeom prst="rect">
            <a:avLst/>
          </a:prstGeom>
          <a:noFill/>
        </p:spPr>
        <p:txBody>
          <a:bodyPr wrap="square" rtlCol="0">
            <a:spAutoFit/>
          </a:bodyPr>
          <a:lstStyle/>
          <a:p>
            <a:pPr algn="ctr"/>
            <a:r>
              <a:rPr lang="en-US" sz="2800" dirty="0">
                <a:solidFill>
                  <a:srgbClr val="000000"/>
                </a:solidFill>
              </a:rPr>
              <a:t>Construction BMPs</a:t>
            </a:r>
          </a:p>
        </p:txBody>
      </p:sp>
      <p:cxnSp>
        <p:nvCxnSpPr>
          <p:cNvPr id="24" name="Straight Connector 23"/>
          <p:cNvCxnSpPr>
            <a:stCxn id="22" idx="2"/>
            <a:endCxn id="17" idx="0"/>
          </p:cNvCxnSpPr>
          <p:nvPr/>
        </p:nvCxnSpPr>
        <p:spPr bwMode="auto">
          <a:xfrm flipH="1">
            <a:off x="2729983" y="2338047"/>
            <a:ext cx="202238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5" name="Straight Connector 24"/>
          <p:cNvCxnSpPr>
            <a:stCxn id="22" idx="2"/>
            <a:endCxn id="20" idx="0"/>
          </p:cNvCxnSpPr>
          <p:nvPr/>
        </p:nvCxnSpPr>
        <p:spPr bwMode="auto">
          <a:xfrm>
            <a:off x="4752372" y="2338047"/>
            <a:ext cx="215743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922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495380"/>
            <a:ext cx="2764420" cy="207331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Sediment Control Practices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779" y="1263494"/>
            <a:ext cx="3041008" cy="20374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779" y="3519340"/>
            <a:ext cx="3052670" cy="2049355"/>
          </a:xfrm>
          <a:prstGeom prst="rect">
            <a:avLst/>
          </a:prstGeom>
          <a:ln>
            <a:noFill/>
          </a:ln>
          <a:effectLst>
            <a:outerShdw blurRad="292100" dist="139700" dir="2700000" algn="tl" rotWithShape="0">
              <a:srgbClr val="333333">
                <a:alpha val="65000"/>
              </a:srgbClr>
            </a:outerShdw>
          </a:effectLst>
        </p:spPr>
      </p:pic>
      <p:pic>
        <p:nvPicPr>
          <p:cNvPr id="11266" name="Picture 2" descr="http://www.montgomerycountymd.gov/DEP/Resources/Images/compliance/gravelforebaypreventracking_280x2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63494"/>
            <a:ext cx="2667000" cy="200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77002"/>
            <a:ext cx="9405045" cy="4003466"/>
          </a:xfrm>
        </p:spPr>
        <p:txBody>
          <a:bodyPr/>
          <a:lstStyle/>
          <a:p>
            <a:r>
              <a:rPr lang="en-US" dirty="0">
                <a:solidFill>
                  <a:schemeClr val="accent6"/>
                </a:solidFill>
              </a:rPr>
              <a:t>Rain or snow melt flows across the landscape and does not soak into the ground. </a:t>
            </a:r>
          </a:p>
          <a:p>
            <a:r>
              <a:rPr lang="en-US" dirty="0">
                <a:solidFill>
                  <a:schemeClr val="accent6"/>
                </a:solidFill>
              </a:rPr>
              <a:t>Pollutants:</a:t>
            </a:r>
          </a:p>
          <a:p>
            <a:pPr marL="457200" indent="-457200">
              <a:spcBef>
                <a:spcPts val="0"/>
              </a:spcBef>
              <a:spcAft>
                <a:spcPts val="0"/>
              </a:spcAft>
              <a:buFont typeface="Arial" panose="020B0604020202020204" pitchFamily="34" charset="0"/>
              <a:buChar char="•"/>
            </a:pPr>
            <a:r>
              <a:rPr lang="en-US" dirty="0">
                <a:solidFill>
                  <a:schemeClr val="accent6"/>
                </a:solidFill>
              </a:rPr>
              <a:t>Spilled oil</a:t>
            </a:r>
          </a:p>
          <a:p>
            <a:pPr marL="457200" indent="-457200">
              <a:spcBef>
                <a:spcPts val="0"/>
              </a:spcBef>
              <a:spcAft>
                <a:spcPts val="0"/>
              </a:spcAft>
              <a:buFont typeface="Arial" panose="020B0604020202020204" pitchFamily="34" charset="0"/>
              <a:buChar char="•"/>
            </a:pPr>
            <a:r>
              <a:rPr lang="en-US" dirty="0">
                <a:solidFill>
                  <a:schemeClr val="accent6"/>
                </a:solidFill>
              </a:rPr>
              <a:t>Fuels</a:t>
            </a:r>
          </a:p>
          <a:p>
            <a:pPr marL="457200" indent="-457200">
              <a:spcBef>
                <a:spcPts val="0"/>
              </a:spcBef>
              <a:spcAft>
                <a:spcPts val="0"/>
              </a:spcAft>
              <a:buFont typeface="Arial" panose="020B0604020202020204" pitchFamily="34" charset="0"/>
              <a:buChar char="•"/>
            </a:pPr>
            <a:r>
              <a:rPr lang="en-US" dirty="0">
                <a:solidFill>
                  <a:schemeClr val="accent6"/>
                </a:solidFill>
              </a:rPr>
              <a:t>Solvents</a:t>
            </a:r>
          </a:p>
          <a:p>
            <a:pPr marL="457200" indent="-457200">
              <a:spcBef>
                <a:spcPts val="0"/>
              </a:spcBef>
              <a:spcAft>
                <a:spcPts val="0"/>
              </a:spcAft>
              <a:buFont typeface="Arial" panose="020B0604020202020204" pitchFamily="34" charset="0"/>
              <a:buChar char="•"/>
            </a:pPr>
            <a:r>
              <a:rPr lang="en-US" dirty="0">
                <a:solidFill>
                  <a:schemeClr val="accent6"/>
                </a:solidFill>
              </a:rPr>
              <a:t>Sediment and nutrients</a:t>
            </a:r>
          </a:p>
          <a:p>
            <a:pPr marL="457200" indent="-457200">
              <a:spcBef>
                <a:spcPts val="0"/>
              </a:spcBef>
              <a:spcAft>
                <a:spcPts val="0"/>
              </a:spcAft>
              <a:buFont typeface="Arial" panose="020B0604020202020204" pitchFamily="34" charset="0"/>
              <a:buChar char="•"/>
            </a:pPr>
            <a:r>
              <a:rPr lang="en-US" dirty="0">
                <a:solidFill>
                  <a:schemeClr val="accent6"/>
                </a:solidFill>
              </a:rPr>
              <a:t>Deicing fluids</a:t>
            </a:r>
          </a:p>
          <a:p>
            <a:pPr marL="457200" indent="-457200">
              <a:spcBef>
                <a:spcPts val="0"/>
              </a:spcBef>
              <a:spcAft>
                <a:spcPts val="0"/>
              </a:spcAft>
              <a:buFont typeface="Arial" panose="020B0604020202020204" pitchFamily="34" charset="0"/>
              <a:buChar char="•"/>
            </a:pPr>
            <a:r>
              <a:rPr lang="en-US" dirty="0">
                <a:solidFill>
                  <a:schemeClr val="accent6"/>
                </a:solidFill>
              </a:rPr>
              <a:t>Pesticides, herbicides and trash</a:t>
            </a:r>
            <a:endParaRPr lang="en-US" dirty="0">
              <a:solidFill>
                <a:schemeClr val="tx1"/>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t>What is Airport Stormwater Runoff?</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1026" name="Picture 2" descr="http://im.rediff.com/news/2015/dec/02chennai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639" y="3140015"/>
            <a:ext cx="4254447" cy="2724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88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Construction Stormwater BMPs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sp>
        <p:nvSpPr>
          <p:cNvPr id="15" name="TextBox 14"/>
          <p:cNvSpPr txBox="1"/>
          <p:nvPr/>
        </p:nvSpPr>
        <p:spPr>
          <a:xfrm>
            <a:off x="301451" y="3447075"/>
            <a:ext cx="4994232"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Proper waste management</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Concrete washout containment</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Dewatering water management</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Vehicle maintenance away from drainage inlets &amp; drainage-ways</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Proper project planning</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85" y="3567286"/>
            <a:ext cx="3310687" cy="21555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5317431" y="3497094"/>
            <a:ext cx="3336325"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Runoff controls</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Stabilization measures</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Perimeter control</a:t>
            </a:r>
          </a:p>
          <a:p>
            <a:pPr marL="457200" indent="-4572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Tracking control</a:t>
            </a:r>
          </a:p>
        </p:txBody>
      </p:sp>
      <p:sp>
        <p:nvSpPr>
          <p:cNvPr id="20" name="Rectangle 19"/>
          <p:cNvSpPr/>
          <p:nvPr/>
        </p:nvSpPr>
        <p:spPr bwMode="auto">
          <a:xfrm>
            <a:off x="981502" y="2635238"/>
            <a:ext cx="3496962" cy="811837"/>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1" name="TextBox 20"/>
          <p:cNvSpPr txBox="1"/>
          <p:nvPr/>
        </p:nvSpPr>
        <p:spPr>
          <a:xfrm>
            <a:off x="5241648" y="2826232"/>
            <a:ext cx="3336325" cy="492443"/>
          </a:xfrm>
          <a:prstGeom prst="rect">
            <a:avLst/>
          </a:prstGeom>
          <a:noFill/>
        </p:spPr>
        <p:txBody>
          <a:bodyPr wrap="square" rtlCol="0">
            <a:spAutoFit/>
          </a:bodyPr>
          <a:lstStyle/>
          <a:p>
            <a:pPr algn="ctr"/>
            <a:r>
              <a:rPr lang="en-US" sz="2600" dirty="0">
                <a:solidFill>
                  <a:srgbClr val="000000"/>
                </a:solidFill>
              </a:rPr>
              <a:t>Sediment Control</a:t>
            </a:r>
          </a:p>
        </p:txBody>
      </p:sp>
      <p:sp>
        <p:nvSpPr>
          <p:cNvPr id="22" name="Rectangle 21"/>
          <p:cNvSpPr/>
          <p:nvPr/>
        </p:nvSpPr>
        <p:spPr bwMode="auto">
          <a:xfrm>
            <a:off x="5161330" y="2635238"/>
            <a:ext cx="3496962" cy="811837"/>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3" name="TextBox 22"/>
          <p:cNvSpPr txBox="1"/>
          <p:nvPr/>
        </p:nvSpPr>
        <p:spPr>
          <a:xfrm>
            <a:off x="981502" y="2826532"/>
            <a:ext cx="3496962" cy="492443"/>
          </a:xfrm>
          <a:prstGeom prst="rect">
            <a:avLst/>
          </a:prstGeom>
          <a:noFill/>
        </p:spPr>
        <p:txBody>
          <a:bodyPr wrap="square" rtlCol="0">
            <a:spAutoFit/>
          </a:bodyPr>
          <a:lstStyle/>
          <a:p>
            <a:pPr algn="ctr"/>
            <a:r>
              <a:rPr lang="en-US" sz="2600" dirty="0">
                <a:solidFill>
                  <a:srgbClr val="000000"/>
                </a:solidFill>
              </a:rPr>
              <a:t>Good Housekeeping</a:t>
            </a:r>
          </a:p>
        </p:txBody>
      </p:sp>
      <p:sp>
        <p:nvSpPr>
          <p:cNvPr id="24" name="Rectangle 23"/>
          <p:cNvSpPr/>
          <p:nvPr/>
        </p:nvSpPr>
        <p:spPr bwMode="auto">
          <a:xfrm>
            <a:off x="3003891" y="1423647"/>
            <a:ext cx="3496962" cy="914400"/>
          </a:xfrm>
          <a:prstGeom prst="rect">
            <a:avLst/>
          </a:prstGeom>
          <a:no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5" name="TextBox 24"/>
          <p:cNvSpPr txBox="1"/>
          <p:nvPr/>
        </p:nvSpPr>
        <p:spPr>
          <a:xfrm>
            <a:off x="3003891" y="1608998"/>
            <a:ext cx="3496962" cy="523220"/>
          </a:xfrm>
          <a:prstGeom prst="rect">
            <a:avLst/>
          </a:prstGeom>
          <a:noFill/>
        </p:spPr>
        <p:txBody>
          <a:bodyPr wrap="square" rtlCol="0">
            <a:spAutoFit/>
          </a:bodyPr>
          <a:lstStyle/>
          <a:p>
            <a:pPr algn="ctr"/>
            <a:r>
              <a:rPr lang="en-US" sz="2800" dirty="0">
                <a:solidFill>
                  <a:srgbClr val="000000"/>
                </a:solidFill>
              </a:rPr>
              <a:t>Construction BMPs</a:t>
            </a:r>
          </a:p>
        </p:txBody>
      </p:sp>
      <p:cxnSp>
        <p:nvCxnSpPr>
          <p:cNvPr id="26" name="Straight Connector 25"/>
          <p:cNvCxnSpPr>
            <a:stCxn id="24" idx="2"/>
            <a:endCxn id="20" idx="0"/>
          </p:cNvCxnSpPr>
          <p:nvPr/>
        </p:nvCxnSpPr>
        <p:spPr bwMode="auto">
          <a:xfrm flipH="1">
            <a:off x="2729983" y="2338047"/>
            <a:ext cx="202238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7" name="Straight Connector 26"/>
          <p:cNvCxnSpPr>
            <a:stCxn id="24" idx="2"/>
            <a:endCxn id="22" idx="0"/>
          </p:cNvCxnSpPr>
          <p:nvPr/>
        </p:nvCxnSpPr>
        <p:spPr bwMode="auto">
          <a:xfrm>
            <a:off x="4752372" y="2338047"/>
            <a:ext cx="2157439" cy="297191"/>
          </a:xfrm>
          <a:prstGeom prst="line">
            <a:avLst/>
          </a:prstGeom>
          <a:ln w="19050">
            <a:solidFill>
              <a:srgbClr val="1C1C1C"/>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483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Construction Good Housekeeping Practices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195" y="1162290"/>
            <a:ext cx="3983909" cy="202870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101" y="1162289"/>
            <a:ext cx="3046105" cy="202870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958" y="3367742"/>
            <a:ext cx="2920018" cy="2190014"/>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7190" t="26438" r="14048" b="36363"/>
          <a:stretch/>
        </p:blipFill>
        <p:spPr bwMode="auto">
          <a:xfrm>
            <a:off x="1248100" y="3367851"/>
            <a:ext cx="3046105" cy="2189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Localize for Your Airport</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622334655"/>
              </p:ext>
            </p:extLst>
          </p:nvPr>
        </p:nvGraphicFramePr>
        <p:xfrm>
          <a:off x="1272415" y="1155705"/>
          <a:ext cx="8064262" cy="4487937"/>
        </p:xfrm>
        <a:graphic>
          <a:graphicData uri="http://schemas.openxmlformats.org/presentationml/2006/ole">
            <mc:AlternateContent xmlns:mc="http://schemas.openxmlformats.org/markup-compatibility/2006">
              <mc:Choice xmlns:v="urn:schemas-microsoft-com:vml" Requires="v">
                <p:oleObj spid="_x0000_s10355" name="Bitmap Image" r:id="rId4" imgW="4381560" imgH="2438280" progId="Paint.Picture">
                  <p:embed/>
                </p:oleObj>
              </mc:Choice>
              <mc:Fallback>
                <p:oleObj name="Bitmap Image" r:id="rId4" imgW="4381560" imgH="2438280" progId="Paint.Picture">
                  <p:embed/>
                  <p:pic>
                    <p:nvPicPr>
                      <p:cNvPr id="0" name=""/>
                      <p:cNvPicPr/>
                      <p:nvPr/>
                    </p:nvPicPr>
                    <p:blipFill>
                      <a:blip r:embed="rId5"/>
                      <a:stretch>
                        <a:fillRect/>
                      </a:stretch>
                    </p:blipFill>
                    <p:spPr>
                      <a:xfrm>
                        <a:off x="1272415" y="1155705"/>
                        <a:ext cx="8064262" cy="4487937"/>
                      </a:xfrm>
                      <a:prstGeom prst="rect">
                        <a:avLst/>
                      </a:prstGeom>
                    </p:spPr>
                  </p:pic>
                </p:oleObj>
              </mc:Fallback>
            </mc:AlternateContent>
          </a:graphicData>
        </a:graphic>
      </p:graphicFrame>
      <p:sp>
        <p:nvSpPr>
          <p:cNvPr id="6" name="TextBox 5"/>
          <p:cNvSpPr txBox="1"/>
          <p:nvPr/>
        </p:nvSpPr>
        <p:spPr>
          <a:xfrm>
            <a:off x="2952023" y="2523164"/>
            <a:ext cx="4705046" cy="1200329"/>
          </a:xfrm>
          <a:prstGeom prst="rect">
            <a:avLst/>
          </a:prstGeom>
          <a:noFill/>
        </p:spPr>
        <p:txBody>
          <a:bodyPr wrap="square" rtlCol="0">
            <a:spAutoFit/>
          </a:bodyPr>
          <a:lstStyle/>
          <a:p>
            <a:r>
              <a:rPr lang="en-US" sz="2400" i="1" dirty="0">
                <a:solidFill>
                  <a:srgbClr val="FFFF00"/>
                </a:solidFill>
              </a:rPr>
              <a:t>Use this slide show how  local construction activities address the impact of stormwater runoff. </a:t>
            </a:r>
            <a:endParaRPr lang="en-US" sz="2400" dirty="0">
              <a:solidFill>
                <a:srgbClr val="FFFF00"/>
              </a:solidFill>
            </a:endParaRPr>
          </a:p>
        </p:txBody>
      </p:sp>
    </p:spTree>
    <p:extLst>
      <p:ext uri="{BB962C8B-B14F-4D97-AF65-F5344CB8AC3E}">
        <p14:creationId xmlns:p14="http://schemas.microsoft.com/office/powerpoint/2010/main" val="225273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77002"/>
            <a:ext cx="9848142" cy="4003466"/>
          </a:xfrm>
        </p:spPr>
        <p:txBody>
          <a:bodyPr/>
          <a:lstStyle/>
          <a:p>
            <a:r>
              <a:rPr lang="en-US" dirty="0">
                <a:solidFill>
                  <a:schemeClr val="accent6"/>
                </a:solidFill>
              </a:rPr>
              <a:t>True / False</a:t>
            </a:r>
          </a:p>
          <a:p>
            <a:r>
              <a:rPr lang="en-US" dirty="0">
                <a:solidFill>
                  <a:schemeClr val="accent6"/>
                </a:solidFill>
              </a:rPr>
              <a:t>Construction BMPs minimize sediment transport </a:t>
            </a:r>
            <a:br>
              <a:rPr lang="en-US" dirty="0">
                <a:solidFill>
                  <a:schemeClr val="accent6"/>
                </a:solidFill>
              </a:rPr>
            </a:br>
            <a:r>
              <a:rPr lang="en-US" dirty="0">
                <a:solidFill>
                  <a:schemeClr val="accent6"/>
                </a:solidFill>
              </a:rPr>
              <a:t>from construction sites.</a:t>
            </a:r>
            <a:endParaRPr lang="en-US" b="1" dirty="0">
              <a:solidFill>
                <a:schemeClr val="accent6"/>
              </a:solidFill>
            </a:endParaRPr>
          </a:p>
          <a:p>
            <a:br>
              <a:rPr lang="en-US" dirty="0">
                <a:solidFill>
                  <a:schemeClr val="accent6"/>
                </a:solidFill>
                <a:effectLst/>
              </a:rPr>
            </a:br>
            <a:endParaRPr lang="en-US" dirty="0">
              <a:solidFill>
                <a:schemeClr val="accent6"/>
              </a:solidFill>
            </a:endParaRPr>
          </a:p>
        </p:txBody>
      </p:sp>
      <p:sp>
        <p:nvSpPr>
          <p:cNvPr id="3" name="Title 2"/>
          <p:cNvSpPr>
            <a:spLocks noGrp="1"/>
          </p:cNvSpPr>
          <p:nvPr>
            <p:ph type="title"/>
          </p:nvPr>
        </p:nvSpPr>
        <p:spPr/>
        <p:txBody>
          <a:bodyPr>
            <a:normAutofit/>
          </a:bodyPr>
          <a:lstStyle/>
          <a:p>
            <a:r>
              <a:rPr lang="en-US" dirty="0"/>
              <a:t>Knowledge Check 9</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486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300270"/>
            <a:ext cx="9405045" cy="4565848"/>
          </a:xfrm>
        </p:spPr>
        <p:txBody>
          <a:bodyPr/>
          <a:lstStyle/>
          <a:p>
            <a:r>
              <a:rPr lang="en-US" dirty="0">
                <a:solidFill>
                  <a:schemeClr val="accent6"/>
                </a:solidFill>
              </a:rPr>
              <a:t>Multiple Choice </a:t>
            </a:r>
            <a:br>
              <a:rPr lang="en-US" dirty="0">
                <a:solidFill>
                  <a:schemeClr val="accent6"/>
                </a:solidFill>
              </a:rPr>
            </a:br>
            <a:r>
              <a:rPr lang="en-US" dirty="0">
                <a:solidFill>
                  <a:schemeClr val="accent6"/>
                </a:solidFill>
              </a:rPr>
              <a:t>Which ways can you help the airport do a better job of preventing stormwater pollution?</a:t>
            </a:r>
          </a:p>
          <a:p>
            <a:pPr marL="514350" lvl="0" indent="-514350">
              <a:spcBef>
                <a:spcPts val="0"/>
              </a:spcBef>
              <a:spcAft>
                <a:spcPts val="0"/>
              </a:spcAft>
              <a:buFont typeface="+mj-lt"/>
              <a:buAutoNum type="alphaUcPeriod"/>
            </a:pPr>
            <a:r>
              <a:rPr lang="en-US" dirty="0">
                <a:solidFill>
                  <a:schemeClr val="accent6"/>
                </a:solidFill>
              </a:rPr>
              <a:t>Be aware of potential stormwater pollutants </a:t>
            </a:r>
            <a:br>
              <a:rPr lang="en-US" dirty="0">
                <a:solidFill>
                  <a:schemeClr val="accent6"/>
                </a:solidFill>
              </a:rPr>
            </a:br>
            <a:r>
              <a:rPr lang="en-US" dirty="0">
                <a:solidFill>
                  <a:schemeClr val="accent6"/>
                </a:solidFill>
              </a:rPr>
              <a:t>in your work activities</a:t>
            </a:r>
          </a:p>
          <a:p>
            <a:pPr marL="514350" lvl="0" indent="-514350">
              <a:spcBef>
                <a:spcPts val="0"/>
              </a:spcBef>
              <a:spcAft>
                <a:spcPts val="0"/>
              </a:spcAft>
              <a:buFont typeface="+mj-lt"/>
              <a:buAutoNum type="alphaUcPeriod"/>
            </a:pPr>
            <a:r>
              <a:rPr lang="en-US" dirty="0">
                <a:solidFill>
                  <a:schemeClr val="accent6"/>
                </a:solidFill>
              </a:rPr>
              <a:t>Report spills, leaks and </a:t>
            </a:r>
            <a:br>
              <a:rPr lang="en-US" dirty="0">
                <a:solidFill>
                  <a:schemeClr val="accent6"/>
                </a:solidFill>
              </a:rPr>
            </a:br>
            <a:r>
              <a:rPr lang="en-US" dirty="0">
                <a:solidFill>
                  <a:schemeClr val="accent6"/>
                </a:solidFill>
              </a:rPr>
              <a:t>illegal dumping immediately</a:t>
            </a:r>
          </a:p>
          <a:p>
            <a:pPr marL="514350" lvl="0" indent="-514350">
              <a:spcBef>
                <a:spcPts val="0"/>
              </a:spcBef>
              <a:spcAft>
                <a:spcPts val="0"/>
              </a:spcAft>
              <a:buFont typeface="+mj-lt"/>
              <a:buAutoNum type="alphaUcPeriod"/>
            </a:pPr>
            <a:r>
              <a:rPr lang="en-US" dirty="0">
                <a:solidFill>
                  <a:schemeClr val="accent6"/>
                </a:solidFill>
              </a:rPr>
              <a:t>Be observant of construction runoff</a:t>
            </a:r>
          </a:p>
          <a:p>
            <a:pPr marL="514350" lvl="0" indent="-514350">
              <a:spcBef>
                <a:spcPts val="0"/>
              </a:spcBef>
              <a:spcAft>
                <a:spcPts val="0"/>
              </a:spcAft>
              <a:buFont typeface="+mj-lt"/>
              <a:buAutoNum type="alphaUcPeriod"/>
            </a:pPr>
            <a:r>
              <a:rPr lang="en-US" dirty="0">
                <a:solidFill>
                  <a:schemeClr val="accent6"/>
                </a:solidFill>
              </a:rPr>
              <a:t>All of the above</a:t>
            </a:r>
            <a:br>
              <a:rPr lang="en-US" dirty="0">
                <a:solidFill>
                  <a:schemeClr val="accent6"/>
                </a:solidFill>
              </a:rPr>
            </a:br>
            <a:br>
              <a:rPr lang="en-US" b="1" dirty="0">
                <a:solidFill>
                  <a:schemeClr val="accent6"/>
                </a:solidFill>
              </a:rPr>
            </a:br>
            <a:endParaRPr lang="en-US" b="1" dirty="0">
              <a:solidFill>
                <a:schemeClr val="accent6"/>
              </a:solidFill>
            </a:endParaRPr>
          </a:p>
          <a:p>
            <a:r>
              <a:rPr lang="en-US" dirty="0">
                <a:solidFill>
                  <a:schemeClr val="accent6"/>
                </a:solidFill>
                <a:effectLst/>
              </a:rPr>
              <a:t> </a:t>
            </a:r>
          </a:p>
        </p:txBody>
      </p:sp>
      <p:sp>
        <p:nvSpPr>
          <p:cNvPr id="3" name="Title 2"/>
          <p:cNvSpPr>
            <a:spLocks noGrp="1"/>
          </p:cNvSpPr>
          <p:nvPr>
            <p:ph type="title"/>
          </p:nvPr>
        </p:nvSpPr>
        <p:spPr/>
        <p:txBody>
          <a:bodyPr>
            <a:normAutofit/>
          </a:bodyPr>
          <a:lstStyle/>
          <a:p>
            <a:r>
              <a:rPr lang="en-US" dirty="0"/>
              <a:t>Knowledge Check 10</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670" y="3295988"/>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58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0476" y="1290982"/>
            <a:ext cx="10708611" cy="4344249"/>
          </a:xfrm>
        </p:spPr>
        <p:txBody>
          <a:bodyPr/>
          <a:lstStyle/>
          <a:p>
            <a:r>
              <a:rPr lang="en-US" dirty="0">
                <a:solidFill>
                  <a:schemeClr val="accent6"/>
                </a:solidFill>
              </a:rPr>
              <a:t>In this course you learned to identify:</a:t>
            </a:r>
          </a:p>
          <a:p>
            <a:pPr marL="342900" lvl="0" indent="-342900">
              <a:buFont typeface="Arial" panose="020B0604020202020204" pitchFamily="34" charset="0"/>
              <a:buChar char="•"/>
            </a:pPr>
            <a:r>
              <a:rPr lang="en-US" dirty="0">
                <a:solidFill>
                  <a:schemeClr val="accent6"/>
                </a:solidFill>
              </a:rPr>
              <a:t>Federal, State, and Local airport </a:t>
            </a:r>
            <a:br>
              <a:rPr lang="en-US" dirty="0">
                <a:solidFill>
                  <a:schemeClr val="accent6"/>
                </a:solidFill>
              </a:rPr>
            </a:br>
            <a:r>
              <a:rPr lang="en-US" dirty="0">
                <a:solidFill>
                  <a:schemeClr val="accent6"/>
                </a:solidFill>
              </a:rPr>
              <a:t>stormwater runoff regulations</a:t>
            </a:r>
          </a:p>
          <a:p>
            <a:pPr marL="342900" lvl="0" indent="-342900">
              <a:buFont typeface="Arial" panose="020B0604020202020204" pitchFamily="34" charset="0"/>
              <a:buChar char="•"/>
            </a:pPr>
            <a:r>
              <a:rPr lang="en-US" dirty="0">
                <a:solidFill>
                  <a:schemeClr val="accent6"/>
                </a:solidFill>
              </a:rPr>
              <a:t>Good housekeeping practices </a:t>
            </a:r>
          </a:p>
          <a:p>
            <a:pPr marL="342900" lvl="0" indent="-342900">
              <a:buFont typeface="Arial" panose="020B0604020202020204" pitchFamily="34" charset="0"/>
              <a:buChar char="•"/>
            </a:pPr>
            <a:r>
              <a:rPr lang="en-US" dirty="0">
                <a:solidFill>
                  <a:schemeClr val="accent6"/>
                </a:solidFill>
              </a:rPr>
              <a:t>Spill prevention and cleanup</a:t>
            </a:r>
          </a:p>
          <a:p>
            <a:pPr marL="342900" lvl="0" indent="-342900">
              <a:buFont typeface="Arial" panose="020B0604020202020204" pitchFamily="34" charset="0"/>
              <a:buChar char="•"/>
            </a:pPr>
            <a:r>
              <a:rPr lang="en-US" dirty="0">
                <a:solidFill>
                  <a:schemeClr val="accent6"/>
                </a:solidFill>
              </a:rPr>
              <a:t>Construction site BMPs</a:t>
            </a:r>
          </a:p>
        </p:txBody>
      </p:sp>
      <p:sp>
        <p:nvSpPr>
          <p:cNvPr id="2" name="Title 1"/>
          <p:cNvSpPr>
            <a:spLocks noGrp="1"/>
          </p:cNvSpPr>
          <p:nvPr>
            <p:ph type="title"/>
          </p:nvPr>
        </p:nvSpPr>
        <p:spPr/>
        <p:txBody>
          <a:bodyPr>
            <a:normAutofit/>
          </a:bodyPr>
          <a:lstStyle/>
          <a:p>
            <a:r>
              <a:rPr lang="en-US" dirty="0"/>
              <a:t>Course Summary</a:t>
            </a:r>
          </a:p>
        </p:txBody>
      </p:sp>
      <p:sp>
        <p:nvSpPr>
          <p:cNvPr id="3" name="Footer Placeholder 2"/>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083" y="2760454"/>
            <a:ext cx="5092004" cy="3134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85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r>
              <a:rPr lang="en-US" dirty="0"/>
              <a:t>Class Wrap-up</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689"/>
            <a:ext cx="10029371" cy="39389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37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2800" dirty="0"/>
              <a:t>Certificate</a:t>
            </a:r>
            <a:endParaRPr sz="2800" dirty="0"/>
          </a:p>
        </p:txBody>
      </p:sp>
      <p:sp>
        <p:nvSpPr>
          <p:cNvPr id="18" name="Text Placeholder 17"/>
          <p:cNvSpPr>
            <a:spLocks noGrp="1"/>
          </p:cNvSpPr>
          <p:nvPr>
            <p:ph type="body" sz="quarter" idx="19"/>
          </p:nvPr>
        </p:nvSpPr>
        <p:spPr/>
        <p:txBody>
          <a:bodyPr/>
          <a:lstStyle/>
          <a:p>
            <a:r>
              <a:rPr sz="2000" dirty="0"/>
              <a:t>Has </a:t>
            </a:r>
            <a:r>
              <a:rPr lang="en-US" sz="2000" dirty="0"/>
              <a:t>completed </a:t>
            </a:r>
            <a:br>
              <a:rPr lang="en-US" sz="1500" dirty="0"/>
            </a:br>
            <a:r>
              <a:rPr lang="en-US" sz="2000" b="1" dirty="0"/>
              <a:t>Introduction to Airport Stormwater </a:t>
            </a:r>
            <a:br>
              <a:rPr lang="en-US" sz="2000" b="1" dirty="0"/>
            </a:br>
            <a:r>
              <a:rPr lang="en-US" sz="2000" b="1" dirty="0"/>
              <a:t>1 Hour </a:t>
            </a:r>
            <a:r>
              <a:rPr lang="en-US" sz="2000" dirty="0"/>
              <a:t>ACRP Training</a:t>
            </a:r>
            <a:endParaRPr sz="2000" dirty="0"/>
          </a:p>
        </p:txBody>
      </p:sp>
      <p:sp>
        <p:nvSpPr>
          <p:cNvPr id="16" name="Text Placeholder 15"/>
          <p:cNvSpPr>
            <a:spLocks noGrp="1"/>
          </p:cNvSpPr>
          <p:nvPr>
            <p:ph type="body" sz="quarter" idx="11"/>
          </p:nvPr>
        </p:nvSpPr>
        <p:spPr>
          <a:xfrm>
            <a:off x="1320801" y="2949678"/>
            <a:ext cx="9550400" cy="553255"/>
          </a:xfrm>
        </p:spPr>
        <p:txBody>
          <a:bodyPr/>
          <a:lstStyle/>
          <a:p>
            <a:r>
              <a:rPr lang="en-US" dirty="0"/>
              <a:t>___________</a:t>
            </a:r>
            <a:endParaRPr dirty="0"/>
          </a:p>
        </p:txBody>
      </p:sp>
      <p:sp>
        <p:nvSpPr>
          <p:cNvPr id="12" name="Text Placeholder 11"/>
          <p:cNvSpPr>
            <a:spLocks noGrp="1"/>
          </p:cNvSpPr>
          <p:nvPr>
            <p:ph type="body" sz="quarter" idx="20"/>
          </p:nvPr>
        </p:nvSpPr>
        <p:spPr/>
        <p:txBody>
          <a:bodyPr/>
          <a:lstStyle/>
          <a:p>
            <a:r>
              <a:rPr sz="2800" dirty="0"/>
              <a:t>This Acknowledges That</a:t>
            </a:r>
          </a:p>
        </p:txBody>
      </p:sp>
      <p:sp>
        <p:nvSpPr>
          <p:cNvPr id="17" name="Text Placeholder 16"/>
          <p:cNvSpPr>
            <a:spLocks noGrp="1"/>
          </p:cNvSpPr>
          <p:nvPr>
            <p:ph type="body" sz="quarter" idx="17"/>
          </p:nvPr>
        </p:nvSpPr>
        <p:spPr/>
        <p:txBody>
          <a:bodyPr/>
          <a:lstStyle/>
          <a:p>
            <a:r>
              <a:rPr lang="en-US" sz="1200" dirty="0"/>
              <a:t>facilitator</a:t>
            </a:r>
            <a:endParaRPr sz="1200" dirty="0"/>
          </a:p>
        </p:txBody>
      </p:sp>
      <p:sp>
        <p:nvSpPr>
          <p:cNvPr id="19" name="Text Placeholder 18"/>
          <p:cNvSpPr>
            <a:spLocks noGrp="1"/>
          </p:cNvSpPr>
          <p:nvPr>
            <p:ph type="body" sz="quarter" idx="21"/>
          </p:nvPr>
        </p:nvSpPr>
        <p:spPr/>
        <p:txBody>
          <a:bodyPr/>
          <a:lstStyle/>
          <a:p>
            <a:r>
              <a:rPr lang="en-US" sz="1200" dirty="0"/>
              <a:t>Date</a:t>
            </a:r>
            <a:endParaRPr sz="1200" dirty="0"/>
          </a:p>
        </p:txBody>
      </p:sp>
      <p:sp>
        <p:nvSpPr>
          <p:cNvPr id="9" name="Instructional Text"/>
          <p:cNvSpPr/>
          <p:nvPr/>
        </p:nvSpPr>
        <p:spPr>
          <a:xfrm>
            <a:off x="12399818" y="-99773"/>
            <a:ext cx="1524000" cy="7061682"/>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t" anchorCtr="0" forceAA="0" compatLnSpc="1">
            <a:prstTxWarp prst="textNoShape">
              <a:avLst/>
            </a:prstTxWarp>
            <a:noAutofit/>
          </a:bodyPr>
          <a:lstStyle/>
          <a:p>
            <a:pPr>
              <a:spcBef>
                <a:spcPts val="1091"/>
              </a:spcBef>
            </a:pPr>
            <a:r>
              <a:rPr sz="1182" b="1" i="1" kern="0">
                <a:solidFill>
                  <a:sysClr val="windowText" lastClr="000000"/>
                </a:solidFill>
                <a:latin typeface="Arial" pitchFamily="34" charset="0"/>
                <a:cs typeface="Arial" pitchFamily="34" charset="0"/>
              </a:rPr>
              <a:t>Note: </a:t>
            </a:r>
          </a:p>
          <a:p>
            <a:pPr>
              <a:spcBef>
                <a:spcPts val="1091"/>
              </a:spcBef>
            </a:pPr>
            <a:r>
              <a:rPr sz="1182" b="1" i="1" kern="0">
                <a:solidFill>
                  <a:sysClr val="windowText" lastClr="000000"/>
                </a:solidFill>
                <a:latin typeface="Arial" pitchFamily="34" charset="0"/>
                <a:cs typeface="Arial" pitchFamily="34" charset="0"/>
              </a:rPr>
              <a:t>This certificate is designed to be printed. You should test print on regular paper to ensure proper positioning before printing on card stock.</a:t>
            </a:r>
          </a:p>
          <a:p>
            <a:pPr>
              <a:spcBef>
                <a:spcPts val="1091"/>
              </a:spcBef>
            </a:pPr>
            <a:r>
              <a:rPr sz="1182" b="1" i="1" kern="0">
                <a:solidFill>
                  <a:sysClr val="windowText" lastClr="000000"/>
                </a:solidFill>
                <a:latin typeface="Arial" pitchFamily="34" charset="0"/>
                <a:cs typeface="Arial" pitchFamily="34" charset="0"/>
              </a:rPr>
              <a:t>You may need to uncheck Scale to Fit Paper in the Print dialog (in the Full Page Slides dropdown).</a:t>
            </a:r>
          </a:p>
        </p:txBody>
      </p:sp>
      <p:sp>
        <p:nvSpPr>
          <p:cNvPr id="2" name="TextBox 1"/>
          <p:cNvSpPr txBox="1"/>
          <p:nvPr/>
        </p:nvSpPr>
        <p:spPr>
          <a:xfrm>
            <a:off x="8651804" y="1539229"/>
            <a:ext cx="19891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Your logo here</a:t>
            </a:r>
          </a:p>
        </p:txBody>
      </p:sp>
      <p:sp>
        <p:nvSpPr>
          <p:cNvPr id="3" name="Rectangle 2"/>
          <p:cNvSpPr/>
          <p:nvPr/>
        </p:nvSpPr>
        <p:spPr>
          <a:xfrm>
            <a:off x="8429625" y="1175301"/>
            <a:ext cx="2017711" cy="109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2369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9722" y="1254357"/>
            <a:ext cx="8506026" cy="4683464"/>
          </a:xfrm>
        </p:spPr>
        <p:txBody>
          <a:bodyPr/>
          <a:lstStyle/>
          <a:p>
            <a:r>
              <a:rPr lang="en-US" dirty="0">
                <a:solidFill>
                  <a:schemeClr val="accent6"/>
                </a:solidFill>
              </a:rPr>
              <a:t>Why Do We Manage Stormwater Runoff?</a:t>
            </a:r>
          </a:p>
          <a:p>
            <a:pPr marL="342900" indent="-342900">
              <a:buFont typeface="Arial" panose="020B0604020202020204" pitchFamily="34" charset="0"/>
              <a:buChar char="•"/>
            </a:pPr>
            <a:r>
              <a:rPr lang="en-US" dirty="0">
                <a:solidFill>
                  <a:schemeClr val="accent6"/>
                </a:solidFill>
              </a:rPr>
              <a:t>Environmental Protection Agency Clean Water Act  (</a:t>
            </a:r>
            <a:r>
              <a:rPr lang="en-US" dirty="0">
                <a:solidFill>
                  <a:srgbClr val="FFC000"/>
                </a:solidFill>
                <a:effectLst>
                  <a:outerShdw blurRad="38100" dist="38100" dir="2700000" algn="tl">
                    <a:srgbClr val="000000">
                      <a:alpha val="43137"/>
                    </a:srgbClr>
                  </a:outerShdw>
                </a:effectLst>
              </a:rPr>
              <a:t>CWA</a:t>
            </a:r>
            <a:r>
              <a:rPr lang="en-US" dirty="0">
                <a:solidFill>
                  <a:schemeClr val="accent6"/>
                </a:solidFill>
              </a:rPr>
              <a:t>) 1972</a:t>
            </a:r>
          </a:p>
          <a:p>
            <a:pPr marL="457200" indent="-457200">
              <a:buFont typeface="Arial" panose="020B0604020202020204" pitchFamily="34" charset="0"/>
              <a:buChar char="•"/>
            </a:pPr>
            <a:r>
              <a:rPr lang="en-US" dirty="0">
                <a:solidFill>
                  <a:schemeClr val="accent6"/>
                </a:solidFill>
              </a:rPr>
              <a:t>CWA established basic structure for regulating pollutant discharges into water of U.S.</a:t>
            </a:r>
          </a:p>
          <a:p>
            <a:pPr marL="457200" indent="-457200">
              <a:buFont typeface="Arial" panose="020B0604020202020204" pitchFamily="34" charset="0"/>
              <a:buChar char="•"/>
            </a:pPr>
            <a:r>
              <a:rPr lang="en-US" dirty="0">
                <a:solidFill>
                  <a:schemeClr val="accent6"/>
                </a:solidFill>
              </a:rPr>
              <a:t>Gave EPA authority to implement </a:t>
            </a:r>
            <a:br>
              <a:rPr lang="en-US" dirty="0">
                <a:solidFill>
                  <a:schemeClr val="accent6"/>
                </a:solidFill>
              </a:rPr>
            </a:br>
            <a:r>
              <a:rPr lang="en-US" dirty="0">
                <a:solidFill>
                  <a:schemeClr val="accent6"/>
                </a:solidFill>
              </a:rPr>
              <a:t>pollution control programs, such as the National Pollutant Discharge Elimination System or </a:t>
            </a:r>
            <a:r>
              <a:rPr lang="en-US" dirty="0">
                <a:solidFill>
                  <a:srgbClr val="FFC000"/>
                </a:solidFill>
                <a:effectLst>
                  <a:outerShdw blurRad="38100" dist="38100" dir="2700000" algn="tl">
                    <a:srgbClr val="000000">
                      <a:alpha val="43137"/>
                    </a:srgbClr>
                  </a:outerShdw>
                </a:effectLst>
              </a:rPr>
              <a:t>NPDES</a:t>
            </a:r>
            <a:r>
              <a:rPr lang="en-US" dirty="0">
                <a:solidFill>
                  <a:schemeClr val="accent6"/>
                </a:solidFill>
              </a:rPr>
              <a:t> program</a:t>
            </a:r>
          </a:p>
        </p:txBody>
      </p:sp>
      <p:sp>
        <p:nvSpPr>
          <p:cNvPr id="3" name="Title 2"/>
          <p:cNvSpPr>
            <a:spLocks noGrp="1"/>
          </p:cNvSpPr>
          <p:nvPr>
            <p:ph type="title"/>
          </p:nvPr>
        </p:nvSpPr>
        <p:spPr/>
        <p:txBody>
          <a:bodyPr/>
          <a:lstStyle/>
          <a:p>
            <a:r>
              <a:rPr lang="en-US" dirty="0"/>
              <a:t>Lesson 1: Stormwater Regulation</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299" y="3346530"/>
            <a:ext cx="2530144" cy="2501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61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panose="020B0604020202020204" pitchFamily="34" charset="0"/>
              <a:buChar char="•"/>
            </a:pPr>
            <a:r>
              <a:rPr lang="en-US" dirty="0">
                <a:solidFill>
                  <a:schemeClr val="accent6"/>
                </a:solidFill>
              </a:rPr>
              <a:t>CWA set water quality standards for all </a:t>
            </a:r>
            <a:br>
              <a:rPr lang="en-US" dirty="0">
                <a:solidFill>
                  <a:schemeClr val="accent6"/>
                </a:solidFill>
              </a:rPr>
            </a:br>
            <a:r>
              <a:rPr lang="en-US" dirty="0">
                <a:solidFill>
                  <a:schemeClr val="accent6"/>
                </a:solidFill>
              </a:rPr>
              <a:t>contaminants in surface waters</a:t>
            </a:r>
          </a:p>
          <a:p>
            <a:pPr marL="457200" indent="-457200">
              <a:buFont typeface="Arial" panose="020B0604020202020204" pitchFamily="34" charset="0"/>
              <a:buChar char="•"/>
            </a:pPr>
            <a:r>
              <a:rPr lang="en-US" i="1" dirty="0">
                <a:solidFill>
                  <a:schemeClr val="accent6"/>
                </a:solidFill>
              </a:rPr>
              <a:t>Unlawful for any person to discharge any pollutant </a:t>
            </a:r>
            <a:br>
              <a:rPr lang="en-US" i="1" dirty="0">
                <a:solidFill>
                  <a:schemeClr val="accent6"/>
                </a:solidFill>
              </a:rPr>
            </a:br>
            <a:r>
              <a:rPr lang="en-US" dirty="0">
                <a:solidFill>
                  <a:schemeClr val="accent6"/>
                </a:solidFill>
              </a:rPr>
              <a:t>into navigable waters, unless a permit was obtained</a:t>
            </a:r>
          </a:p>
          <a:p>
            <a:pPr marL="457200" indent="-457200">
              <a:buFont typeface="Arial" panose="020B0604020202020204" pitchFamily="34" charset="0"/>
              <a:buChar char="•"/>
            </a:pPr>
            <a:r>
              <a:rPr lang="en-US" dirty="0">
                <a:solidFill>
                  <a:schemeClr val="accent6"/>
                </a:solidFill>
              </a:rPr>
              <a:t>Your job at the airport has a direct impact on</a:t>
            </a:r>
            <a:br>
              <a:rPr lang="en-US" dirty="0">
                <a:solidFill>
                  <a:schemeClr val="accent6"/>
                </a:solidFill>
              </a:rPr>
            </a:br>
            <a:r>
              <a:rPr lang="en-US" dirty="0">
                <a:solidFill>
                  <a:schemeClr val="accent6"/>
                </a:solidFill>
              </a:rPr>
              <a:t>our ability to meet water quality regulations</a:t>
            </a:r>
          </a:p>
          <a:p>
            <a:pPr lvl="1" indent="0">
              <a:buNone/>
            </a:pPr>
            <a:r>
              <a:rPr lang="en-US" dirty="0">
                <a:solidFill>
                  <a:schemeClr val="accent6"/>
                </a:solidFill>
              </a:rPr>
              <a:t> </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Water Quality Standards</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299" y="3346530"/>
            <a:ext cx="2530144" cy="2501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11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300270"/>
            <a:ext cx="9405045" cy="4565848"/>
          </a:xfrm>
        </p:spPr>
        <p:txBody>
          <a:bodyPr/>
          <a:lstStyle/>
          <a:p>
            <a:pPr marL="457200" indent="-457200">
              <a:buFont typeface="Arial" panose="020B0604020202020204" pitchFamily="34" charset="0"/>
              <a:buChar char="•"/>
            </a:pPr>
            <a:r>
              <a:rPr lang="en-US" dirty="0">
                <a:solidFill>
                  <a:schemeClr val="accent6"/>
                </a:solidFill>
              </a:rPr>
              <a:t>CWA established NPDES</a:t>
            </a:r>
          </a:p>
          <a:p>
            <a:pPr marL="457200" indent="-457200">
              <a:buFont typeface="Arial" panose="020B0604020202020204" pitchFamily="34" charset="0"/>
              <a:buChar char="•"/>
            </a:pPr>
            <a:r>
              <a:rPr lang="en-US" dirty="0">
                <a:solidFill>
                  <a:schemeClr val="accent6"/>
                </a:solidFill>
              </a:rPr>
              <a:t>Goal: </a:t>
            </a:r>
            <a:r>
              <a:rPr lang="en-US" dirty="0">
                <a:solidFill>
                  <a:srgbClr val="FFC000"/>
                </a:solidFill>
                <a:effectLst>
                  <a:outerShdw blurRad="38100" dist="38100" dir="2700000" algn="tl">
                    <a:srgbClr val="000000">
                      <a:alpha val="43137"/>
                    </a:srgbClr>
                  </a:outerShdw>
                </a:effectLst>
              </a:rPr>
              <a:t>Keep pollutants out of nation’s waterbodies!</a:t>
            </a:r>
          </a:p>
          <a:p>
            <a:pPr marL="457200" indent="-457200">
              <a:buFont typeface="Arial" panose="020B0604020202020204" pitchFamily="34" charset="0"/>
              <a:buChar char="•"/>
            </a:pPr>
            <a:r>
              <a:rPr lang="en-US" dirty="0">
                <a:solidFill>
                  <a:schemeClr val="accent6"/>
                </a:solidFill>
              </a:rPr>
              <a:t>NPDES permits regulate stormwater discharges</a:t>
            </a:r>
            <a:br>
              <a:rPr lang="en-US" dirty="0">
                <a:solidFill>
                  <a:schemeClr val="accent6"/>
                </a:solidFill>
              </a:rPr>
            </a:br>
            <a:r>
              <a:rPr lang="en-US" dirty="0">
                <a:solidFill>
                  <a:schemeClr val="accent6"/>
                </a:solidFill>
              </a:rPr>
              <a:t>including: industrial activities, construction </a:t>
            </a:r>
            <a:br>
              <a:rPr lang="en-US" dirty="0">
                <a:solidFill>
                  <a:schemeClr val="accent6"/>
                </a:solidFill>
              </a:rPr>
            </a:br>
            <a:r>
              <a:rPr lang="en-US" dirty="0">
                <a:solidFill>
                  <a:schemeClr val="accent6"/>
                </a:solidFill>
              </a:rPr>
              <a:t>activities and municipal</a:t>
            </a:r>
          </a:p>
          <a:p>
            <a:pPr marL="457200" indent="-457200">
              <a:spcBef>
                <a:spcPts val="0"/>
              </a:spcBef>
              <a:buFont typeface="Arial" panose="020B0604020202020204" pitchFamily="34" charset="0"/>
              <a:buChar char="•"/>
            </a:pPr>
            <a:r>
              <a:rPr lang="en-US" dirty="0">
                <a:solidFill>
                  <a:schemeClr val="accent6"/>
                </a:solidFill>
              </a:rPr>
              <a:t>Non-stormwater permits: wastewater, pesticide </a:t>
            </a:r>
            <a:br>
              <a:rPr lang="en-US" dirty="0">
                <a:solidFill>
                  <a:schemeClr val="accent6"/>
                </a:solidFill>
              </a:rPr>
            </a:br>
            <a:r>
              <a:rPr lang="en-US" dirty="0">
                <a:solidFill>
                  <a:schemeClr val="accent6"/>
                </a:solidFill>
              </a:rPr>
              <a:t>application and vessel discharges</a:t>
            </a:r>
          </a:p>
        </p:txBody>
      </p:sp>
      <p:sp>
        <p:nvSpPr>
          <p:cNvPr id="3" name="Title 2"/>
          <p:cNvSpPr>
            <a:spLocks noGrp="1"/>
          </p:cNvSpPr>
          <p:nvPr>
            <p:ph type="title"/>
          </p:nvPr>
        </p:nvSpPr>
        <p:spPr/>
        <p:txBody>
          <a:bodyPr>
            <a:normAutofit/>
          </a:bodyPr>
          <a:lstStyle/>
          <a:p>
            <a:r>
              <a:rPr lang="en-US" dirty="0"/>
              <a:t>National Pollutant Discharge Elimination System (NPDES)</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895" y="2305318"/>
            <a:ext cx="2796587" cy="3920650"/>
          </a:xfrm>
          <a:prstGeom prst="rect">
            <a:avLst/>
          </a:prstGeom>
        </p:spPr>
      </p:pic>
    </p:spTree>
    <p:extLst>
      <p:ext uri="{BB962C8B-B14F-4D97-AF65-F5344CB8AC3E}">
        <p14:creationId xmlns:p14="http://schemas.microsoft.com/office/powerpoint/2010/main" val="221971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300270"/>
            <a:ext cx="9405045" cy="4565848"/>
          </a:xfrm>
        </p:spPr>
        <p:txBody>
          <a:bodyPr/>
          <a:lstStyle/>
          <a:p>
            <a:pPr>
              <a:spcBef>
                <a:spcPts val="0"/>
              </a:spcBef>
              <a:spcAft>
                <a:spcPts val="0"/>
              </a:spcAft>
            </a:pPr>
            <a:r>
              <a:rPr lang="en-US" dirty="0">
                <a:solidFill>
                  <a:srgbClr val="FFC000"/>
                </a:solidFill>
                <a:effectLst>
                  <a:outerShdw blurRad="38100" dist="38100" dir="2700000" algn="tl">
                    <a:srgbClr val="000000">
                      <a:alpha val="43137"/>
                    </a:srgbClr>
                  </a:outerShdw>
                </a:effectLst>
              </a:rPr>
              <a:t>Industrial NPDES Permit</a:t>
            </a:r>
            <a:r>
              <a:rPr lang="en-US" dirty="0">
                <a:solidFill>
                  <a:schemeClr val="accent4">
                    <a:lumMod val="60000"/>
                    <a:lumOff val="40000"/>
                  </a:schemeClr>
                </a:solidFill>
                <a:effectLst>
                  <a:outerShdw blurRad="38100" dist="38100" dir="2700000" algn="tl">
                    <a:srgbClr val="000000">
                      <a:alpha val="43137"/>
                    </a:srgbClr>
                  </a:outerShdw>
                </a:effectLst>
              </a:rPr>
              <a:t>:</a:t>
            </a:r>
          </a:p>
          <a:p>
            <a:pPr marL="457200" indent="-457200">
              <a:spcBef>
                <a:spcPts val="0"/>
              </a:spcBef>
              <a:spcAft>
                <a:spcPts val="0"/>
              </a:spcAft>
              <a:buFont typeface="Arial" panose="020B0604020202020204" pitchFamily="34" charset="0"/>
              <a:buChar char="•"/>
            </a:pPr>
            <a:r>
              <a:rPr lang="en-US" dirty="0">
                <a:solidFill>
                  <a:schemeClr val="accent6"/>
                </a:solidFill>
                <a:latin typeface="Arial" panose="020B0604020202020204" pitchFamily="34" charset="0"/>
              </a:rPr>
              <a:t>Multi-Sector General Permit (MSGP) </a:t>
            </a:r>
          </a:p>
          <a:p>
            <a:pPr marL="457200" indent="-457200">
              <a:spcBef>
                <a:spcPts val="0"/>
              </a:spcBef>
              <a:spcAft>
                <a:spcPts val="0"/>
              </a:spcAft>
              <a:buFont typeface="Arial" panose="020B0604020202020204" pitchFamily="34" charset="0"/>
              <a:buChar char="•"/>
            </a:pPr>
            <a:r>
              <a:rPr lang="en-US" dirty="0">
                <a:solidFill>
                  <a:schemeClr val="accent6"/>
                </a:solidFill>
                <a:latin typeface="Arial" panose="020B0604020202020204" pitchFamily="34" charset="0"/>
              </a:rPr>
              <a:t>Individual Permit</a:t>
            </a:r>
          </a:p>
          <a:p>
            <a:pPr>
              <a:spcBef>
                <a:spcPts val="0"/>
              </a:spcBef>
              <a:spcAft>
                <a:spcPts val="0"/>
              </a:spcAft>
            </a:pPr>
            <a:br>
              <a:rPr lang="en-US" dirty="0">
                <a:solidFill>
                  <a:schemeClr val="accent6"/>
                </a:solidFill>
              </a:rPr>
            </a:br>
            <a:r>
              <a:rPr lang="en-US" dirty="0">
                <a:solidFill>
                  <a:srgbClr val="FFC000"/>
                </a:solidFill>
                <a:effectLst>
                  <a:outerShdw blurRad="38100" dist="38100" dir="2700000" algn="tl">
                    <a:srgbClr val="000000">
                      <a:alpha val="43137"/>
                    </a:srgbClr>
                  </a:outerShdw>
                </a:effectLst>
              </a:rPr>
              <a:t>Municipal NPDES Permit</a:t>
            </a:r>
          </a:p>
          <a:p>
            <a:pPr marL="457200" indent="-457200">
              <a:spcBef>
                <a:spcPts val="0"/>
              </a:spcBef>
              <a:spcAft>
                <a:spcPts val="0"/>
              </a:spcAft>
              <a:buFont typeface="Arial" panose="020B0604020202020204" pitchFamily="34" charset="0"/>
              <a:buChar char="•"/>
            </a:pPr>
            <a:r>
              <a:rPr lang="en-US" dirty="0">
                <a:solidFill>
                  <a:schemeClr val="accent6"/>
                </a:solidFill>
                <a:latin typeface="Arial" panose="020B0604020202020204" pitchFamily="34" charset="0"/>
              </a:rPr>
              <a:t>Municipal Separate Storm Sewer System (MS4) Permit</a:t>
            </a:r>
          </a:p>
          <a:p>
            <a:pPr>
              <a:spcBef>
                <a:spcPts val="0"/>
              </a:spcBef>
              <a:spcAft>
                <a:spcPts val="0"/>
              </a:spcAft>
            </a:pPr>
            <a:br>
              <a:rPr lang="en-US" dirty="0">
                <a:solidFill>
                  <a:schemeClr val="accent6"/>
                </a:solidFill>
              </a:rPr>
            </a:br>
            <a:r>
              <a:rPr lang="en-US" dirty="0">
                <a:solidFill>
                  <a:srgbClr val="FFC000"/>
                </a:solidFill>
                <a:effectLst>
                  <a:outerShdw blurRad="38100" dist="38100" dir="2700000" algn="tl">
                    <a:srgbClr val="000000">
                      <a:alpha val="43137"/>
                    </a:srgbClr>
                  </a:outerShdw>
                </a:effectLst>
              </a:rPr>
              <a:t>Construction General NPDES Permit </a:t>
            </a:r>
          </a:p>
          <a:p>
            <a:pPr marL="457200" indent="-457200">
              <a:spcBef>
                <a:spcPts val="0"/>
              </a:spcBef>
              <a:spcAft>
                <a:spcPts val="0"/>
              </a:spcAft>
              <a:buFont typeface="Arial" panose="020B0604020202020204" pitchFamily="34" charset="0"/>
              <a:buChar char="•"/>
            </a:pPr>
            <a:r>
              <a:rPr lang="en-US" dirty="0">
                <a:solidFill>
                  <a:schemeClr val="accent6"/>
                </a:solidFill>
                <a:latin typeface="Arial" panose="020B0604020202020204" pitchFamily="34" charset="0"/>
              </a:rPr>
              <a:t>&gt; 1 acre project site requires a separate permit</a:t>
            </a:r>
          </a:p>
        </p:txBody>
      </p:sp>
      <p:sp>
        <p:nvSpPr>
          <p:cNvPr id="3" name="Title 2"/>
          <p:cNvSpPr>
            <a:spLocks noGrp="1"/>
          </p:cNvSpPr>
          <p:nvPr>
            <p:ph type="title"/>
          </p:nvPr>
        </p:nvSpPr>
        <p:spPr/>
        <p:txBody>
          <a:bodyPr>
            <a:normAutofit/>
          </a:bodyPr>
          <a:lstStyle/>
          <a:p>
            <a:r>
              <a:rPr lang="en-US" dirty="0"/>
              <a:t>National Pollutant Discharge Elimination System (NPDES)</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Tree>
    <p:extLst>
      <p:ext uri="{BB962C8B-B14F-4D97-AF65-F5344CB8AC3E}">
        <p14:creationId xmlns:p14="http://schemas.microsoft.com/office/powerpoint/2010/main" val="36678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6" y="1283017"/>
            <a:ext cx="9405045" cy="4565848"/>
          </a:xfrm>
        </p:spPr>
        <p:txBody>
          <a:bodyPr/>
          <a:lstStyle/>
          <a:p>
            <a:r>
              <a:rPr lang="en-US" dirty="0">
                <a:solidFill>
                  <a:srgbClr val="FFC000"/>
                </a:solidFill>
                <a:effectLst>
                  <a:outerShdw blurRad="38100" dist="38100" dir="2700000" algn="tl">
                    <a:srgbClr val="000000">
                      <a:alpha val="43137"/>
                    </a:srgbClr>
                  </a:outerShdw>
                </a:effectLst>
              </a:rPr>
              <a:t>SPCC Program (Spill Plan) </a:t>
            </a:r>
            <a:r>
              <a:rPr lang="en-US" dirty="0">
                <a:solidFill>
                  <a:schemeClr val="accent6"/>
                </a:solidFill>
              </a:rPr>
              <a:t>Regulation to prevent and control oil and fuel spills is separate from NPDES </a:t>
            </a:r>
          </a:p>
          <a:p>
            <a:r>
              <a:rPr lang="en-US" dirty="0">
                <a:solidFill>
                  <a:schemeClr val="accent6"/>
                </a:solidFill>
              </a:rPr>
              <a:t>SPCC regulations apply when quantities of oil </a:t>
            </a:r>
            <a:br>
              <a:rPr lang="en-US" dirty="0">
                <a:solidFill>
                  <a:schemeClr val="accent6"/>
                </a:solidFill>
              </a:rPr>
            </a:br>
            <a:r>
              <a:rPr lang="en-US" dirty="0">
                <a:solidFill>
                  <a:schemeClr val="accent6"/>
                </a:solidFill>
              </a:rPr>
              <a:t>and/or fuel stored onsite reach:</a:t>
            </a:r>
          </a:p>
          <a:p>
            <a:pPr marL="457200" indent="-457200">
              <a:buFont typeface="Arial" panose="020B0604020202020204" pitchFamily="34" charset="0"/>
              <a:buChar char="•"/>
            </a:pPr>
            <a:r>
              <a:rPr lang="en-US" dirty="0">
                <a:solidFill>
                  <a:schemeClr val="accent6"/>
                </a:solidFill>
              </a:rPr>
              <a:t>1,320+ gallons of Above Ground Storage  </a:t>
            </a:r>
          </a:p>
          <a:p>
            <a:pPr marL="457200" indent="-457200">
              <a:buFont typeface="Arial" panose="020B0604020202020204" pitchFamily="34" charset="0"/>
              <a:buChar char="•"/>
            </a:pPr>
            <a:r>
              <a:rPr lang="en-US" dirty="0">
                <a:solidFill>
                  <a:schemeClr val="accent6"/>
                </a:solidFill>
              </a:rPr>
              <a:t>42,000+ gallons of Under Ground Storage</a:t>
            </a:r>
          </a:p>
        </p:txBody>
      </p:sp>
      <p:sp>
        <p:nvSpPr>
          <p:cNvPr id="3" name="Title 2"/>
          <p:cNvSpPr>
            <a:spLocks noGrp="1"/>
          </p:cNvSpPr>
          <p:nvPr>
            <p:ph type="title"/>
          </p:nvPr>
        </p:nvSpPr>
        <p:spPr/>
        <p:txBody>
          <a:bodyPr/>
          <a:lstStyle/>
          <a:p>
            <a:r>
              <a:rPr lang="en-US" dirty="0"/>
              <a:t>Spill Prevention Control and Countermeasures (SPCC)</a:t>
            </a:r>
          </a:p>
        </p:txBody>
      </p:sp>
      <p:sp>
        <p:nvSpPr>
          <p:cNvPr id="4" name="Footer Placeholder 3"/>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084" y="2521941"/>
            <a:ext cx="2508573" cy="13997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6718" y="4167131"/>
            <a:ext cx="2566939" cy="1675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943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Blank">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rp_webinar_template.pptx" id="{F7DF8169-9D3F-4A61-B572-8D1E9E3E97B6}" vid="{2FDD2520-77F7-49FE-9360-89B17A952FCE}"/>
    </a:ext>
  </a:extLst>
</a:theme>
</file>

<file path=ppt/theme/theme2.xml><?xml version="1.0" encoding="utf-8"?>
<a:theme xmlns:a="http://schemas.openxmlformats.org/drawingml/2006/main" name="1_WelcomeDoc">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3.xml><?xml version="1.0" encoding="utf-8"?>
<a:theme xmlns:a="http://schemas.openxmlformats.org/drawingml/2006/main" name="Certificate of Scholarship (Blue)">
  <a:themeElements>
    <a:clrScheme name="Certificate of Achievement">
      <a:dk1>
        <a:sysClr val="windowText" lastClr="000000"/>
      </a:dk1>
      <a:lt1>
        <a:sysClr val="window" lastClr="FFFFFF"/>
      </a:lt1>
      <a:dk2>
        <a:srgbClr val="404040"/>
      </a:dk2>
      <a:lt2>
        <a:srgbClr val="DBEEF4"/>
      </a:lt2>
      <a:accent1>
        <a:srgbClr val="009444"/>
      </a:accent1>
      <a:accent2>
        <a:srgbClr val="1C75BC"/>
      </a:accent2>
      <a:accent3>
        <a:srgbClr val="F15649"/>
      </a:accent3>
      <a:accent4>
        <a:srgbClr val="C18447"/>
      </a:accent4>
      <a:accent5>
        <a:srgbClr val="5F5F5F"/>
      </a:accent5>
      <a:accent6>
        <a:srgbClr val="F8DF4A"/>
      </a:accent6>
      <a:hlink>
        <a:srgbClr val="4BB9B4"/>
      </a:hlink>
      <a:folHlink>
        <a:srgbClr val="A6A6A6"/>
      </a:folHlink>
    </a:clrScheme>
    <a:fontScheme name="Palatino Linotype">
      <a:maj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13791</TotalTime>
  <Words>3835</Words>
  <Application>Microsoft Office PowerPoint</Application>
  <PresentationFormat>Widescreen</PresentationFormat>
  <Paragraphs>729</Paragraphs>
  <Slides>47</Slides>
  <Notes>46</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63" baseType="lpstr">
      <vt:lpstr>Arial</vt:lpstr>
      <vt:lpstr>Articulate</vt:lpstr>
      <vt:lpstr>Calibri</vt:lpstr>
      <vt:lpstr>Futura</vt:lpstr>
      <vt:lpstr>HelveticaNeueLT Std Blk</vt:lpstr>
      <vt:lpstr>HelveticaNeueLT Std Lt</vt:lpstr>
      <vt:lpstr>Palatino Linotype</vt:lpstr>
      <vt:lpstr>Segoe UI</vt:lpstr>
      <vt:lpstr>Segoe UI Light</vt:lpstr>
      <vt:lpstr>Times</vt:lpstr>
      <vt:lpstr>Trebuchet MS</vt:lpstr>
      <vt:lpstr>Wingdings</vt:lpstr>
      <vt:lpstr>4_Blank</vt:lpstr>
      <vt:lpstr>1_WelcomeDoc</vt:lpstr>
      <vt:lpstr>Certificate of Scholarship (Blue)</vt:lpstr>
      <vt:lpstr>Bitmap Image</vt:lpstr>
      <vt:lpstr>Notes to Instructor</vt:lpstr>
      <vt:lpstr>PowerPoint Presentation</vt:lpstr>
      <vt:lpstr>Course Objectives</vt:lpstr>
      <vt:lpstr>What is Airport Stormwater Runoff?</vt:lpstr>
      <vt:lpstr>Lesson 1: Stormwater Regulation</vt:lpstr>
      <vt:lpstr>Water Quality Standards</vt:lpstr>
      <vt:lpstr>National Pollutant Discharge Elimination System (NPDES)</vt:lpstr>
      <vt:lpstr>National Pollutant Discharge Elimination System (NPDES)</vt:lpstr>
      <vt:lpstr>Spill Prevention Control and Countermeasures (SPCC)</vt:lpstr>
      <vt:lpstr>Localize for Your Airport</vt:lpstr>
      <vt:lpstr>Sources of Pollution in Airport Stormwater</vt:lpstr>
      <vt:lpstr>Pollution Sources of Greatest Concern</vt:lpstr>
      <vt:lpstr>Implications for Environmental Impacts</vt:lpstr>
      <vt:lpstr>Knowledge Check 1</vt:lpstr>
      <vt:lpstr>Knowledge Check 2</vt:lpstr>
      <vt:lpstr>Knowledge Check 3</vt:lpstr>
      <vt:lpstr>Lesson 2: Good Housekeeping Practices</vt:lpstr>
      <vt:lpstr>Manage Waste Materials and Trash</vt:lpstr>
      <vt:lpstr>Proper Vehicle Storage and Washing</vt:lpstr>
      <vt:lpstr>Proper Materials Storage</vt:lpstr>
      <vt:lpstr>Deicing: Good Housekeeping</vt:lpstr>
      <vt:lpstr>Good Housekeeping: Fire Fighting Foam</vt:lpstr>
      <vt:lpstr>Good Housekeeping: Preventive Maintenance</vt:lpstr>
      <vt:lpstr>Keeping Pollutants Out of Storm Drains</vt:lpstr>
      <vt:lpstr>If You See Something, Say Something</vt:lpstr>
      <vt:lpstr>Localize for Your Airport</vt:lpstr>
      <vt:lpstr>Knowledge Check 4</vt:lpstr>
      <vt:lpstr>Knowledge Check 5</vt:lpstr>
      <vt:lpstr>Knowledge Check 6</vt:lpstr>
      <vt:lpstr>Lesson 3: Spill Prevention &amp; Cleanup</vt:lpstr>
      <vt:lpstr>Fuel Spills &amp; Cleanup</vt:lpstr>
      <vt:lpstr>Be On The Lookout</vt:lpstr>
      <vt:lpstr>Optional: Localize for Your Airport SPCC</vt:lpstr>
      <vt:lpstr>Knowledge Check 7</vt:lpstr>
      <vt:lpstr>Knowledge Check 8</vt:lpstr>
      <vt:lpstr>Lesson 4: Construction Stormwater</vt:lpstr>
      <vt:lpstr>Construction Stormwater BMPs</vt:lpstr>
      <vt:lpstr>Construction Stormwater BMPs</vt:lpstr>
      <vt:lpstr>Sediment Control Practices</vt:lpstr>
      <vt:lpstr>Construction Stormwater BMPs</vt:lpstr>
      <vt:lpstr>Construction Good Housekeeping Practices</vt:lpstr>
      <vt:lpstr>Localize for Your Airport</vt:lpstr>
      <vt:lpstr>Knowledge Check 9</vt:lpstr>
      <vt:lpstr>Knowledge Check 10</vt:lpstr>
      <vt:lpstr>Course Summary</vt:lpstr>
      <vt:lpstr>Class Wrap-up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Miller</dc:creator>
  <cp:lastModifiedBy>Karen Miller</cp:lastModifiedBy>
  <cp:revision>453</cp:revision>
  <cp:lastPrinted>2016-12-06T15:26:32Z</cp:lastPrinted>
  <dcterms:created xsi:type="dcterms:W3CDTF">2016-06-25T21:23:01Z</dcterms:created>
  <dcterms:modified xsi:type="dcterms:W3CDTF">2017-01-21T16:39:02Z</dcterms:modified>
</cp:coreProperties>
</file>