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1" r:id="rId1"/>
    <p:sldMasterId id="2147483739" r:id="rId2"/>
  </p:sldMasterIdLst>
  <p:notesMasterIdLst>
    <p:notesMasterId r:id="rId52"/>
  </p:notesMasterIdLst>
  <p:handoutMasterIdLst>
    <p:handoutMasterId r:id="rId53"/>
  </p:handoutMasterIdLst>
  <p:sldIdLst>
    <p:sldId id="649" r:id="rId3"/>
    <p:sldId id="505" r:id="rId4"/>
    <p:sldId id="619" r:id="rId5"/>
    <p:sldId id="652" r:id="rId6"/>
    <p:sldId id="620" r:id="rId7"/>
    <p:sldId id="621" r:id="rId8"/>
    <p:sldId id="658" r:id="rId9"/>
    <p:sldId id="623" r:id="rId10"/>
    <p:sldId id="645" r:id="rId11"/>
    <p:sldId id="653" r:id="rId12"/>
    <p:sldId id="624" r:id="rId13"/>
    <p:sldId id="625" r:id="rId14"/>
    <p:sldId id="662" r:id="rId15"/>
    <p:sldId id="629" r:id="rId16"/>
    <p:sldId id="628" r:id="rId17"/>
    <p:sldId id="627" r:id="rId18"/>
    <p:sldId id="640" r:id="rId19"/>
    <p:sldId id="632" r:id="rId20"/>
    <p:sldId id="631" r:id="rId21"/>
    <p:sldId id="659" r:id="rId22"/>
    <p:sldId id="633" r:id="rId23"/>
    <p:sldId id="634" r:id="rId24"/>
    <p:sldId id="654" r:id="rId25"/>
    <p:sldId id="636" r:id="rId26"/>
    <p:sldId id="635" r:id="rId27"/>
    <p:sldId id="638" r:id="rId28"/>
    <p:sldId id="655" r:id="rId29"/>
    <p:sldId id="550" r:id="rId30"/>
    <p:sldId id="551" r:id="rId31"/>
    <p:sldId id="552" r:id="rId32"/>
    <p:sldId id="553" r:id="rId33"/>
    <p:sldId id="554" r:id="rId34"/>
    <p:sldId id="556" r:id="rId35"/>
    <p:sldId id="661" r:id="rId36"/>
    <p:sldId id="559" r:id="rId37"/>
    <p:sldId id="560" r:id="rId38"/>
    <p:sldId id="561" r:id="rId39"/>
    <p:sldId id="564" r:id="rId40"/>
    <p:sldId id="565" r:id="rId41"/>
    <p:sldId id="566" r:id="rId42"/>
    <p:sldId id="663" r:id="rId43"/>
    <p:sldId id="567" r:id="rId44"/>
    <p:sldId id="664" r:id="rId45"/>
    <p:sldId id="660" r:id="rId46"/>
    <p:sldId id="569" r:id="rId47"/>
    <p:sldId id="570" r:id="rId48"/>
    <p:sldId id="571" r:id="rId49"/>
    <p:sldId id="657" r:id="rId50"/>
    <p:sldId id="650" r:id="rId51"/>
  </p:sldIdLst>
  <p:sldSz cx="9144000" cy="6858000" type="screen4x3"/>
  <p:notesSz cx="7023100" cy="93091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n Mericas" initials="DM" lastIdx="3" clrIdx="0">
    <p:extLst>
      <p:ext uri="{19B8F6BF-5375-455C-9EA6-DF929625EA0E}">
        <p15:presenceInfo xmlns:p15="http://schemas.microsoft.com/office/powerpoint/2012/main" userId="S-1-5-21-2419384907-1393413026-1743441036-63921" providerId="AD"/>
      </p:ext>
    </p:extLst>
  </p:cmAuthor>
  <p:cmAuthor id="2" name="Anne Anderson" initials="AA" lastIdx="7" clrIdx="1">
    <p:extLst>
      <p:ext uri="{19B8F6BF-5375-455C-9EA6-DF929625EA0E}">
        <p15:presenceInfo xmlns:p15="http://schemas.microsoft.com/office/powerpoint/2012/main" userId="S-1-5-21-2419384907-1393413026-1743441036-33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66"/>
    <a:srgbClr val="FF9900"/>
    <a:srgbClr val="0F78AE"/>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73694" autoAdjust="0"/>
  </p:normalViewPr>
  <p:slideViewPr>
    <p:cSldViewPr>
      <p:cViewPr>
        <p:scale>
          <a:sx n="62" d="100"/>
          <a:sy n="62" d="100"/>
        </p:scale>
        <p:origin x="804" y="288"/>
      </p:cViewPr>
      <p:guideLst>
        <p:guide orient="horz" pos="2160"/>
        <p:guide pos="2880"/>
      </p:guideLst>
    </p:cSldViewPr>
  </p:slideViewPr>
  <p:outlineViewPr>
    <p:cViewPr>
      <p:scale>
        <a:sx n="33" d="100"/>
        <a:sy n="33" d="100"/>
      </p:scale>
      <p:origin x="0" y="-27197"/>
    </p:cViewPr>
  </p:outlineViewPr>
  <p:notesTextViewPr>
    <p:cViewPr>
      <p:scale>
        <a:sx n="100" d="100"/>
        <a:sy n="100" d="100"/>
      </p:scale>
      <p:origin x="0" y="0"/>
    </p:cViewPr>
  </p:notesTextViewPr>
  <p:sorterViewPr>
    <p:cViewPr>
      <p:scale>
        <a:sx n="156" d="100"/>
        <a:sy n="156" d="100"/>
      </p:scale>
      <p:origin x="0" y="0"/>
    </p:cViewPr>
  </p:sorterViewPr>
  <p:notesViewPr>
    <p:cSldViewPr>
      <p:cViewPr varScale="1">
        <p:scale>
          <a:sx n="78" d="100"/>
          <a:sy n="78" d="100"/>
        </p:scale>
        <p:origin x="260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hdr" sz="quarter"/>
          </p:nvPr>
        </p:nvSpPr>
        <p:spPr bwMode="auto">
          <a:xfrm>
            <a:off x="0"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175107" name="Rectangle 3"/>
          <p:cNvSpPr>
            <a:spLocks noGrp="1" noChangeArrowheads="1"/>
          </p:cNvSpPr>
          <p:nvPr>
            <p:ph type="dt" sz="quarter" idx="1"/>
          </p:nvPr>
        </p:nvSpPr>
        <p:spPr bwMode="auto">
          <a:xfrm>
            <a:off x="3978132"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175108" name="Rectangle 4"/>
          <p:cNvSpPr>
            <a:spLocks noGrp="1" noChangeArrowheads="1"/>
          </p:cNvSpPr>
          <p:nvPr>
            <p:ph type="ftr" sz="quarter" idx="2"/>
          </p:nvPr>
        </p:nvSpPr>
        <p:spPr bwMode="auto">
          <a:xfrm>
            <a:off x="0"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175109" name="Rectangle 5"/>
          <p:cNvSpPr>
            <a:spLocks noGrp="1" noChangeArrowheads="1"/>
          </p:cNvSpPr>
          <p:nvPr>
            <p:ph type="sldNum" sz="quarter" idx="3"/>
          </p:nvPr>
        </p:nvSpPr>
        <p:spPr bwMode="auto">
          <a:xfrm>
            <a:off x="3978132"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smtClean="0">
                <a:latin typeface="Times New Roman" panose="02020603050405020304" pitchFamily="18" charset="0"/>
              </a:defRPr>
            </a:lvl1pPr>
          </a:lstStyle>
          <a:p>
            <a:pPr>
              <a:defRPr/>
            </a:pPr>
            <a:fld id="{4EEE8C33-02B6-4C68-B3B0-93E8E4C219C4}" type="slidenum">
              <a:rPr lang="en-US" altLang="en-US"/>
              <a:pPr>
                <a:defRPr/>
              </a:pPr>
              <a:t>‹#›</a:t>
            </a:fld>
            <a:endParaRPr lang="en-US" altLang="en-US"/>
          </a:p>
        </p:txBody>
      </p:sp>
    </p:spTree>
    <p:extLst>
      <p:ext uri="{BB962C8B-B14F-4D97-AF65-F5344CB8AC3E}">
        <p14:creationId xmlns:p14="http://schemas.microsoft.com/office/powerpoint/2010/main" val="2538015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195" name="Rectangle 3"/>
          <p:cNvSpPr>
            <a:spLocks noGrp="1" noChangeArrowheads="1"/>
          </p:cNvSpPr>
          <p:nvPr>
            <p:ph type="dt" idx="1"/>
          </p:nvPr>
        </p:nvSpPr>
        <p:spPr bwMode="auto">
          <a:xfrm>
            <a:off x="3978132"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702310" y="4421823"/>
            <a:ext cx="5618480" cy="418909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198" name="Rectangle 6"/>
          <p:cNvSpPr>
            <a:spLocks noGrp="1" noChangeArrowheads="1"/>
          </p:cNvSpPr>
          <p:nvPr>
            <p:ph type="ftr" sz="quarter" idx="4"/>
          </p:nvPr>
        </p:nvSpPr>
        <p:spPr bwMode="auto">
          <a:xfrm>
            <a:off x="0"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199" name="Rectangle 7"/>
          <p:cNvSpPr>
            <a:spLocks noGrp="1" noChangeArrowheads="1"/>
          </p:cNvSpPr>
          <p:nvPr>
            <p:ph type="sldNum" sz="quarter" idx="5"/>
          </p:nvPr>
        </p:nvSpPr>
        <p:spPr bwMode="auto">
          <a:xfrm>
            <a:off x="3978132"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smtClean="0">
                <a:latin typeface="Times New Roman" panose="02020603050405020304" pitchFamily="18" charset="0"/>
              </a:defRPr>
            </a:lvl1pPr>
          </a:lstStyle>
          <a:p>
            <a:pPr>
              <a:defRPr/>
            </a:pPr>
            <a:fld id="{C4569D94-3DA0-4168-BCA3-6F1BC08E1D95}" type="slidenum">
              <a:rPr lang="en-US" altLang="en-US"/>
              <a:pPr>
                <a:defRPr/>
              </a:pPr>
              <a:t>‹#›</a:t>
            </a:fld>
            <a:endParaRPr lang="en-US" altLang="en-US"/>
          </a:p>
        </p:txBody>
      </p:sp>
    </p:spTree>
    <p:extLst>
      <p:ext uri="{BB962C8B-B14F-4D97-AF65-F5344CB8AC3E}">
        <p14:creationId xmlns:p14="http://schemas.microsoft.com/office/powerpoint/2010/main" val="2384760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dirty="0">
                <a:solidFill>
                  <a:srgbClr val="000000"/>
                </a:solidFill>
              </a:rPr>
              <a:t>Notes to Instructor</a:t>
            </a:r>
          </a:p>
          <a:p>
            <a:pPr marL="342900" indent="-342900">
              <a:buFont typeface="Arial" panose="020B0604020202020204" pitchFamily="34" charset="0"/>
              <a:buChar char="•"/>
            </a:pPr>
            <a:r>
              <a:rPr lang="en-US" sz="1100" dirty="0">
                <a:solidFill>
                  <a:srgbClr val="000000"/>
                </a:solidFill>
              </a:rPr>
              <a:t>Training is approximately 55 Minutes total -  </a:t>
            </a:r>
            <a:r>
              <a:rPr lang="en-US" sz="1100" b="1" dirty="0">
                <a:solidFill>
                  <a:srgbClr val="000000"/>
                </a:solidFill>
              </a:rPr>
              <a:t>45 </a:t>
            </a:r>
            <a:r>
              <a:rPr lang="en-US" sz="1100" dirty="0">
                <a:solidFill>
                  <a:srgbClr val="000000"/>
                </a:solidFill>
              </a:rPr>
              <a:t>minutes of instruction plus 10 minutes for the quiz </a:t>
            </a:r>
            <a:r>
              <a:rPr lang="en-US" sz="1100" baseline="0" dirty="0">
                <a:solidFill>
                  <a:srgbClr val="000000"/>
                </a:solidFill>
              </a:rPr>
              <a:t>if class discussion is chosen</a:t>
            </a:r>
            <a:r>
              <a:rPr lang="en-US" sz="1100" dirty="0">
                <a:solidFill>
                  <a:srgbClr val="000000"/>
                </a:solidFill>
              </a:rPr>
              <a:t>.</a:t>
            </a:r>
          </a:p>
          <a:p>
            <a:pPr marL="342900" indent="-342900">
              <a:buFont typeface="Arial" panose="020B0604020202020204" pitchFamily="34" charset="0"/>
              <a:buChar char="•"/>
            </a:pPr>
            <a:r>
              <a:rPr lang="en-US" sz="1100" dirty="0">
                <a:solidFill>
                  <a:srgbClr val="000000"/>
                </a:solidFill>
              </a:rPr>
              <a:t>This training course was created for airport staff and tenants who are responsible for deicing related operations.</a:t>
            </a:r>
          </a:p>
          <a:p>
            <a:pPr marL="342900" indent="-342900">
              <a:buFont typeface="Arial" panose="020B0604020202020204" pitchFamily="34" charset="0"/>
              <a:buChar char="•"/>
            </a:pPr>
            <a:r>
              <a:rPr lang="en-US" sz="1100" dirty="0">
                <a:solidFill>
                  <a:srgbClr val="000000"/>
                </a:solidFill>
              </a:rPr>
              <a:t>There are two </a:t>
            </a:r>
            <a:r>
              <a:rPr lang="en-US" sz="1100" b="1" dirty="0">
                <a:solidFill>
                  <a:srgbClr val="000000"/>
                </a:solidFill>
              </a:rPr>
              <a:t>Optional</a:t>
            </a:r>
            <a:r>
              <a:rPr lang="en-US" sz="1100" dirty="0">
                <a:solidFill>
                  <a:srgbClr val="000000"/>
                </a:solidFill>
              </a:rPr>
              <a:t> slides to “localize” for your airport situation. Use this slide deck as is, or modify as required to fit your needs.</a:t>
            </a:r>
          </a:p>
          <a:p>
            <a:pPr marL="342900" indent="-342900">
              <a:buFont typeface="Arial" panose="020B0604020202020204" pitchFamily="34" charset="0"/>
              <a:buChar char="•"/>
            </a:pPr>
            <a:r>
              <a:rPr lang="en-US" sz="1100" dirty="0">
                <a:solidFill>
                  <a:srgbClr val="000000"/>
                </a:solidFill>
              </a:rPr>
              <a:t>There are no bullet</a:t>
            </a:r>
            <a:r>
              <a:rPr lang="en-US" sz="1100" baseline="0" dirty="0">
                <a:solidFill>
                  <a:srgbClr val="000000"/>
                </a:solidFill>
              </a:rPr>
              <a:t> point</a:t>
            </a:r>
            <a:r>
              <a:rPr lang="en-US" sz="1100" dirty="0">
                <a:solidFill>
                  <a:srgbClr val="000000"/>
                </a:solidFill>
              </a:rPr>
              <a:t> transitions, click once and see entire screen</a:t>
            </a:r>
          </a:p>
          <a:p>
            <a:pPr marL="342900" indent="-342900">
              <a:buFont typeface="Arial" panose="020B0604020202020204" pitchFamily="34" charset="0"/>
              <a:buChar char="•"/>
            </a:pPr>
            <a:r>
              <a:rPr lang="en-US" sz="1100" dirty="0">
                <a:solidFill>
                  <a:srgbClr val="000000"/>
                </a:solidFill>
              </a:rPr>
              <a:t>Print a </a:t>
            </a:r>
            <a:r>
              <a:rPr lang="en-US" sz="1100" b="1" dirty="0">
                <a:solidFill>
                  <a:srgbClr val="000000"/>
                </a:solidFill>
              </a:rPr>
              <a:t>Notes Version </a:t>
            </a:r>
            <a:r>
              <a:rPr lang="en-US" sz="1100" dirty="0">
                <a:solidFill>
                  <a:srgbClr val="000000"/>
                </a:solidFill>
              </a:rPr>
              <a:t>for your Instructor Guide</a:t>
            </a:r>
          </a:p>
          <a:p>
            <a:pPr marL="342900" indent="-342900">
              <a:buFont typeface="Arial" panose="020B0604020202020204" pitchFamily="34" charset="0"/>
              <a:buChar char="•"/>
            </a:pPr>
            <a:r>
              <a:rPr lang="en-US" sz="1100" b="1" dirty="0">
                <a:solidFill>
                  <a:srgbClr val="000000"/>
                </a:solidFill>
              </a:rPr>
              <a:t>Note: </a:t>
            </a:r>
            <a:r>
              <a:rPr lang="en-US" sz="1100" dirty="0">
                <a:solidFill>
                  <a:srgbClr val="000000"/>
                </a:solidFill>
              </a:rPr>
              <a:t>The final quiz can be a printed quiz or class discussion. </a:t>
            </a:r>
          </a:p>
          <a:p>
            <a:pPr marL="342900" indent="-342900">
              <a:buFont typeface="Arial" panose="020B0604020202020204" pitchFamily="34" charset="0"/>
              <a:buChar char="•"/>
            </a:pPr>
            <a:r>
              <a:rPr lang="en-US" sz="1100" dirty="0">
                <a:solidFill>
                  <a:srgbClr val="000000"/>
                </a:solidFill>
              </a:rPr>
              <a:t>Course handout (PDF) and certificate (last slide) are optional</a:t>
            </a:r>
            <a:endParaRPr lang="en-US" sz="1100" dirty="0"/>
          </a:p>
        </p:txBody>
      </p:sp>
      <p:sp>
        <p:nvSpPr>
          <p:cNvPr id="4" name="Slide Number Placeholder 3"/>
          <p:cNvSpPr>
            <a:spLocks noGrp="1"/>
          </p:cNvSpPr>
          <p:nvPr>
            <p:ph type="sldNum" sz="quarter" idx="10"/>
          </p:nvPr>
        </p:nvSpPr>
        <p:spPr/>
        <p:txBody>
          <a:bodyPr/>
          <a:lstStyle/>
          <a:p>
            <a:fld id="{A2F90DF7-9D93-4D76-A7CE-4D16F346478E}" type="slidenum">
              <a:rPr lang="en-US" smtClean="0"/>
              <a:t>1</a:t>
            </a:fld>
            <a:endParaRPr lang="en-US" dirty="0"/>
          </a:p>
        </p:txBody>
      </p:sp>
    </p:spTree>
    <p:extLst>
      <p:ext uri="{BB962C8B-B14F-4D97-AF65-F5344CB8AC3E}">
        <p14:creationId xmlns:p14="http://schemas.microsoft.com/office/powerpoint/2010/main" val="1363611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All types of </a:t>
            </a:r>
            <a:r>
              <a:rPr lang="en-US" altLang="en-US" b="1" dirty="0">
                <a:latin typeface="Arial" panose="020B0604020202020204" pitchFamily="34" charset="0"/>
              </a:rPr>
              <a:t>Aircraft Deicing and Anti-icing Fluids (</a:t>
            </a:r>
            <a:r>
              <a:rPr lang="en-US" b="1" baseline="0" dirty="0"/>
              <a:t>ADF) </a:t>
            </a:r>
            <a:r>
              <a:rPr lang="en-US" baseline="0" dirty="0"/>
              <a:t>contain ingredients that are required to meet certification standards.</a:t>
            </a:r>
          </a:p>
          <a:p>
            <a:pPr marL="0" indent="0">
              <a:buFont typeface="Arial" panose="020B0604020202020204" pitchFamily="34" charset="0"/>
              <a:buNone/>
            </a:pPr>
            <a:endParaRPr lang="en-US" baseline="0" dirty="0"/>
          </a:p>
          <a:p>
            <a:pPr marL="174982" indent="-174982">
              <a:buFont typeface="Arial" panose="020B0604020202020204" pitchFamily="34" charset="0"/>
              <a:buChar char="•"/>
            </a:pPr>
            <a:r>
              <a:rPr lang="en-US" baseline="0" dirty="0"/>
              <a:t>The primary ingredient in ADF is a freezing point depressant, or FPD, that melts frost, ice, and snow by lowering the temperature at which it freezes.  </a:t>
            </a:r>
          </a:p>
          <a:p>
            <a:pPr marL="174982" indent="-174982">
              <a:buFont typeface="Arial" panose="020B0604020202020204" pitchFamily="34" charset="0"/>
              <a:buChar char="•"/>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10</a:t>
            </a:fld>
            <a:endParaRPr lang="en-US" altLang="en-US"/>
          </a:p>
        </p:txBody>
      </p:sp>
    </p:spTree>
    <p:extLst>
      <p:ext uri="{BB962C8B-B14F-4D97-AF65-F5344CB8AC3E}">
        <p14:creationId xmlns:p14="http://schemas.microsoft.com/office/powerpoint/2010/main" val="2034888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Currently, only a few chemicals meet all of the performance, compatibility, and environmental requirements for the FPD. </a:t>
            </a:r>
          </a:p>
          <a:p>
            <a:pPr marL="0" indent="0">
              <a:buFont typeface="Arial" panose="020B0604020202020204" pitchFamily="34" charset="0"/>
              <a:buNone/>
            </a:pPr>
            <a:endParaRPr lang="en-US" baseline="0" dirty="0"/>
          </a:p>
          <a:p>
            <a:pPr marL="174982" indent="-174982">
              <a:buFont typeface="Arial" panose="020B0604020202020204" pitchFamily="34" charset="0"/>
              <a:buChar char="•"/>
            </a:pPr>
            <a:r>
              <a:rPr lang="en-US" baseline="0" dirty="0"/>
              <a:t>The most common FPD in ADF used in the United States is propylene glycol.  This chemical is also found in a wide variety of foods, beverages, and pharmaceutical products. </a:t>
            </a:r>
          </a:p>
          <a:p>
            <a:pPr marL="174982" indent="-174982">
              <a:buFont typeface="Arial" panose="020B0604020202020204" pitchFamily="34" charset="0"/>
              <a:buChar char="•"/>
            </a:pPr>
            <a:endParaRPr lang="en-US" baseline="0" dirty="0"/>
          </a:p>
          <a:p>
            <a:pPr marL="174982" indent="-174982">
              <a:buFont typeface="Arial" panose="020B0604020202020204" pitchFamily="34" charset="0"/>
              <a:buChar char="•"/>
            </a:pPr>
            <a:r>
              <a:rPr lang="en-US" baseline="0" dirty="0"/>
              <a:t>Ethylene glycol is used by some carriers in the United States, and is the most common FPD in ADF products used in Canada.</a:t>
            </a:r>
          </a:p>
          <a:p>
            <a:pPr marL="174982" indent="-174982">
              <a:buFont typeface="Arial" panose="020B0604020202020204" pitchFamily="34" charset="0"/>
              <a:buChar char="•"/>
            </a:pPr>
            <a:endParaRPr lang="en-US" baseline="0" dirty="0"/>
          </a:p>
          <a:p>
            <a:pPr marL="174982" indent="-174982">
              <a:buFont typeface="Arial" panose="020B0604020202020204" pitchFamily="34" charset="0"/>
              <a:buChar char="•"/>
            </a:pPr>
            <a:r>
              <a:rPr lang="en-US" baseline="0" dirty="0"/>
              <a:t>Other FPDs, such as glycerol and 1,3 Propanediol are also used in some ADF products.</a:t>
            </a:r>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11</a:t>
            </a:fld>
            <a:endParaRPr lang="en-US" altLang="en-US"/>
          </a:p>
        </p:txBody>
      </p:sp>
    </p:spTree>
    <p:extLst>
      <p:ext uri="{BB962C8B-B14F-4D97-AF65-F5344CB8AC3E}">
        <p14:creationId xmlns:p14="http://schemas.microsoft.com/office/powerpoint/2010/main" val="315023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accent6"/>
                </a:solidFill>
              </a:rPr>
              <a:t>The second ingredient in ADF is water.  </a:t>
            </a:r>
          </a:p>
          <a:p>
            <a:pPr marL="0" indent="0">
              <a:buFont typeface="Arial" panose="020B0604020202020204" pitchFamily="34" charset="0"/>
              <a:buNone/>
            </a:pPr>
            <a:endParaRPr lang="en-US" dirty="0">
              <a:solidFill>
                <a:schemeClr val="accent6"/>
              </a:solidFill>
            </a:endParaRPr>
          </a:p>
          <a:p>
            <a:pPr marL="174982" indent="-174982">
              <a:buFont typeface="Arial" panose="020B0604020202020204" pitchFamily="34" charset="0"/>
              <a:buChar char="•"/>
            </a:pPr>
            <a:r>
              <a:rPr lang="en-US" dirty="0">
                <a:solidFill>
                  <a:schemeClr val="accent6"/>
                </a:solidFill>
              </a:rPr>
              <a:t>Depending on the conditions, as much as 80 percent of the ADF solution sprayed on aircraft can be water.</a:t>
            </a:r>
          </a:p>
          <a:p>
            <a:pPr marL="174982" indent="-174982">
              <a:buFont typeface="Arial" panose="020B0604020202020204" pitchFamily="34" charset="0"/>
              <a:buChar char="•"/>
            </a:pPr>
            <a:endParaRPr lang="en-US" dirty="0">
              <a:solidFill>
                <a:schemeClr val="accent6"/>
              </a:solidFill>
            </a:endParaRPr>
          </a:p>
          <a:p>
            <a:pPr marL="174982" indent="-174982">
              <a:buFont typeface="Arial" panose="020B0604020202020204" pitchFamily="34" charset="0"/>
              <a:buChar char="•"/>
            </a:pPr>
            <a:r>
              <a:rPr lang="en-US" dirty="0">
                <a:solidFill>
                  <a:schemeClr val="accent6"/>
                </a:solidFill>
              </a:rPr>
              <a:t>Approximately 1 to 2 percent of ADF consists of </a:t>
            </a:r>
            <a:r>
              <a:rPr lang="en-US" baseline="0" dirty="0">
                <a:solidFill>
                  <a:schemeClr val="accent6"/>
                </a:solidFill>
              </a:rPr>
              <a:t>additives required to meet performance certification.  These include </a:t>
            </a:r>
            <a:r>
              <a:rPr lang="en-US" sz="1100" dirty="0">
                <a:solidFill>
                  <a:schemeClr val="accent6"/>
                </a:solidFill>
              </a:rPr>
              <a:t>surfactants, corrosion inhibitors, thickeners, and dyes</a:t>
            </a:r>
            <a:r>
              <a:rPr lang="en-US" baseline="0" dirty="0">
                <a:solidFill>
                  <a:schemeClr val="accent6"/>
                </a:solidFill>
              </a:rPr>
              <a:t>.</a:t>
            </a:r>
            <a:endParaRPr lang="en-US" dirty="0">
              <a:solidFill>
                <a:schemeClr val="accent6"/>
              </a:solidFill>
            </a:endParaRP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12</a:t>
            </a:fld>
            <a:endParaRPr lang="en-US" altLang="en-US"/>
          </a:p>
        </p:txBody>
      </p:sp>
    </p:spTree>
    <p:extLst>
      <p:ext uri="{BB962C8B-B14F-4D97-AF65-F5344CB8AC3E}">
        <p14:creationId xmlns:p14="http://schemas.microsoft.com/office/powerpoint/2010/main" val="1092272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3237">
              <a:buFont typeface="Arial" panose="020B0604020202020204" pitchFamily="34" charset="0"/>
              <a:buChar char="•"/>
              <a:defRPr/>
            </a:pPr>
            <a:r>
              <a:rPr lang="en-US" dirty="0"/>
              <a:t>The deicers are used on airfield pavements are very different from ADF.</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Airfield pavement deicers are available as either fluids or solid products.</a:t>
            </a:r>
          </a:p>
          <a:p>
            <a:pPr marL="0" indent="0">
              <a:buFontTx/>
              <a:buNone/>
            </a:pPr>
            <a:endParaRPr lang="en-US" dirty="0"/>
          </a:p>
          <a:p>
            <a:pPr marL="0" indent="0">
              <a:buFontTx/>
              <a:buNone/>
            </a:pPr>
            <a:r>
              <a:rPr lang="en-US" dirty="0"/>
              <a:t>Let’s take a closer look at these deicing</a:t>
            </a:r>
            <a:r>
              <a:rPr lang="en-US" baseline="0" dirty="0"/>
              <a:t> </a:t>
            </a:r>
            <a:r>
              <a:rPr lang="en-US" dirty="0"/>
              <a:t>products.</a:t>
            </a:r>
          </a:p>
          <a:p>
            <a:pPr marL="174982" indent="-174982">
              <a:buFont typeface="Arial" panose="020B0604020202020204" pitchFamily="34" charset="0"/>
              <a:buChar char="•"/>
            </a:pPr>
            <a:endParaRPr lang="en-US" strike="noStrike" dirty="0"/>
          </a:p>
          <a:p>
            <a:endParaRPr lang="en-US" strike="sngStrike"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13</a:t>
            </a:fld>
            <a:endParaRPr lang="en-US" altLang="en-US"/>
          </a:p>
        </p:txBody>
      </p:sp>
    </p:spTree>
    <p:extLst>
      <p:ext uri="{BB962C8B-B14F-4D97-AF65-F5344CB8AC3E}">
        <p14:creationId xmlns:p14="http://schemas.microsoft.com/office/powerpoint/2010/main" val="3743023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A wide variety of products are approved for use in deicing airfield pavement.  </a:t>
            </a:r>
          </a:p>
          <a:p>
            <a:pPr marL="174982" indent="-174982">
              <a:buFont typeface="Arial" panose="020B0604020202020204" pitchFamily="34" charset="0"/>
              <a:buChar char="•"/>
            </a:pPr>
            <a:endParaRPr lang="en-US" baseline="0" dirty="0"/>
          </a:p>
          <a:p>
            <a:pPr marL="174982" indent="-174982">
              <a:buFont typeface="Arial" panose="020B0604020202020204" pitchFamily="34" charset="0"/>
              <a:buChar char="•"/>
            </a:pPr>
            <a:r>
              <a:rPr lang="en-US" baseline="0" dirty="0"/>
              <a:t>Heated sand provides added friction on airfield pavement, although it doesn’t provide significant deicing or anti-icing properties . </a:t>
            </a:r>
            <a:br>
              <a:rPr lang="en-US" baseline="0" dirty="0"/>
            </a:br>
            <a:endParaRPr lang="en-US" baseline="0" dirty="0"/>
          </a:p>
          <a:p>
            <a:pPr marL="174982" indent="-174982">
              <a:buFont typeface="Arial" panose="020B0604020202020204" pitchFamily="34" charset="0"/>
              <a:buChar char="•"/>
            </a:pPr>
            <a:r>
              <a:rPr lang="en-US" baseline="0" dirty="0"/>
              <a:t>In addition to the glycols, freezing point depressants in airfield pavement deicers include potassium acetate and potassium formate in liquid deicers, </a:t>
            </a:r>
          </a:p>
          <a:p>
            <a:pPr marL="174982" indent="-174982">
              <a:buFont typeface="Arial" panose="020B0604020202020204" pitchFamily="34" charset="0"/>
              <a:buChar char="•"/>
            </a:pPr>
            <a:endParaRPr lang="en-US" baseline="0" dirty="0"/>
          </a:p>
          <a:p>
            <a:pPr marL="174982" indent="-174982">
              <a:buFont typeface="Arial" panose="020B0604020202020204" pitchFamily="34" charset="0"/>
              <a:buChar char="•"/>
            </a:pPr>
            <a:r>
              <a:rPr lang="en-US" baseline="0" dirty="0"/>
              <a:t>and sodium acetate and sodium </a:t>
            </a:r>
            <a:r>
              <a:rPr lang="en-US" baseline="0" dirty="0" err="1"/>
              <a:t>formate</a:t>
            </a:r>
            <a:r>
              <a:rPr lang="en-US" baseline="0" dirty="0"/>
              <a:t> in solid form deicers.</a:t>
            </a:r>
          </a:p>
          <a:p>
            <a:pPr marL="174982" indent="-174982">
              <a:buFont typeface="Arial" panose="020B0604020202020204" pitchFamily="34" charset="0"/>
              <a:buChar char="•"/>
            </a:pPr>
            <a:endParaRPr lang="en-US" baseline="0" dirty="0"/>
          </a:p>
          <a:p>
            <a:pPr marL="174982" marR="0" indent="-174982"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Pavement deicers also contain small amounts of additives needed to meet performance specifications</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14</a:t>
            </a:fld>
            <a:endParaRPr lang="en-US" altLang="en-US"/>
          </a:p>
        </p:txBody>
      </p:sp>
    </p:spTree>
    <p:extLst>
      <p:ext uri="{BB962C8B-B14F-4D97-AF65-F5344CB8AC3E}">
        <p14:creationId xmlns:p14="http://schemas.microsoft.com/office/powerpoint/2010/main" val="465290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baseline="0" dirty="0"/>
              <a:t>Urea is a freezing point depressant that’s also allowed in pavement deicers, </a:t>
            </a:r>
          </a:p>
          <a:p>
            <a:pPr marL="174982" indent="-174982">
              <a:buFont typeface="Arial" panose="020B0604020202020204" pitchFamily="34" charset="0"/>
              <a:buChar char="•"/>
            </a:pPr>
            <a:endParaRPr lang="en-US" baseline="0" dirty="0"/>
          </a:p>
          <a:p>
            <a:pPr marL="174982" indent="-174982">
              <a:buFont typeface="Arial" panose="020B0604020202020204" pitchFamily="34" charset="0"/>
              <a:buChar char="•"/>
            </a:pPr>
            <a:r>
              <a:rPr lang="en-US" baseline="0" dirty="0"/>
              <a:t>But it readily breaks down into ammonia, which can be toxic </a:t>
            </a:r>
            <a:r>
              <a:rPr lang="en-US" b="0" baseline="0" dirty="0"/>
              <a:t>to the</a:t>
            </a:r>
            <a:r>
              <a:rPr lang="en-US" b="1" baseline="0" dirty="0"/>
              <a:t> </a:t>
            </a:r>
            <a:r>
              <a:rPr lang="en-US" baseline="0" dirty="0"/>
              <a:t>environment.  </a:t>
            </a:r>
            <a:br>
              <a:rPr lang="en-US" baseline="0" dirty="0"/>
            </a:br>
            <a:endParaRPr lang="en-US" baseline="0" dirty="0"/>
          </a:p>
          <a:p>
            <a:pPr marL="174982" indent="-174982">
              <a:buFont typeface="Arial" panose="020B0604020202020204" pitchFamily="34" charset="0"/>
              <a:buChar char="•"/>
            </a:pPr>
            <a:r>
              <a:rPr lang="en-US" baseline="0" dirty="0"/>
              <a:t>For that reason, the USEPA has placed stringent runoff control requirements on airports that use urea-based deicers, and they are rarely used today.</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15</a:t>
            </a:fld>
            <a:endParaRPr lang="en-US" altLang="en-US"/>
          </a:p>
        </p:txBody>
      </p:sp>
    </p:spTree>
    <p:extLst>
      <p:ext uri="{BB962C8B-B14F-4D97-AF65-F5344CB8AC3E}">
        <p14:creationId xmlns:p14="http://schemas.microsoft.com/office/powerpoint/2010/main" val="2548715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Airport deicing runoff is an environmental concern because all of the certified aircraft and airfield deicing products have some implications for environmental impact.</a:t>
            </a:r>
            <a:br>
              <a:rPr lang="en-US" dirty="0"/>
            </a:br>
            <a:endParaRPr lang="en-US" dirty="0"/>
          </a:p>
          <a:p>
            <a:pPr marL="174982" indent="-174982">
              <a:buFont typeface="Arial" panose="020B0604020202020204" pitchFamily="34" charset="0"/>
              <a:buChar char="•"/>
            </a:pPr>
            <a:r>
              <a:rPr lang="en-US" dirty="0"/>
              <a:t>The primary concern is the risk of reduced dissolved oxygen in streams receiving stormwater that contains deicers. </a:t>
            </a:r>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16</a:t>
            </a:fld>
            <a:endParaRPr lang="en-US" altLang="en-US"/>
          </a:p>
        </p:txBody>
      </p:sp>
    </p:spTree>
    <p:extLst>
      <p:ext uri="{BB962C8B-B14F-4D97-AF65-F5344CB8AC3E}">
        <p14:creationId xmlns:p14="http://schemas.microsoft.com/office/powerpoint/2010/main" val="93381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marR="0" indent="-174982"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Dissolved oxygen can be impacted because the freezing point depressants in these products are readily biodegradable, and can be a rich food source for microorganisms in the environment.  These microorganisms consume oxygen as they break down the FPDs.</a:t>
            </a:r>
            <a:r>
              <a:rPr lang="en-US" baseline="0" dirty="0"/>
              <a:t> </a:t>
            </a:r>
          </a:p>
          <a:p>
            <a:pPr marL="174982" marR="0" indent="-174982"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a:p>
          <a:p>
            <a:pPr marL="174982" indent="-174982">
              <a:buFont typeface="Arial" panose="020B0604020202020204" pitchFamily="34" charset="0"/>
              <a:buChar char="•"/>
            </a:pPr>
            <a:r>
              <a:rPr lang="en-US" baseline="0" dirty="0"/>
              <a:t>If oxygen is consumed faster than it can be replenished by natural processes, oxygen concentrations in the stream may go down to levels that are unhealthy for aquatic life. </a:t>
            </a:r>
          </a:p>
          <a:p>
            <a:pPr marL="174982" indent="-174982">
              <a:buFont typeface="Arial" panose="020B0604020202020204" pitchFamily="34" charset="0"/>
              <a:buChar char="•"/>
            </a:pPr>
            <a:endParaRPr lang="en-US" baseline="0" dirty="0"/>
          </a:p>
          <a:p>
            <a:pPr marL="174982" indent="-174982">
              <a:buFont typeface="Arial" panose="020B0604020202020204" pitchFamily="34" charset="0"/>
              <a:buChar char="•"/>
            </a:pPr>
            <a:r>
              <a:rPr lang="en-US" baseline="0" dirty="0"/>
              <a:t>Maintaining necessary dissolved oxygen concentrations requires understanding and managing the balance between the deicers in discharges and the receiving water’s capacity to assimilate them.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17</a:t>
            </a:fld>
            <a:endParaRPr lang="en-US" altLang="en-US"/>
          </a:p>
        </p:txBody>
      </p:sp>
    </p:spTree>
    <p:extLst>
      <p:ext uri="{BB962C8B-B14F-4D97-AF65-F5344CB8AC3E}">
        <p14:creationId xmlns:p14="http://schemas.microsoft.com/office/powerpoint/2010/main" val="3995525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Deicers can also present other environmental concerns</a:t>
            </a:r>
          </a:p>
          <a:p>
            <a:pPr marL="349964" indent="-349964">
              <a:buFont typeface="Arial" panose="020B0604020202020204" pitchFamily="34" charset="0"/>
              <a:buChar char="•"/>
            </a:pPr>
            <a:r>
              <a:rPr lang="en-US" baseline="0" dirty="0"/>
              <a:t>Deicers can be toxic </a:t>
            </a:r>
            <a:r>
              <a:rPr lang="en-US" dirty="0"/>
              <a:t>to fish and other aquatic organisms when concentrations are very high.  Fortunately, this is rarely the case.</a:t>
            </a:r>
          </a:p>
          <a:p>
            <a:pPr marL="349964" indent="-349964">
              <a:buFont typeface="Arial" panose="020B0604020202020204" pitchFamily="34" charset="0"/>
              <a:buChar char="•"/>
            </a:pPr>
            <a:r>
              <a:rPr lang="en-US" dirty="0"/>
              <a:t>Foul odors can be produced when glycols break down in airport storm sewers. These odors are often described as being similar to onions or garlic, and can be a problem if they occur in areas where airport workers or the public are exposed to them. </a:t>
            </a:r>
          </a:p>
          <a:p>
            <a:pPr marL="349964" indent="-349964">
              <a:buFont typeface="Arial" panose="020B0604020202020204" pitchFamily="34" charset="0"/>
              <a:buChar char="•"/>
            </a:pPr>
            <a:r>
              <a:rPr lang="en-US" dirty="0"/>
              <a:t>Under certain conditions, deicers in stormwater can promote the growth of naturally-occurring attached microbial communities, called “biofilms.” </a:t>
            </a:r>
          </a:p>
          <a:p>
            <a:pPr marL="349964" indent="-349964">
              <a:buFont typeface="Arial" panose="020B0604020202020204" pitchFamily="34" charset="0"/>
              <a:buChar char="•"/>
            </a:pPr>
            <a:r>
              <a:rPr lang="en-US" dirty="0"/>
              <a:t>Aesthetic quality, as well as aquatic habitat can be degraded if this growth is too abundant. </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18</a:t>
            </a:fld>
            <a:endParaRPr lang="en-US" altLang="en-US"/>
          </a:p>
        </p:txBody>
      </p:sp>
    </p:spTree>
    <p:extLst>
      <p:ext uri="{BB962C8B-B14F-4D97-AF65-F5344CB8AC3E}">
        <p14:creationId xmlns:p14="http://schemas.microsoft.com/office/powerpoint/2010/main" val="953676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The requirements for managing stormwater containing deicers are defined by safety and environmental protection regulations.</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The FAA provides specific guidance and requirements for virtually every aspect of aircraft and airfield pavement deicing to ensure the safety of wintertime operations.  These are contained in various FAA Advisory Circulars and Orders.  See the Course Guide for a</a:t>
            </a:r>
            <a:r>
              <a:rPr lang="en-US" baseline="0" dirty="0"/>
              <a:t> list of the AC’s.</a:t>
            </a:r>
            <a:endParaRPr lang="en-US" dirty="0"/>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The US EPA regulates airport deicing as an industrial activity, and</a:t>
            </a:r>
            <a:r>
              <a:rPr lang="en-US" baseline="0" dirty="0"/>
              <a:t> </a:t>
            </a:r>
            <a:br>
              <a:rPr lang="en-US" baseline="0" dirty="0"/>
            </a:br>
            <a:endParaRPr lang="en-US" baseline="0" dirty="0"/>
          </a:p>
          <a:p>
            <a:pPr marL="174982" indent="-174982">
              <a:buFont typeface="Arial" panose="020B0604020202020204" pitchFamily="34" charset="0"/>
              <a:buChar char="•"/>
            </a:pPr>
            <a:r>
              <a:rPr lang="en-US" dirty="0"/>
              <a:t>authorization for discharging stormwater associated with deicing operations is granted through either a general or individual</a:t>
            </a:r>
            <a:r>
              <a:rPr lang="en-US" baseline="0" dirty="0"/>
              <a:t> </a:t>
            </a:r>
            <a:r>
              <a:rPr lang="en-US" dirty="0"/>
              <a:t>National Pollutant Discharge Elimination System, or</a:t>
            </a:r>
            <a:r>
              <a:rPr lang="en-US" baseline="0" dirty="0"/>
              <a:t> NPDES, permit.</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19</a:t>
            </a:fld>
            <a:endParaRPr lang="en-US" altLang="en-US"/>
          </a:p>
        </p:txBody>
      </p:sp>
    </p:spTree>
    <p:extLst>
      <p:ext uri="{BB962C8B-B14F-4D97-AF65-F5344CB8AC3E}">
        <p14:creationId xmlns:p14="http://schemas.microsoft.com/office/powerpoint/2010/main" val="3113544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 </a:t>
            </a:r>
            <a:r>
              <a:rPr lang="en-US" dirty="0"/>
              <a:t>Welcome to Course 4 Managing</a:t>
            </a:r>
            <a:r>
              <a:rPr lang="en-US" baseline="0" dirty="0"/>
              <a:t> Deicing Runoff, </a:t>
            </a:r>
            <a:br>
              <a:rPr lang="en-US" baseline="0" dirty="0"/>
            </a:br>
            <a:r>
              <a:rPr lang="en-US" baseline="0" dirty="0"/>
              <a:t>There are two lessons in this course.  Let’s start with Lesson 1: Introduction to Deicing. </a:t>
            </a:r>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2</a:t>
            </a:fld>
            <a:endParaRPr lang="en-US" altLang="en-US"/>
          </a:p>
        </p:txBody>
      </p:sp>
    </p:spTree>
    <p:extLst>
      <p:ext uri="{BB962C8B-B14F-4D97-AF65-F5344CB8AC3E}">
        <p14:creationId xmlns:p14="http://schemas.microsoft.com/office/powerpoint/2010/main" val="2653184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There are significant challenges in managing</a:t>
            </a:r>
            <a:r>
              <a:rPr lang="en-US" baseline="0" dirty="0"/>
              <a:t> </a:t>
            </a:r>
            <a:r>
              <a:rPr lang="en-US" dirty="0"/>
              <a:t>deicing runoff to comply with regulatory requirements.</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baseline="0" dirty="0"/>
              <a:t>The materials and practices are regulated: </a:t>
            </a:r>
            <a:br>
              <a:rPr lang="en-US" baseline="0" dirty="0"/>
            </a:br>
            <a:endParaRPr lang="en-US" baseline="0" dirty="0"/>
          </a:p>
          <a:p>
            <a:pPr marL="174982" indent="-174982">
              <a:buFont typeface="Arial" panose="020B0604020202020204" pitchFamily="34" charset="0"/>
              <a:buChar char="•"/>
            </a:pPr>
            <a:r>
              <a:rPr lang="en-US" dirty="0"/>
              <a:t>Only certified deicers may be used on aircraft and airfield pavement.  </a:t>
            </a:r>
            <a:br>
              <a:rPr lang="en-US" dirty="0"/>
            </a:br>
            <a:endParaRPr lang="en-US" dirty="0"/>
          </a:p>
          <a:p>
            <a:pPr marL="174982" indent="-174982">
              <a:buFont typeface="Arial" panose="020B0604020202020204" pitchFamily="34" charset="0"/>
              <a:buChar char="•"/>
            </a:pPr>
            <a:r>
              <a:rPr lang="en-US" dirty="0"/>
              <a:t>In addition, the</a:t>
            </a:r>
            <a:r>
              <a:rPr lang="en-US" baseline="0" dirty="0"/>
              <a:t> </a:t>
            </a:r>
            <a:r>
              <a:rPr lang="en-US" dirty="0"/>
              <a:t>FAA requires that specific and approved practices be used in handling and applying deicers.</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Deicing is conducted outside, across large areas, and often under stormy conditions with wind</a:t>
            </a:r>
            <a:r>
              <a:rPr lang="en-US" baseline="0" dirty="0"/>
              <a:t> and freezing precipitation. </a:t>
            </a:r>
          </a:p>
          <a:p>
            <a:pPr marL="0" indent="0">
              <a:buFont typeface="Arial" panose="020B0604020202020204" pitchFamily="34" charset="0"/>
              <a:buNone/>
            </a:pPr>
            <a:endParaRPr lang="en-US" baseline="0" dirty="0"/>
          </a:p>
          <a:p>
            <a:pPr marL="174982" indent="-174982" defTabSz="933237">
              <a:buFont typeface="Arial" panose="020B0604020202020204" pitchFamily="34" charset="0"/>
              <a:buChar char="•"/>
              <a:defRPr/>
            </a:pPr>
            <a:r>
              <a:rPr lang="en-US" baseline="0" dirty="0"/>
              <a:t>As a result, deicers are widely dispersed over the airfield.  Containment and collection of stormwater impacted by deicing requires specialized techniques.  </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20</a:t>
            </a:fld>
            <a:endParaRPr lang="en-US" altLang="en-US"/>
          </a:p>
        </p:txBody>
      </p:sp>
    </p:spTree>
    <p:extLst>
      <p:ext uri="{BB962C8B-B14F-4D97-AF65-F5344CB8AC3E}">
        <p14:creationId xmlns:p14="http://schemas.microsoft.com/office/powerpoint/2010/main" val="3270429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A fundamental challenge in managing deicing runoff is that it presents the same difficulties faced in managing other types of stormwater:</a:t>
            </a:r>
          </a:p>
          <a:p>
            <a:pPr marL="174982" indent="-174982">
              <a:buFont typeface="Arial" panose="020B0604020202020204" pitchFamily="34" charset="0"/>
              <a:buChar char="•"/>
            </a:pPr>
            <a:r>
              <a:rPr lang="en-US" baseline="0" dirty="0"/>
              <a:t>flows and pollutant concentrations vary within and between storm events, </a:t>
            </a:r>
          </a:p>
          <a:p>
            <a:pPr marL="174982" indent="-174982">
              <a:buFont typeface="Arial" panose="020B0604020202020204" pitchFamily="34" charset="0"/>
              <a:buChar char="•"/>
            </a:pPr>
            <a:endParaRPr lang="en-US" baseline="0" dirty="0"/>
          </a:p>
          <a:p>
            <a:pPr marL="174982" indent="-174982">
              <a:buFont typeface="Arial" panose="020B0604020202020204" pitchFamily="34" charset="0"/>
              <a:buChar char="•"/>
            </a:pPr>
            <a:r>
              <a:rPr lang="en-US" baseline="0" dirty="0"/>
              <a:t>there are large volumes of water to manage, which requires complex infrastructure,</a:t>
            </a:r>
          </a:p>
          <a:p>
            <a:pPr marL="174982" indent="-174982">
              <a:buFont typeface="Arial" panose="020B0604020202020204" pitchFamily="34" charset="0"/>
              <a:buChar char="•"/>
            </a:pPr>
            <a:endParaRPr lang="en-US" baseline="0" dirty="0"/>
          </a:p>
          <a:p>
            <a:pPr marL="174982" indent="-174982">
              <a:buFont typeface="Arial" panose="020B0604020202020204" pitchFamily="34" charset="0"/>
              <a:buChar char="•"/>
            </a:pPr>
            <a:r>
              <a:rPr lang="en-US" baseline="0" dirty="0"/>
              <a:t>and its often difficult to clearly understand what levels of control are required to avoid environmental impacts.</a:t>
            </a:r>
          </a:p>
          <a:p>
            <a:pPr marL="174982" indent="-174982">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21</a:t>
            </a:fld>
            <a:endParaRPr lang="en-US" altLang="en-US"/>
          </a:p>
        </p:txBody>
      </p:sp>
    </p:spTree>
    <p:extLst>
      <p:ext uri="{BB962C8B-B14F-4D97-AF65-F5344CB8AC3E}">
        <p14:creationId xmlns:p14="http://schemas.microsoft.com/office/powerpoint/2010/main" val="281694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237">
              <a:buFont typeface="Arial" panose="020B0604020202020204" pitchFamily="34" charset="0"/>
              <a:buNone/>
              <a:defRPr/>
            </a:pPr>
            <a:r>
              <a:rPr lang="en-US" baseline="0" dirty="0"/>
              <a:t>Just like other stormwater controls, but unlike other industrial pollution controls, deicing runoff controls are significantly less than 100% effective. </a:t>
            </a:r>
            <a:br>
              <a:rPr lang="en-US" baseline="0" dirty="0"/>
            </a:br>
            <a:endParaRPr lang="en-US" baseline="0" dirty="0"/>
          </a:p>
          <a:p>
            <a:pPr marL="174982" indent="-174982" defTabSz="933237">
              <a:buFont typeface="Arial" panose="020B0604020202020204" pitchFamily="34" charset="0"/>
              <a:buChar char="•"/>
              <a:defRPr/>
            </a:pPr>
            <a:r>
              <a:rPr lang="en-US" baseline="0" dirty="0"/>
              <a:t>USEPA estimates that less than 80 percent of applied ADF is potentially collectible, even with the most aggressive efforts.</a:t>
            </a:r>
            <a:br>
              <a:rPr lang="en-US" baseline="0" dirty="0"/>
            </a:br>
            <a:endParaRPr lang="en-US" baseline="0" dirty="0"/>
          </a:p>
          <a:p>
            <a:pPr marL="174982" indent="-174982">
              <a:buFont typeface="Arial" panose="020B0604020202020204" pitchFamily="34" charset="0"/>
              <a:buChar char="•"/>
            </a:pPr>
            <a:r>
              <a:rPr lang="en-US" dirty="0"/>
              <a:t>There are numerous organizations involved in deicing that have to be coordinated in managing the runoff.  </a:t>
            </a:r>
            <a:br>
              <a:rPr lang="en-US" dirty="0"/>
            </a:br>
            <a:endParaRPr lang="en-US" dirty="0"/>
          </a:p>
          <a:p>
            <a:pPr marL="174982" indent="-174982">
              <a:buFont typeface="Arial" panose="020B0604020202020204" pitchFamily="34" charset="0"/>
              <a:buChar char="•"/>
            </a:pPr>
            <a:r>
              <a:rPr lang="en-US" dirty="0"/>
              <a:t>These include airport departments, aircraft operators and their service providers, and regulatory agencies.</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22</a:t>
            </a:fld>
            <a:endParaRPr lang="en-US" altLang="en-US"/>
          </a:p>
        </p:txBody>
      </p:sp>
    </p:spTree>
    <p:extLst>
      <p:ext uri="{BB962C8B-B14F-4D97-AF65-F5344CB8AC3E}">
        <p14:creationId xmlns:p14="http://schemas.microsoft.com/office/powerpoint/2010/main" val="3669052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dirty="0"/>
              <a:t>In summary,  in Lesson 1 you learned to identify:</a:t>
            </a:r>
          </a:p>
          <a:p>
            <a:pPr>
              <a:spcAft>
                <a:spcPts val="0"/>
              </a:spcAft>
            </a:pPr>
            <a:endParaRPr lang="en-US" sz="1200" dirty="0"/>
          </a:p>
          <a:p>
            <a:pPr marL="285750" indent="-285750">
              <a:spcAft>
                <a:spcPts val="0"/>
              </a:spcAft>
              <a:buFont typeface="Arial" panose="020B0604020202020204" pitchFamily="34" charset="0"/>
              <a:buChar char="•"/>
            </a:pPr>
            <a:r>
              <a:rPr lang="en-US" sz="1200" dirty="0"/>
              <a:t>Differences between aircraft and airfield pavement deicers</a:t>
            </a:r>
          </a:p>
          <a:p>
            <a:pPr marL="285750" indent="-285750">
              <a:spcAft>
                <a:spcPts val="0"/>
              </a:spcAft>
              <a:buFont typeface="Arial" panose="020B0604020202020204" pitchFamily="34" charset="0"/>
              <a:buChar char="•"/>
            </a:pPr>
            <a:r>
              <a:rPr lang="en-US" sz="1200" dirty="0"/>
              <a:t>Key ingredients in approved aircraft and airfield pavement deicers</a:t>
            </a:r>
          </a:p>
          <a:p>
            <a:pPr marL="285750" indent="-285750">
              <a:spcAft>
                <a:spcPts val="0"/>
              </a:spcAft>
              <a:buFont typeface="Arial" panose="020B0604020202020204" pitchFamily="34" charset="0"/>
              <a:buChar char="•"/>
            </a:pPr>
            <a:r>
              <a:rPr lang="en-US" sz="1200" dirty="0"/>
              <a:t>Federal regulatory requirements</a:t>
            </a:r>
          </a:p>
          <a:p>
            <a:pPr marL="285750" indent="-285750">
              <a:spcAft>
                <a:spcPts val="0"/>
              </a:spcAft>
              <a:buFont typeface="Arial" panose="020B0604020202020204" pitchFamily="34" charset="0"/>
              <a:buChar char="•"/>
            </a:pPr>
            <a:r>
              <a:rPr lang="en-US" sz="1200" dirty="0"/>
              <a:t>Challenges in complying with regulatory requirements</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23</a:t>
            </a:fld>
            <a:endParaRPr lang="en-US" altLang="en-US"/>
          </a:p>
        </p:txBody>
      </p:sp>
    </p:spTree>
    <p:extLst>
      <p:ext uri="{BB962C8B-B14F-4D97-AF65-F5344CB8AC3E}">
        <p14:creationId xmlns:p14="http://schemas.microsoft.com/office/powerpoint/2010/main" val="548477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It</a:t>
            </a:r>
            <a:r>
              <a:rPr lang="en-US" baseline="0" dirty="0"/>
              <a:t>’s time for some Knowledge Checks over the information just covered. </a:t>
            </a:r>
          </a:p>
          <a:p>
            <a:pPr defTabSz="933237">
              <a:defRPr/>
            </a:pPr>
            <a:endParaRPr lang="en-US" baseline="0" dirty="0"/>
          </a:p>
          <a:p>
            <a:pPr defTabSz="933237">
              <a:defRPr/>
            </a:pPr>
            <a:r>
              <a:rPr lang="en-US" dirty="0"/>
              <a:t>True or</a:t>
            </a:r>
            <a:r>
              <a:rPr lang="en-US" baseline="0" dirty="0"/>
              <a:t> </a:t>
            </a:r>
            <a:r>
              <a:rPr lang="en-US" dirty="0"/>
              <a:t>False</a:t>
            </a:r>
          </a:p>
          <a:p>
            <a:pPr defTabSz="933237">
              <a:defRPr/>
            </a:pPr>
            <a:br>
              <a:rPr lang="en-US" dirty="0"/>
            </a:br>
            <a:r>
              <a:rPr lang="en-US" baseline="0" dirty="0"/>
              <a:t>The primary ingredient in ADF is a freezing point depressant, or FPD, that melts frost, ice, and snow by lowering the temperature at which it freezes. </a:t>
            </a:r>
            <a:endParaRPr lang="en-US" dirty="0"/>
          </a:p>
          <a:p>
            <a:endParaRPr lang="en-US" dirty="0">
              <a:solidFill>
                <a:srgbClr val="C00000"/>
              </a:solidFill>
            </a:endParaRPr>
          </a:p>
          <a:p>
            <a:r>
              <a:rPr lang="en-US" dirty="0">
                <a:solidFill>
                  <a:srgbClr val="C00000"/>
                </a:solidFill>
              </a:rPr>
              <a:t>Correct</a:t>
            </a:r>
            <a:r>
              <a:rPr lang="en-US" baseline="0" dirty="0">
                <a:solidFill>
                  <a:srgbClr val="C00000"/>
                </a:solidFill>
              </a:rPr>
              <a:t> Answer : </a:t>
            </a:r>
            <a:r>
              <a:rPr lang="en-US" dirty="0">
                <a:solidFill>
                  <a:srgbClr val="C00000"/>
                </a:solidFill>
              </a:rPr>
              <a:t>True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24</a:t>
            </a:fld>
            <a:endParaRPr lang="en-US" altLang="en-US"/>
          </a:p>
        </p:txBody>
      </p:sp>
    </p:spTree>
    <p:extLst>
      <p:ext uri="{BB962C8B-B14F-4D97-AF65-F5344CB8AC3E}">
        <p14:creationId xmlns:p14="http://schemas.microsoft.com/office/powerpoint/2010/main" val="3270362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True or</a:t>
            </a:r>
            <a:r>
              <a:rPr lang="en-US" baseline="0" dirty="0"/>
              <a:t> </a:t>
            </a:r>
            <a:r>
              <a:rPr lang="en-US" dirty="0"/>
              <a:t>False</a:t>
            </a:r>
            <a:br>
              <a:rPr lang="en-US" dirty="0"/>
            </a:br>
            <a:endParaRPr lang="en-US" dirty="0"/>
          </a:p>
          <a:p>
            <a:pPr defTabSz="933237">
              <a:defRPr/>
            </a:pPr>
            <a:r>
              <a:rPr lang="en-US" dirty="0"/>
              <a:t>Some certified aircraft and airfield deicing products have no implications at all for environmental impact.</a:t>
            </a:r>
          </a:p>
          <a:p>
            <a:endParaRPr lang="en-US" dirty="0">
              <a:solidFill>
                <a:srgbClr val="C00000"/>
              </a:solidFill>
            </a:endParaRPr>
          </a:p>
          <a:p>
            <a:r>
              <a:rPr lang="en-US" dirty="0">
                <a:solidFill>
                  <a:srgbClr val="C00000"/>
                </a:solidFill>
              </a:rPr>
              <a:t>Correct</a:t>
            </a:r>
            <a:r>
              <a:rPr lang="en-US" baseline="0" dirty="0">
                <a:solidFill>
                  <a:srgbClr val="C00000"/>
                </a:solidFill>
              </a:rPr>
              <a:t> Answer: </a:t>
            </a:r>
            <a:r>
              <a:rPr lang="en-US" dirty="0">
                <a:solidFill>
                  <a:srgbClr val="C00000"/>
                </a:solidFill>
              </a:rPr>
              <a:t>False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25</a:t>
            </a:fld>
            <a:endParaRPr lang="en-US" altLang="en-US"/>
          </a:p>
        </p:txBody>
      </p:sp>
    </p:spTree>
    <p:extLst>
      <p:ext uri="{BB962C8B-B14F-4D97-AF65-F5344CB8AC3E}">
        <p14:creationId xmlns:p14="http://schemas.microsoft.com/office/powerpoint/2010/main" val="1641718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70C0"/>
              </a:buClr>
            </a:pPr>
            <a:r>
              <a:rPr lang="en-US" dirty="0"/>
              <a:t>Multiple Choice</a:t>
            </a:r>
          </a:p>
          <a:p>
            <a:pPr marL="466618" lvl="1">
              <a:buClr>
                <a:srgbClr val="0070C0"/>
              </a:buClr>
            </a:pPr>
            <a:endParaRPr lang="en-US" dirty="0"/>
          </a:p>
          <a:p>
            <a:pPr marL="466618" lvl="1">
              <a:buClr>
                <a:srgbClr val="0070C0"/>
              </a:buClr>
            </a:pPr>
            <a:r>
              <a:rPr lang="en-US" dirty="0"/>
              <a:t>The primary environmental concern with deicers is the risk of _____ in streams that receive stormwater containing deicers. </a:t>
            </a:r>
          </a:p>
          <a:p>
            <a:pPr marL="466618" lvl="1">
              <a:buClr>
                <a:srgbClr val="0070C0"/>
              </a:buClr>
            </a:pPr>
            <a:endParaRPr lang="en-US" dirty="0"/>
          </a:p>
          <a:p>
            <a:pPr marL="699927" lvl="1" indent="-233309">
              <a:buClr>
                <a:srgbClr val="0070C0"/>
              </a:buClr>
              <a:buAutoNum type="alphaUcPeriod"/>
            </a:pPr>
            <a:r>
              <a:rPr lang="en-US" b="0" dirty="0"/>
              <a:t>Low dissolved oxygen</a:t>
            </a:r>
          </a:p>
          <a:p>
            <a:pPr marL="699927" lvl="1" indent="-233309">
              <a:buClr>
                <a:srgbClr val="0070C0"/>
              </a:buClr>
              <a:buAutoNum type="alphaUcPeriod"/>
            </a:pPr>
            <a:r>
              <a:rPr lang="en-US" dirty="0"/>
              <a:t>Aquatic toxicity</a:t>
            </a:r>
          </a:p>
          <a:p>
            <a:pPr marL="699927" lvl="1" indent="-233309">
              <a:buClr>
                <a:srgbClr val="0070C0"/>
              </a:buClr>
              <a:buAutoNum type="alphaUcPeriod"/>
            </a:pPr>
            <a:r>
              <a:rPr lang="en-US" dirty="0"/>
              <a:t>Increased salinity</a:t>
            </a:r>
          </a:p>
          <a:p>
            <a:pPr marL="699927" lvl="1" indent="-233309">
              <a:buClr>
                <a:srgbClr val="0070C0"/>
              </a:buClr>
              <a:buAutoNum type="alphaUcPeriod"/>
            </a:pPr>
            <a:r>
              <a:rPr lang="en-US" dirty="0"/>
              <a:t>Reduced ice cover</a:t>
            </a:r>
          </a:p>
          <a:p>
            <a:pPr marL="699927" lvl="1" indent="-233309">
              <a:buClr>
                <a:srgbClr val="0070C0"/>
              </a:buClr>
              <a:buAutoNum type="alphaUcPeriod"/>
            </a:pPr>
            <a:endParaRPr lang="en-US" dirty="0"/>
          </a:p>
          <a:p>
            <a:pPr marL="466618" lvl="1">
              <a:buClr>
                <a:srgbClr val="0070C0"/>
              </a:buClr>
            </a:pPr>
            <a:r>
              <a:rPr lang="en-US" dirty="0"/>
              <a:t>Correct  answer: A. Low dissolved oxygen</a:t>
            </a:r>
          </a:p>
          <a:p>
            <a:pPr marL="466618" lvl="1">
              <a:buClr>
                <a:srgbClr val="0070C0"/>
              </a:buClr>
            </a:pPr>
            <a:endParaRPr lang="en-US" dirty="0"/>
          </a:p>
          <a:p>
            <a:pPr marL="466618" lvl="1">
              <a:buClr>
                <a:srgbClr val="0070C0"/>
              </a:buClr>
            </a:pPr>
            <a:r>
              <a:rPr lang="en-US" dirty="0"/>
              <a:t>You have now completed lesson 1, let’s continue to lesson 2.</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26</a:t>
            </a:fld>
            <a:endParaRPr lang="en-US" altLang="en-US"/>
          </a:p>
        </p:txBody>
      </p:sp>
    </p:spTree>
    <p:extLst>
      <p:ext uri="{BB962C8B-B14F-4D97-AF65-F5344CB8AC3E}">
        <p14:creationId xmlns:p14="http://schemas.microsoft.com/office/powerpoint/2010/main" val="1536997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b="1" dirty="0"/>
          </a:p>
          <a:p>
            <a:r>
              <a:rPr lang="en-US" dirty="0"/>
              <a:t>Welcome to </a:t>
            </a:r>
            <a:r>
              <a:rPr lang="en-US" baseline="0" dirty="0"/>
              <a:t>Lesson 2: </a:t>
            </a:r>
            <a:r>
              <a:rPr lang="en-US" altLang="en-US" b="1" dirty="0">
                <a:latin typeface="Arial" panose="020B0604020202020204" pitchFamily="34" charset="0"/>
              </a:rPr>
              <a:t>The Deicing Runoff Management Toolbox</a:t>
            </a:r>
            <a:r>
              <a:rPr lang="en-US" baseline="0" dirty="0"/>
              <a:t>. </a:t>
            </a:r>
            <a:r>
              <a:rPr lang="en-US" dirty="0"/>
              <a:t>In Lesson</a:t>
            </a:r>
            <a:r>
              <a:rPr lang="en-US" baseline="0" dirty="0"/>
              <a:t> 2, you’ll learn about the </a:t>
            </a:r>
            <a:r>
              <a:rPr lang="en-US" dirty="0"/>
              <a:t>four categories of deicer Best Management Practices (BMPs)</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569D94-3DA0-4168-BCA3-6F1BC08E1D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91372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baseline="0" dirty="0"/>
              <a:t> </a:t>
            </a:r>
            <a:r>
              <a:rPr lang="en-US" dirty="0"/>
              <a:t>In Lesson 2 you will learn to:</a:t>
            </a:r>
          </a:p>
          <a:p>
            <a:pPr marL="182266" indent="-182266">
              <a:buFont typeface="Arial" panose="020B0604020202020204" pitchFamily="34" charset="0"/>
              <a:buChar char="•"/>
            </a:pPr>
            <a:r>
              <a:rPr lang="en-US" dirty="0"/>
              <a:t>Define the four categories of deicing runoff Best Management Practices, or BMPs</a:t>
            </a:r>
          </a:p>
          <a:p>
            <a:pPr marL="182266" indent="-182266">
              <a:buFont typeface="Arial" panose="020B0604020202020204" pitchFamily="34" charset="0"/>
              <a:buChar char="•"/>
            </a:pPr>
            <a:r>
              <a:rPr lang="en-US" dirty="0"/>
              <a:t>Identify key BMPs in each of the four categories</a:t>
            </a:r>
          </a:p>
          <a:p>
            <a:pPr marL="182266" indent="-182266">
              <a:buFont typeface="Arial" panose="020B0604020202020204" pitchFamily="34" charset="0"/>
              <a:buChar char="•"/>
            </a:pPr>
            <a:r>
              <a:rPr lang="en-US" dirty="0"/>
              <a:t>Describe how BMPs from each of the categories are combined to create deicing runoff management </a:t>
            </a:r>
            <a:r>
              <a:rPr lang="en-US" i="1" dirty="0"/>
              <a:t>systems</a:t>
            </a:r>
          </a:p>
          <a:p>
            <a:pPr marL="182266" indent="-182266">
              <a:buFont typeface="Arial" panose="020B0604020202020204" pitchFamily="34" charset="0"/>
              <a:buChar char="•"/>
            </a:pPr>
            <a:endParaRPr lang="en-US" i="1" dirty="0"/>
          </a:p>
          <a:p>
            <a:r>
              <a:rPr lang="en-US" dirty="0"/>
              <a:t>For detailed</a:t>
            </a:r>
            <a:r>
              <a:rPr lang="en-US" baseline="0" dirty="0"/>
              <a:t> information on these topics, refer to ACRP Report 14 Deicing Planning Guidelines and Practices for Stormwater Management Systems</a:t>
            </a:r>
            <a:endParaRPr lang="en-US" i="1" dirty="0"/>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28</a:t>
            </a:fld>
            <a:endParaRPr lang="en-US" altLang="en-US"/>
          </a:p>
        </p:txBody>
      </p:sp>
    </p:spTree>
    <p:extLst>
      <p:ext uri="{BB962C8B-B14F-4D97-AF65-F5344CB8AC3E}">
        <p14:creationId xmlns:p14="http://schemas.microsoft.com/office/powerpoint/2010/main" val="1253468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b="1" dirty="0"/>
          </a:p>
          <a:p>
            <a:r>
              <a:rPr lang="en-US" dirty="0"/>
              <a:t>The deicing runoff management toolbox has four categories of Best Management Practices (BMPs):</a:t>
            </a:r>
          </a:p>
          <a:p>
            <a:endParaRPr lang="en-US" dirty="0"/>
          </a:p>
          <a:p>
            <a:pPr marL="171450" indent="-171450">
              <a:buFont typeface="Arial" panose="020B0604020202020204" pitchFamily="34" charset="0"/>
              <a:buChar char="•"/>
            </a:pPr>
            <a:r>
              <a:rPr lang="en-US" dirty="0"/>
              <a:t>Source reduction BMPs that reduce the amount of deicers needed to maintain safe operations during winter conditions</a:t>
            </a:r>
          </a:p>
          <a:p>
            <a:pPr marL="171450" indent="-171450">
              <a:buFont typeface="Arial" panose="020B0604020202020204" pitchFamily="34" charset="0"/>
              <a:buChar char="•"/>
            </a:pPr>
            <a:r>
              <a:rPr lang="en-US" dirty="0"/>
              <a:t>Collection and containment BMPs that isolate and collect runoff from deicing operations</a:t>
            </a:r>
          </a:p>
          <a:p>
            <a:pPr marL="171450" indent="-171450">
              <a:buFont typeface="Arial" panose="020B0604020202020204" pitchFamily="34" charset="0"/>
              <a:buChar char="•"/>
            </a:pPr>
            <a:r>
              <a:rPr lang="en-US" dirty="0"/>
              <a:t>Storage</a:t>
            </a:r>
            <a:r>
              <a:rPr lang="en-US" baseline="0" dirty="0"/>
              <a:t> BMPs that hold collected deicing runoff prior to transfer to treatment or recycling</a:t>
            </a:r>
          </a:p>
          <a:p>
            <a:pPr marL="171450" indent="-171450">
              <a:buFont typeface="Arial" panose="020B0604020202020204" pitchFamily="34" charset="0"/>
              <a:buChar char="•"/>
            </a:pPr>
            <a:r>
              <a:rPr lang="en-US" baseline="0" dirty="0"/>
              <a:t>Treatment and recycling BMPs used to dispose of the collected runoff</a:t>
            </a:r>
          </a:p>
          <a:p>
            <a:pPr marL="178587" indent="-178587">
              <a:buFont typeface="Arial" panose="020B0604020202020204" pitchFamily="34" charset="0"/>
              <a:buChar char="•"/>
            </a:pPr>
            <a:endParaRPr lang="en-US" baseline="0" dirty="0"/>
          </a:p>
          <a:p>
            <a:r>
              <a:rPr lang="en-US" baseline="0" dirty="0"/>
              <a:t>Now let’s look into each drawer of the toolbox to understand the tools that are available to us.</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29</a:t>
            </a:fld>
            <a:endParaRPr lang="en-US" altLang="en-US"/>
          </a:p>
        </p:txBody>
      </p:sp>
    </p:spTree>
    <p:extLst>
      <p:ext uri="{BB962C8B-B14F-4D97-AF65-F5344CB8AC3E}">
        <p14:creationId xmlns:p14="http://schemas.microsoft.com/office/powerpoint/2010/main" val="1084789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dirty="0"/>
              <a:t>In this lesson you will learn to identify:</a:t>
            </a:r>
          </a:p>
          <a:p>
            <a:pPr>
              <a:spcAft>
                <a:spcPts val="0"/>
              </a:spcAft>
            </a:pPr>
            <a:endParaRPr lang="en-US" sz="1200" dirty="0"/>
          </a:p>
          <a:p>
            <a:pPr marL="285750" indent="-285750">
              <a:spcAft>
                <a:spcPts val="0"/>
              </a:spcAft>
              <a:buFont typeface="Arial" panose="020B0604020202020204" pitchFamily="34" charset="0"/>
              <a:buChar char="•"/>
            </a:pPr>
            <a:r>
              <a:rPr lang="en-US" sz="1200" dirty="0"/>
              <a:t>Differences between aircraft and airfield pavement deicers</a:t>
            </a:r>
          </a:p>
          <a:p>
            <a:pPr marL="285750" indent="-285750">
              <a:spcAft>
                <a:spcPts val="0"/>
              </a:spcAft>
              <a:buFont typeface="Arial" panose="020B0604020202020204" pitchFamily="34" charset="0"/>
              <a:buChar char="•"/>
            </a:pPr>
            <a:r>
              <a:rPr lang="en-US" sz="1200" dirty="0"/>
              <a:t>Key ingredients in approved aircraft and airfield pavement deicers</a:t>
            </a:r>
          </a:p>
          <a:p>
            <a:pPr marL="285750" indent="-285750">
              <a:spcAft>
                <a:spcPts val="0"/>
              </a:spcAft>
              <a:buFont typeface="Arial" panose="020B0604020202020204" pitchFamily="34" charset="0"/>
              <a:buChar char="•"/>
            </a:pPr>
            <a:r>
              <a:rPr lang="en-US" sz="1200" dirty="0"/>
              <a:t>Regulatory requirements that apply to deicing</a:t>
            </a:r>
          </a:p>
          <a:p>
            <a:pPr marL="285750" indent="-285750">
              <a:spcAft>
                <a:spcPts val="0"/>
              </a:spcAft>
              <a:buFont typeface="Arial" panose="020B0604020202020204" pitchFamily="34" charset="0"/>
              <a:buChar char="•"/>
            </a:pPr>
            <a:r>
              <a:rPr lang="en-US" sz="1200" dirty="0"/>
              <a:t>Challenges in complying with the regulatory requirements</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3</a:t>
            </a:fld>
            <a:endParaRPr lang="en-US" altLang="en-US"/>
          </a:p>
        </p:txBody>
      </p:sp>
    </p:spTree>
    <p:extLst>
      <p:ext uri="{BB962C8B-B14F-4D97-AF65-F5344CB8AC3E}">
        <p14:creationId xmlns:p14="http://schemas.microsoft.com/office/powerpoint/2010/main" val="3626526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basic principle of pollution control is to first consider opportunities to reduce the generation of pollutants.  Reductions here will make other control efforts easier.</a:t>
            </a:r>
          </a:p>
          <a:p>
            <a:endParaRPr lang="en-US" dirty="0"/>
          </a:p>
          <a:p>
            <a:pPr marL="174982" indent="-174982">
              <a:buFont typeface="Arial" panose="020B0604020202020204" pitchFamily="34" charset="0"/>
              <a:buChar char="•"/>
            </a:pPr>
            <a:r>
              <a:rPr lang="en-US" dirty="0"/>
              <a:t>Available tools for reducing ADF in stormwater range from selecting products with the best environmental profile, </a:t>
            </a:r>
          </a:p>
          <a:p>
            <a:pPr marL="174982" indent="-174982">
              <a:buFont typeface="Arial" panose="020B0604020202020204" pitchFamily="34" charset="0"/>
              <a:buChar char="•"/>
            </a:pPr>
            <a:r>
              <a:rPr lang="en-US" dirty="0"/>
              <a:t>to storage and handling of</a:t>
            </a:r>
            <a:r>
              <a:rPr lang="en-US" baseline="0" dirty="0"/>
              <a:t> ADF to avoid exposure to stormwater, </a:t>
            </a:r>
          </a:p>
          <a:p>
            <a:pPr marL="174982" indent="-174982">
              <a:buFont typeface="Arial" panose="020B0604020202020204" pitchFamily="34" charset="0"/>
              <a:buChar char="•"/>
            </a:pPr>
            <a:r>
              <a:rPr lang="en-US" baseline="0" dirty="0"/>
              <a:t>to technologies and practices that optimize the use of ADF in </a:t>
            </a:r>
            <a:r>
              <a:rPr lang="en-US" dirty="0"/>
              <a:t>aircraft deicing.</a:t>
            </a:r>
          </a:p>
          <a:p>
            <a:endParaRPr lang="en-US" dirty="0"/>
          </a:p>
          <a:p>
            <a:r>
              <a:rPr lang="en-US" dirty="0"/>
              <a:t>We’ll take a closer look at few of the tools that are most widely used and have the greatest potential impact on source reduction.</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30</a:t>
            </a:fld>
            <a:endParaRPr lang="en-US" altLang="en-US"/>
          </a:p>
        </p:txBody>
      </p:sp>
    </p:spTree>
    <p:extLst>
      <p:ext uri="{BB962C8B-B14F-4D97-AF65-F5344CB8AC3E}">
        <p14:creationId xmlns:p14="http://schemas.microsoft.com/office/powerpoint/2010/main" val="3096514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b="1" dirty="0"/>
          </a:p>
          <a:p>
            <a:pPr marL="174982" indent="-174982">
              <a:buFont typeface="Arial" panose="020B0604020202020204" pitchFamily="34" charset="0"/>
              <a:buChar char="•"/>
            </a:pPr>
            <a:r>
              <a:rPr lang="en-US" dirty="0"/>
              <a:t>The concentration of the freezing point depressant in ADF determines the minimum temperature at which it can be used.  As shown in this example chart, lower concentrations of ADF can be used at higher temperatures.</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Blending to temperature takes advantage of this by applying ADF concentrations that are matched to the outside temperature.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Depending on the location and climate, blending to temperature has been found to reduce ADF usage by 30% or more over the course of a winter season.</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31</a:t>
            </a:fld>
            <a:endParaRPr lang="en-US" altLang="en-US"/>
          </a:p>
        </p:txBody>
      </p:sp>
    </p:spTree>
    <p:extLst>
      <p:ext uri="{BB962C8B-B14F-4D97-AF65-F5344CB8AC3E}">
        <p14:creationId xmlns:p14="http://schemas.microsoft.com/office/powerpoint/2010/main" val="1389393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b="1" dirty="0"/>
          </a:p>
          <a:p>
            <a:pPr marL="0" indent="0">
              <a:buFont typeface="Arial" panose="020B0604020202020204" pitchFamily="34" charset="0"/>
              <a:buNone/>
            </a:pPr>
            <a:r>
              <a:rPr lang="en-US" dirty="0"/>
              <a:t>“Hybrid” deicing trucks use forced air/fluid deicing technology that combines a hot air jet with a reduced flow ADF spray head.</a:t>
            </a:r>
          </a:p>
          <a:p>
            <a:pPr marL="174982" indent="-174982">
              <a:buFont typeface="Arial" panose="020B0604020202020204" pitchFamily="34" charset="0"/>
              <a:buChar char="•"/>
            </a:pPr>
            <a:r>
              <a:rPr lang="en-US" dirty="0"/>
              <a:t>The blast of air physically removes much of the snow and ice from the aircraft surface. </a:t>
            </a:r>
          </a:p>
          <a:p>
            <a:pPr marL="174982" indent="-174982">
              <a:buFont typeface="Arial" panose="020B0604020202020204" pitchFamily="34" charset="0"/>
              <a:buChar char="•"/>
            </a:pPr>
            <a:r>
              <a:rPr lang="en-US" dirty="0"/>
              <a:t>Controlled amounts of ADF are used as needed to assist in dislodging material that’s tightly bonded to the aircraft, </a:t>
            </a:r>
          </a:p>
          <a:p>
            <a:pPr marL="174982" indent="-174982">
              <a:buFont typeface="Arial" panose="020B0604020202020204" pitchFamily="34" charset="0"/>
              <a:buChar char="•"/>
            </a:pPr>
            <a:r>
              <a:rPr lang="en-US" dirty="0"/>
              <a:t>and then to provide anti-icing protection after the surface has been cleared. </a:t>
            </a:r>
          </a:p>
          <a:p>
            <a:pPr marL="174982" marR="0" indent="-174982"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Upwards of 70% reductions in ADF usage have been reported with the use of forced air/fluid technology, depending</a:t>
            </a:r>
            <a:r>
              <a:rPr lang="en-US" baseline="0" dirty="0"/>
              <a:t> on weather conditions</a:t>
            </a:r>
            <a:r>
              <a:rPr lang="en-US" dirty="0"/>
              <a:t>.  </a:t>
            </a:r>
          </a:p>
          <a:p>
            <a:pPr marL="174982" indent="-174982">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32</a:t>
            </a:fld>
            <a:endParaRPr lang="en-US" altLang="en-US"/>
          </a:p>
        </p:txBody>
      </p:sp>
    </p:spTree>
    <p:extLst>
      <p:ext uri="{BB962C8B-B14F-4D97-AF65-F5344CB8AC3E}">
        <p14:creationId xmlns:p14="http://schemas.microsoft.com/office/powerpoint/2010/main" val="3774933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b="1" dirty="0"/>
          </a:p>
          <a:p>
            <a:pPr marL="0" indent="0">
              <a:buFont typeface="Arial" panose="020B0604020202020204" pitchFamily="34" charset="0"/>
              <a:buNone/>
            </a:pPr>
            <a:r>
              <a:rPr lang="en-US" dirty="0"/>
              <a:t>Airfield pavement deicing source reduction BMPs are much more limited than aircraft deicing options.</a:t>
            </a:r>
          </a:p>
          <a:p>
            <a:pPr marL="0" indent="0">
              <a:buFont typeface="Arial" panose="020B0604020202020204" pitchFamily="34" charset="0"/>
              <a:buNone/>
            </a:pPr>
            <a:endParaRPr lang="en-US" dirty="0"/>
          </a:p>
          <a:p>
            <a:pPr marL="174982" indent="-174982">
              <a:buFont typeface="Arial" panose="020B0604020202020204" pitchFamily="34" charset="0"/>
              <a:buChar char="•"/>
            </a:pPr>
            <a:r>
              <a:rPr lang="en-US" dirty="0"/>
              <a:t>Where conditions allow, using plows and brooms to physically remove</a:t>
            </a:r>
            <a:r>
              <a:rPr lang="en-US" baseline="0" dirty="0"/>
              <a:t> </a:t>
            </a:r>
            <a:r>
              <a:rPr lang="en-US" dirty="0"/>
              <a:t>snow and ice from runways and taxiways prior to applying deicers reduces the use of deicers.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The use of pavement deicers with the best environmental profile is a fundamental BMP in this category.  In particular this means not using pavement deicers that contain urea.</a:t>
            </a:r>
          </a:p>
          <a:p>
            <a:pPr marL="174982" indent="-174982">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33</a:t>
            </a:fld>
            <a:endParaRPr lang="en-US" altLang="en-US"/>
          </a:p>
        </p:txBody>
      </p:sp>
    </p:spTree>
    <p:extLst>
      <p:ext uri="{BB962C8B-B14F-4D97-AF65-F5344CB8AC3E}">
        <p14:creationId xmlns:p14="http://schemas.microsoft.com/office/powerpoint/2010/main" val="2143148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4982" indent="-174982">
              <a:buFont typeface="Arial" panose="020B0604020202020204" pitchFamily="34" charset="0"/>
              <a:buChar char="•"/>
            </a:pPr>
            <a:r>
              <a:rPr lang="en-US" dirty="0"/>
              <a:t>Technology is available to adjust pavement deicer application rates as a function of location and pavement friction condition, which optimizes application under a wide range of conditions.</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Finally, pre-treating pavement with liquid deicers prior to storm events provides some anti-icing protection and makes physical removal easier.</a:t>
            </a:r>
          </a:p>
          <a:p>
            <a:pPr marL="174982" indent="-174982">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34</a:t>
            </a:fld>
            <a:endParaRPr lang="en-US" altLang="en-US"/>
          </a:p>
        </p:txBody>
      </p:sp>
    </p:spTree>
    <p:extLst>
      <p:ext uri="{BB962C8B-B14F-4D97-AF65-F5344CB8AC3E}">
        <p14:creationId xmlns:p14="http://schemas.microsoft.com/office/powerpoint/2010/main" val="329700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Instructor: </a:t>
            </a:r>
            <a:r>
              <a:rPr lang="en-US" dirty="0">
                <a:solidFill>
                  <a:schemeClr val="tx1"/>
                </a:solidFill>
                <a:latin typeface="Arial" panose="020B0604020202020204" pitchFamily="34" charset="0"/>
                <a:cs typeface="Arial" panose="020B0604020202020204" pitchFamily="34" charset="0"/>
              </a:rPr>
              <a:t>Replace this graphic with a picture of your airport deicing pads or use this one. </a:t>
            </a:r>
            <a:br>
              <a:rPr lang="en-US" dirty="0"/>
            </a:br>
            <a:br>
              <a:rPr lang="en-US" dirty="0"/>
            </a:br>
            <a:r>
              <a:rPr lang="en-US" dirty="0"/>
              <a:t>The next tool</a:t>
            </a:r>
            <a:r>
              <a:rPr lang="en-US" baseline="0" dirty="0"/>
              <a:t> category </a:t>
            </a:r>
            <a:r>
              <a:rPr lang="en-US" dirty="0"/>
              <a:t>is Collection and Containment.  </a:t>
            </a:r>
          </a:p>
          <a:p>
            <a:pPr marL="174982" indent="-174982">
              <a:buFont typeface="Arial" panose="020B0604020202020204" pitchFamily="34" charset="0"/>
              <a:buChar char="•"/>
            </a:pPr>
            <a:r>
              <a:rPr lang="en-US" dirty="0"/>
              <a:t>There are different methods for isolating, collecting, and containing stormwater runoff from deicing activities.</a:t>
            </a:r>
          </a:p>
          <a:p>
            <a:endParaRPr lang="en-US" dirty="0"/>
          </a:p>
          <a:p>
            <a:r>
              <a:rPr lang="en-US" dirty="0"/>
              <a:t>The first collection/containment tool we’ll look</a:t>
            </a:r>
            <a:r>
              <a:rPr lang="en-US" baseline="0" dirty="0"/>
              <a:t> at our local </a:t>
            </a:r>
            <a:r>
              <a:rPr lang="en-US" dirty="0"/>
              <a:t>central deicing pads, which provide an area specifically designed for efficient deicing and effective capture of deicing runoff.</a:t>
            </a:r>
          </a:p>
          <a:p>
            <a:pPr>
              <a:lnSpc>
                <a:spcPct val="107000"/>
              </a:lnSpc>
              <a:spcBef>
                <a:spcPts val="0"/>
              </a:spcBef>
              <a:spcAft>
                <a:spcPts val="833"/>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33"/>
              </a:spcAft>
            </a:pPr>
            <a:r>
              <a:rPr lang="en-US" dirty="0">
                <a:latin typeface="Calibri" panose="020F0502020204030204" pitchFamily="34" charset="0"/>
                <a:ea typeface="Calibri" panose="020F0502020204030204" pitchFamily="34" charset="0"/>
                <a:cs typeface="Times New Roman" panose="02020603050405020304" pitchFamily="18" charset="0"/>
              </a:rPr>
              <a:t>Critical considerations in locating and sizing pads include:</a:t>
            </a:r>
          </a:p>
          <a:p>
            <a:pPr marL="357173" indent="-357173">
              <a:spcBef>
                <a:spcPts val="0"/>
              </a:spcBef>
              <a:spcAft>
                <a:spcPts val="0"/>
              </a:spcAft>
              <a:buFont typeface="+mj-lt"/>
              <a:buAutoNum type="arabicPeriod"/>
            </a:pPr>
            <a:r>
              <a:rPr lang="en-US" dirty="0">
                <a:ea typeface="Times New Roman" panose="02020603050405020304" pitchFamily="18" charset="0"/>
              </a:rPr>
              <a:t>proximity to departure runways, </a:t>
            </a:r>
          </a:p>
          <a:p>
            <a:pPr marL="357173" indent="-357173">
              <a:spcBef>
                <a:spcPts val="0"/>
              </a:spcBef>
              <a:spcAft>
                <a:spcPts val="0"/>
              </a:spcAft>
              <a:buFont typeface="+mj-lt"/>
              <a:buAutoNum type="arabicPeriod"/>
            </a:pPr>
            <a:r>
              <a:rPr lang="en-US" dirty="0">
                <a:ea typeface="Times New Roman" panose="02020603050405020304" pitchFamily="18" charset="0"/>
              </a:rPr>
              <a:t>size and orientation of deicing slots needed to serve the target fleet, </a:t>
            </a:r>
          </a:p>
          <a:p>
            <a:pPr marL="357173" indent="-357173">
              <a:spcBef>
                <a:spcPts val="0"/>
              </a:spcBef>
              <a:spcAft>
                <a:spcPts val="0"/>
              </a:spcAft>
              <a:buFont typeface="+mj-lt"/>
              <a:buAutoNum type="arabicPeriod"/>
            </a:pPr>
            <a:r>
              <a:rPr lang="en-US" dirty="0">
                <a:ea typeface="Times New Roman" panose="02020603050405020304" pitchFamily="18" charset="0"/>
              </a:rPr>
              <a:t>The space required for deicing trucks and other support equipment, </a:t>
            </a:r>
          </a:p>
          <a:p>
            <a:pPr marL="357173" indent="-357173">
              <a:spcBef>
                <a:spcPts val="0"/>
              </a:spcBef>
              <a:spcAft>
                <a:spcPts val="0"/>
              </a:spcAft>
              <a:buFont typeface="+mj-lt"/>
              <a:buAutoNum type="arabicPeriod"/>
            </a:pPr>
            <a:r>
              <a:rPr lang="en-US" dirty="0">
                <a:ea typeface="Times New Roman" panose="02020603050405020304" pitchFamily="18" charset="0"/>
              </a:rPr>
              <a:t>the pattern of traffic in and out of the pad.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35</a:t>
            </a:fld>
            <a:endParaRPr lang="en-US" altLang="en-US"/>
          </a:p>
        </p:txBody>
      </p:sp>
    </p:spTree>
    <p:extLst>
      <p:ext uri="{BB962C8B-B14F-4D97-AF65-F5344CB8AC3E}">
        <p14:creationId xmlns:p14="http://schemas.microsoft.com/office/powerpoint/2010/main" val="210952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0" dirty="0"/>
              <a:t>The second collection / containment method is glycol</a:t>
            </a:r>
            <a:r>
              <a:rPr lang="en-US" b="0" baseline="0" dirty="0"/>
              <a:t> collection vehicles.</a:t>
            </a:r>
            <a:endParaRPr lang="en-US" b="0" dirty="0"/>
          </a:p>
          <a:p>
            <a:pPr marL="174982" indent="-174982">
              <a:buFont typeface="Arial" panose="020B0604020202020204" pitchFamily="34" charset="0"/>
              <a:buChar char="•"/>
            </a:pPr>
            <a:endParaRPr lang="en-US" baseline="0" dirty="0"/>
          </a:p>
          <a:p>
            <a:pPr marL="174982" indent="-174982">
              <a:buFont typeface="Arial" panose="020B0604020202020204" pitchFamily="34" charset="0"/>
              <a:buChar char="•"/>
            </a:pPr>
            <a:r>
              <a:rPr lang="en-US" baseline="0" dirty="0"/>
              <a:t>Glycol collection vehicles are specially designed to vacuum</a:t>
            </a:r>
            <a:r>
              <a:rPr lang="en-US" dirty="0"/>
              <a:t> up deicing runoff from the pavement surface and store it in an onboard tank for subsequent off loading</a:t>
            </a:r>
            <a:r>
              <a:rPr lang="en-US" baseline="0" dirty="0"/>
              <a:t> and </a:t>
            </a:r>
            <a:r>
              <a:rPr lang="en-US" dirty="0"/>
              <a:t>disposal.</a:t>
            </a:r>
            <a:r>
              <a:rPr lang="en-US" baseline="0" dirty="0"/>
              <a:t> </a:t>
            </a:r>
            <a:r>
              <a:rPr lang="en-US" dirty="0"/>
              <a:t>They can be truck mounted, as shown here, or on a trailer towed behind a tractor.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Collection effectiveness is greatly enhanced by keeping deicing runoff from entering the storm sewer system until it can be picked up.  This is accomplished using various types of drain blockers. </a:t>
            </a:r>
          </a:p>
          <a:p>
            <a:pPr marL="174982" indent="-174982">
              <a:buFont typeface="Arial" panose="020B0604020202020204" pitchFamily="34" charset="0"/>
              <a:buChar char="•"/>
            </a:pPr>
            <a:endParaRPr lang="en-US" dirty="0"/>
          </a:p>
          <a:p>
            <a:pPr marL="174982" indent="-174982" defTabSz="952462">
              <a:buFont typeface="Arial" panose="020B0604020202020204" pitchFamily="34" charset="0"/>
              <a:buChar char="•"/>
              <a:defRPr/>
            </a:pPr>
            <a:r>
              <a:rPr lang="en-US" dirty="0"/>
              <a:t>A catch basin insert is shown in the upper right hand picture prior to installation under the grate of a stormwater catch basin.  This metal plate has a hole and valve in the center that can be opened or closed from the surface using the removable yellow “T” handle seen in the picture. The valve is closed prior to beginning deicing operations, and opened after the deicing runoff has been collected.</a:t>
            </a:r>
          </a:p>
          <a:p>
            <a:pPr defTabSz="952462">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36</a:t>
            </a:fld>
            <a:endParaRPr lang="en-US" altLang="en-US"/>
          </a:p>
        </p:txBody>
      </p:sp>
    </p:spTree>
    <p:extLst>
      <p:ext uri="{BB962C8B-B14F-4D97-AF65-F5344CB8AC3E}">
        <p14:creationId xmlns:p14="http://schemas.microsoft.com/office/powerpoint/2010/main" val="3515858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dirty="0"/>
              <a:t>The next tool</a:t>
            </a:r>
            <a:r>
              <a:rPr lang="en-US" baseline="0" dirty="0"/>
              <a:t> category </a:t>
            </a:r>
            <a:r>
              <a:rPr lang="en-US" dirty="0"/>
              <a:t>is Storage.</a:t>
            </a:r>
          </a:p>
          <a:p>
            <a:pPr marL="174982" marR="0" indent="-174982"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Collected deicing runoff usually needs to be stored before it can be transferred to disposal or recycling.  This is accomplished using portable and modular tanks,</a:t>
            </a:r>
            <a:r>
              <a:rPr lang="en-US" baseline="0" dirty="0"/>
              <a:t> </a:t>
            </a:r>
            <a:r>
              <a:rPr lang="en-US" dirty="0"/>
              <a:t>permanent</a:t>
            </a:r>
            <a:r>
              <a:rPr lang="en-US" baseline="0" dirty="0"/>
              <a:t> above ground and underground tanks, and ponds</a:t>
            </a:r>
            <a:br>
              <a:rPr lang="en-US" baseline="0" dirty="0"/>
            </a:br>
            <a:endParaRPr lang="en-US" dirty="0"/>
          </a:p>
          <a:p>
            <a:pPr marL="174982" indent="-174982">
              <a:buFont typeface="Arial" panose="020B0604020202020204" pitchFamily="34" charset="0"/>
              <a:buChar char="•"/>
            </a:pPr>
            <a:r>
              <a:rPr lang="en-US" dirty="0"/>
              <a:t>The</a:t>
            </a:r>
            <a:r>
              <a:rPr lang="en-US" baseline="0" dirty="0"/>
              <a:t> amount of </a:t>
            </a:r>
            <a:r>
              <a:rPr lang="en-US" dirty="0"/>
              <a:t>storage needed is determined by how fast runoff is collected, and</a:t>
            </a:r>
            <a:r>
              <a:rPr lang="en-US" baseline="0" dirty="0"/>
              <a:t> h</a:t>
            </a:r>
            <a:r>
              <a:rPr lang="en-US" dirty="0"/>
              <a:t>ow fast it can be sent to disposal or recycling.</a:t>
            </a:r>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37</a:t>
            </a:fld>
            <a:endParaRPr lang="en-US" altLang="en-US"/>
          </a:p>
        </p:txBody>
      </p:sp>
    </p:spTree>
    <p:extLst>
      <p:ext uri="{BB962C8B-B14F-4D97-AF65-F5344CB8AC3E}">
        <p14:creationId xmlns:p14="http://schemas.microsoft.com/office/powerpoint/2010/main" val="2560071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0" indent="0">
              <a:buFont typeface="Arial" panose="020B0604020202020204" pitchFamily="34" charset="0"/>
              <a:buNone/>
            </a:pPr>
            <a:r>
              <a:rPr lang="en-US" dirty="0"/>
              <a:t>The final</a:t>
            </a:r>
            <a:r>
              <a:rPr lang="en-US" baseline="0" dirty="0"/>
              <a:t> tool category, </a:t>
            </a:r>
            <a:r>
              <a:rPr lang="en-US" dirty="0"/>
              <a:t>Treatment and Recycling, provides different options for disposing of collected deicing runoff. </a:t>
            </a:r>
          </a:p>
          <a:p>
            <a:r>
              <a:rPr lang="en-US" dirty="0"/>
              <a:t>The treatment and recycling  processes generally involve destruction through some kind of biological treatment process, or recovery of the glycol in aircraft deicing runoff for reuse.</a:t>
            </a:r>
          </a:p>
          <a:p>
            <a:endParaRPr lang="en-US" dirty="0"/>
          </a:p>
          <a:p>
            <a:r>
              <a:rPr lang="en-US" dirty="0"/>
              <a:t>Let’s take a closer look at a couple of the more common treatment/recycling options.</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38</a:t>
            </a:fld>
            <a:endParaRPr lang="en-US" altLang="en-US"/>
          </a:p>
        </p:txBody>
      </p:sp>
    </p:spTree>
    <p:extLst>
      <p:ext uri="{BB962C8B-B14F-4D97-AF65-F5344CB8AC3E}">
        <p14:creationId xmlns:p14="http://schemas.microsoft.com/office/powerpoint/2010/main" val="2140747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b="1" dirty="0"/>
          </a:p>
          <a:p>
            <a:r>
              <a:rPr lang="en-US" dirty="0"/>
              <a:t>The most common option is sending collected deicing runoff to a Publicly-Owned Treatment Works, or POTW, for treatment.  </a:t>
            </a:r>
          </a:p>
          <a:p>
            <a:endParaRPr lang="en-US" dirty="0"/>
          </a:p>
          <a:p>
            <a:r>
              <a:rPr lang="en-US" dirty="0"/>
              <a:t>There</a:t>
            </a:r>
            <a:r>
              <a:rPr lang="en-US" baseline="0" dirty="0"/>
              <a:t> are</a:t>
            </a:r>
            <a:r>
              <a:rPr lang="en-US" dirty="0"/>
              <a:t> a distinct advantages to using the POTW option:  </a:t>
            </a:r>
          </a:p>
          <a:p>
            <a:pPr marL="178587" indent="-178587">
              <a:buFont typeface="Arial" panose="020B0604020202020204" pitchFamily="34" charset="0"/>
              <a:buChar char="•"/>
            </a:pPr>
            <a:r>
              <a:rPr lang="en-US" dirty="0"/>
              <a:t>Most airports are already connected to a POTW for treatment of sanitary wastewater and deicing runoff can sometimes be discharged into the existing sanitary sewers.</a:t>
            </a:r>
          </a:p>
          <a:p>
            <a:pPr marL="178587" indent="-178587">
              <a:buFont typeface="Arial" panose="020B0604020202020204" pitchFamily="34" charset="0"/>
              <a:buChar char="•"/>
            </a:pPr>
            <a:r>
              <a:rPr lang="en-US" dirty="0"/>
              <a:t>Treatment charges are typically less expensive than other options</a:t>
            </a:r>
          </a:p>
          <a:p>
            <a:pPr marL="178587" indent="-178587">
              <a:buFont typeface="Arial" panose="020B0604020202020204" pitchFamily="34" charset="0"/>
              <a:buChar char="•"/>
            </a:pPr>
            <a:r>
              <a:rPr lang="en-US" dirty="0"/>
              <a:t>Operational requirements are</a:t>
            </a:r>
            <a:r>
              <a:rPr lang="en-US" baseline="0" dirty="0"/>
              <a:t> typically limited to managing the flow and loading to the sanitary sewer</a:t>
            </a:r>
          </a:p>
          <a:p>
            <a:endParaRPr lang="en-US" baseline="0" dirty="0"/>
          </a:p>
          <a:p>
            <a:r>
              <a:rPr lang="en-US" dirty="0"/>
              <a:t>However, there are also constraints.  </a:t>
            </a:r>
          </a:p>
          <a:p>
            <a:pPr marL="178587" indent="-178587">
              <a:buFont typeface="Arial" panose="020B0604020202020204" pitchFamily="34" charset="0"/>
              <a:buChar char="•"/>
            </a:pPr>
            <a:r>
              <a:rPr lang="en-US" dirty="0"/>
              <a:t>To be feasible,</a:t>
            </a:r>
            <a:r>
              <a:rPr lang="en-US" baseline="0" dirty="0"/>
              <a:t> there has to be available treatment capacity at the POTW.  </a:t>
            </a:r>
          </a:p>
          <a:p>
            <a:pPr marL="178587" indent="-178587">
              <a:buFont typeface="Arial" panose="020B0604020202020204" pitchFamily="34" charset="0"/>
              <a:buChar char="•"/>
            </a:pPr>
            <a:r>
              <a:rPr lang="en-US" baseline="0" dirty="0"/>
              <a:t>Treatment plant operators are cautious about accepting waste streams that they are unfamiliar with, and must be educated regarding the characteristics of the runoff to be treated.</a:t>
            </a:r>
          </a:p>
          <a:p>
            <a:pPr marL="178587" indent="-178587">
              <a:buFont typeface="Arial" panose="020B0604020202020204" pitchFamily="34" charset="0"/>
              <a:buChar char="•"/>
            </a:pPr>
            <a:r>
              <a:rPr lang="en-US" baseline="0" dirty="0"/>
              <a:t>Some POTWs have strict policies against accepting stormwater, and may refuse to accept deicing runoff for that reason.</a:t>
            </a:r>
          </a:p>
          <a:p>
            <a:pPr marL="178587" indent="-178587">
              <a:buFont typeface="Arial" panose="020B0604020202020204" pitchFamily="34" charset="0"/>
              <a:buChar char="•"/>
            </a:pPr>
            <a:r>
              <a:rPr lang="en-US" dirty="0"/>
              <a:t>Discharges</a:t>
            </a:r>
            <a:r>
              <a:rPr lang="en-US" baseline="0" dirty="0"/>
              <a:t> to the sanitary sewer will require coordinated management of flows and loads to avoid negatively impacting POTW operations</a:t>
            </a:r>
            <a:r>
              <a:rPr lang="en-US" dirty="0"/>
              <a:t>. </a:t>
            </a:r>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39</a:t>
            </a:fld>
            <a:endParaRPr lang="en-US" altLang="en-US"/>
          </a:p>
        </p:txBody>
      </p:sp>
    </p:spTree>
    <p:extLst>
      <p:ext uri="{BB962C8B-B14F-4D97-AF65-F5344CB8AC3E}">
        <p14:creationId xmlns:p14="http://schemas.microsoft.com/office/powerpoint/2010/main" val="3047857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237">
              <a:buFontTx/>
              <a:buNone/>
              <a:defRPr/>
            </a:pPr>
            <a:r>
              <a:rPr lang="en-US" dirty="0"/>
              <a:t>Deicing of aircraft and airfield pavement is required to maintain safe operations during winter weather conditions.  </a:t>
            </a:r>
          </a:p>
          <a:p>
            <a:pPr marL="0" indent="0" defTabSz="933237">
              <a:buFontTx/>
              <a:buNone/>
              <a:defRPr/>
            </a:pPr>
            <a:endParaRPr lang="en-US" dirty="0"/>
          </a:p>
          <a:p>
            <a:pPr marL="0" indent="0" defTabSz="933237">
              <a:buFont typeface="Arial" panose="020B0604020202020204" pitchFamily="34" charset="0"/>
              <a:buNone/>
              <a:defRPr/>
            </a:pPr>
            <a:r>
              <a:rPr lang="en-US" b="0" dirty="0"/>
              <a:t>The term “</a:t>
            </a:r>
            <a:r>
              <a:rPr lang="en-US" b="1" dirty="0"/>
              <a:t>Deicing”</a:t>
            </a:r>
            <a:r>
              <a:rPr lang="en-US" dirty="0"/>
              <a:t> involves two separate steps: </a:t>
            </a:r>
          </a:p>
          <a:p>
            <a:pPr marL="171450" indent="-171450" defTabSz="933237">
              <a:buFont typeface="Arial" panose="020B0604020202020204" pitchFamily="34" charset="0"/>
              <a:buChar char="•"/>
              <a:defRPr/>
            </a:pPr>
            <a:endParaRPr lang="en-US" dirty="0"/>
          </a:p>
          <a:p>
            <a:pPr marL="171450" indent="-171450" defTabSz="933237">
              <a:buFont typeface="Arial" panose="020B0604020202020204" pitchFamily="34" charset="0"/>
              <a:buChar char="•"/>
              <a:defRPr/>
            </a:pPr>
            <a:r>
              <a:rPr lang="en-US" b="1" dirty="0"/>
              <a:t>Deicing</a:t>
            </a:r>
            <a:r>
              <a:rPr lang="en-US" dirty="0"/>
              <a:t> to remove accumulations of frost, ice, and snow, and </a:t>
            </a:r>
            <a:br>
              <a:rPr lang="en-US" dirty="0"/>
            </a:br>
            <a:endParaRPr lang="en-US" dirty="0"/>
          </a:p>
          <a:p>
            <a:pPr marL="171450" indent="-171450" defTabSz="933237">
              <a:buFont typeface="Arial" panose="020B0604020202020204" pitchFamily="34" charset="0"/>
              <a:buChar char="•"/>
              <a:defRPr/>
            </a:pPr>
            <a:r>
              <a:rPr lang="en-US" b="1" dirty="0"/>
              <a:t>Anti-icing</a:t>
            </a:r>
            <a:r>
              <a:rPr lang="en-US" dirty="0"/>
              <a:t> to prevent frost, ice, and snow from accumulating on a clean surface for some period of time. </a:t>
            </a:r>
            <a:r>
              <a:rPr lang="en-US" baseline="0" dirty="0"/>
              <a:t>For aircraft, this period is called “hold-over time.”</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4</a:t>
            </a:fld>
            <a:endParaRPr lang="en-US" altLang="en-US"/>
          </a:p>
        </p:txBody>
      </p:sp>
    </p:spTree>
    <p:extLst>
      <p:ext uri="{BB962C8B-B14F-4D97-AF65-F5344CB8AC3E}">
        <p14:creationId xmlns:p14="http://schemas.microsoft.com/office/powerpoint/2010/main" val="2261569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endParaRPr lang="en-US" b="1" dirty="0"/>
          </a:p>
          <a:p>
            <a:pPr defTabSz="952462">
              <a:defRPr/>
            </a:pPr>
            <a:r>
              <a:rPr lang="en-US" dirty="0">
                <a:latin typeface="Calibri" panose="020F0502020204030204" pitchFamily="34" charset="0"/>
                <a:ea typeface="Calibri" panose="020F0502020204030204" pitchFamily="34" charset="0"/>
                <a:cs typeface="Times New Roman" panose="02020603050405020304" pitchFamily="18" charset="0"/>
              </a:rPr>
              <a:t>Onsite treatment may be the only option if POTW treatment is not available, or if pre-treatment is required prior to discharge to a POTW.</a:t>
            </a:r>
            <a:r>
              <a:rPr lang="en-US" baseline="0" dirty="0">
                <a:latin typeface="Calibri" panose="020F0502020204030204" pitchFamily="34" charset="0"/>
                <a:ea typeface="Calibri" panose="020F0502020204030204" pitchFamily="34" charset="0"/>
                <a:cs typeface="Times New Roman" panose="02020603050405020304" pitchFamily="18" charset="0"/>
              </a:rPr>
              <a:t> </a:t>
            </a:r>
            <a:br>
              <a:rPr lang="en-US" baseline="0" dirty="0">
                <a:latin typeface="Calibri" panose="020F0502020204030204" pitchFamily="34" charset="0"/>
                <a:ea typeface="Calibri" panose="020F0502020204030204" pitchFamily="34" charset="0"/>
                <a:cs typeface="Times New Roman" panose="02020603050405020304" pitchFamily="18" charset="0"/>
              </a:rPr>
            </a:br>
            <a:endParaRPr lang="en-US" baseline="0" dirty="0">
              <a:latin typeface="Calibri" panose="020F0502020204030204" pitchFamily="34" charset="0"/>
              <a:ea typeface="Calibri" panose="020F0502020204030204" pitchFamily="34" charset="0"/>
              <a:cs typeface="Times New Roman" panose="02020603050405020304" pitchFamily="18" charset="0"/>
            </a:endParaRPr>
          </a:p>
          <a:p>
            <a:pPr marL="171450" indent="-171450" defTabSz="952462">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There are a variety of processes that can be installed and implemented on site for disposing of deicing runoff.</a:t>
            </a:r>
            <a:r>
              <a:rPr lang="en-US" baseline="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These include aerobic and anaerobic biological treatment and glycol recovery. </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defTabSz="952462">
              <a:buFont typeface="Arial" panose="020B0604020202020204" pitchFamily="34" charset="0"/>
              <a:buChar char="•"/>
              <a:defRPr/>
            </a:pPr>
            <a:r>
              <a:rPr lang="en-US" b="0" dirty="0">
                <a:latin typeface="Calibri" panose="020F0502020204030204" pitchFamily="34" charset="0"/>
                <a:ea typeface="Calibri" panose="020F0502020204030204" pitchFamily="34" charset="0"/>
                <a:cs typeface="Times New Roman" panose="02020603050405020304" pitchFamily="18" charset="0"/>
              </a:rPr>
              <a:t>The lower picture is an anaerobic treatment plant located on the perimeter of an airport.</a:t>
            </a:r>
            <a:br>
              <a:rPr lang="en-US" b="1" dirty="0">
                <a:latin typeface="Calibri" panose="020F0502020204030204" pitchFamily="34" charset="0"/>
                <a:ea typeface="Calibri" panose="020F0502020204030204" pitchFamily="34" charset="0"/>
                <a:cs typeface="Times New Roman" panose="02020603050405020304" pitchFamily="18" charset="0"/>
              </a:rPr>
            </a:b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171450" indent="-171450" defTabSz="952462">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Where space is available, onsite</a:t>
            </a:r>
            <a:r>
              <a:rPr lang="en-US" baseline="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Natural Treatment Systems, shown in the upper right can provide treatment with lower cost than traditional treatment approaches. </a:t>
            </a:r>
          </a:p>
          <a:p>
            <a:pPr marL="171450" indent="-171450" defTabSz="952462">
              <a:buFont typeface="Arial" panose="020B0604020202020204" pitchFamily="34" charset="0"/>
              <a:buChar char="•"/>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4982" marR="0" indent="-174982" algn="l" defTabSz="95246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Calibri" panose="020F0502020204030204" pitchFamily="34" charset="0"/>
                <a:ea typeface="Calibri" panose="020F0502020204030204" pitchFamily="34" charset="0"/>
                <a:cs typeface="Times New Roman" panose="02020603050405020304" pitchFamily="18" charset="0"/>
              </a:rPr>
              <a:t>On the upper left is an interior picture of an on-site glycol recovery and recycling plant. Onsite glycol recovery often, but not always involves concentrating the glycol to the point where it can be economically transported to an offsite facility for final processing into pure glycol.</a:t>
            </a:r>
          </a:p>
          <a:p>
            <a:pPr marL="174982" indent="-174982" defTabSz="952462">
              <a:buFont typeface="Arial" panose="020B0604020202020204" pitchFamily="34" charset="0"/>
              <a:buChar char="•"/>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4982" indent="-174982" defTabSz="952462">
              <a:buFont typeface="Arial" panose="020B0604020202020204" pitchFamily="34" charset="0"/>
              <a:buChar char="•"/>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40</a:t>
            </a:fld>
            <a:endParaRPr lang="en-US" altLang="en-US"/>
          </a:p>
        </p:txBody>
      </p:sp>
    </p:spTree>
    <p:extLst>
      <p:ext uri="{BB962C8B-B14F-4D97-AF65-F5344CB8AC3E}">
        <p14:creationId xmlns:p14="http://schemas.microsoft.com/office/powerpoint/2010/main" val="748740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endParaRPr lang="en-US" b="1" dirty="0"/>
          </a:p>
          <a:p>
            <a:pPr defTabSz="952462">
              <a:defRPr/>
            </a:pPr>
            <a:r>
              <a:rPr lang="en-US" dirty="0">
                <a:latin typeface="Calibri" panose="020F0502020204030204" pitchFamily="34" charset="0"/>
                <a:ea typeface="Calibri" panose="020F0502020204030204" pitchFamily="34" charset="0"/>
                <a:cs typeface="Times New Roman" panose="02020603050405020304" pitchFamily="18" charset="0"/>
              </a:rPr>
              <a:t>Every airport deicing runoff management system is a combination of BMPs from each of the four categories we’ve learned about.</a:t>
            </a:r>
          </a:p>
          <a:p>
            <a:pPr defTabSz="952462">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52462">
              <a:defRPr/>
            </a:pPr>
            <a:r>
              <a:rPr lang="en-US" dirty="0">
                <a:latin typeface="Calibri" panose="020F0502020204030204" pitchFamily="34" charset="0"/>
                <a:ea typeface="Calibri" panose="020F0502020204030204" pitchFamily="34" charset="0"/>
                <a:cs typeface="Times New Roman" panose="02020603050405020304" pitchFamily="18" charset="0"/>
              </a:rPr>
              <a:t>Just as in a jigsaw puzzle,</a:t>
            </a:r>
            <a:r>
              <a:rPr lang="en-US" baseline="0" dirty="0">
                <a:latin typeface="Calibri" panose="020F0502020204030204" pitchFamily="34" charset="0"/>
                <a:ea typeface="Calibri" panose="020F0502020204030204" pitchFamily="34" charset="0"/>
                <a:cs typeface="Times New Roman" panose="02020603050405020304" pitchFamily="18" charset="0"/>
              </a:rPr>
              <a:t> the each of the categories must be fit with the others for the system to work as a whole.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52462">
              <a:defRPr/>
            </a:pPr>
            <a:endParaRPr lang="en-US" baseline="0" dirty="0">
              <a:latin typeface="Calibri" panose="020F0502020204030204" pitchFamily="34" charset="0"/>
              <a:ea typeface="Calibri" panose="020F0502020204030204" pitchFamily="34" charset="0"/>
              <a:cs typeface="Times New Roman" panose="02020603050405020304" pitchFamily="18" charset="0"/>
            </a:endParaRPr>
          </a:p>
          <a:p>
            <a:pPr marL="171450" indent="-171450" defTabSz="952462">
              <a:buFont typeface="Arial" panose="020B0604020202020204" pitchFamily="34" charset="0"/>
              <a:buChar char="•"/>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4982" indent="-174982" defTabSz="952462">
              <a:buFont typeface="Arial" panose="020B0604020202020204" pitchFamily="34" charset="0"/>
              <a:buChar char="•"/>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4982" indent="-174982" defTabSz="952462">
              <a:buFont typeface="Arial" panose="020B0604020202020204" pitchFamily="34" charset="0"/>
              <a:buChar char="•"/>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41</a:t>
            </a:fld>
            <a:endParaRPr lang="en-US" altLang="en-US"/>
          </a:p>
        </p:txBody>
      </p:sp>
    </p:spTree>
    <p:extLst>
      <p:ext uri="{BB962C8B-B14F-4D97-AF65-F5344CB8AC3E}">
        <p14:creationId xmlns:p14="http://schemas.microsoft.com/office/powerpoint/2010/main" val="23075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dirty="0"/>
              <a:t>It is important to keep in mind that there is no single “best” approach to managing deicing runoff at all airports.  The com</a:t>
            </a:r>
            <a:r>
              <a:rPr lang="en-US" baseline="0" dirty="0"/>
              <a:t>bination of source controls, collection/containment, and treatment/recycling that works well at one facility may not work at another.  </a:t>
            </a:r>
          </a:p>
          <a:p>
            <a:endParaRPr lang="en-US" baseline="0" dirty="0"/>
          </a:p>
          <a:p>
            <a:r>
              <a:rPr lang="en-US" dirty="0"/>
              <a:t>Just as you wouldn’t grab a crowbar from your toolbox to work on your computer, you need to match the right deicing runoff management tools to the specifics at your airport. </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42</a:t>
            </a:fld>
            <a:endParaRPr lang="en-US" altLang="en-US"/>
          </a:p>
        </p:txBody>
      </p:sp>
    </p:spTree>
    <p:extLst>
      <p:ext uri="{BB962C8B-B14F-4D97-AF65-F5344CB8AC3E}">
        <p14:creationId xmlns:p14="http://schemas.microsoft.com/office/powerpoint/2010/main" val="9250849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dirty="0"/>
              <a:t>To learn more on the topic of planning deicing runoff management programs, refer to the latest edition of ACRP’s “Deicing Planning</a:t>
            </a:r>
          </a:p>
          <a:p>
            <a:r>
              <a:rPr lang="en-US" dirty="0"/>
              <a:t>Guidelines and Practices</a:t>
            </a:r>
            <a:r>
              <a:rPr lang="en-US" baseline="0" dirty="0"/>
              <a:t> </a:t>
            </a:r>
            <a:r>
              <a:rPr lang="en-US" dirty="0"/>
              <a:t>for Stormwater</a:t>
            </a:r>
            <a:r>
              <a:rPr lang="en-US" baseline="0" dirty="0"/>
              <a:t> </a:t>
            </a:r>
            <a:r>
              <a:rPr lang="en-US" dirty="0"/>
              <a:t>Management Systems”</a:t>
            </a:r>
          </a:p>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43</a:t>
            </a:fld>
            <a:endParaRPr lang="en-US" altLang="en-US"/>
          </a:p>
        </p:txBody>
      </p:sp>
    </p:spTree>
    <p:extLst>
      <p:ext uri="{BB962C8B-B14F-4D97-AF65-F5344CB8AC3E}">
        <p14:creationId xmlns:p14="http://schemas.microsoft.com/office/powerpoint/2010/main" val="156842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baseline="0" dirty="0"/>
              <a:t> </a:t>
            </a:r>
            <a:r>
              <a:rPr lang="en-US" dirty="0"/>
              <a:t>In Lesson 2 you learned to:</a:t>
            </a:r>
          </a:p>
          <a:p>
            <a:pPr marL="182266" indent="-182266">
              <a:buFont typeface="Arial" panose="020B0604020202020204" pitchFamily="34" charset="0"/>
              <a:buChar char="•"/>
            </a:pPr>
            <a:r>
              <a:rPr lang="en-US" dirty="0"/>
              <a:t>Define the four categories of deicing runoff Best Management Practices, or BMPs</a:t>
            </a:r>
          </a:p>
          <a:p>
            <a:pPr marL="182266" indent="-182266">
              <a:buFont typeface="Arial" panose="020B0604020202020204" pitchFamily="34" charset="0"/>
              <a:buChar char="•"/>
            </a:pPr>
            <a:r>
              <a:rPr lang="en-US" dirty="0"/>
              <a:t>Identify key BMPs in each of the four categories</a:t>
            </a:r>
          </a:p>
          <a:p>
            <a:pPr marL="182266" indent="-182266">
              <a:buFont typeface="Arial" panose="020B0604020202020204" pitchFamily="34" charset="0"/>
              <a:buChar char="•"/>
            </a:pPr>
            <a:r>
              <a:rPr lang="en-US" dirty="0"/>
              <a:t>Describe how BMPs from each of the categories are combined to create deicing runoff management </a:t>
            </a:r>
            <a:r>
              <a:rPr lang="en-US" i="1" dirty="0"/>
              <a:t>systems</a:t>
            </a:r>
          </a:p>
          <a:p>
            <a:pPr marL="182266" indent="-182266">
              <a:buFont typeface="Arial" panose="020B0604020202020204" pitchFamily="34" charset="0"/>
              <a:buChar char="•"/>
            </a:pPr>
            <a:endParaRPr lang="en-US" i="1" dirty="0"/>
          </a:p>
          <a:p>
            <a:r>
              <a:rPr lang="en-US" dirty="0"/>
              <a:t>For detailed</a:t>
            </a:r>
            <a:r>
              <a:rPr lang="en-US" baseline="0" dirty="0"/>
              <a:t> information on these topics, refer to ACRP Report 14 Deicing Planning Guidelines and Practices for Stormwater Management Systems</a:t>
            </a:r>
            <a:endParaRPr lang="en-US" i="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569D94-3DA0-4168-BCA3-6F1BC08E1D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24163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It’s time for a Knowledge Check. Recall the information you have just covered</a:t>
            </a:r>
            <a:r>
              <a:rPr lang="en-US" baseline="0" dirty="0"/>
              <a:t> in the lesson. </a:t>
            </a:r>
            <a:r>
              <a:rPr lang="en-US" dirty="0"/>
              <a:t>Let’s begin</a:t>
            </a:r>
            <a:endParaRPr lang="en-US" baseline="0" dirty="0"/>
          </a:p>
          <a:p>
            <a:endParaRPr lang="en-US" dirty="0"/>
          </a:p>
          <a:p>
            <a:r>
              <a:rPr lang="en-US" dirty="0"/>
              <a:t>True or</a:t>
            </a:r>
            <a:r>
              <a:rPr lang="en-US" baseline="0" dirty="0"/>
              <a:t> </a:t>
            </a:r>
            <a:r>
              <a:rPr lang="en-US" dirty="0"/>
              <a:t>False</a:t>
            </a:r>
          </a:p>
          <a:p>
            <a:br>
              <a:rPr lang="en-US" dirty="0"/>
            </a:br>
            <a:r>
              <a:rPr lang="en-US" dirty="0"/>
              <a:t>A basic principle of pollution control is to first consider opportunities to reduce the amount of pollutants generated. </a:t>
            </a:r>
          </a:p>
          <a:p>
            <a:endParaRPr lang="en-US" dirty="0">
              <a:solidFill>
                <a:srgbClr val="C00000"/>
              </a:solidFill>
            </a:endParaRPr>
          </a:p>
          <a:p>
            <a:pPr marL="0" indent="0">
              <a:buFont typeface="Arial" panose="020B0604020202020204" pitchFamily="34" charset="0"/>
              <a:buNone/>
            </a:pPr>
            <a:r>
              <a:rPr lang="en-US" b="1" dirty="0">
                <a:solidFill>
                  <a:srgbClr val="C00000"/>
                </a:solidFill>
              </a:rPr>
              <a:t>Correct Answer: True</a:t>
            </a:r>
            <a:endParaRPr lang="en-US" b="1" dirty="0"/>
          </a:p>
        </p:txBody>
      </p:sp>
      <p:sp>
        <p:nvSpPr>
          <p:cNvPr id="4" name="Slide Number Placeholder 3"/>
          <p:cNvSpPr>
            <a:spLocks noGrp="1"/>
          </p:cNvSpPr>
          <p:nvPr>
            <p:ph type="sldNum" sz="quarter" idx="10"/>
          </p:nvPr>
        </p:nvSpPr>
        <p:spPr/>
        <p:txBody>
          <a:bodyPr/>
          <a:lstStyle/>
          <a:p>
            <a:fld id="{A2F90DF7-9D93-4D76-A7CE-4D16F346478E}" type="slidenum">
              <a:rPr lang="en-US">
                <a:solidFill>
                  <a:srgbClr val="000000"/>
                </a:solidFill>
              </a:rPr>
              <a:pPr/>
              <a:t>45</a:t>
            </a:fld>
            <a:endParaRPr lang="en-US">
              <a:solidFill>
                <a:srgbClr val="000000"/>
              </a:solidFill>
            </a:endParaRPr>
          </a:p>
        </p:txBody>
      </p:sp>
    </p:spTree>
    <p:extLst>
      <p:ext uri="{BB962C8B-B14F-4D97-AF65-F5344CB8AC3E}">
        <p14:creationId xmlns:p14="http://schemas.microsoft.com/office/powerpoint/2010/main" val="5240381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70C0"/>
              </a:buClr>
            </a:pPr>
            <a:r>
              <a:rPr lang="en-US" dirty="0"/>
              <a:t>Multiple Choice</a:t>
            </a:r>
            <a:br>
              <a:rPr lang="en-US" dirty="0"/>
            </a:br>
            <a:r>
              <a:rPr lang="en-US" dirty="0"/>
              <a:t>Which of the following are categories are BMPs in the deicing runoff management toolbox? </a:t>
            </a:r>
          </a:p>
          <a:p>
            <a:pPr marL="476230" lvl="1">
              <a:buClr>
                <a:srgbClr val="0070C0"/>
              </a:buClr>
            </a:pPr>
            <a:endParaRPr lang="en-US" dirty="0"/>
          </a:p>
          <a:p>
            <a:pPr marL="714345" lvl="1" indent="-238115">
              <a:buClr>
                <a:srgbClr val="0070C0"/>
              </a:buClr>
              <a:buAutoNum type="alphaUcPeriod"/>
            </a:pPr>
            <a:r>
              <a:rPr lang="en-US" dirty="0">
                <a:effectLst>
                  <a:outerShdw blurRad="38100" dist="38100" dir="2700000" algn="tl">
                    <a:srgbClr val="000000">
                      <a:alpha val="43137"/>
                    </a:srgbClr>
                  </a:outerShdw>
                </a:effectLst>
              </a:rPr>
              <a:t>Source reduction</a:t>
            </a:r>
          </a:p>
          <a:p>
            <a:pPr marL="714345" lvl="1" indent="-238115">
              <a:buClr>
                <a:srgbClr val="0070C0"/>
              </a:buClr>
              <a:buAutoNum type="alphaUcPeriod"/>
            </a:pPr>
            <a:r>
              <a:rPr lang="en-US" dirty="0">
                <a:effectLst>
                  <a:outerShdw blurRad="38100" dist="38100" dir="2700000" algn="tl">
                    <a:srgbClr val="000000">
                      <a:alpha val="43137"/>
                    </a:srgbClr>
                  </a:outerShdw>
                </a:effectLst>
              </a:rPr>
              <a:t>Collection/containment</a:t>
            </a:r>
          </a:p>
          <a:p>
            <a:pPr marL="714345" lvl="1" indent="-238115">
              <a:buClr>
                <a:srgbClr val="0070C0"/>
              </a:buClr>
              <a:buAutoNum type="alphaUcPeriod"/>
            </a:pPr>
            <a:r>
              <a:rPr lang="en-US" dirty="0">
                <a:effectLst>
                  <a:outerShdw blurRad="38100" dist="38100" dir="2700000" algn="tl">
                    <a:srgbClr val="000000">
                      <a:alpha val="43137"/>
                    </a:srgbClr>
                  </a:outerShdw>
                </a:effectLst>
              </a:rPr>
              <a:t>Alternative energy</a:t>
            </a:r>
          </a:p>
          <a:p>
            <a:pPr marL="714345" lvl="1" indent="-238115">
              <a:buClr>
                <a:srgbClr val="0070C0"/>
              </a:buClr>
              <a:buAutoNum type="alphaUcPeriod"/>
            </a:pPr>
            <a:r>
              <a:rPr lang="en-US" dirty="0">
                <a:effectLst>
                  <a:outerShdw blurRad="38100" dist="38100" dir="2700000" algn="tl">
                    <a:srgbClr val="000000">
                      <a:alpha val="43137"/>
                    </a:srgbClr>
                  </a:outerShdw>
                </a:effectLst>
              </a:rPr>
              <a:t>Treatment/recycling</a:t>
            </a:r>
          </a:p>
          <a:p>
            <a:pPr marL="714345" lvl="1" indent="-238115">
              <a:buClr>
                <a:srgbClr val="0070C0"/>
              </a:buClr>
              <a:buAutoNum type="alphaUcPeriod"/>
            </a:pPr>
            <a:r>
              <a:rPr lang="en-US" b="0" dirty="0">
                <a:effectLst/>
              </a:rPr>
              <a:t>A, B and D</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a:p>
            <a:pPr marL="0" lvl="1" indent="0">
              <a:spcBef>
                <a:spcPts val="459"/>
              </a:spcBef>
              <a:spcAft>
                <a:spcPts val="459"/>
              </a:spcAft>
              <a:buFont typeface="Arial" panose="020B0604020202020204" pitchFamily="34" charset="0"/>
              <a:buNone/>
            </a:pPr>
            <a:r>
              <a:rPr lang="en-US" b="1" dirty="0">
                <a:effectLst>
                  <a:outerShdw blurRad="38100" dist="38100" dir="2700000" algn="tl">
                    <a:srgbClr val="000000">
                      <a:alpha val="43137"/>
                    </a:srgbClr>
                  </a:outerShdw>
                </a:effectLst>
              </a:rPr>
              <a:t>Correct Answer: E. A, B and D</a:t>
            </a:r>
          </a:p>
        </p:txBody>
      </p:sp>
      <p:sp>
        <p:nvSpPr>
          <p:cNvPr id="4" name="Slide Number Placeholder 3"/>
          <p:cNvSpPr>
            <a:spLocks noGrp="1"/>
          </p:cNvSpPr>
          <p:nvPr>
            <p:ph type="sldNum" sz="quarter" idx="10"/>
          </p:nvPr>
        </p:nvSpPr>
        <p:spPr/>
        <p:txBody>
          <a:bodyPr/>
          <a:lstStyle/>
          <a:p>
            <a:fld id="{A2F90DF7-9D93-4D76-A7CE-4D16F346478E}" type="slidenum">
              <a:rPr lang="en-US">
                <a:solidFill>
                  <a:srgbClr val="000000"/>
                </a:solidFill>
              </a:rPr>
              <a:pPr/>
              <a:t>46</a:t>
            </a:fld>
            <a:endParaRPr lang="en-US">
              <a:solidFill>
                <a:srgbClr val="000000"/>
              </a:solidFill>
            </a:endParaRPr>
          </a:p>
        </p:txBody>
      </p:sp>
    </p:spTree>
    <p:extLst>
      <p:ext uri="{BB962C8B-B14F-4D97-AF65-F5344CB8AC3E}">
        <p14:creationId xmlns:p14="http://schemas.microsoft.com/office/powerpoint/2010/main" val="2672782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70C0"/>
              </a:buClr>
            </a:pPr>
            <a:r>
              <a:rPr lang="en-US" dirty="0"/>
              <a:t>True or</a:t>
            </a:r>
            <a:r>
              <a:rPr lang="en-US" baseline="0" dirty="0"/>
              <a:t> </a:t>
            </a:r>
            <a:r>
              <a:rPr lang="en-US" dirty="0"/>
              <a:t>False</a:t>
            </a:r>
            <a:br>
              <a:rPr lang="en-US" dirty="0"/>
            </a:br>
            <a:endParaRPr lang="en-US" dirty="0"/>
          </a:p>
          <a:p>
            <a:pPr>
              <a:buClr>
                <a:srgbClr val="0070C0"/>
              </a:buClr>
            </a:pPr>
            <a:r>
              <a:rPr lang="en-US" dirty="0"/>
              <a:t>A well-designed deicing runoff collection system will capture 100% of the deicers used at an airport. </a:t>
            </a:r>
          </a:p>
          <a:p>
            <a:pPr>
              <a:buClr>
                <a:srgbClr val="0070C0"/>
              </a:buClr>
            </a:pPr>
            <a:endParaRPr lang="en-US" dirty="0"/>
          </a:p>
          <a:p>
            <a:pPr marL="0" indent="0">
              <a:buClr>
                <a:srgbClr val="0070C0"/>
              </a:buClr>
              <a:buFont typeface="Arial" panose="020B0604020202020204" pitchFamily="34" charset="0"/>
              <a:buNone/>
            </a:pPr>
            <a:r>
              <a:rPr lang="en-US" b="1" dirty="0"/>
              <a:t>Correct Answer: False</a:t>
            </a:r>
          </a:p>
          <a:p>
            <a:pPr>
              <a:buClr>
                <a:srgbClr val="0070C0"/>
              </a:buClr>
            </a:pPr>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a:solidFill>
                  <a:srgbClr val="000000"/>
                </a:solidFill>
              </a:rPr>
              <a:pPr/>
              <a:t>47</a:t>
            </a:fld>
            <a:endParaRPr lang="en-US">
              <a:solidFill>
                <a:srgbClr val="000000"/>
              </a:solidFill>
            </a:endParaRPr>
          </a:p>
        </p:txBody>
      </p:sp>
    </p:spTree>
    <p:extLst>
      <p:ext uri="{BB962C8B-B14F-4D97-AF65-F5344CB8AC3E}">
        <p14:creationId xmlns:p14="http://schemas.microsoft.com/office/powerpoint/2010/main" val="35061348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i="1" dirty="0"/>
              <a:t>Note to</a:t>
            </a:r>
            <a:r>
              <a:rPr lang="en-US" b="1" i="1" baseline="0" dirty="0"/>
              <a:t> instructor:  </a:t>
            </a:r>
            <a:r>
              <a:rPr lang="en-US" i="1" baseline="0" dirty="0"/>
              <a:t>Correct answers are in</a:t>
            </a:r>
            <a:r>
              <a:rPr lang="en-US" b="1" i="1" baseline="0" dirty="0"/>
              <a:t> bold</a:t>
            </a:r>
            <a:r>
              <a:rPr lang="en-US" i="1" baseline="0" dirty="0"/>
              <a:t>. (options) You may want to have students fill out a workshop survey and provide a workshop certificate to everyone.  The last slide is a certificate if you need one.</a:t>
            </a:r>
          </a:p>
          <a:p>
            <a:endParaRPr lang="en-US" i="1" dirty="0"/>
          </a:p>
          <a:p>
            <a:r>
              <a:rPr lang="en-US" dirty="0"/>
              <a:t>Instead of a taking final quiz, let’s wrap-up with a quick discussion of today’s training topics.  </a:t>
            </a:r>
          </a:p>
          <a:p>
            <a:endParaRPr lang="en-US" dirty="0"/>
          </a:p>
          <a:p>
            <a:r>
              <a:rPr lang="en-US" dirty="0"/>
              <a:t>1. Multiple Choice: _____ is the primary environmental concern in waters that receive stormwater containing deicers. </a:t>
            </a:r>
          </a:p>
          <a:p>
            <a:r>
              <a:rPr lang="en-US" dirty="0"/>
              <a:t>___ </a:t>
            </a:r>
            <a:r>
              <a:rPr lang="en-US" b="1" dirty="0"/>
              <a:t>A. Low dissolved oxygen</a:t>
            </a:r>
          </a:p>
          <a:p>
            <a:r>
              <a:rPr lang="en-US" dirty="0"/>
              <a:t>___ B. Aquatic toxicity</a:t>
            </a:r>
          </a:p>
          <a:p>
            <a:r>
              <a:rPr lang="en-US" dirty="0"/>
              <a:t>___ C. Increased salinity</a:t>
            </a:r>
          </a:p>
          <a:p>
            <a:r>
              <a:rPr lang="en-US" dirty="0"/>
              <a:t>___ D. Reduced ice cover</a:t>
            </a:r>
          </a:p>
          <a:p>
            <a:endParaRPr lang="en-US" dirty="0"/>
          </a:p>
          <a:p>
            <a:r>
              <a:rPr lang="en-US" dirty="0"/>
              <a:t>2. Multiple Choice: The categories of BMPs available in the deicing runoff </a:t>
            </a:r>
          </a:p>
          <a:p>
            <a:r>
              <a:rPr lang="en-US" dirty="0"/>
              <a:t>management toolbox include: </a:t>
            </a:r>
          </a:p>
          <a:p>
            <a:r>
              <a:rPr lang="en-US" dirty="0"/>
              <a:t>___A. Treatment/Recycling</a:t>
            </a:r>
          </a:p>
          <a:p>
            <a:r>
              <a:rPr lang="en-US" dirty="0"/>
              <a:t>___B. Source Reduction</a:t>
            </a:r>
          </a:p>
          <a:p>
            <a:r>
              <a:rPr lang="en-US" dirty="0"/>
              <a:t>___C. Collection/Containment</a:t>
            </a:r>
          </a:p>
          <a:p>
            <a:r>
              <a:rPr lang="en-US" dirty="0"/>
              <a:t>___</a:t>
            </a:r>
            <a:r>
              <a:rPr lang="en-US" b="1" dirty="0"/>
              <a:t>D. all of the above</a:t>
            </a:r>
          </a:p>
          <a:p>
            <a:endParaRPr lang="en-US" dirty="0"/>
          </a:p>
          <a:p>
            <a:r>
              <a:rPr lang="en-US" dirty="0"/>
              <a:t>3. True / </a:t>
            </a:r>
            <a:r>
              <a:rPr lang="en-US" b="1" dirty="0"/>
              <a:t>False:</a:t>
            </a:r>
            <a:r>
              <a:rPr lang="en-US" dirty="0"/>
              <a:t> Urea is the most environmentally friendly airfield pavement deicing product available. </a:t>
            </a:r>
          </a:p>
          <a:p>
            <a:r>
              <a:rPr lang="en-US" dirty="0"/>
              <a:t>Answer:  Urea has the greatest potential for environmental problems among the approved airfield pavement deicers. </a:t>
            </a:r>
          </a:p>
          <a:p>
            <a:endParaRPr lang="en-US" dirty="0"/>
          </a:p>
          <a:p>
            <a:r>
              <a:rPr lang="en-US" dirty="0"/>
              <a:t>4. </a:t>
            </a:r>
            <a:r>
              <a:rPr lang="en-US" b="1" dirty="0"/>
              <a:t>True</a:t>
            </a:r>
            <a:r>
              <a:rPr lang="en-US" dirty="0"/>
              <a:t> / False: Foul odors can be produced when glycols break down in conditions </a:t>
            </a:r>
          </a:p>
          <a:p>
            <a:r>
              <a:rPr lang="en-US" dirty="0"/>
              <a:t>of low oxygen, such as in airport storm sewers. </a:t>
            </a:r>
          </a:p>
          <a:p>
            <a:endParaRPr lang="en-US" dirty="0"/>
          </a:p>
          <a:p>
            <a:r>
              <a:rPr lang="en-US" dirty="0"/>
              <a:t>5. </a:t>
            </a:r>
            <a:r>
              <a:rPr lang="en-US" b="1" dirty="0"/>
              <a:t>True</a:t>
            </a:r>
            <a:r>
              <a:rPr lang="en-US" dirty="0"/>
              <a:t> / False: Deicers are readily biodegradable and are a rich food source for </a:t>
            </a:r>
          </a:p>
          <a:p>
            <a:r>
              <a:rPr lang="en-US" dirty="0"/>
              <a:t>microorganisms in the environment. </a:t>
            </a:r>
          </a:p>
          <a:p>
            <a:endParaRPr lang="en-US" dirty="0"/>
          </a:p>
          <a:p>
            <a:r>
              <a:rPr lang="en-US" dirty="0"/>
              <a:t>6. True / </a:t>
            </a:r>
            <a:r>
              <a:rPr lang="en-US" b="1" dirty="0"/>
              <a:t>False</a:t>
            </a:r>
            <a:r>
              <a:rPr lang="en-US" dirty="0"/>
              <a:t>: Some certified aircraft and airfield deicing products have</a:t>
            </a:r>
          </a:p>
          <a:p>
            <a:r>
              <a:rPr lang="en-US" dirty="0"/>
              <a:t> no implications at all for environmental impact.</a:t>
            </a:r>
          </a:p>
          <a:p>
            <a:endParaRPr lang="en-US" dirty="0"/>
          </a:p>
          <a:p>
            <a:r>
              <a:rPr lang="en-US" dirty="0"/>
              <a:t>7. </a:t>
            </a:r>
            <a:r>
              <a:rPr lang="en-US" b="1" dirty="0"/>
              <a:t>True</a:t>
            </a:r>
            <a:r>
              <a:rPr lang="en-US" dirty="0"/>
              <a:t> / False: Blending to temperature has been found to reduce ADF usage by 30% </a:t>
            </a:r>
          </a:p>
          <a:p>
            <a:r>
              <a:rPr lang="en-US" dirty="0"/>
              <a:t>or more over the course of a winter season.</a:t>
            </a:r>
          </a:p>
          <a:p>
            <a:endParaRPr lang="en-US" dirty="0"/>
          </a:p>
          <a:p>
            <a:r>
              <a:rPr lang="en-US" dirty="0"/>
              <a:t>8. Multiple Choice: Less than approximately ___ of applied ADF is potentially collectible,</a:t>
            </a:r>
          </a:p>
          <a:p>
            <a:r>
              <a:rPr lang="en-US" dirty="0"/>
              <a:t>even with the most aggressive efforts.</a:t>
            </a:r>
          </a:p>
          <a:p>
            <a:r>
              <a:rPr lang="en-US" dirty="0"/>
              <a:t>___ A. 10%</a:t>
            </a:r>
          </a:p>
          <a:p>
            <a:r>
              <a:rPr lang="en-US" dirty="0"/>
              <a:t>___ B. 25%</a:t>
            </a:r>
          </a:p>
          <a:p>
            <a:r>
              <a:rPr lang="en-US" dirty="0"/>
              <a:t>___ C. 60%</a:t>
            </a:r>
          </a:p>
          <a:p>
            <a:r>
              <a:rPr lang="en-US" dirty="0"/>
              <a:t>___ </a:t>
            </a:r>
            <a:r>
              <a:rPr lang="en-US" b="1" dirty="0"/>
              <a:t>D. 80% </a:t>
            </a:r>
          </a:p>
          <a:p>
            <a:endParaRPr lang="en-US" dirty="0"/>
          </a:p>
          <a:p>
            <a:r>
              <a:rPr lang="en-US" dirty="0"/>
              <a:t>9</a:t>
            </a:r>
            <a:r>
              <a:rPr lang="en-US" b="1" dirty="0"/>
              <a:t>. True </a:t>
            </a:r>
            <a:r>
              <a:rPr lang="en-US" dirty="0"/>
              <a:t>/ </a:t>
            </a:r>
            <a:r>
              <a:rPr lang="en-US" b="0" dirty="0"/>
              <a:t>False</a:t>
            </a:r>
            <a:r>
              <a:rPr lang="en-US" dirty="0"/>
              <a:t>: Environmental regulatory compliance requirements related to deicing </a:t>
            </a:r>
          </a:p>
          <a:p>
            <a:r>
              <a:rPr lang="en-US" dirty="0"/>
              <a:t>are not contained in an airport’s NPDES stormwater discharge permit.</a:t>
            </a:r>
          </a:p>
          <a:p>
            <a:endParaRPr lang="en-US" dirty="0"/>
          </a:p>
          <a:p>
            <a:r>
              <a:rPr lang="en-US" dirty="0"/>
              <a:t>10. True / </a:t>
            </a:r>
            <a:r>
              <a:rPr lang="en-US" b="1" dirty="0"/>
              <a:t>False</a:t>
            </a:r>
            <a:r>
              <a:rPr lang="en-US" dirty="0"/>
              <a:t>: 100% of the deicers applied to aircraft and airfield pavement </a:t>
            </a:r>
          </a:p>
          <a:p>
            <a:r>
              <a:rPr lang="en-US" dirty="0"/>
              <a:t>make it to a stormwater outfall. </a:t>
            </a:r>
          </a:p>
          <a:p>
            <a:endParaRPr lang="en-US" b="1" i="1" dirty="0">
              <a:solidFill>
                <a:srgbClr val="0D4E8C"/>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569D94-3DA0-4168-BCA3-6F1BC08E1D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16974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49</a:t>
            </a:fld>
            <a:endParaRPr lang="en-US" altLang="en-US"/>
          </a:p>
        </p:txBody>
      </p:sp>
    </p:spTree>
    <p:extLst>
      <p:ext uri="{BB962C8B-B14F-4D97-AF65-F5344CB8AC3E}">
        <p14:creationId xmlns:p14="http://schemas.microsoft.com/office/powerpoint/2010/main" val="4072106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3237">
              <a:buFont typeface="Arial" panose="020B0604020202020204" pitchFamily="34" charset="0"/>
              <a:buChar char="•"/>
              <a:defRPr/>
            </a:pPr>
            <a:r>
              <a:rPr lang="en-US" dirty="0"/>
              <a:t>Frost, sleet, ice, and snow on aircraft surfaces are a serious threat to safe operation. </a:t>
            </a:r>
          </a:p>
          <a:p>
            <a:pPr marL="171450" indent="-171450" defTabSz="933237">
              <a:buFont typeface="Arial" panose="020B0604020202020204" pitchFamily="34" charset="0"/>
              <a:buChar char="•"/>
              <a:defRPr/>
            </a:pPr>
            <a:endParaRPr lang="en-US" dirty="0"/>
          </a:p>
          <a:p>
            <a:pPr marL="171450" indent="-171450" defTabSz="933237">
              <a:buFont typeface="Arial" panose="020B0604020202020204" pitchFamily="34" charset="0"/>
              <a:buChar char="•"/>
              <a:defRPr/>
            </a:pPr>
            <a:r>
              <a:rPr lang="en-US" dirty="0"/>
              <a:t>As little as 1/8 of an inch of ice will significantly reduce a wing’s aerodynamic lift. </a:t>
            </a:r>
          </a:p>
          <a:p>
            <a:pPr marL="171450" indent="-171450" defTabSz="933237">
              <a:buFont typeface="Arial" panose="020B0604020202020204" pitchFamily="34" charset="0"/>
              <a:buChar char="•"/>
              <a:defRPr/>
            </a:pPr>
            <a:endParaRPr lang="en-US" dirty="0"/>
          </a:p>
          <a:p>
            <a:pPr marL="171450" indent="-171450" defTabSz="933237">
              <a:buFont typeface="Arial" panose="020B0604020202020204" pitchFamily="34" charset="0"/>
              <a:buChar char="•"/>
              <a:defRPr/>
            </a:pPr>
            <a:r>
              <a:rPr lang="en-US" dirty="0"/>
              <a:t>Extra weight</a:t>
            </a:r>
            <a:r>
              <a:rPr lang="en-US" baseline="0" dirty="0"/>
              <a:t> from accumulated snow and ice can affect the balance of an aircraft, or even </a:t>
            </a:r>
            <a:r>
              <a:rPr lang="en-US" dirty="0"/>
              <a:t>damage its structure. </a:t>
            </a:r>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5</a:t>
            </a:fld>
            <a:endParaRPr lang="en-US" altLang="en-US"/>
          </a:p>
        </p:txBody>
      </p:sp>
    </p:spTree>
    <p:extLst>
      <p:ext uri="{BB962C8B-B14F-4D97-AF65-F5344CB8AC3E}">
        <p14:creationId xmlns:p14="http://schemas.microsoft.com/office/powerpoint/2010/main" val="4157915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237">
              <a:buFontTx/>
              <a:buNone/>
              <a:defRPr/>
            </a:pPr>
            <a:r>
              <a:rPr lang="en-US" dirty="0"/>
              <a:t>There are two different types aircraft deicing products, collectively referred to as </a:t>
            </a:r>
            <a:r>
              <a:rPr lang="en-US" b="1" dirty="0"/>
              <a:t>ADF</a:t>
            </a:r>
          </a:p>
          <a:p>
            <a:pPr marL="0" indent="0" defTabSz="933237">
              <a:buFontTx/>
              <a:buNone/>
              <a:defRPr/>
            </a:pPr>
            <a:endParaRPr lang="en-US" dirty="0"/>
          </a:p>
          <a:p>
            <a:pPr marL="171450" indent="-171450" defTabSz="933237">
              <a:buFont typeface="Arial" panose="020B0604020202020204" pitchFamily="34" charset="0"/>
              <a:buChar char="•"/>
              <a:defRPr/>
            </a:pPr>
            <a:r>
              <a:rPr lang="en-US" b="1" dirty="0"/>
              <a:t>Aircraft deicing fluids </a:t>
            </a:r>
            <a:r>
              <a:rPr lang="en-US" dirty="0"/>
              <a:t>are </a:t>
            </a:r>
            <a:r>
              <a:rPr lang="en-US" baseline="0" dirty="0"/>
              <a:t>used to remove frost, snow, and ice but only provide short term protection against further accumulation..</a:t>
            </a:r>
          </a:p>
          <a:p>
            <a:pPr marL="171450" indent="-171450" defTabSz="933237">
              <a:buFont typeface="Arial" panose="020B0604020202020204" pitchFamily="34" charset="0"/>
              <a:buChar char="•"/>
              <a:defRPr/>
            </a:pPr>
            <a:endParaRPr lang="en-US" baseline="0" dirty="0"/>
          </a:p>
          <a:p>
            <a:pPr marL="171450" indent="-171450" defTabSz="933237">
              <a:buFont typeface="Arial" panose="020B0604020202020204" pitchFamily="34" charset="0"/>
              <a:buChar char="•"/>
              <a:defRPr/>
            </a:pPr>
            <a:r>
              <a:rPr lang="en-US" b="1" baseline="0" dirty="0"/>
              <a:t>Aircraft anti-icing fluids </a:t>
            </a:r>
            <a:r>
              <a:rPr lang="en-US" baseline="0" dirty="0"/>
              <a:t>are thicker formulations that protect clean aircraft surfaces from accumulation of frozen precipitation for extended periods of time.</a:t>
            </a:r>
            <a:endParaRPr lang="en-US" dirty="0"/>
          </a:p>
          <a:p>
            <a:pPr marL="174982" indent="-174982">
              <a:buFont typeface="Arial" panose="020B0604020202020204" pitchFamily="34" charset="0"/>
              <a:buChar char="•"/>
            </a:pPr>
            <a:endParaRPr lang="en-US" dirty="0"/>
          </a:p>
          <a:p>
            <a:endParaRPr lang="en-US" strike="sngStrike"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6</a:t>
            </a:fld>
            <a:endParaRPr lang="en-US" altLang="en-US"/>
          </a:p>
        </p:txBody>
      </p:sp>
    </p:spTree>
    <p:extLst>
      <p:ext uri="{BB962C8B-B14F-4D97-AF65-F5344CB8AC3E}">
        <p14:creationId xmlns:p14="http://schemas.microsoft.com/office/powerpoint/2010/main" val="1547371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Times New Roman" pitchFamily="18" charset="0"/>
              </a:rPr>
              <a:t>Type I fluids are produced as a concentrate and are diluted with water prior to application based on outside air temperature.  </a:t>
            </a:r>
          </a:p>
          <a:p>
            <a:pPr marL="171450" indent="-171450">
              <a:buFont typeface="Arial" panose="020B0604020202020204" pitchFamily="34" charset="0"/>
              <a:buChar char="•"/>
            </a:pPr>
            <a:endParaRPr lang="en-US" sz="1200" dirty="0">
              <a:latin typeface="Times New Roman" pitchFamily="18" charset="0"/>
            </a:endParaRPr>
          </a:p>
          <a:p>
            <a:pPr marL="171450" indent="-171450">
              <a:buFont typeface="Arial" panose="020B0604020202020204" pitchFamily="34" charset="0"/>
              <a:buChar char="•"/>
            </a:pPr>
            <a:r>
              <a:rPr lang="en-US" sz="1200" dirty="0">
                <a:latin typeface="Times New Roman" pitchFamily="18" charset="0"/>
              </a:rPr>
              <a:t>A </a:t>
            </a:r>
            <a:r>
              <a:rPr lang="en-US" sz="1200" baseline="0" dirty="0">
                <a:latin typeface="Times New Roman" pitchFamily="18" charset="0"/>
              </a:rPr>
              <a:t>50:50 ratio of concentrate to water dilution is typical, but lower ratios can be used under warmer</a:t>
            </a:r>
            <a:r>
              <a:rPr lang="en-US" sz="1200" dirty="0">
                <a:latin typeface="Times New Roman" pitchFamily="18" charset="0"/>
              </a:rPr>
              <a:t> temperatures.</a:t>
            </a:r>
          </a:p>
          <a:p>
            <a:pPr marL="171450" indent="-171450">
              <a:buFont typeface="Arial" panose="020B0604020202020204" pitchFamily="34" charset="0"/>
              <a:buChar char="•"/>
            </a:pPr>
            <a:endParaRPr lang="en-US" sz="1200" dirty="0">
              <a:latin typeface="Times New Roman" pitchFamily="18" charset="0"/>
            </a:endParaRPr>
          </a:p>
          <a:p>
            <a:pPr marL="171450" indent="-171450">
              <a:buFont typeface="Arial" panose="020B0604020202020204" pitchFamily="34" charset="0"/>
              <a:buChar char="•"/>
            </a:pPr>
            <a:r>
              <a:rPr lang="en-US" sz="1200" dirty="0">
                <a:latin typeface="Times New Roman" pitchFamily="18" charset="0"/>
              </a:rPr>
              <a:t>These fluids provide some anti-icing protection, but have a relatively </a:t>
            </a:r>
            <a:r>
              <a:rPr lang="en-US" sz="1200" b="1" dirty="0">
                <a:latin typeface="Times New Roman" pitchFamily="18" charset="0"/>
              </a:rPr>
              <a:t>short holdover time</a:t>
            </a:r>
            <a:r>
              <a:rPr lang="en-US" sz="1200" dirty="0">
                <a:latin typeface="Times New Roman" pitchFamily="18" charset="0"/>
              </a:rPr>
              <a:t>. </a:t>
            </a:r>
          </a:p>
          <a:p>
            <a:pPr marL="171450" indent="-171450">
              <a:buFont typeface="Arial" panose="020B0604020202020204" pitchFamily="34" charset="0"/>
              <a:buChar char="•"/>
            </a:pPr>
            <a:endParaRPr lang="en-US" sz="1200" dirty="0">
              <a:latin typeface="Times New Roman" pitchFamily="18" charset="0"/>
            </a:endParaRPr>
          </a:p>
          <a:p>
            <a:pPr marL="171450" indent="-171450">
              <a:buFont typeface="Arial" panose="020B0604020202020204" pitchFamily="34" charset="0"/>
              <a:buChar char="•"/>
            </a:pPr>
            <a:r>
              <a:rPr lang="en-US" sz="1200" dirty="0">
                <a:latin typeface="Times New Roman" pitchFamily="18" charset="0"/>
              </a:rPr>
              <a:t>Specifications for Type I fluids are published by SAE International in Aerospace Material Specification (</a:t>
            </a:r>
            <a:r>
              <a:rPr lang="en-US" sz="1200" b="1" dirty="0">
                <a:latin typeface="Times New Roman" pitchFamily="18" charset="0"/>
              </a:rPr>
              <a:t>AMS) 1424.</a:t>
            </a:r>
          </a:p>
          <a:p>
            <a:pPr marL="174982" indent="-174982">
              <a:buFont typeface="Arial" panose="020B0604020202020204" pitchFamily="34" charset="0"/>
              <a:buChar char="•"/>
            </a:pPr>
            <a:endParaRPr lang="en-US" strike="noStrike" dirty="0"/>
          </a:p>
          <a:p>
            <a:endParaRPr lang="en-US" strike="sngStrike" dirty="0"/>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7</a:t>
            </a:fld>
            <a:endParaRPr lang="en-US" altLang="en-US"/>
          </a:p>
        </p:txBody>
      </p:sp>
    </p:spTree>
    <p:extLst>
      <p:ext uri="{BB962C8B-B14F-4D97-AF65-F5344CB8AC3E}">
        <p14:creationId xmlns:p14="http://schemas.microsoft.com/office/powerpoint/2010/main" val="777250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sz="1200" dirty="0">
                <a:latin typeface="Times New Roman" pitchFamily="18" charset="0"/>
              </a:rPr>
              <a:t>Type II, III and IV anti-icing fluids are delivered ready to use </a:t>
            </a:r>
            <a:r>
              <a:rPr lang="en-US" sz="1200" b="1" dirty="0">
                <a:latin typeface="Times New Roman" pitchFamily="18" charset="0"/>
              </a:rPr>
              <a:t>without dilution</a:t>
            </a:r>
            <a:r>
              <a:rPr lang="en-US" sz="1200" b="1" baseline="0" dirty="0">
                <a:latin typeface="Times New Roman" pitchFamily="18" charset="0"/>
              </a:rPr>
              <a:t> </a:t>
            </a:r>
            <a:r>
              <a:rPr lang="en-US" sz="1200" dirty="0">
                <a:latin typeface="Times New Roman" pitchFamily="18" charset="0"/>
              </a:rPr>
              <a:t>and typically contain at least 50 percent glycol in addition to thickening agents that keep the fluid on the aircraft surfaces until take-off. </a:t>
            </a:r>
          </a:p>
          <a:p>
            <a:pPr marL="174982" indent="-174982" defTabSz="933237">
              <a:buFont typeface="Arial" panose="020B0604020202020204" pitchFamily="34" charset="0"/>
              <a:buChar char="•"/>
              <a:defRPr/>
            </a:pPr>
            <a:endParaRPr lang="en-US" sz="1200" dirty="0">
              <a:latin typeface="Times New Roman" pitchFamily="18" charset="0"/>
            </a:endParaRPr>
          </a:p>
          <a:p>
            <a:pPr marL="174982" indent="-174982" defTabSz="933237">
              <a:buFont typeface="Arial" panose="020B0604020202020204" pitchFamily="34" charset="0"/>
              <a:buChar char="•"/>
              <a:defRPr/>
            </a:pPr>
            <a:r>
              <a:rPr lang="en-US" sz="1200" dirty="0">
                <a:latin typeface="Times New Roman" pitchFamily="18" charset="0"/>
              </a:rPr>
              <a:t>As a result, these fluids provide </a:t>
            </a:r>
            <a:r>
              <a:rPr lang="en-US" sz="1200" b="1" dirty="0">
                <a:latin typeface="Times New Roman" pitchFamily="18" charset="0"/>
              </a:rPr>
              <a:t>longer </a:t>
            </a:r>
            <a:r>
              <a:rPr lang="en-US" sz="1200" b="1" dirty="0"/>
              <a:t>hold-over times </a:t>
            </a:r>
            <a:r>
              <a:rPr lang="en-US" sz="1200" b="1" dirty="0">
                <a:latin typeface="Times New Roman" pitchFamily="18" charset="0"/>
              </a:rPr>
              <a:t>than Type I fluids. </a:t>
            </a:r>
          </a:p>
          <a:p>
            <a:pPr marL="174982" indent="-174982" defTabSz="933237">
              <a:buFont typeface="Arial" panose="020B0604020202020204" pitchFamily="34" charset="0"/>
              <a:buChar char="•"/>
              <a:defRPr/>
            </a:pPr>
            <a:endParaRPr lang="en-US" sz="1200" b="1" dirty="0">
              <a:latin typeface="Times New Roman" pitchFamily="18" charset="0"/>
            </a:endParaRPr>
          </a:p>
          <a:p>
            <a:pPr marL="174982" marR="0" indent="-174982" algn="l" defTabSz="93323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Times New Roman" pitchFamily="18" charset="0"/>
              </a:rPr>
              <a:t>Type IV fluids provide longer holdover time than Type II fluids, and are the most widely used anti-icing fluids. </a:t>
            </a:r>
          </a:p>
          <a:p>
            <a:pPr marL="174982" indent="-174982" defTabSz="933237">
              <a:buFont typeface="Arial" panose="020B0604020202020204" pitchFamily="34" charset="0"/>
              <a:buChar char="•"/>
              <a:defRPr/>
            </a:pPr>
            <a:endParaRPr lang="en-US" sz="1200" b="0" dirty="0">
              <a:latin typeface="Times New Roman" pitchFamily="18" charset="0"/>
            </a:endParaRPr>
          </a:p>
          <a:p>
            <a:pPr marL="174982" indent="-174982" defTabSz="933237">
              <a:buFont typeface="Arial" panose="020B0604020202020204" pitchFamily="34" charset="0"/>
              <a:buChar char="•"/>
              <a:defRPr/>
            </a:pPr>
            <a:r>
              <a:rPr lang="en-US" sz="1200" b="0" dirty="0">
                <a:latin typeface="Times New Roman" pitchFamily="18" charset="0"/>
              </a:rPr>
              <a:t>Type III anti-icing</a:t>
            </a:r>
            <a:r>
              <a:rPr lang="en-US" sz="1200" b="0" baseline="0" dirty="0">
                <a:latin typeface="Times New Roman" pitchFamily="18" charset="0"/>
              </a:rPr>
              <a:t> fluid can be thought of as a compromise between type I and type II fluids, but it is rarely used at commercial airports in North America.</a:t>
            </a:r>
            <a:endParaRPr lang="en-US" sz="1200" b="0" dirty="0">
              <a:latin typeface="Times New Roman" pitchFamily="18" charset="0"/>
            </a:endParaRPr>
          </a:p>
          <a:p>
            <a:pPr marL="174982" indent="-174982" defTabSz="933237">
              <a:buFont typeface="Arial" panose="020B0604020202020204" pitchFamily="34" charset="0"/>
              <a:buChar char="•"/>
              <a:defRPr/>
            </a:pPr>
            <a:endParaRPr lang="en-US" sz="1200" dirty="0">
              <a:latin typeface="Times New Roman" pitchFamily="18" charset="0"/>
            </a:endParaRPr>
          </a:p>
          <a:p>
            <a:pPr marL="174982" indent="-174982" defTabSz="933237">
              <a:buFont typeface="Arial" panose="020B0604020202020204" pitchFamily="34" charset="0"/>
              <a:buChar char="•"/>
              <a:defRPr/>
            </a:pPr>
            <a:r>
              <a:rPr lang="en-US" sz="1200" dirty="0">
                <a:latin typeface="Times New Roman" pitchFamily="18" charset="0"/>
              </a:rPr>
              <a:t>Specifications for Type II, III and IV fluids are published by </a:t>
            </a:r>
            <a:r>
              <a:rPr lang="en-US" sz="1200" dirty="0">
                <a:effectLst>
                  <a:outerShdw blurRad="38100" dist="38100" dir="2700000" algn="tl">
                    <a:srgbClr val="000000">
                      <a:alpha val="43137"/>
                    </a:srgbClr>
                  </a:outerShdw>
                </a:effectLst>
                <a:latin typeface="Articulate" panose="02000503040000020004" pitchFamily="2" charset="0"/>
              </a:rPr>
              <a:t>SAE International in AMS </a:t>
            </a:r>
            <a:r>
              <a:rPr lang="en-US" sz="1200" dirty="0">
                <a:latin typeface="Times New Roman" pitchFamily="18" charset="0"/>
              </a:rPr>
              <a:t>1428.</a:t>
            </a:r>
          </a:p>
          <a:p>
            <a:pPr marL="174982" indent="-174982" defTabSz="933237">
              <a:buFont typeface="Arial" panose="020B0604020202020204" pitchFamily="34" charset="0"/>
              <a:buChar char="•"/>
              <a:defRPr/>
            </a:pPr>
            <a:endParaRPr lang="en-US" sz="1200" dirty="0">
              <a:latin typeface="Times New Roman" pitchFamily="18" charset="0"/>
            </a:endParaRPr>
          </a:p>
        </p:txBody>
      </p:sp>
      <p:sp>
        <p:nvSpPr>
          <p:cNvPr id="4" name="Slide Number Placeholder 3"/>
          <p:cNvSpPr>
            <a:spLocks noGrp="1"/>
          </p:cNvSpPr>
          <p:nvPr>
            <p:ph type="sldNum" sz="quarter" idx="10"/>
          </p:nvPr>
        </p:nvSpPr>
        <p:spPr/>
        <p:txBody>
          <a:bodyPr/>
          <a:lstStyle/>
          <a:p>
            <a:pPr>
              <a:defRPr/>
            </a:pPr>
            <a:fld id="{C4569D94-3DA0-4168-BCA3-6F1BC08E1D95}" type="slidenum">
              <a:rPr lang="en-US" altLang="en-US" smtClean="0"/>
              <a:pPr>
                <a:defRPr/>
              </a:pPr>
              <a:t>8</a:t>
            </a:fld>
            <a:endParaRPr lang="en-US" altLang="en-US"/>
          </a:p>
        </p:txBody>
      </p:sp>
    </p:spTree>
    <p:extLst>
      <p:ext uri="{BB962C8B-B14F-4D97-AF65-F5344CB8AC3E}">
        <p14:creationId xmlns:p14="http://schemas.microsoft.com/office/powerpoint/2010/main" val="1696318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 </a:t>
            </a:r>
          </a:p>
          <a:p>
            <a:pPr marL="0" indent="0" algn="l">
              <a:buFont typeface="Arial" panose="020B0604020202020204" pitchFamily="34" charset="0"/>
              <a:buNone/>
            </a:pPr>
            <a:r>
              <a:rPr lang="en-US" b="1" i="1" dirty="0"/>
              <a:t>NOTES</a:t>
            </a:r>
            <a:br>
              <a:rPr lang="en-US" i="1" dirty="0"/>
            </a:br>
            <a:r>
              <a:rPr lang="en-US" sz="1200" dirty="0">
                <a:solidFill>
                  <a:srgbClr val="FFFF00"/>
                </a:solidFill>
                <a:cs typeface="Arial" panose="020B0604020202020204" pitchFamily="34" charset="0"/>
              </a:rPr>
              <a:t>Replace this slide to introduce the</a:t>
            </a:r>
            <a:r>
              <a:rPr lang="en-US" sz="1200" baseline="0" dirty="0">
                <a:solidFill>
                  <a:srgbClr val="FFFF00"/>
                </a:solidFill>
                <a:cs typeface="Arial" panose="020B0604020202020204" pitchFamily="34" charset="0"/>
              </a:rPr>
              <a:t> types of aircraft and pavement deicing and anti-icing products used at your airport.</a:t>
            </a:r>
            <a:endParaRPr lang="en-US" sz="1200" dirty="0">
              <a:solidFill>
                <a:srgbClr val="FFFF00"/>
              </a:solidFill>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9</a:t>
            </a:fld>
            <a:endParaRPr lang="en-US"/>
          </a:p>
        </p:txBody>
      </p:sp>
    </p:spTree>
    <p:extLst>
      <p:ext uri="{BB962C8B-B14F-4D97-AF65-F5344CB8AC3E}">
        <p14:creationId xmlns:p14="http://schemas.microsoft.com/office/powerpoint/2010/main" val="3724320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457200" y="1371600"/>
            <a:ext cx="6400800" cy="762000"/>
          </a:xfrm>
        </p:spPr>
        <p:txBody>
          <a:bodyPr anchor="t"/>
          <a:lstStyle>
            <a:lvl1pPr algn="r">
              <a:defRPr sz="3600" b="1">
                <a:solidFill>
                  <a:schemeClr val="tx1"/>
                </a:solidFill>
                <a:latin typeface="HelveticaNeueLT Std Blk" pitchFamily="34" charset="0"/>
              </a:defRPr>
            </a:lvl1pPr>
          </a:lstStyle>
          <a:p>
            <a:r>
              <a:rPr lang="en-US" dirty="0"/>
              <a:t>Click to edit Master title style</a:t>
            </a:r>
          </a:p>
        </p:txBody>
      </p:sp>
      <p:sp>
        <p:nvSpPr>
          <p:cNvPr id="7171" name="Rectangle 3"/>
          <p:cNvSpPr>
            <a:spLocks noGrp="1" noChangeArrowheads="1"/>
          </p:cNvSpPr>
          <p:nvPr>
            <p:ph type="subTitle" idx="1"/>
          </p:nvPr>
        </p:nvSpPr>
        <p:spPr>
          <a:xfrm>
            <a:off x="457200" y="2209800"/>
            <a:ext cx="6400800" cy="3124200"/>
          </a:xfrm>
        </p:spPr>
        <p:txBody>
          <a:bodyPr/>
          <a:lstStyle>
            <a:lvl1pPr marL="0" indent="0" algn="r">
              <a:defRPr sz="1800">
                <a:solidFill>
                  <a:schemeClr val="tx1"/>
                </a:solidFill>
                <a:latin typeface="HelveticaNeueLT Std Lt"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272172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6324600" cy="762000"/>
          </a:xfrm>
        </p:spPr>
        <p:txBody>
          <a:bodyPr/>
          <a:lstStyle/>
          <a:p>
            <a:r>
              <a:rPr lang="en-US"/>
              <a:t>Click to edit Master title style</a:t>
            </a:r>
          </a:p>
        </p:txBody>
      </p:sp>
      <p:sp>
        <p:nvSpPr>
          <p:cNvPr id="3" name="Vertical Text Placeholder 2"/>
          <p:cNvSpPr>
            <a:spLocks noGrp="1"/>
          </p:cNvSpPr>
          <p:nvPr>
            <p:ph type="body" orient="vert" idx="1"/>
          </p:nvPr>
        </p:nvSpPr>
        <p:spPr>
          <a:xfrm>
            <a:off x="457200" y="2209800"/>
            <a:ext cx="6324600" cy="3124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6017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72200" y="1371600"/>
            <a:ext cx="609600" cy="3962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1371600"/>
            <a:ext cx="5638800" cy="3962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0620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64008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2209801"/>
            <a:ext cx="32004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590800"/>
            <a:ext cx="32004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3657600" y="2209801"/>
            <a:ext cx="32004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3657600" y="2590800"/>
            <a:ext cx="32004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5802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458788"/>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838200" y="1809750"/>
            <a:ext cx="3810000" cy="41132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00600" y="1809750"/>
            <a:ext cx="3810000" cy="4113213"/>
          </a:xfrm>
          <a:prstGeom prst="rect">
            <a:avLst/>
          </a:prstGeom>
        </p:spPr>
        <p:txBody>
          <a:bodyPr/>
          <a:lstStyle/>
          <a:p>
            <a:pPr lvl="0"/>
            <a:endParaRPr lang="en-US" noProof="0"/>
          </a:p>
        </p:txBody>
      </p:sp>
    </p:spTree>
    <p:extLst>
      <p:ext uri="{BB962C8B-B14F-4D97-AF65-F5344CB8AC3E}">
        <p14:creationId xmlns:p14="http://schemas.microsoft.com/office/powerpoint/2010/main" val="3672624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738188" y="1177447"/>
            <a:ext cx="7748587" cy="4297841"/>
          </a:xfrm>
          <a:prstGeom prst="rect">
            <a:avLst/>
          </a:prstGeo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1934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738188" y="1177447"/>
            <a:ext cx="7748587" cy="4297841"/>
          </a:xfrm>
          <a:prstGeom prst="rect">
            <a:avLst/>
          </a:prstGeo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473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64008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2209801"/>
            <a:ext cx="32004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590800"/>
            <a:ext cx="32004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3657600" y="2209801"/>
            <a:ext cx="32004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3657600" y="2590800"/>
            <a:ext cx="32004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8048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64008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2209801"/>
            <a:ext cx="32004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590800"/>
            <a:ext cx="32004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3657600" y="2209801"/>
            <a:ext cx="32004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3657600" y="2590800"/>
            <a:ext cx="32004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0206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64008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2209801"/>
            <a:ext cx="32004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590800"/>
            <a:ext cx="32004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3657600" y="2209801"/>
            <a:ext cx="32004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3657600" y="2590800"/>
            <a:ext cx="32004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8854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8247" y="1295401"/>
            <a:ext cx="7075554" cy="4267200"/>
          </a:xfrm>
        </p:spPr>
        <p:txBody>
          <a:bodyPr>
            <a:noAutofit/>
          </a:bodyPr>
          <a:lstStyle>
            <a:lvl1pPr marL="0" indent="0">
              <a:lnSpc>
                <a:spcPct val="100000"/>
              </a:lnSpc>
              <a:spcBef>
                <a:spcPts val="450"/>
              </a:spcBef>
              <a:spcAft>
                <a:spcPts val="450"/>
              </a:spcAft>
              <a:buNone/>
              <a:defRPr sz="2800" b="0">
                <a:solidFill>
                  <a:schemeClr val="tx1"/>
                </a:solidFill>
                <a:effectLst/>
                <a:latin typeface="Arial" panose="020B0604020202020204" pitchFamily="34" charset="0"/>
                <a:cs typeface="Arial" panose="020B0604020202020204" pitchFamily="34" charset="0"/>
              </a:defRPr>
            </a:lvl1pPr>
            <a:lvl2pPr>
              <a:lnSpc>
                <a:spcPct val="100000"/>
              </a:lnSpc>
              <a:spcBef>
                <a:spcPts val="338"/>
              </a:spcBef>
              <a:spcAft>
                <a:spcPts val="338"/>
              </a:spcAft>
              <a:defRPr sz="15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675"/>
              </a:spcAft>
              <a:defRPr sz="135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675"/>
              </a:spcAft>
              <a:defRPr sz="135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675"/>
              </a:spcAft>
              <a:defRPr sz="135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8" name="Rectangle 17"/>
          <p:cNvSpPr/>
          <p:nvPr userDrawn="1"/>
        </p:nvSpPr>
        <p:spPr>
          <a:xfrm>
            <a:off x="0" y="-9179"/>
            <a:ext cx="7543800" cy="1228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2D050"/>
              </a:solidFill>
              <a:effectLst/>
              <a:uLnTx/>
              <a:uFillTx/>
              <a:latin typeface="Articulate" panose="02000503040000020004" pitchFamily="2" charset="0"/>
              <a:ea typeface="+mn-ea"/>
              <a:cs typeface="+mn-cs"/>
            </a:endParaRPr>
          </a:p>
        </p:txBody>
      </p:sp>
      <p:sp>
        <p:nvSpPr>
          <p:cNvPr id="19" name="Title 1"/>
          <p:cNvSpPr>
            <a:spLocks noGrp="1"/>
          </p:cNvSpPr>
          <p:nvPr>
            <p:ph type="title"/>
          </p:nvPr>
        </p:nvSpPr>
        <p:spPr>
          <a:xfrm>
            <a:off x="434792" y="154808"/>
            <a:ext cx="8062025" cy="589576"/>
          </a:xfrm>
          <a:noFill/>
        </p:spPr>
        <p:txBody>
          <a:bodyPr anchor="b">
            <a:normAutofit/>
          </a:bodyPr>
          <a:lstStyle>
            <a:lvl1pPr>
              <a:defRPr sz="2800" b="0">
                <a:solidFill>
                  <a:srgbClr val="0F78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cxnSp>
        <p:nvCxnSpPr>
          <p:cNvPr id="20" name="Straight Connector 19"/>
          <p:cNvCxnSpPr/>
          <p:nvPr userDrawn="1"/>
        </p:nvCxnSpPr>
        <p:spPr>
          <a:xfrm>
            <a:off x="0" y="914400"/>
            <a:ext cx="7543800" cy="0"/>
          </a:xfrm>
          <a:prstGeom prst="line">
            <a:avLst/>
          </a:prstGeom>
          <a:ln w="38100">
            <a:solidFill>
              <a:srgbClr val="FF99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3486150" y="6447796"/>
            <a:ext cx="21717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spTree>
    <p:extLst>
      <p:ext uri="{BB962C8B-B14F-4D97-AF65-F5344CB8AC3E}">
        <p14:creationId xmlns:p14="http://schemas.microsoft.com/office/powerpoint/2010/main" val="4161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6400800" cy="762000"/>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457200" y="2209800"/>
            <a:ext cx="6400800" cy="31242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8319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ertficat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990601" y="1463618"/>
            <a:ext cx="7162800" cy="480942"/>
          </a:xfrm>
        </p:spPr>
        <p:txBody>
          <a:bodyPr lIns="91440" tIns="45720" rIns="91440" bIns="45720" anchor="ctr">
            <a:noAutofit/>
          </a:bodyPr>
          <a:lstStyle>
            <a:lvl1pPr marL="0" indent="0" algn="ctr">
              <a:spcBef>
                <a:spcPts val="0"/>
              </a:spcBef>
              <a:buNone/>
              <a:defRPr sz="2400" i="0">
                <a:solidFill>
                  <a:schemeClr val="tx1"/>
                </a:solidFill>
              </a:defRPr>
            </a:lvl1pPr>
            <a:lvl2pPr marL="0" indent="0" algn="ctr">
              <a:spcBef>
                <a:spcPts val="0"/>
              </a:spcBef>
              <a:buNone/>
              <a:defRPr sz="1228"/>
            </a:lvl2pPr>
            <a:lvl3pPr marL="0" indent="0" algn="ctr">
              <a:spcBef>
                <a:spcPts val="0"/>
              </a:spcBef>
              <a:buNone/>
              <a:defRPr sz="1228"/>
            </a:lvl3pPr>
            <a:lvl4pPr marL="0" indent="0" algn="ctr">
              <a:spcBef>
                <a:spcPts val="0"/>
              </a:spcBef>
              <a:buNone/>
              <a:defRPr sz="1228"/>
            </a:lvl4pPr>
            <a:lvl5pPr marL="0" indent="0" algn="ctr">
              <a:spcBef>
                <a:spcPts val="0"/>
              </a:spcBef>
              <a:buNone/>
              <a:defRPr sz="1228"/>
            </a:lvl5pPr>
          </a:lstStyle>
          <a:p>
            <a:pPr lvl="0"/>
            <a:r>
              <a:rPr/>
              <a:t>Type of Certificate</a:t>
            </a:r>
          </a:p>
        </p:txBody>
      </p:sp>
      <p:sp>
        <p:nvSpPr>
          <p:cNvPr id="20" name="Text Placeholder 7"/>
          <p:cNvSpPr>
            <a:spLocks noGrp="1"/>
          </p:cNvSpPr>
          <p:nvPr>
            <p:ph type="body" sz="quarter" idx="19" hasCustomPrompt="1"/>
          </p:nvPr>
        </p:nvSpPr>
        <p:spPr>
          <a:xfrm>
            <a:off x="990601" y="3791251"/>
            <a:ext cx="7162800" cy="325881"/>
          </a:xfrm>
        </p:spPr>
        <p:txBody>
          <a:bodyPr lIns="91440" tIns="45720" rIns="91440" bIns="45720" anchor="ctr">
            <a:noAutofit/>
          </a:bodyPr>
          <a:lstStyle>
            <a:lvl1pPr marL="0" indent="0" algn="ctr">
              <a:spcBef>
                <a:spcPts val="0"/>
              </a:spcBef>
              <a:buNone/>
              <a:defRPr sz="1350" i="0" cap="all" baseline="0">
                <a:solidFill>
                  <a:schemeClr val="tx1"/>
                </a:solidFill>
              </a:defRPr>
            </a:lvl1pPr>
            <a:lvl2pPr marL="0" indent="0" algn="ctr">
              <a:spcBef>
                <a:spcPts val="0"/>
              </a:spcBef>
              <a:buNone/>
              <a:defRPr sz="1228"/>
            </a:lvl2pPr>
            <a:lvl3pPr marL="0" indent="0" algn="ctr">
              <a:spcBef>
                <a:spcPts val="0"/>
              </a:spcBef>
              <a:buNone/>
              <a:defRPr sz="1228"/>
            </a:lvl3pPr>
            <a:lvl4pPr marL="0" indent="0" algn="ctr">
              <a:spcBef>
                <a:spcPts val="0"/>
              </a:spcBef>
              <a:buNone/>
              <a:defRPr sz="1228"/>
            </a:lvl4pPr>
            <a:lvl5pPr marL="0" indent="0" algn="ctr">
              <a:spcBef>
                <a:spcPts val="0"/>
              </a:spcBef>
              <a:buNone/>
              <a:defRPr sz="1228"/>
            </a:lvl5pPr>
          </a:lstStyle>
          <a:p>
            <a:pPr lvl="0"/>
            <a:r>
              <a:rPr/>
              <a:t>[Describe contribution / reason for award here]</a:t>
            </a:r>
          </a:p>
        </p:txBody>
      </p:sp>
      <p:sp>
        <p:nvSpPr>
          <p:cNvPr id="9" name="Text Placeholder 7"/>
          <p:cNvSpPr>
            <a:spLocks noGrp="1"/>
          </p:cNvSpPr>
          <p:nvPr>
            <p:ph type="body" sz="quarter" idx="11" hasCustomPrompt="1"/>
          </p:nvPr>
        </p:nvSpPr>
        <p:spPr>
          <a:xfrm>
            <a:off x="990601" y="2949678"/>
            <a:ext cx="7162800" cy="739588"/>
          </a:xfrm>
        </p:spPr>
        <p:txBody>
          <a:bodyPr lIns="91440" tIns="45720" rIns="91440" bIns="45720" anchor="ctr">
            <a:noAutofit/>
          </a:bodyPr>
          <a:lstStyle>
            <a:lvl1pPr marL="0" indent="0" algn="ctr">
              <a:spcBef>
                <a:spcPts val="0"/>
              </a:spcBef>
              <a:buNone/>
              <a:defRPr sz="4050" b="0" baseline="0">
                <a:solidFill>
                  <a:schemeClr val="tx1"/>
                </a:solidFill>
              </a:defRPr>
            </a:lvl1pPr>
            <a:lvl2pPr marL="0" indent="0" algn="ctr">
              <a:spcBef>
                <a:spcPts val="0"/>
              </a:spcBef>
              <a:buNone/>
              <a:defRPr sz="1228"/>
            </a:lvl2pPr>
            <a:lvl3pPr marL="0" indent="0" algn="ctr">
              <a:spcBef>
                <a:spcPts val="0"/>
              </a:spcBef>
              <a:buNone/>
              <a:defRPr sz="1228"/>
            </a:lvl3pPr>
            <a:lvl4pPr marL="0" indent="0" algn="ctr">
              <a:spcBef>
                <a:spcPts val="0"/>
              </a:spcBef>
              <a:buNone/>
              <a:defRPr sz="1228"/>
            </a:lvl4pPr>
            <a:lvl5pPr marL="0" indent="0" algn="ctr">
              <a:spcBef>
                <a:spcPts val="0"/>
              </a:spcBef>
              <a:buNone/>
              <a:defRPr sz="1228"/>
            </a:lvl5pPr>
          </a:lstStyle>
          <a:p>
            <a:pPr lvl="0"/>
            <a:r>
              <a:rPr/>
              <a:t>Recipient Name</a:t>
            </a:r>
          </a:p>
        </p:txBody>
      </p:sp>
      <p:sp>
        <p:nvSpPr>
          <p:cNvPr id="21" name="Text Placeholder 7"/>
          <p:cNvSpPr>
            <a:spLocks noGrp="1"/>
          </p:cNvSpPr>
          <p:nvPr>
            <p:ph type="body" sz="quarter" idx="20" hasCustomPrompt="1"/>
          </p:nvPr>
        </p:nvSpPr>
        <p:spPr>
          <a:xfrm>
            <a:off x="990601" y="2560807"/>
            <a:ext cx="7162800" cy="325881"/>
          </a:xfrm>
        </p:spPr>
        <p:txBody>
          <a:bodyPr lIns="91440" tIns="45720" rIns="91440" bIns="45720" anchor="ctr">
            <a:noAutofit/>
          </a:bodyPr>
          <a:lstStyle>
            <a:lvl1pPr marL="0" indent="0" algn="ctr">
              <a:spcBef>
                <a:spcPts val="0"/>
              </a:spcBef>
              <a:buNone/>
              <a:defRPr sz="1350" i="0" cap="all" baseline="0">
                <a:solidFill>
                  <a:schemeClr val="tx1"/>
                </a:solidFill>
              </a:defRPr>
            </a:lvl1pPr>
            <a:lvl2pPr marL="0" indent="0" algn="ctr">
              <a:spcBef>
                <a:spcPts val="0"/>
              </a:spcBef>
              <a:buNone/>
              <a:defRPr sz="1228"/>
            </a:lvl2pPr>
            <a:lvl3pPr marL="0" indent="0" algn="ctr">
              <a:spcBef>
                <a:spcPts val="0"/>
              </a:spcBef>
              <a:buNone/>
              <a:defRPr sz="1228"/>
            </a:lvl3pPr>
            <a:lvl4pPr marL="0" indent="0" algn="ctr">
              <a:spcBef>
                <a:spcPts val="0"/>
              </a:spcBef>
              <a:buNone/>
              <a:defRPr sz="1228"/>
            </a:lvl4pPr>
            <a:lvl5pPr marL="0" indent="0" algn="ctr">
              <a:spcBef>
                <a:spcPts val="0"/>
              </a:spcBef>
              <a:buNone/>
              <a:defRPr sz="1228"/>
            </a:lvl5pPr>
          </a:lstStyle>
          <a:p>
            <a:pPr lvl="0"/>
            <a:r>
              <a:rPr/>
              <a:t>[Add text here, such as “This Acknowledges That”]</a:t>
            </a:r>
          </a:p>
        </p:txBody>
      </p:sp>
      <p:cxnSp>
        <p:nvCxnSpPr>
          <p:cNvPr id="24" name="Straight Connector 23"/>
          <p:cNvCxnSpPr/>
          <p:nvPr/>
        </p:nvCxnSpPr>
        <p:spPr>
          <a:xfrm>
            <a:off x="1731819" y="5217459"/>
            <a:ext cx="2701637" cy="0"/>
          </a:xfrm>
          <a:prstGeom prst="line">
            <a:avLst/>
          </a:prstGeom>
          <a:noFill/>
          <a:ln w="9525" cap="flat" cmpd="sng" algn="ctr">
            <a:solidFill>
              <a:srgbClr val="404040"/>
            </a:solidFill>
            <a:prstDash val="solid"/>
          </a:ln>
          <a:effectLst/>
        </p:spPr>
      </p:cxnSp>
      <p:cxnSp>
        <p:nvCxnSpPr>
          <p:cNvPr id="26" name="Straight Connector 25"/>
          <p:cNvCxnSpPr/>
          <p:nvPr/>
        </p:nvCxnSpPr>
        <p:spPr>
          <a:xfrm>
            <a:off x="4726190" y="5217459"/>
            <a:ext cx="2701637" cy="0"/>
          </a:xfrm>
          <a:prstGeom prst="line">
            <a:avLst/>
          </a:prstGeom>
          <a:noFill/>
          <a:ln w="9525" cap="flat" cmpd="sng" algn="ctr">
            <a:solidFill>
              <a:srgbClr val="404040"/>
            </a:solidFill>
            <a:prstDash val="solid"/>
          </a:ln>
          <a:effectLst/>
        </p:spPr>
      </p:cxnSp>
      <p:sp>
        <p:nvSpPr>
          <p:cNvPr id="18" name="Text Placeholder 7"/>
          <p:cNvSpPr>
            <a:spLocks noGrp="1"/>
          </p:cNvSpPr>
          <p:nvPr>
            <p:ph type="body" sz="quarter" idx="17" hasCustomPrompt="1"/>
          </p:nvPr>
        </p:nvSpPr>
        <p:spPr>
          <a:xfrm>
            <a:off x="1463617" y="5217461"/>
            <a:ext cx="2971800" cy="268941"/>
          </a:xfrm>
        </p:spPr>
        <p:txBody>
          <a:bodyPr lIns="91440" tIns="0" rIns="91440" bIns="0" anchor="ctr">
            <a:noAutofit/>
          </a:bodyPr>
          <a:lstStyle>
            <a:lvl1pPr marL="0" indent="0" algn="ctr">
              <a:spcBef>
                <a:spcPts val="0"/>
              </a:spcBef>
              <a:buNone/>
              <a:defRPr sz="600" b="0" i="0" cap="all" baseline="0">
                <a:solidFill>
                  <a:schemeClr val="tx1"/>
                </a:solidFill>
              </a:defRPr>
            </a:lvl1pPr>
            <a:lvl2pPr marL="0" indent="0" algn="ctr">
              <a:spcBef>
                <a:spcPts val="0"/>
              </a:spcBef>
              <a:buNone/>
              <a:defRPr sz="1228"/>
            </a:lvl2pPr>
            <a:lvl3pPr marL="0" indent="0" algn="ctr">
              <a:spcBef>
                <a:spcPts val="0"/>
              </a:spcBef>
              <a:buNone/>
              <a:defRPr sz="1228"/>
            </a:lvl3pPr>
            <a:lvl4pPr marL="0" indent="0" algn="ctr">
              <a:spcBef>
                <a:spcPts val="0"/>
              </a:spcBef>
              <a:buNone/>
              <a:defRPr sz="1228"/>
            </a:lvl4pPr>
            <a:lvl5pPr marL="0" indent="0" algn="ctr">
              <a:spcBef>
                <a:spcPts val="0"/>
              </a:spcBef>
              <a:buNone/>
              <a:defRPr sz="1228"/>
            </a:lvl5pPr>
          </a:lstStyle>
          <a:p>
            <a:pPr lvl="0"/>
            <a:r>
              <a:rPr/>
              <a:t>Name/Title of Presenter</a:t>
            </a:r>
          </a:p>
        </p:txBody>
      </p:sp>
      <p:sp>
        <p:nvSpPr>
          <p:cNvPr id="30" name="Text Placeholder 7"/>
          <p:cNvSpPr>
            <a:spLocks noGrp="1"/>
          </p:cNvSpPr>
          <p:nvPr>
            <p:ph type="body" sz="quarter" idx="21" hasCustomPrompt="1"/>
          </p:nvPr>
        </p:nvSpPr>
        <p:spPr>
          <a:xfrm>
            <a:off x="4726191" y="5217461"/>
            <a:ext cx="2970010" cy="268941"/>
          </a:xfrm>
        </p:spPr>
        <p:txBody>
          <a:bodyPr lIns="91440" tIns="0" rIns="91440" bIns="0" anchor="ctr">
            <a:noAutofit/>
          </a:bodyPr>
          <a:lstStyle>
            <a:lvl1pPr marL="0" indent="0" algn="ctr">
              <a:spcBef>
                <a:spcPts val="0"/>
              </a:spcBef>
              <a:buNone/>
              <a:defRPr sz="600" b="0" i="0" cap="all" baseline="0">
                <a:solidFill>
                  <a:schemeClr val="tx1"/>
                </a:solidFill>
              </a:defRPr>
            </a:lvl1pPr>
            <a:lvl2pPr marL="0" indent="0" algn="ctr">
              <a:spcBef>
                <a:spcPts val="0"/>
              </a:spcBef>
              <a:buNone/>
              <a:defRPr sz="1228"/>
            </a:lvl2pPr>
            <a:lvl3pPr marL="0" indent="0" algn="ctr">
              <a:spcBef>
                <a:spcPts val="0"/>
              </a:spcBef>
              <a:buNone/>
              <a:defRPr sz="1228"/>
            </a:lvl3pPr>
            <a:lvl4pPr marL="0" indent="0" algn="ctr">
              <a:spcBef>
                <a:spcPts val="0"/>
              </a:spcBef>
              <a:buNone/>
              <a:defRPr sz="1228"/>
            </a:lvl4pPr>
            <a:lvl5pPr marL="0" indent="0" algn="ctr">
              <a:spcBef>
                <a:spcPts val="0"/>
              </a:spcBef>
              <a:buNone/>
              <a:defRPr sz="1228"/>
            </a:lvl5pPr>
          </a:lstStyle>
          <a:p>
            <a:pPr lvl="0"/>
            <a:r>
              <a:rPr/>
              <a:t>Date</a:t>
            </a:r>
          </a:p>
        </p:txBody>
      </p:sp>
      <p:cxnSp>
        <p:nvCxnSpPr>
          <p:cNvPr id="4" name="Straight Connector 3"/>
          <p:cNvCxnSpPr/>
          <p:nvPr/>
        </p:nvCxnSpPr>
        <p:spPr>
          <a:xfrm>
            <a:off x="1463617" y="5217459"/>
            <a:ext cx="2971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26191" y="5217459"/>
            <a:ext cx="29700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190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1" y="2209801"/>
            <a:ext cx="6400800" cy="3124200"/>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hasCustomPrompt="1"/>
          </p:nvPr>
        </p:nvSpPr>
        <p:spPr>
          <a:xfrm>
            <a:off x="457201" y="1371601"/>
            <a:ext cx="6400800" cy="761999"/>
          </a:xfrm>
        </p:spPr>
        <p:txBody>
          <a:bodyPr anchor="ctr"/>
          <a:lstStyle>
            <a:lvl1pPr marL="0" indent="0">
              <a:buNone/>
              <a:defRPr sz="3600">
                <a:latin typeface="HelveticaNeueLT Std Bl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err="1"/>
              <a:t>ext</a:t>
            </a:r>
            <a:r>
              <a:rPr lang="en-US" dirty="0"/>
              <a:t> styles</a:t>
            </a:r>
          </a:p>
        </p:txBody>
      </p:sp>
    </p:spTree>
    <p:extLst>
      <p:ext uri="{BB962C8B-B14F-4D97-AF65-F5344CB8AC3E}">
        <p14:creationId xmlns:p14="http://schemas.microsoft.com/office/powerpoint/2010/main" val="2869379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6400800" cy="762000"/>
          </a:xfrm>
        </p:spPr>
        <p:txBody>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457200" y="2209800"/>
            <a:ext cx="3200400" cy="3048000"/>
          </a:xfrm>
        </p:spPr>
        <p:txBody>
          <a:bodyPr/>
          <a:lstStyle>
            <a:lvl1pPr>
              <a:defRPr sz="16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657600" y="2209800"/>
            <a:ext cx="3200400" cy="3048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9956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6400800" cy="762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2209801"/>
            <a:ext cx="32004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90800"/>
            <a:ext cx="32004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0"/>
          </p:nvPr>
        </p:nvSpPr>
        <p:spPr>
          <a:xfrm>
            <a:off x="3657600" y="2209801"/>
            <a:ext cx="32004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11"/>
          </p:nvPr>
        </p:nvSpPr>
        <p:spPr>
          <a:xfrm>
            <a:off x="3657600" y="2590800"/>
            <a:ext cx="32004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5403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6400800" cy="762000"/>
          </a:xfrm>
        </p:spPr>
        <p:txBody>
          <a:bodyPr/>
          <a:lstStyle/>
          <a:p>
            <a:r>
              <a:rPr lang="en-US"/>
              <a:t>Click to edit Master title style</a:t>
            </a:r>
          </a:p>
        </p:txBody>
      </p:sp>
    </p:spTree>
    <p:extLst>
      <p:ext uri="{BB962C8B-B14F-4D97-AF65-F5344CB8AC3E}">
        <p14:creationId xmlns:p14="http://schemas.microsoft.com/office/powerpoint/2010/main" val="3888711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744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2667000" cy="685800"/>
          </a:xfrm>
        </p:spPr>
        <p:txBody>
          <a:bodyPr anchor="b"/>
          <a:lstStyle>
            <a:lvl1pPr algn="l">
              <a:defRPr sz="1600" b="1"/>
            </a:lvl1pPr>
          </a:lstStyle>
          <a:p>
            <a:r>
              <a:rPr lang="en-US"/>
              <a:t>Click to edit Master title style</a:t>
            </a:r>
            <a:endParaRPr lang="en-US" dirty="0"/>
          </a:p>
        </p:txBody>
      </p:sp>
      <p:sp>
        <p:nvSpPr>
          <p:cNvPr id="3" name="Content Placeholder 2"/>
          <p:cNvSpPr>
            <a:spLocks noGrp="1"/>
          </p:cNvSpPr>
          <p:nvPr>
            <p:ph idx="1"/>
          </p:nvPr>
        </p:nvSpPr>
        <p:spPr>
          <a:xfrm>
            <a:off x="3200400" y="1371601"/>
            <a:ext cx="3581400" cy="3962400"/>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057400"/>
            <a:ext cx="2667000" cy="3276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4451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00"/>
            <a:ext cx="6324600" cy="381000"/>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457200" y="1371600"/>
            <a:ext cx="63246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57200" y="4572000"/>
            <a:ext cx="6324600" cy="762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6466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1">
            <a:lum/>
          </a:blip>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2209800"/>
            <a:ext cx="64008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8"/>
          <p:cNvSpPr>
            <a:spLocks noGrp="1" noChangeArrowheads="1"/>
          </p:cNvSpPr>
          <p:nvPr>
            <p:ph type="title"/>
          </p:nvPr>
        </p:nvSpPr>
        <p:spPr bwMode="auto">
          <a:xfrm>
            <a:off x="457200" y="1371600"/>
            <a:ext cx="6400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4" name="Picture 2" descr="C:\Users\joser\Downloads\academynet_171951.png"/>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8620" y="6019800"/>
            <a:ext cx="2130213" cy="2450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oser\Downloads\academynet_172251.png"/>
          <p:cNvPicPr/>
          <p:nvPr userDrawn="1"/>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3900" y="6063727"/>
            <a:ext cx="3474720" cy="182880"/>
          </a:xfrm>
          <a:prstGeom prst="rect">
            <a:avLst/>
          </a:prstGeom>
          <a:noFill/>
          <a:ln>
            <a:noFill/>
          </a:ln>
        </p:spPr>
      </p:pic>
      <p:sp>
        <p:nvSpPr>
          <p:cNvPr id="2"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B628D-CF84-4AD2-ABCC-7377FBC66F15}" type="datetimeFigureOut">
              <a:rPr lang="en-US" smtClean="0"/>
              <a:t>1/22/2017</a:t>
            </a:fld>
            <a:endParaRPr lang="en-US"/>
          </a:p>
        </p:txBody>
      </p:sp>
      <p:sp>
        <p:nvSpPr>
          <p:cNvPr id="3"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1FEC1-80EF-4595-A6E6-3D05EDF8E8F2}" type="slidenum">
              <a:rPr lang="en-US" smtClean="0"/>
              <a:t>‹#›</a:t>
            </a:fld>
            <a:endParaRPr lang="en-US"/>
          </a:p>
        </p:txBody>
      </p:sp>
    </p:spTree>
    <p:extLst>
      <p:ext uri="{BB962C8B-B14F-4D97-AF65-F5344CB8AC3E}">
        <p14:creationId xmlns:p14="http://schemas.microsoft.com/office/powerpoint/2010/main" val="66315529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Lst>
  <p:txStyles>
    <p:titleStyle>
      <a:lvl1pPr algn="l" rtl="0" eaLnBrk="1" fontAlgn="base" hangingPunct="1">
        <a:spcBef>
          <a:spcPct val="0"/>
        </a:spcBef>
        <a:spcAft>
          <a:spcPct val="0"/>
        </a:spcAft>
        <a:defRPr sz="2400">
          <a:solidFill>
            <a:schemeClr val="tx2"/>
          </a:solidFill>
          <a:latin typeface="HelveticaNeueLT Std Blk" pitchFamily="34" charset="0"/>
          <a:ea typeface="+mj-ea"/>
          <a:cs typeface="+mj-cs"/>
        </a:defRPr>
      </a:lvl1pPr>
      <a:lvl2pPr algn="l" rtl="0" eaLnBrk="1" fontAlgn="base" hangingPunct="1">
        <a:spcBef>
          <a:spcPct val="0"/>
        </a:spcBef>
        <a:spcAft>
          <a:spcPct val="0"/>
        </a:spcAft>
        <a:defRPr sz="2400">
          <a:solidFill>
            <a:schemeClr val="tx2"/>
          </a:solidFill>
          <a:latin typeface="HelveticaNeueLT Std Blk" pitchFamily="34" charset="0"/>
        </a:defRPr>
      </a:lvl2pPr>
      <a:lvl3pPr algn="l" rtl="0" eaLnBrk="1" fontAlgn="base" hangingPunct="1">
        <a:spcBef>
          <a:spcPct val="0"/>
        </a:spcBef>
        <a:spcAft>
          <a:spcPct val="0"/>
        </a:spcAft>
        <a:defRPr sz="2400">
          <a:solidFill>
            <a:schemeClr val="tx2"/>
          </a:solidFill>
          <a:latin typeface="HelveticaNeueLT Std Blk" pitchFamily="34" charset="0"/>
        </a:defRPr>
      </a:lvl3pPr>
      <a:lvl4pPr algn="l" rtl="0" eaLnBrk="1" fontAlgn="base" hangingPunct="1">
        <a:spcBef>
          <a:spcPct val="0"/>
        </a:spcBef>
        <a:spcAft>
          <a:spcPct val="0"/>
        </a:spcAft>
        <a:defRPr sz="2400">
          <a:solidFill>
            <a:schemeClr val="tx2"/>
          </a:solidFill>
          <a:latin typeface="HelveticaNeueLT Std Blk" pitchFamily="34" charset="0"/>
        </a:defRPr>
      </a:lvl4pPr>
      <a:lvl5pPr algn="l" rtl="0" eaLnBrk="1" fontAlgn="base" hangingPunct="1">
        <a:spcBef>
          <a:spcPct val="0"/>
        </a:spcBef>
        <a:spcAft>
          <a:spcPct val="0"/>
        </a:spcAft>
        <a:defRPr sz="2400">
          <a:solidFill>
            <a:schemeClr val="tx2"/>
          </a:solidFill>
          <a:latin typeface="HelveticaNeueLT Std Blk" pitchFamily="34" charset="0"/>
        </a:defRPr>
      </a:lvl5pPr>
      <a:lvl6pPr marL="457200" algn="l" rtl="0" eaLnBrk="1" fontAlgn="base" hangingPunct="1">
        <a:spcBef>
          <a:spcPct val="0"/>
        </a:spcBef>
        <a:spcAft>
          <a:spcPct val="0"/>
        </a:spcAft>
        <a:defRPr sz="4400">
          <a:solidFill>
            <a:schemeClr val="tx2"/>
          </a:solidFill>
          <a:latin typeface="Futura" charset="0"/>
        </a:defRPr>
      </a:lvl6pPr>
      <a:lvl7pPr marL="914400" algn="l" rtl="0" eaLnBrk="1" fontAlgn="base" hangingPunct="1">
        <a:spcBef>
          <a:spcPct val="0"/>
        </a:spcBef>
        <a:spcAft>
          <a:spcPct val="0"/>
        </a:spcAft>
        <a:defRPr sz="4400">
          <a:solidFill>
            <a:schemeClr val="tx2"/>
          </a:solidFill>
          <a:latin typeface="Futura" charset="0"/>
        </a:defRPr>
      </a:lvl7pPr>
      <a:lvl8pPr marL="1371600" algn="l" rtl="0" eaLnBrk="1" fontAlgn="base" hangingPunct="1">
        <a:spcBef>
          <a:spcPct val="0"/>
        </a:spcBef>
        <a:spcAft>
          <a:spcPct val="0"/>
        </a:spcAft>
        <a:defRPr sz="4400">
          <a:solidFill>
            <a:schemeClr val="tx2"/>
          </a:solidFill>
          <a:latin typeface="Futura" charset="0"/>
        </a:defRPr>
      </a:lvl8pPr>
      <a:lvl9pPr marL="1828800" algn="l" rtl="0" eaLnBrk="1" fontAlgn="base" hangingPunct="1">
        <a:spcBef>
          <a:spcPct val="0"/>
        </a:spcBef>
        <a:spcAft>
          <a:spcPct val="0"/>
        </a:spcAft>
        <a:defRPr sz="4400">
          <a:solidFill>
            <a:schemeClr val="tx2"/>
          </a:solidFill>
          <a:latin typeface="Futura" charset="0"/>
        </a:defRPr>
      </a:lvl9pPr>
    </p:titleStyle>
    <p:body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2"/>
          </p:nvPr>
        </p:nvSpPr>
        <p:spPr>
          <a:xfrm>
            <a:off x="411471" y="6460456"/>
            <a:ext cx="2133600" cy="365125"/>
          </a:xfrm>
          <a:prstGeom prst="rect">
            <a:avLst/>
          </a:prstGeom>
        </p:spPr>
        <p:txBody>
          <a:bodyPr vert="horz" lIns="101882" tIns="50941" rIns="101882" bIns="50941" rtlCol="0" anchor="ctr"/>
          <a:lstStyle>
            <a:lvl1pPr algn="l">
              <a:defRPr sz="545">
                <a:solidFill>
                  <a:schemeClr val="bg1">
                    <a:lumMod val="50000"/>
                  </a:schemeClr>
                </a:solidFill>
              </a:defRPr>
            </a:lvl1pPr>
          </a:lstStyle>
          <a:p>
            <a:fld id="{E2BDE6FC-D800-44C9-9F28-4DA3F75C04DF}" type="datetimeFigureOut">
              <a:rPr lang="en-US"/>
              <a:pPr/>
              <a:t>1/22/2017</a:t>
            </a:fld>
            <a:endParaRPr/>
          </a:p>
        </p:txBody>
      </p:sp>
      <p:sp>
        <p:nvSpPr>
          <p:cNvPr id="5" name="Footer Placeholder 4"/>
          <p:cNvSpPr>
            <a:spLocks noGrp="1"/>
          </p:cNvSpPr>
          <p:nvPr>
            <p:ph type="ftr" sz="quarter" idx="3"/>
          </p:nvPr>
        </p:nvSpPr>
        <p:spPr>
          <a:xfrm>
            <a:off x="3124200" y="6460456"/>
            <a:ext cx="2895600" cy="365125"/>
          </a:xfrm>
          <a:prstGeom prst="rect">
            <a:avLst/>
          </a:prstGeom>
        </p:spPr>
        <p:txBody>
          <a:bodyPr vert="horz" lIns="101882" tIns="50941" rIns="101882" bIns="50941" rtlCol="0" anchor="ctr"/>
          <a:lstStyle>
            <a:lvl1pPr algn="ctr">
              <a:defRPr sz="545">
                <a:solidFill>
                  <a:schemeClr val="bg1">
                    <a:lumMod val="50000"/>
                  </a:schemeClr>
                </a:solidFill>
              </a:defRPr>
            </a:lvl1pPr>
          </a:lstStyle>
          <a:p>
            <a:endParaRPr/>
          </a:p>
        </p:txBody>
      </p:sp>
      <p:sp>
        <p:nvSpPr>
          <p:cNvPr id="6" name="Slide Number Placeholder 5"/>
          <p:cNvSpPr>
            <a:spLocks noGrp="1"/>
          </p:cNvSpPr>
          <p:nvPr>
            <p:ph type="sldNum" sz="quarter" idx="4"/>
          </p:nvPr>
        </p:nvSpPr>
        <p:spPr>
          <a:xfrm>
            <a:off x="6598928" y="6460456"/>
            <a:ext cx="2133600" cy="365125"/>
          </a:xfrm>
          <a:prstGeom prst="rect">
            <a:avLst/>
          </a:prstGeom>
        </p:spPr>
        <p:txBody>
          <a:bodyPr vert="horz" lIns="101882" tIns="50941" rIns="101882" bIns="50941" rtlCol="0" anchor="ctr"/>
          <a:lstStyle>
            <a:lvl1pPr algn="r">
              <a:defRPr sz="545">
                <a:solidFill>
                  <a:schemeClr val="bg1">
                    <a:lumMod val="50000"/>
                  </a:schemeClr>
                </a:solidFill>
              </a:defRPr>
            </a:lvl1pPr>
          </a:lstStyle>
          <a:p>
            <a:fld id="{BD2FA371-C872-4E76-B1E3-5B0775D37C39}" type="slidenum">
              <a:rPr/>
              <a:pPr/>
              <a:t>‹#›</a:t>
            </a:fld>
            <a:endParaRPr/>
          </a:p>
        </p:txBody>
      </p:sp>
      <p:sp>
        <p:nvSpPr>
          <p:cNvPr id="2" name="Title Placeholder 1"/>
          <p:cNvSpPr>
            <a:spLocks noGrp="1"/>
          </p:cNvSpPr>
          <p:nvPr>
            <p:ph type="title"/>
          </p:nvPr>
        </p:nvSpPr>
        <p:spPr>
          <a:xfrm>
            <a:off x="990601" y="990600"/>
            <a:ext cx="7162800" cy="681318"/>
          </a:xfrm>
          <a:prstGeom prst="rect">
            <a:avLst/>
          </a:prstGeom>
        </p:spPr>
        <p:txBody>
          <a:bodyPr vert="horz" lIns="101882" tIns="50941" rIns="101882" bIns="50941" rtlCol="0" anchor="ctr">
            <a:normAutofit/>
          </a:bodyPr>
          <a:lstStyle/>
          <a:p>
            <a:r>
              <a:rPr lang="en-US"/>
              <a:t>Click to edit Master title style</a:t>
            </a:r>
            <a:endParaRPr/>
          </a:p>
        </p:txBody>
      </p:sp>
      <p:sp>
        <p:nvSpPr>
          <p:cNvPr id="3" name="Text Placeholder 2"/>
          <p:cNvSpPr>
            <a:spLocks noGrp="1"/>
          </p:cNvSpPr>
          <p:nvPr>
            <p:ph type="body" idx="1"/>
          </p:nvPr>
        </p:nvSpPr>
        <p:spPr>
          <a:xfrm>
            <a:off x="990601" y="1828800"/>
            <a:ext cx="7162802" cy="4038600"/>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136444833"/>
      </p:ext>
    </p:extLst>
  </p:cSld>
  <p:clrMap bg1="lt1" tx1="dk1" bg2="lt2" tx2="dk2" accent1="accent1" accent2="accent2" accent3="accent3" accent4="accent4" accent5="accent5" accent6="accent6" hlink="hlink" folHlink="folHlink"/>
  <p:sldLayoutIdLst>
    <p:sldLayoutId id="2147483740" r:id="rId1"/>
  </p:sldLayoutIdLst>
  <p:txStyles>
    <p:titleStyle>
      <a:lvl1pPr algn="ctr" defTabSz="694688" rtl="0" eaLnBrk="1" latinLnBrk="0" hangingPunct="1">
        <a:spcBef>
          <a:spcPct val="0"/>
        </a:spcBef>
        <a:buNone/>
        <a:defRPr sz="1910" kern="1200">
          <a:solidFill>
            <a:schemeClr val="tx1">
              <a:lumMod val="95000"/>
              <a:lumOff val="5000"/>
            </a:schemeClr>
          </a:solidFill>
          <a:latin typeface="+mj-lt"/>
          <a:ea typeface="+mj-ea"/>
          <a:cs typeface="+mj-cs"/>
        </a:defRPr>
      </a:lvl1pPr>
    </p:titleStyle>
    <p:bodyStyle>
      <a:lvl1pPr marL="187046" indent="-187046" algn="l" defTabSz="694688" rtl="0" eaLnBrk="1" latinLnBrk="0" hangingPunct="1">
        <a:lnSpc>
          <a:spcPct val="90000"/>
        </a:lnSpc>
        <a:spcBef>
          <a:spcPts val="1228"/>
        </a:spcBef>
        <a:buFont typeface="Arial" pitchFamily="34" charset="0"/>
        <a:buChar char="•"/>
        <a:defRPr sz="1364" kern="1200">
          <a:solidFill>
            <a:schemeClr val="tx1">
              <a:lumMod val="95000"/>
              <a:lumOff val="5000"/>
            </a:schemeClr>
          </a:solidFill>
          <a:latin typeface="+mn-lt"/>
          <a:ea typeface="+mn-ea"/>
          <a:cs typeface="+mn-cs"/>
        </a:defRPr>
      </a:lvl1pPr>
      <a:lvl2pPr marL="436440" indent="-187046" algn="l" defTabSz="694688" rtl="0" eaLnBrk="1" latinLnBrk="0" hangingPunct="1">
        <a:lnSpc>
          <a:spcPct val="90000"/>
        </a:lnSpc>
        <a:spcBef>
          <a:spcPts val="409"/>
        </a:spcBef>
        <a:buFont typeface="Arial" pitchFamily="34" charset="0"/>
        <a:buChar char="•"/>
        <a:defRPr sz="1228" kern="1200">
          <a:solidFill>
            <a:schemeClr val="tx1">
              <a:lumMod val="95000"/>
              <a:lumOff val="5000"/>
            </a:schemeClr>
          </a:solidFill>
          <a:latin typeface="+mn-lt"/>
          <a:ea typeface="+mn-ea"/>
          <a:cs typeface="+mn-cs"/>
        </a:defRPr>
      </a:lvl2pPr>
      <a:lvl3pPr marL="685835" indent="-155872" algn="l" defTabSz="694688" rtl="0" eaLnBrk="1" latinLnBrk="0" hangingPunct="1">
        <a:lnSpc>
          <a:spcPct val="90000"/>
        </a:lnSpc>
        <a:spcBef>
          <a:spcPts val="205"/>
        </a:spcBef>
        <a:buFont typeface="Arial" pitchFamily="34" charset="0"/>
        <a:buChar char="•"/>
        <a:defRPr sz="1091" kern="1200">
          <a:solidFill>
            <a:schemeClr val="tx1">
              <a:lumMod val="95000"/>
              <a:lumOff val="5000"/>
            </a:schemeClr>
          </a:solidFill>
          <a:latin typeface="+mn-lt"/>
          <a:ea typeface="+mn-ea"/>
          <a:cs typeface="+mn-cs"/>
        </a:defRPr>
      </a:lvl3pPr>
      <a:lvl4pPr marL="872881" indent="-155872" algn="l" defTabSz="694688" rtl="0" eaLnBrk="1" latinLnBrk="0" hangingPunct="1">
        <a:lnSpc>
          <a:spcPct val="90000"/>
        </a:lnSpc>
        <a:spcBef>
          <a:spcPts val="205"/>
        </a:spcBef>
        <a:buFont typeface="Arial" pitchFamily="34" charset="0"/>
        <a:buChar char="•"/>
        <a:defRPr sz="954" kern="1200">
          <a:solidFill>
            <a:schemeClr val="tx1">
              <a:lumMod val="95000"/>
              <a:lumOff val="5000"/>
            </a:schemeClr>
          </a:solidFill>
          <a:latin typeface="+mn-lt"/>
          <a:ea typeface="+mn-ea"/>
          <a:cs typeface="+mn-cs"/>
        </a:defRPr>
      </a:lvl4pPr>
      <a:lvl5pPr marL="1059926" indent="-155872" algn="l" defTabSz="694688" rtl="0" eaLnBrk="1" latinLnBrk="0" hangingPunct="1">
        <a:lnSpc>
          <a:spcPct val="90000"/>
        </a:lnSpc>
        <a:spcBef>
          <a:spcPts val="205"/>
        </a:spcBef>
        <a:buFont typeface="Arial" pitchFamily="34" charset="0"/>
        <a:buChar char="•"/>
        <a:defRPr sz="954" kern="1200">
          <a:solidFill>
            <a:schemeClr val="tx1">
              <a:lumMod val="95000"/>
              <a:lumOff val="5000"/>
            </a:schemeClr>
          </a:solidFill>
          <a:latin typeface="+mn-lt"/>
          <a:ea typeface="+mn-ea"/>
          <a:cs typeface="+mn-cs"/>
        </a:defRPr>
      </a:lvl5pPr>
      <a:lvl6pPr marL="1246973" indent="-173672" algn="l" defTabSz="694688" rtl="0" eaLnBrk="1" latinLnBrk="0" hangingPunct="1">
        <a:lnSpc>
          <a:spcPct val="90000"/>
        </a:lnSpc>
        <a:spcBef>
          <a:spcPts val="205"/>
        </a:spcBef>
        <a:buFont typeface="Arial" pitchFamily="34" charset="0"/>
        <a:buChar char="•"/>
        <a:defRPr sz="954" kern="1200">
          <a:solidFill>
            <a:schemeClr val="tx1"/>
          </a:solidFill>
          <a:latin typeface="+mn-lt"/>
          <a:ea typeface="+mn-ea"/>
          <a:cs typeface="+mn-cs"/>
        </a:defRPr>
      </a:lvl6pPr>
      <a:lvl7pPr marL="1434018" indent="-173672" algn="l" defTabSz="694688" rtl="0" eaLnBrk="1" latinLnBrk="0" hangingPunct="1">
        <a:lnSpc>
          <a:spcPct val="90000"/>
        </a:lnSpc>
        <a:spcBef>
          <a:spcPts val="205"/>
        </a:spcBef>
        <a:buFont typeface="Arial" pitchFamily="34" charset="0"/>
        <a:buChar char="•"/>
        <a:defRPr sz="954" kern="1200">
          <a:solidFill>
            <a:schemeClr val="tx1"/>
          </a:solidFill>
          <a:latin typeface="+mn-lt"/>
          <a:ea typeface="+mn-ea"/>
          <a:cs typeface="+mn-cs"/>
        </a:defRPr>
      </a:lvl7pPr>
      <a:lvl8pPr marL="1621064" indent="-173672" algn="l" defTabSz="694688" rtl="0" eaLnBrk="1" latinLnBrk="0" hangingPunct="1">
        <a:lnSpc>
          <a:spcPct val="90000"/>
        </a:lnSpc>
        <a:spcBef>
          <a:spcPts val="205"/>
        </a:spcBef>
        <a:buFont typeface="Arial" pitchFamily="34" charset="0"/>
        <a:buChar char="•"/>
        <a:defRPr sz="954" kern="1200">
          <a:solidFill>
            <a:schemeClr val="tx1"/>
          </a:solidFill>
          <a:latin typeface="+mn-lt"/>
          <a:ea typeface="+mn-ea"/>
          <a:cs typeface="+mn-cs"/>
        </a:defRPr>
      </a:lvl8pPr>
      <a:lvl9pPr marL="1808109" indent="-173672" algn="l" defTabSz="694688" rtl="0" eaLnBrk="1" latinLnBrk="0" hangingPunct="1">
        <a:lnSpc>
          <a:spcPct val="90000"/>
        </a:lnSpc>
        <a:spcBef>
          <a:spcPts val="205"/>
        </a:spcBef>
        <a:buFont typeface="Arial" pitchFamily="34" charset="0"/>
        <a:buChar char="•"/>
        <a:defRPr sz="954" kern="1200">
          <a:solidFill>
            <a:schemeClr val="tx1"/>
          </a:solidFill>
          <a:latin typeface="+mn-lt"/>
          <a:ea typeface="+mn-ea"/>
          <a:cs typeface="+mn-cs"/>
        </a:defRPr>
      </a:lvl9pPr>
    </p:bodyStyle>
    <p:otherStyle>
      <a:defPPr>
        <a:defRPr/>
      </a:defPPr>
      <a:lvl1pPr marL="0" algn="l" defTabSz="694688" rtl="0" eaLnBrk="1" latinLnBrk="0" hangingPunct="1">
        <a:defRPr sz="1364" kern="1200">
          <a:solidFill>
            <a:schemeClr val="tx1"/>
          </a:solidFill>
          <a:latin typeface="+mn-lt"/>
          <a:ea typeface="+mn-ea"/>
          <a:cs typeface="+mn-cs"/>
        </a:defRPr>
      </a:lvl1pPr>
      <a:lvl2pPr marL="347344" algn="l" defTabSz="694688" rtl="0" eaLnBrk="1" latinLnBrk="0" hangingPunct="1">
        <a:defRPr sz="1364" kern="1200">
          <a:solidFill>
            <a:schemeClr val="tx1"/>
          </a:solidFill>
          <a:latin typeface="+mn-lt"/>
          <a:ea typeface="+mn-ea"/>
          <a:cs typeface="+mn-cs"/>
        </a:defRPr>
      </a:lvl2pPr>
      <a:lvl3pPr marL="694688" algn="l" defTabSz="694688" rtl="0" eaLnBrk="1" latinLnBrk="0" hangingPunct="1">
        <a:defRPr sz="1364" kern="1200">
          <a:solidFill>
            <a:schemeClr val="tx1"/>
          </a:solidFill>
          <a:latin typeface="+mn-lt"/>
          <a:ea typeface="+mn-ea"/>
          <a:cs typeface="+mn-cs"/>
        </a:defRPr>
      </a:lvl3pPr>
      <a:lvl4pPr marL="1042033" algn="l" defTabSz="694688" rtl="0" eaLnBrk="1" latinLnBrk="0" hangingPunct="1">
        <a:defRPr sz="1364" kern="1200">
          <a:solidFill>
            <a:schemeClr val="tx1"/>
          </a:solidFill>
          <a:latin typeface="+mn-lt"/>
          <a:ea typeface="+mn-ea"/>
          <a:cs typeface="+mn-cs"/>
        </a:defRPr>
      </a:lvl4pPr>
      <a:lvl5pPr marL="1389377" algn="l" defTabSz="694688" rtl="0" eaLnBrk="1" latinLnBrk="0" hangingPunct="1">
        <a:defRPr sz="1364" kern="1200">
          <a:solidFill>
            <a:schemeClr val="tx1"/>
          </a:solidFill>
          <a:latin typeface="+mn-lt"/>
          <a:ea typeface="+mn-ea"/>
          <a:cs typeface="+mn-cs"/>
        </a:defRPr>
      </a:lvl5pPr>
      <a:lvl6pPr marL="1736720" algn="l" defTabSz="694688" rtl="0" eaLnBrk="1" latinLnBrk="0" hangingPunct="1">
        <a:defRPr sz="1364" kern="1200">
          <a:solidFill>
            <a:schemeClr val="tx1"/>
          </a:solidFill>
          <a:latin typeface="+mn-lt"/>
          <a:ea typeface="+mn-ea"/>
          <a:cs typeface="+mn-cs"/>
        </a:defRPr>
      </a:lvl6pPr>
      <a:lvl7pPr marL="2084064" algn="l" defTabSz="694688" rtl="0" eaLnBrk="1" latinLnBrk="0" hangingPunct="1">
        <a:defRPr sz="1364" kern="1200">
          <a:solidFill>
            <a:schemeClr val="tx1"/>
          </a:solidFill>
          <a:latin typeface="+mn-lt"/>
          <a:ea typeface="+mn-ea"/>
          <a:cs typeface="+mn-cs"/>
        </a:defRPr>
      </a:lvl7pPr>
      <a:lvl8pPr marL="2431409" algn="l" defTabSz="694688" rtl="0" eaLnBrk="1" latinLnBrk="0" hangingPunct="1">
        <a:defRPr sz="1364" kern="1200">
          <a:solidFill>
            <a:schemeClr val="tx1"/>
          </a:solidFill>
          <a:latin typeface="+mn-lt"/>
          <a:ea typeface="+mn-ea"/>
          <a:cs typeface="+mn-cs"/>
        </a:defRPr>
      </a:lvl8pPr>
      <a:lvl9pPr marL="2778752" algn="l" defTabSz="694688" rtl="0" eaLnBrk="1" latinLnBrk="0" hangingPunct="1">
        <a:defRPr sz="136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image" Target="../media/image30.e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9.xml"/><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4792" y="1219200"/>
            <a:ext cx="7078442" cy="3478224"/>
          </a:xfrm>
        </p:spPr>
        <p:txBody>
          <a:bodyPr/>
          <a:lstStyle/>
          <a:p>
            <a:pPr marL="342900" indent="-342900">
              <a:buFont typeface="Arial" panose="020B0604020202020204" pitchFamily="34" charset="0"/>
              <a:buChar char="•"/>
            </a:pPr>
            <a:r>
              <a:rPr lang="en-US" sz="1800" dirty="0">
                <a:solidFill>
                  <a:srgbClr val="000000"/>
                </a:solidFill>
              </a:rPr>
              <a:t>Training consists of two lessons and is approximately 55 minutes total -  </a:t>
            </a:r>
            <a:r>
              <a:rPr lang="en-US" sz="1800" b="1" dirty="0">
                <a:solidFill>
                  <a:srgbClr val="000000"/>
                </a:solidFill>
              </a:rPr>
              <a:t>45 </a:t>
            </a:r>
            <a:r>
              <a:rPr lang="en-US" sz="1800" dirty="0">
                <a:solidFill>
                  <a:srgbClr val="000000"/>
                </a:solidFill>
              </a:rPr>
              <a:t>minutes of instruction plus 10 minutes for the quiz if class discussion is chosen</a:t>
            </a:r>
          </a:p>
          <a:p>
            <a:pPr marL="342900" indent="-342900">
              <a:buFont typeface="Arial" panose="020B0604020202020204" pitchFamily="34" charset="0"/>
              <a:buChar char="•"/>
            </a:pPr>
            <a:r>
              <a:rPr lang="en-US" sz="1800" dirty="0">
                <a:solidFill>
                  <a:srgbClr val="000000"/>
                </a:solidFill>
              </a:rPr>
              <a:t>This training course was created for airport staff and tenants who are responsible for deicing related operations.</a:t>
            </a:r>
          </a:p>
          <a:p>
            <a:pPr marL="342900" indent="-342900">
              <a:buFont typeface="Arial" panose="020B0604020202020204" pitchFamily="34" charset="0"/>
              <a:buChar char="•"/>
            </a:pPr>
            <a:r>
              <a:rPr lang="en-US" sz="1800" dirty="0">
                <a:solidFill>
                  <a:srgbClr val="000000"/>
                </a:solidFill>
              </a:rPr>
              <a:t>There are two </a:t>
            </a:r>
            <a:r>
              <a:rPr lang="en-US" sz="1800" b="1" dirty="0">
                <a:solidFill>
                  <a:srgbClr val="000000"/>
                </a:solidFill>
              </a:rPr>
              <a:t>Optional</a:t>
            </a:r>
            <a:r>
              <a:rPr lang="en-US" sz="1800" dirty="0">
                <a:solidFill>
                  <a:srgbClr val="000000"/>
                </a:solidFill>
              </a:rPr>
              <a:t> slides to “localize” for your airport situation. Use this slide deck as is, or modify to fit your needs.</a:t>
            </a:r>
          </a:p>
          <a:p>
            <a:pPr marL="342900" indent="-342900">
              <a:buFont typeface="Arial" panose="020B0604020202020204" pitchFamily="34" charset="0"/>
              <a:buChar char="•"/>
            </a:pPr>
            <a:r>
              <a:rPr lang="en-US" sz="1800" dirty="0">
                <a:solidFill>
                  <a:srgbClr val="000000"/>
                </a:solidFill>
              </a:rPr>
              <a:t>There are no bullet point transitions, click and see entire screen</a:t>
            </a:r>
          </a:p>
          <a:p>
            <a:pPr marL="342900" indent="-342900">
              <a:buFont typeface="Arial" panose="020B0604020202020204" pitchFamily="34" charset="0"/>
              <a:buChar char="•"/>
            </a:pPr>
            <a:r>
              <a:rPr lang="en-US" sz="1800" dirty="0">
                <a:solidFill>
                  <a:srgbClr val="000000"/>
                </a:solidFill>
              </a:rPr>
              <a:t>Print a </a:t>
            </a:r>
            <a:r>
              <a:rPr lang="en-US" sz="1800" b="1" dirty="0">
                <a:solidFill>
                  <a:srgbClr val="000000"/>
                </a:solidFill>
              </a:rPr>
              <a:t>Notes Version </a:t>
            </a:r>
            <a:r>
              <a:rPr lang="en-US" sz="1800" dirty="0">
                <a:solidFill>
                  <a:srgbClr val="000000"/>
                </a:solidFill>
              </a:rPr>
              <a:t>for your Instructor Guide</a:t>
            </a:r>
          </a:p>
          <a:p>
            <a:pPr marL="342900" indent="-342900">
              <a:buFont typeface="Arial" panose="020B0604020202020204" pitchFamily="34" charset="0"/>
              <a:buChar char="•"/>
            </a:pPr>
            <a:r>
              <a:rPr lang="en-US" sz="1800" b="1" dirty="0">
                <a:solidFill>
                  <a:srgbClr val="000000"/>
                </a:solidFill>
              </a:rPr>
              <a:t>Note: </a:t>
            </a:r>
            <a:r>
              <a:rPr lang="en-US" sz="1800" dirty="0">
                <a:solidFill>
                  <a:srgbClr val="000000"/>
                </a:solidFill>
              </a:rPr>
              <a:t>The final quiz can be </a:t>
            </a:r>
            <a:r>
              <a:rPr lang="en-US" sz="1800">
                <a:solidFill>
                  <a:srgbClr val="000000"/>
                </a:solidFill>
              </a:rPr>
              <a:t>delivered as a </a:t>
            </a:r>
            <a:r>
              <a:rPr lang="en-US" sz="1800" dirty="0">
                <a:solidFill>
                  <a:srgbClr val="000000"/>
                </a:solidFill>
              </a:rPr>
              <a:t>printed </a:t>
            </a:r>
            <a:r>
              <a:rPr lang="en-US" sz="1800">
                <a:solidFill>
                  <a:srgbClr val="000000"/>
                </a:solidFill>
              </a:rPr>
              <a:t>quiz </a:t>
            </a:r>
            <a:br>
              <a:rPr lang="en-US" sz="1800">
                <a:solidFill>
                  <a:srgbClr val="000000"/>
                </a:solidFill>
              </a:rPr>
            </a:br>
            <a:r>
              <a:rPr lang="en-US" sz="1800">
                <a:solidFill>
                  <a:srgbClr val="000000"/>
                </a:solidFill>
              </a:rPr>
              <a:t>or </a:t>
            </a:r>
            <a:r>
              <a:rPr lang="en-US" sz="1800" dirty="0">
                <a:solidFill>
                  <a:srgbClr val="000000"/>
                </a:solidFill>
              </a:rPr>
              <a:t>class discussion. </a:t>
            </a:r>
          </a:p>
          <a:p>
            <a:pPr marL="342900" indent="-342900">
              <a:buFont typeface="Arial" panose="020B0604020202020204" pitchFamily="34" charset="0"/>
              <a:buChar char="•"/>
            </a:pPr>
            <a:r>
              <a:rPr lang="en-US" sz="1800" dirty="0">
                <a:solidFill>
                  <a:srgbClr val="000000"/>
                </a:solidFill>
              </a:rPr>
              <a:t>Course handout (PDF) and certificate (last slide) are optional</a:t>
            </a:r>
            <a:endParaRPr lang="en-US" sz="1800" dirty="0"/>
          </a:p>
        </p:txBody>
      </p:sp>
      <p:sp>
        <p:nvSpPr>
          <p:cNvPr id="2" name="Title 1"/>
          <p:cNvSpPr>
            <a:spLocks noGrp="1"/>
          </p:cNvSpPr>
          <p:nvPr>
            <p:ph type="title"/>
          </p:nvPr>
        </p:nvSpPr>
        <p:spPr/>
        <p:txBody>
          <a:bodyPr>
            <a:normAutofit/>
          </a:bodyPr>
          <a:lstStyle/>
          <a:p>
            <a:r>
              <a:rPr lang="en-US" dirty="0"/>
              <a:t>Notes to Instructor</a:t>
            </a:r>
          </a:p>
        </p:txBody>
      </p:sp>
      <p:sp>
        <p:nvSpPr>
          <p:cNvPr id="3" name="Footer Placeholder 2"/>
          <p:cNvSpPr>
            <a:spLocks noGrp="1"/>
          </p:cNvSpPr>
          <p:nvPr>
            <p:ph type="ftr" sz="quarter" idx="3"/>
          </p:nvPr>
        </p:nvSpPr>
        <p:spPr/>
        <p:txBody>
          <a:bodyPr/>
          <a:lstStyle/>
          <a:p>
            <a:r>
              <a:rPr lang="en-US" dirty="0">
                <a:solidFill>
                  <a:prstClr val="black">
                    <a:tint val="75000"/>
                  </a:prstClr>
                </a:solidFill>
              </a:rPr>
              <a:t>© ACRP, 2015.  All Rights Reserved.</a:t>
            </a:r>
          </a:p>
        </p:txBody>
      </p:sp>
    </p:spTree>
    <p:extLst>
      <p:ext uri="{BB962C8B-B14F-4D97-AF65-F5344CB8AC3E}">
        <p14:creationId xmlns:p14="http://schemas.microsoft.com/office/powerpoint/2010/main" val="162195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8246" y="1427510"/>
            <a:ext cx="7075554" cy="3068290"/>
          </a:xfrm>
        </p:spPr>
        <p:txBody>
          <a:bodyPr/>
          <a:lstStyle/>
          <a:p>
            <a:pPr marL="347472" indent="-342900">
              <a:spcBef>
                <a:spcPts val="600"/>
              </a:spcBef>
              <a:spcAft>
                <a:spcPts val="600"/>
              </a:spcAft>
              <a:buFont typeface="Arial" panose="020B0604020202020204" pitchFamily="34" charset="0"/>
              <a:buChar char="•"/>
            </a:pPr>
            <a:r>
              <a:rPr lang="en-US" altLang="en-US" dirty="0">
                <a:solidFill>
                  <a:schemeClr val="accent6"/>
                </a:solidFill>
              </a:rPr>
              <a:t>Primary ingredient in Aircraft Deicing </a:t>
            </a:r>
            <a:br>
              <a:rPr lang="en-US" altLang="en-US" dirty="0">
                <a:solidFill>
                  <a:schemeClr val="accent6"/>
                </a:solidFill>
              </a:rPr>
            </a:br>
            <a:r>
              <a:rPr lang="en-US" altLang="en-US" dirty="0">
                <a:solidFill>
                  <a:schemeClr val="accent6"/>
                </a:solidFill>
              </a:rPr>
              <a:t>and Anti-icing Fluids</a:t>
            </a:r>
            <a:endParaRPr lang="en-US" dirty="0">
              <a:solidFill>
                <a:schemeClr val="accent6"/>
              </a:solidFill>
            </a:endParaRPr>
          </a:p>
          <a:p>
            <a:pPr marL="347472" indent="-285750">
              <a:spcBef>
                <a:spcPts val="600"/>
              </a:spcBef>
              <a:spcAft>
                <a:spcPts val="600"/>
              </a:spcAft>
              <a:buFont typeface="Arial" panose="020B0604020202020204" pitchFamily="34" charset="0"/>
              <a:buChar char="•"/>
            </a:pPr>
            <a:r>
              <a:rPr lang="en-US" dirty="0">
                <a:solidFill>
                  <a:schemeClr val="accent6"/>
                </a:solidFill>
              </a:rPr>
              <a:t>Melts frost, ice, snow by lowering temperature at which it freezes</a:t>
            </a:r>
          </a:p>
          <a:p>
            <a:br>
              <a:rPr lang="en-US" dirty="0">
                <a:solidFill>
                  <a:schemeClr val="accent6"/>
                </a:solidFill>
              </a:rPr>
            </a:br>
            <a:endParaRPr lang="en-US" dirty="0"/>
          </a:p>
        </p:txBody>
      </p:sp>
      <p:sp>
        <p:nvSpPr>
          <p:cNvPr id="3" name="Title 2"/>
          <p:cNvSpPr>
            <a:spLocks noGrp="1"/>
          </p:cNvSpPr>
          <p:nvPr>
            <p:ph type="title"/>
          </p:nvPr>
        </p:nvSpPr>
        <p:spPr/>
        <p:txBody>
          <a:bodyPr/>
          <a:lstStyle/>
          <a:p>
            <a:r>
              <a:rPr lang="en-US" dirty="0"/>
              <a:t> Freezing Point Depressant (FPD) </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5" name="Picture 4" descr="Deicing_Fluid_Tote"/>
          <p:cNvPicPr>
            <a:picLocks noChangeAspect="1" noChangeArrowheads="1"/>
          </p:cNvPicPr>
          <p:nvPr/>
        </p:nvPicPr>
        <p:blipFill>
          <a:blip r:embed="rId3" cstate="print">
            <a:extLst>
              <a:ext uri="{28A0092B-C50C-407E-A947-70E740481C1C}">
                <a14:useLocalDpi xmlns:a14="http://schemas.microsoft.com/office/drawing/2010/main" val="0"/>
              </a:ext>
            </a:extLst>
          </a:blip>
          <a:srcRect r="2325" b="2773"/>
          <a:stretch>
            <a:fillRect/>
          </a:stretch>
        </p:blipFill>
        <p:spPr bwMode="auto">
          <a:xfrm>
            <a:off x="5823595" y="3429000"/>
            <a:ext cx="2673222" cy="2418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95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8246" y="1427510"/>
            <a:ext cx="7075554" cy="4439890"/>
          </a:xfrm>
        </p:spPr>
        <p:txBody>
          <a:bodyPr/>
          <a:lstStyle/>
          <a:p>
            <a:pPr marL="292608" indent="-285750">
              <a:spcBef>
                <a:spcPts val="600"/>
              </a:spcBef>
              <a:spcAft>
                <a:spcPts val="600"/>
              </a:spcAft>
              <a:buFont typeface="Arial" panose="020B0604020202020204" pitchFamily="34" charset="0"/>
              <a:buChar char="•"/>
            </a:pPr>
            <a:r>
              <a:rPr lang="en-US" dirty="0">
                <a:solidFill>
                  <a:schemeClr val="accent6"/>
                </a:solidFill>
              </a:rPr>
              <a:t>Most common FPD in ADF in U.S.</a:t>
            </a:r>
            <a:br>
              <a:rPr lang="en-US" dirty="0">
                <a:solidFill>
                  <a:schemeClr val="accent6"/>
                </a:solidFill>
              </a:rPr>
            </a:br>
            <a:r>
              <a:rPr lang="en-US" dirty="0">
                <a:solidFill>
                  <a:schemeClr val="accent6"/>
                </a:solidFill>
              </a:rPr>
              <a:t>is </a:t>
            </a:r>
            <a:r>
              <a:rPr lang="en-US" dirty="0">
                <a:solidFill>
                  <a:srgbClr val="FF9900"/>
                </a:solidFill>
                <a:effectLst>
                  <a:outerShdw blurRad="38100" dist="38100" dir="2700000" algn="tl">
                    <a:srgbClr val="000000">
                      <a:alpha val="43137"/>
                    </a:srgbClr>
                  </a:outerShdw>
                </a:effectLst>
              </a:rPr>
              <a:t>Propylene Glycol</a:t>
            </a:r>
            <a:r>
              <a:rPr lang="en-US" dirty="0">
                <a:solidFill>
                  <a:schemeClr val="accent6"/>
                </a:solidFill>
              </a:rPr>
              <a:t>, found in foods, beverages, and pharmaceutical products</a:t>
            </a:r>
          </a:p>
          <a:p>
            <a:pPr marL="292608" indent="-285750">
              <a:spcBef>
                <a:spcPts val="600"/>
              </a:spcBef>
              <a:spcAft>
                <a:spcPts val="600"/>
              </a:spcAft>
              <a:buFont typeface="Arial" panose="020B0604020202020204" pitchFamily="34" charset="0"/>
              <a:buChar char="•"/>
            </a:pPr>
            <a:r>
              <a:rPr lang="en-US" dirty="0">
                <a:solidFill>
                  <a:srgbClr val="FF9900"/>
                </a:solidFill>
                <a:effectLst>
                  <a:outerShdw blurRad="38100" dist="38100" dir="2700000" algn="tl">
                    <a:srgbClr val="000000">
                      <a:alpha val="43137"/>
                    </a:srgbClr>
                  </a:outerShdw>
                </a:effectLst>
              </a:rPr>
              <a:t>Ethylene Glycol </a:t>
            </a:r>
            <a:r>
              <a:rPr lang="en-US" dirty="0">
                <a:solidFill>
                  <a:schemeClr val="accent6"/>
                </a:solidFill>
              </a:rPr>
              <a:t>used by some U.S. carriers, most common in Canada</a:t>
            </a:r>
          </a:p>
          <a:p>
            <a:pPr marL="292608" indent="-285750">
              <a:spcBef>
                <a:spcPts val="600"/>
              </a:spcBef>
              <a:spcAft>
                <a:spcPts val="600"/>
              </a:spcAft>
              <a:buFont typeface="Arial" panose="020B0604020202020204" pitchFamily="34" charset="0"/>
              <a:buChar char="•"/>
            </a:pPr>
            <a:r>
              <a:rPr lang="en-US" dirty="0">
                <a:solidFill>
                  <a:schemeClr val="accent6"/>
                </a:solidFill>
              </a:rPr>
              <a:t>Other FPDs in ADF: </a:t>
            </a:r>
            <a:br>
              <a:rPr lang="en-US" dirty="0">
                <a:solidFill>
                  <a:schemeClr val="accent6"/>
                </a:solidFill>
              </a:rPr>
            </a:br>
            <a:r>
              <a:rPr lang="en-US" dirty="0">
                <a:solidFill>
                  <a:srgbClr val="FF9900"/>
                </a:solidFill>
                <a:effectLst>
                  <a:outerShdw blurRad="38100" dist="38100" dir="2700000" algn="tl">
                    <a:srgbClr val="000000">
                      <a:alpha val="43137"/>
                    </a:srgbClr>
                  </a:outerShdw>
                </a:effectLst>
              </a:rPr>
              <a:t>Glycerol</a:t>
            </a:r>
            <a:r>
              <a:rPr lang="en-US" dirty="0">
                <a:solidFill>
                  <a:schemeClr val="accent6"/>
                </a:solidFill>
              </a:rPr>
              <a:t> and </a:t>
            </a:r>
            <a:br>
              <a:rPr lang="en-US" dirty="0">
                <a:solidFill>
                  <a:schemeClr val="accent6"/>
                </a:solidFill>
              </a:rPr>
            </a:br>
            <a:r>
              <a:rPr lang="en-US" dirty="0">
                <a:solidFill>
                  <a:srgbClr val="FF9900"/>
                </a:solidFill>
                <a:effectLst>
                  <a:outerShdw blurRad="38100" dist="38100" dir="2700000" algn="tl">
                    <a:srgbClr val="000000">
                      <a:alpha val="43137"/>
                    </a:srgbClr>
                  </a:outerShdw>
                </a:effectLst>
              </a:rPr>
              <a:t>1,3 Propanediol</a:t>
            </a:r>
          </a:p>
        </p:txBody>
      </p:sp>
      <p:sp>
        <p:nvSpPr>
          <p:cNvPr id="3" name="Title 2"/>
          <p:cNvSpPr>
            <a:spLocks noGrp="1"/>
          </p:cNvSpPr>
          <p:nvPr>
            <p:ph type="title"/>
          </p:nvPr>
        </p:nvSpPr>
        <p:spPr/>
        <p:txBody>
          <a:bodyPr/>
          <a:lstStyle/>
          <a:p>
            <a:r>
              <a:rPr lang="en-US" dirty="0"/>
              <a:t>Common FPDs Used In ADF</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7" name="Picture 6"/>
          <p:cNvPicPr>
            <a:picLocks noChangeAspect="1"/>
          </p:cNvPicPr>
          <p:nvPr/>
        </p:nvPicPr>
        <p:blipFill>
          <a:blip r:embed="rId3"/>
          <a:stretch>
            <a:fillRect/>
          </a:stretch>
        </p:blipFill>
        <p:spPr>
          <a:xfrm>
            <a:off x="5334000" y="3824720"/>
            <a:ext cx="3200400" cy="2042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590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8247" y="1427510"/>
            <a:ext cx="7075554" cy="4287490"/>
          </a:xfrm>
        </p:spPr>
        <p:txBody>
          <a:bodyPr/>
          <a:lstStyle/>
          <a:p>
            <a:pPr marL="347472" indent="-285750">
              <a:spcBef>
                <a:spcPts val="600"/>
              </a:spcBef>
              <a:spcAft>
                <a:spcPts val="600"/>
              </a:spcAft>
              <a:buFont typeface="Arial" panose="020B0604020202020204" pitchFamily="34" charset="0"/>
              <a:buChar char="•"/>
            </a:pPr>
            <a:r>
              <a:rPr lang="en-US" dirty="0">
                <a:solidFill>
                  <a:schemeClr val="accent6"/>
                </a:solidFill>
              </a:rPr>
              <a:t>Up to 80% of ADF sprayed on aircraft </a:t>
            </a:r>
            <a:br>
              <a:rPr lang="en-US" dirty="0">
                <a:solidFill>
                  <a:schemeClr val="accent6"/>
                </a:solidFill>
              </a:rPr>
            </a:br>
            <a:r>
              <a:rPr lang="en-US" dirty="0">
                <a:solidFill>
                  <a:schemeClr val="accent6"/>
                </a:solidFill>
              </a:rPr>
              <a:t>is water</a:t>
            </a:r>
          </a:p>
          <a:p>
            <a:pPr marL="347472" indent="-285750">
              <a:spcBef>
                <a:spcPts val="600"/>
              </a:spcBef>
              <a:spcAft>
                <a:spcPts val="600"/>
              </a:spcAft>
              <a:buFont typeface="Arial" panose="020B0604020202020204" pitchFamily="34" charset="0"/>
              <a:buChar char="•"/>
            </a:pPr>
            <a:r>
              <a:rPr lang="en-US" dirty="0">
                <a:solidFill>
                  <a:schemeClr val="accent6"/>
                </a:solidFill>
              </a:rPr>
              <a:t>1-2% ADF consists of additives required to meet performance certification: </a:t>
            </a:r>
          </a:p>
          <a:p>
            <a:pPr marL="347472" lvl="1">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Surfactants</a:t>
            </a:r>
          </a:p>
          <a:p>
            <a:pPr marL="347472" lvl="1">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Corrosion inhibitors</a:t>
            </a:r>
          </a:p>
          <a:p>
            <a:pPr marL="347472" lvl="1">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Thickeners</a:t>
            </a:r>
          </a:p>
          <a:p>
            <a:pPr marL="347472" lvl="1">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Dyes  </a:t>
            </a:r>
          </a:p>
          <a:p>
            <a:endParaRPr lang="en-US" dirty="0"/>
          </a:p>
        </p:txBody>
      </p:sp>
      <p:sp>
        <p:nvSpPr>
          <p:cNvPr id="3" name="Title 2"/>
          <p:cNvSpPr>
            <a:spLocks noGrp="1"/>
          </p:cNvSpPr>
          <p:nvPr>
            <p:ph type="title"/>
          </p:nvPr>
        </p:nvSpPr>
        <p:spPr/>
        <p:txBody>
          <a:bodyPr/>
          <a:lstStyle/>
          <a:p>
            <a:r>
              <a:rPr lang="en-US" dirty="0"/>
              <a:t>Other Ingredients in ADF</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5" name="Picture 4"/>
          <p:cNvPicPr>
            <a:picLocks noChangeAspect="1"/>
          </p:cNvPicPr>
          <p:nvPr/>
        </p:nvPicPr>
        <p:blipFill>
          <a:blip r:embed="rId3"/>
          <a:stretch>
            <a:fillRect/>
          </a:stretch>
        </p:blipFill>
        <p:spPr>
          <a:xfrm>
            <a:off x="5142974" y="3657600"/>
            <a:ext cx="3353844" cy="2237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284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defTabSz="933237">
              <a:spcBef>
                <a:spcPts val="600"/>
              </a:spcBef>
              <a:spcAft>
                <a:spcPts val="600"/>
              </a:spcAft>
              <a:buFont typeface="Arial" panose="020B0604020202020204" pitchFamily="34" charset="0"/>
              <a:buChar char="•"/>
              <a:defRPr/>
            </a:pPr>
            <a:r>
              <a:rPr lang="en-US" dirty="0">
                <a:solidFill>
                  <a:schemeClr val="accent6"/>
                </a:solidFill>
              </a:rPr>
              <a:t>Different from ADF</a:t>
            </a:r>
          </a:p>
          <a:p>
            <a:pPr marL="342900" indent="-342900">
              <a:spcBef>
                <a:spcPts val="600"/>
              </a:spcBef>
              <a:spcAft>
                <a:spcPts val="600"/>
              </a:spcAft>
              <a:buFont typeface="Arial" panose="020B0604020202020204" pitchFamily="34" charset="0"/>
              <a:buChar char="•"/>
            </a:pPr>
            <a:r>
              <a:rPr lang="en-US" dirty="0">
                <a:solidFill>
                  <a:schemeClr val="accent6"/>
                </a:solidFill>
              </a:rPr>
              <a:t>Available as fluids or solid products</a:t>
            </a:r>
          </a:p>
          <a:p>
            <a:pPr defTabSz="914400" eaLnBrk="0" fontAlgn="base" hangingPunct="0">
              <a:spcBef>
                <a:spcPct val="30000"/>
              </a:spcBef>
              <a:spcAft>
                <a:spcPct val="0"/>
              </a:spcAft>
              <a:defRPr/>
            </a:pPr>
            <a:endParaRPr lang="en-US" sz="1600" u="sng" dirty="0"/>
          </a:p>
        </p:txBody>
      </p:sp>
      <p:sp>
        <p:nvSpPr>
          <p:cNvPr id="3" name="Title 2"/>
          <p:cNvSpPr>
            <a:spLocks noGrp="1"/>
          </p:cNvSpPr>
          <p:nvPr>
            <p:ph type="title"/>
          </p:nvPr>
        </p:nvSpPr>
        <p:spPr/>
        <p:txBody>
          <a:bodyPr/>
          <a:lstStyle/>
          <a:p>
            <a:r>
              <a:rPr lang="en-US" dirty="0"/>
              <a:t>Airfield Pavement Deicers</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7" name="Picture 6"/>
          <p:cNvPicPr>
            <a:picLocks noChangeAspect="1"/>
          </p:cNvPicPr>
          <p:nvPr/>
        </p:nvPicPr>
        <p:blipFill>
          <a:blip r:embed="rId3"/>
          <a:stretch>
            <a:fillRect/>
          </a:stretch>
        </p:blipFill>
        <p:spPr>
          <a:xfrm>
            <a:off x="3886200" y="3283880"/>
            <a:ext cx="4572000" cy="25835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242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spcBef>
                <a:spcPts val="600"/>
              </a:spcBef>
              <a:spcAft>
                <a:spcPts val="600"/>
              </a:spcAft>
              <a:buFont typeface="Arial" panose="020B0604020202020204" pitchFamily="34" charset="0"/>
              <a:buChar char="•"/>
            </a:pPr>
            <a:r>
              <a:rPr lang="en-US" dirty="0">
                <a:solidFill>
                  <a:schemeClr val="accent6"/>
                </a:solidFill>
              </a:rPr>
              <a:t>Heated sand provides friction, </a:t>
            </a:r>
            <a:br>
              <a:rPr lang="en-US" dirty="0">
                <a:solidFill>
                  <a:schemeClr val="accent6"/>
                </a:solidFill>
              </a:rPr>
            </a:br>
            <a:r>
              <a:rPr lang="en-US" dirty="0">
                <a:solidFill>
                  <a:schemeClr val="accent6"/>
                </a:solidFill>
              </a:rPr>
              <a:t>no deicing or anti-icing</a:t>
            </a:r>
          </a:p>
          <a:p>
            <a:pPr marL="342900" indent="-342900">
              <a:spcBef>
                <a:spcPts val="600"/>
              </a:spcBef>
              <a:spcAft>
                <a:spcPts val="600"/>
              </a:spcAft>
              <a:buFont typeface="Arial" panose="020B0604020202020204" pitchFamily="34" charset="0"/>
              <a:buChar char="•"/>
            </a:pPr>
            <a:r>
              <a:rPr lang="en-US" dirty="0">
                <a:solidFill>
                  <a:schemeClr val="accent6"/>
                </a:solidFill>
              </a:rPr>
              <a:t>In addition to glycols, FPDs in airfield pavement deicers include: </a:t>
            </a:r>
            <a:r>
              <a:rPr lang="en-US" dirty="0">
                <a:solidFill>
                  <a:srgbClr val="FF9900"/>
                </a:solidFill>
                <a:effectLst>
                  <a:outerShdw blurRad="38100" dist="38100" dir="2700000" algn="tl">
                    <a:srgbClr val="000000">
                      <a:alpha val="43137"/>
                    </a:srgbClr>
                  </a:outerShdw>
                </a:effectLst>
              </a:rPr>
              <a:t>potassium acetate, potassium formate </a:t>
            </a:r>
            <a:r>
              <a:rPr lang="en-US" dirty="0">
                <a:solidFill>
                  <a:schemeClr val="accent6"/>
                </a:solidFill>
              </a:rPr>
              <a:t>in liquid form and</a:t>
            </a:r>
            <a:r>
              <a:rPr lang="en-US" dirty="0">
                <a:solidFill>
                  <a:srgbClr val="FF9900"/>
                </a:solidFill>
                <a:effectLst>
                  <a:outerShdw blurRad="38100" dist="38100" dir="2700000" algn="tl">
                    <a:srgbClr val="000000">
                      <a:alpha val="43137"/>
                    </a:srgbClr>
                  </a:outerShdw>
                </a:effectLst>
              </a:rPr>
              <a:t> sodium acetate, sodium formate </a:t>
            </a:r>
            <a:r>
              <a:rPr lang="en-US" dirty="0">
                <a:solidFill>
                  <a:schemeClr val="accent6"/>
                </a:solidFill>
              </a:rPr>
              <a:t>in solid form</a:t>
            </a:r>
          </a:p>
          <a:p>
            <a:pPr marL="342900" indent="-342900">
              <a:spcBef>
                <a:spcPts val="600"/>
              </a:spcBef>
              <a:spcAft>
                <a:spcPts val="600"/>
              </a:spcAft>
              <a:buFont typeface="Arial" panose="020B0604020202020204" pitchFamily="34" charset="0"/>
              <a:buChar char="•"/>
            </a:pPr>
            <a:r>
              <a:rPr lang="en-US" dirty="0">
                <a:solidFill>
                  <a:schemeClr val="accent6"/>
                </a:solidFill>
              </a:rPr>
              <a:t>Contain small </a:t>
            </a:r>
            <a:br>
              <a:rPr lang="en-US" dirty="0">
                <a:solidFill>
                  <a:schemeClr val="accent6"/>
                </a:solidFill>
              </a:rPr>
            </a:br>
            <a:r>
              <a:rPr lang="en-US" dirty="0">
                <a:solidFill>
                  <a:schemeClr val="accent6"/>
                </a:solidFill>
              </a:rPr>
              <a:t>amounts of additives </a:t>
            </a:r>
          </a:p>
          <a:p>
            <a:endParaRPr lang="en-US" dirty="0"/>
          </a:p>
        </p:txBody>
      </p:sp>
      <p:sp>
        <p:nvSpPr>
          <p:cNvPr id="3" name="Title 2"/>
          <p:cNvSpPr>
            <a:spLocks noGrp="1"/>
          </p:cNvSpPr>
          <p:nvPr>
            <p:ph type="title"/>
          </p:nvPr>
        </p:nvSpPr>
        <p:spPr/>
        <p:txBody>
          <a:bodyPr/>
          <a:lstStyle/>
          <a:p>
            <a:r>
              <a:rPr lang="en-US" dirty="0"/>
              <a:t>Airfield Pavement Deicers</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5" name="Picture 4"/>
          <p:cNvPicPr>
            <a:picLocks noChangeAspect="1"/>
          </p:cNvPicPr>
          <p:nvPr/>
        </p:nvPicPr>
        <p:blipFill>
          <a:blip r:embed="rId3"/>
          <a:stretch>
            <a:fillRect/>
          </a:stretch>
        </p:blipFill>
        <p:spPr>
          <a:xfrm>
            <a:off x="4419599" y="4173004"/>
            <a:ext cx="4077217" cy="1655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9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spcBef>
                <a:spcPts val="600"/>
              </a:spcBef>
              <a:spcAft>
                <a:spcPts val="600"/>
              </a:spcAft>
              <a:buFont typeface="Arial" panose="020B0604020202020204" pitchFamily="34" charset="0"/>
              <a:buChar char="•"/>
            </a:pPr>
            <a:r>
              <a:rPr lang="en-US" dirty="0">
                <a:solidFill>
                  <a:schemeClr val="accent6"/>
                </a:solidFill>
              </a:rPr>
              <a:t>FPD allowed in pavement deicers</a:t>
            </a:r>
          </a:p>
          <a:p>
            <a:pPr marL="342900" indent="-342900">
              <a:spcBef>
                <a:spcPts val="600"/>
              </a:spcBef>
              <a:spcAft>
                <a:spcPts val="600"/>
              </a:spcAft>
              <a:buFont typeface="Arial" panose="020B0604020202020204" pitchFamily="34" charset="0"/>
              <a:buChar char="•"/>
            </a:pPr>
            <a:r>
              <a:rPr lang="en-US" dirty="0">
                <a:solidFill>
                  <a:schemeClr val="accent6"/>
                </a:solidFill>
              </a:rPr>
              <a:t>Readily breaks down into ammonia, </a:t>
            </a:r>
            <a:br>
              <a:rPr lang="en-US" dirty="0">
                <a:solidFill>
                  <a:schemeClr val="accent6"/>
                </a:solidFill>
              </a:rPr>
            </a:br>
            <a:r>
              <a:rPr lang="en-US" dirty="0">
                <a:solidFill>
                  <a:schemeClr val="accent6"/>
                </a:solidFill>
              </a:rPr>
              <a:t>can be toxic to environment</a:t>
            </a:r>
          </a:p>
          <a:p>
            <a:pPr marL="342900" indent="-342900">
              <a:spcBef>
                <a:spcPts val="600"/>
              </a:spcBef>
              <a:spcAft>
                <a:spcPts val="600"/>
              </a:spcAft>
              <a:buFont typeface="Arial" panose="020B0604020202020204" pitchFamily="34" charset="0"/>
              <a:buChar char="•"/>
            </a:pPr>
            <a:r>
              <a:rPr lang="en-US" dirty="0">
                <a:solidFill>
                  <a:schemeClr val="accent6"/>
                </a:solidFill>
              </a:rPr>
              <a:t>USEPA has </a:t>
            </a:r>
            <a:r>
              <a:rPr lang="en-US" dirty="0">
                <a:solidFill>
                  <a:srgbClr val="FF9900"/>
                </a:solidFill>
                <a:effectLst>
                  <a:outerShdw blurRad="38100" dist="38100" dir="2700000" algn="tl">
                    <a:srgbClr val="000000">
                      <a:alpha val="43137"/>
                    </a:srgbClr>
                  </a:outerShdw>
                </a:effectLst>
              </a:rPr>
              <a:t>stringent runoff control requirements </a:t>
            </a:r>
            <a:r>
              <a:rPr lang="en-US" dirty="0">
                <a:solidFill>
                  <a:schemeClr val="accent6"/>
                </a:solidFill>
              </a:rPr>
              <a:t>on airports using urea, </a:t>
            </a:r>
            <a:br>
              <a:rPr lang="en-US" dirty="0">
                <a:solidFill>
                  <a:schemeClr val="accent6"/>
                </a:solidFill>
              </a:rPr>
            </a:br>
            <a:r>
              <a:rPr lang="en-US" dirty="0">
                <a:solidFill>
                  <a:schemeClr val="accent6"/>
                </a:solidFill>
              </a:rPr>
              <a:t>rarely used today</a:t>
            </a:r>
          </a:p>
          <a:p>
            <a:endParaRPr lang="en-US" dirty="0"/>
          </a:p>
        </p:txBody>
      </p:sp>
      <p:sp>
        <p:nvSpPr>
          <p:cNvPr id="3" name="Title 2"/>
          <p:cNvSpPr>
            <a:spLocks noGrp="1"/>
          </p:cNvSpPr>
          <p:nvPr>
            <p:ph type="title"/>
          </p:nvPr>
        </p:nvSpPr>
        <p:spPr/>
        <p:txBody>
          <a:bodyPr/>
          <a:lstStyle/>
          <a:p>
            <a:r>
              <a:rPr lang="en-US" dirty="0"/>
              <a:t>Airfield Pavement Deicers: Urea</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5" name="Picture 4"/>
          <p:cNvPicPr>
            <a:picLocks noChangeAspect="1"/>
          </p:cNvPicPr>
          <p:nvPr/>
        </p:nvPicPr>
        <p:blipFill>
          <a:blip r:embed="rId3"/>
          <a:stretch>
            <a:fillRect/>
          </a:stretch>
        </p:blipFill>
        <p:spPr>
          <a:xfrm>
            <a:off x="5631443" y="3962400"/>
            <a:ext cx="2865374" cy="19060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194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spcBef>
                <a:spcPts val="600"/>
              </a:spcBef>
              <a:spcAft>
                <a:spcPts val="600"/>
              </a:spcAft>
              <a:buFont typeface="Arial" panose="020B0604020202020204" pitchFamily="34" charset="0"/>
              <a:buChar char="•"/>
            </a:pPr>
            <a:r>
              <a:rPr lang="en-US" dirty="0">
                <a:solidFill>
                  <a:schemeClr val="accent6"/>
                </a:solidFill>
              </a:rPr>
              <a:t>All certified aircraft and airfield deicing products have implications for environmental impact</a:t>
            </a:r>
          </a:p>
          <a:p>
            <a:pPr marL="342900" indent="-342900">
              <a:spcBef>
                <a:spcPts val="600"/>
              </a:spcBef>
              <a:spcAft>
                <a:spcPts val="600"/>
              </a:spcAft>
              <a:buFont typeface="Arial" panose="020B0604020202020204" pitchFamily="34" charset="0"/>
              <a:buChar char="•"/>
            </a:pPr>
            <a:r>
              <a:rPr lang="en-US" dirty="0">
                <a:solidFill>
                  <a:schemeClr val="accent6"/>
                </a:solidFill>
              </a:rPr>
              <a:t>Primary concern is risk of </a:t>
            </a:r>
            <a:r>
              <a:rPr lang="en-US" dirty="0">
                <a:solidFill>
                  <a:srgbClr val="FF9900"/>
                </a:solidFill>
                <a:effectLst>
                  <a:outerShdw blurRad="38100" dist="38100" dir="2700000" algn="tl">
                    <a:srgbClr val="000000">
                      <a:alpha val="43137"/>
                    </a:srgbClr>
                  </a:outerShdw>
                </a:effectLst>
              </a:rPr>
              <a:t>reduced dissolved oxygen </a:t>
            </a:r>
            <a:r>
              <a:rPr lang="en-US" dirty="0">
                <a:solidFill>
                  <a:schemeClr val="accent6"/>
                </a:solidFill>
              </a:rPr>
              <a:t>in streams </a:t>
            </a:r>
            <a:r>
              <a:rPr lang="en-US" dirty="0"/>
              <a:t>stormwater containing deicers  </a:t>
            </a:r>
          </a:p>
          <a:p>
            <a:endParaRPr lang="en-US" dirty="0"/>
          </a:p>
        </p:txBody>
      </p:sp>
      <p:sp>
        <p:nvSpPr>
          <p:cNvPr id="3" name="Title 2"/>
          <p:cNvSpPr>
            <a:spLocks noGrp="1"/>
          </p:cNvSpPr>
          <p:nvPr>
            <p:ph type="title"/>
          </p:nvPr>
        </p:nvSpPr>
        <p:spPr/>
        <p:txBody>
          <a:bodyPr/>
          <a:lstStyle/>
          <a:p>
            <a:r>
              <a:rPr lang="en-US" altLang="en-US" dirty="0"/>
              <a:t>Environmental Implications of Deicing</a:t>
            </a:r>
            <a:endParaRPr lang="en-US" dirty="0"/>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5" name="Picture 4"/>
          <p:cNvPicPr>
            <a:picLocks noChangeAspect="1"/>
          </p:cNvPicPr>
          <p:nvPr/>
        </p:nvPicPr>
        <p:blipFill>
          <a:blip r:embed="rId3"/>
          <a:stretch>
            <a:fillRect/>
          </a:stretch>
        </p:blipFill>
        <p:spPr>
          <a:xfrm>
            <a:off x="3810000" y="3701639"/>
            <a:ext cx="4659603" cy="21385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683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8247" y="1427510"/>
            <a:ext cx="7075554" cy="5020286"/>
          </a:xfrm>
        </p:spPr>
        <p:txBody>
          <a:bodyPr/>
          <a:lstStyle/>
          <a:p>
            <a:pPr marL="342900" indent="-342900">
              <a:spcBef>
                <a:spcPts val="600"/>
              </a:spcBef>
              <a:spcAft>
                <a:spcPts val="600"/>
              </a:spcAft>
              <a:buFont typeface="Arial" panose="020B0604020202020204" pitchFamily="34" charset="0"/>
              <a:buChar char="•"/>
            </a:pPr>
            <a:r>
              <a:rPr lang="en-US" dirty="0">
                <a:solidFill>
                  <a:schemeClr val="accent6"/>
                </a:solidFill>
              </a:rPr>
              <a:t>FPDs = food source for microorganisms that consume oxygen (O</a:t>
            </a:r>
            <a:r>
              <a:rPr lang="en-US" b="1" baseline="-25000" dirty="0">
                <a:solidFill>
                  <a:schemeClr val="accent6"/>
                </a:solidFill>
              </a:rPr>
              <a:t>2</a:t>
            </a:r>
            <a:r>
              <a:rPr lang="en-US" dirty="0">
                <a:solidFill>
                  <a:schemeClr val="accent6"/>
                </a:solidFill>
              </a:rPr>
              <a:t>)</a:t>
            </a:r>
          </a:p>
          <a:p>
            <a:pPr marL="342900" indent="-342900">
              <a:spcBef>
                <a:spcPts val="600"/>
              </a:spcBef>
              <a:spcAft>
                <a:spcPts val="600"/>
              </a:spcAft>
              <a:buFont typeface="Arial" panose="020B0604020202020204" pitchFamily="34" charset="0"/>
              <a:buChar char="•"/>
            </a:pPr>
            <a:r>
              <a:rPr lang="en-US" dirty="0">
                <a:solidFill>
                  <a:schemeClr val="accent6"/>
                </a:solidFill>
              </a:rPr>
              <a:t>Oxygen consumed too fast </a:t>
            </a:r>
            <a:br>
              <a:rPr lang="en-US" dirty="0">
                <a:solidFill>
                  <a:schemeClr val="accent6"/>
                </a:solidFill>
              </a:rPr>
            </a:br>
            <a:r>
              <a:rPr lang="en-US" dirty="0">
                <a:solidFill>
                  <a:schemeClr val="accent6"/>
                </a:solidFill>
              </a:rPr>
              <a:t>= low O</a:t>
            </a:r>
            <a:r>
              <a:rPr lang="en-US" b="1" baseline="-25000" dirty="0">
                <a:solidFill>
                  <a:schemeClr val="accent6"/>
                </a:solidFill>
              </a:rPr>
              <a:t>2</a:t>
            </a:r>
            <a:r>
              <a:rPr lang="en-US" baseline="-25000" dirty="0">
                <a:solidFill>
                  <a:schemeClr val="accent6"/>
                </a:solidFill>
              </a:rPr>
              <a:t> </a:t>
            </a:r>
            <a:r>
              <a:rPr lang="en-US" dirty="0">
                <a:solidFill>
                  <a:schemeClr val="accent6"/>
                </a:solidFill>
              </a:rPr>
              <a:t>concentrations, unhealthy </a:t>
            </a:r>
            <a:br>
              <a:rPr lang="en-US" dirty="0">
                <a:solidFill>
                  <a:schemeClr val="accent6"/>
                </a:solidFill>
              </a:rPr>
            </a:br>
            <a:r>
              <a:rPr lang="en-US" dirty="0">
                <a:solidFill>
                  <a:schemeClr val="accent6"/>
                </a:solidFill>
              </a:rPr>
              <a:t>for aquatic life </a:t>
            </a:r>
          </a:p>
          <a:p>
            <a:pPr marL="342900" indent="-342900">
              <a:spcBef>
                <a:spcPts val="600"/>
              </a:spcBef>
              <a:spcAft>
                <a:spcPts val="600"/>
              </a:spcAft>
              <a:buFont typeface="Arial" panose="020B0604020202020204" pitchFamily="34" charset="0"/>
              <a:buChar char="•"/>
            </a:pPr>
            <a:r>
              <a:rPr lang="en-US" dirty="0">
                <a:solidFill>
                  <a:schemeClr val="accent6"/>
                </a:solidFill>
              </a:rPr>
              <a:t>Maintain O</a:t>
            </a:r>
            <a:r>
              <a:rPr lang="en-US" b="1" baseline="-25000" dirty="0">
                <a:solidFill>
                  <a:schemeClr val="accent6"/>
                </a:solidFill>
              </a:rPr>
              <a:t>2</a:t>
            </a:r>
            <a:r>
              <a:rPr lang="en-US" dirty="0">
                <a:solidFill>
                  <a:schemeClr val="accent6"/>
                </a:solidFill>
              </a:rPr>
              <a:t> by managing balance between deicers in discharges</a:t>
            </a:r>
            <a:br>
              <a:rPr lang="en-US" dirty="0">
                <a:solidFill>
                  <a:schemeClr val="accent6"/>
                </a:solidFill>
              </a:rPr>
            </a:br>
            <a:r>
              <a:rPr lang="en-US" dirty="0">
                <a:solidFill>
                  <a:schemeClr val="accent6"/>
                </a:solidFill>
              </a:rPr>
              <a:t> and receiving water’s capacity </a:t>
            </a:r>
            <a:br>
              <a:rPr lang="en-US" dirty="0">
                <a:solidFill>
                  <a:schemeClr val="accent6"/>
                </a:solidFill>
              </a:rPr>
            </a:br>
            <a:r>
              <a:rPr lang="en-US" dirty="0">
                <a:solidFill>
                  <a:schemeClr val="accent6"/>
                </a:solidFill>
              </a:rPr>
              <a:t>to assimilate them</a:t>
            </a:r>
          </a:p>
          <a:p>
            <a:endParaRPr lang="en-US" dirty="0"/>
          </a:p>
        </p:txBody>
      </p:sp>
      <p:sp>
        <p:nvSpPr>
          <p:cNvPr id="3" name="Title 2"/>
          <p:cNvSpPr>
            <a:spLocks noGrp="1"/>
          </p:cNvSpPr>
          <p:nvPr>
            <p:ph type="title"/>
          </p:nvPr>
        </p:nvSpPr>
        <p:spPr/>
        <p:txBody>
          <a:bodyPr/>
          <a:lstStyle/>
          <a:p>
            <a:r>
              <a:rPr lang="en-US" dirty="0"/>
              <a:t>FPDs and Dissolved Oxygen</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6" name="Picture 5"/>
          <p:cNvPicPr>
            <a:picLocks noChangeAspect="1"/>
          </p:cNvPicPr>
          <p:nvPr/>
        </p:nvPicPr>
        <p:blipFill>
          <a:blip r:embed="rId3"/>
          <a:stretch>
            <a:fillRect/>
          </a:stretch>
        </p:blipFill>
        <p:spPr>
          <a:xfrm>
            <a:off x="6677026" y="2362200"/>
            <a:ext cx="1733550" cy="35154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733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spcBef>
                <a:spcPts val="600"/>
              </a:spcBef>
              <a:spcAft>
                <a:spcPts val="600"/>
              </a:spcAft>
              <a:buFont typeface="Arial" panose="020B0604020202020204" pitchFamily="34" charset="0"/>
              <a:buChar char="•"/>
            </a:pPr>
            <a:r>
              <a:rPr lang="en-US" dirty="0">
                <a:solidFill>
                  <a:schemeClr val="accent6"/>
                </a:solidFill>
              </a:rPr>
              <a:t>Deicers may be toxic to fish and other aquatic organisms in high concentrations</a:t>
            </a:r>
          </a:p>
          <a:p>
            <a:pPr marL="342900" indent="-342900">
              <a:spcBef>
                <a:spcPts val="600"/>
              </a:spcBef>
              <a:spcAft>
                <a:spcPts val="600"/>
              </a:spcAft>
              <a:buFont typeface="Arial" panose="020B0604020202020204" pitchFamily="34" charset="0"/>
              <a:buChar char="•"/>
            </a:pPr>
            <a:r>
              <a:rPr lang="en-US" dirty="0">
                <a:solidFill>
                  <a:schemeClr val="accent6"/>
                </a:solidFill>
              </a:rPr>
              <a:t>Foul odors produced when glycols break down = a problem in areas where workers or public exposed to them</a:t>
            </a:r>
          </a:p>
          <a:p>
            <a:pPr marL="342900" indent="-342900">
              <a:spcBef>
                <a:spcPts val="600"/>
              </a:spcBef>
              <a:spcAft>
                <a:spcPts val="600"/>
              </a:spcAft>
              <a:buFont typeface="Arial" panose="020B0604020202020204" pitchFamily="34" charset="0"/>
              <a:buChar char="•"/>
            </a:pPr>
            <a:r>
              <a:rPr lang="en-US" dirty="0">
                <a:solidFill>
                  <a:schemeClr val="accent6"/>
                </a:solidFill>
              </a:rPr>
              <a:t>Deicers can promote growth of naturally-occurring </a:t>
            </a:r>
            <a:r>
              <a:rPr lang="en-US" dirty="0">
                <a:solidFill>
                  <a:srgbClr val="FF9900"/>
                </a:solidFill>
                <a:effectLst>
                  <a:outerShdw blurRad="38100" dist="38100" dir="2700000" algn="tl">
                    <a:srgbClr val="000000">
                      <a:alpha val="43137"/>
                    </a:srgbClr>
                  </a:outerShdw>
                </a:effectLst>
              </a:rPr>
              <a:t>biofilms  </a:t>
            </a:r>
          </a:p>
          <a:p>
            <a:endParaRPr lang="en-US" dirty="0"/>
          </a:p>
        </p:txBody>
      </p:sp>
      <p:sp>
        <p:nvSpPr>
          <p:cNvPr id="3" name="Title 2"/>
          <p:cNvSpPr>
            <a:spLocks noGrp="1"/>
          </p:cNvSpPr>
          <p:nvPr>
            <p:ph type="title"/>
          </p:nvPr>
        </p:nvSpPr>
        <p:spPr/>
        <p:txBody>
          <a:bodyPr/>
          <a:lstStyle/>
          <a:p>
            <a:r>
              <a:rPr lang="en-US" altLang="en-US" dirty="0"/>
              <a:t>Other Environmental Concerns</a:t>
            </a:r>
            <a:endParaRPr lang="en-US" dirty="0"/>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5" name="Picture 4"/>
          <p:cNvPicPr>
            <a:picLocks noChangeAspect="1"/>
          </p:cNvPicPr>
          <p:nvPr/>
        </p:nvPicPr>
        <p:blipFill>
          <a:blip r:embed="rId3"/>
          <a:stretch>
            <a:fillRect/>
          </a:stretch>
        </p:blipFill>
        <p:spPr>
          <a:xfrm>
            <a:off x="4191001" y="4267200"/>
            <a:ext cx="4305816" cy="16073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189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spcBef>
                <a:spcPts val="600"/>
              </a:spcBef>
              <a:spcAft>
                <a:spcPts val="600"/>
              </a:spcAft>
              <a:buFont typeface="Arial" panose="020B0604020202020204" pitchFamily="34" charset="0"/>
              <a:buChar char="•"/>
            </a:pPr>
            <a:r>
              <a:rPr lang="en-US" dirty="0">
                <a:solidFill>
                  <a:srgbClr val="000000"/>
                </a:solidFill>
              </a:rPr>
              <a:t>Requirements for managing stormwater containing deicers defined by safety and environmental protection regulations</a:t>
            </a:r>
          </a:p>
          <a:p>
            <a:pPr marL="342900" indent="-342900">
              <a:spcBef>
                <a:spcPts val="600"/>
              </a:spcBef>
              <a:spcAft>
                <a:spcPts val="600"/>
              </a:spcAft>
              <a:buFont typeface="Arial" panose="020B0604020202020204" pitchFamily="34" charset="0"/>
              <a:buChar char="•"/>
            </a:pPr>
            <a:r>
              <a:rPr lang="en-US" dirty="0">
                <a:solidFill>
                  <a:srgbClr val="000000"/>
                </a:solidFill>
              </a:rPr>
              <a:t>FAA Advisory Circulars &amp; Orders</a:t>
            </a:r>
          </a:p>
          <a:p>
            <a:pPr marL="342900" indent="-342900">
              <a:spcBef>
                <a:spcPts val="600"/>
              </a:spcBef>
              <a:spcAft>
                <a:spcPts val="600"/>
              </a:spcAft>
              <a:buFont typeface="Arial" panose="020B0604020202020204" pitchFamily="34" charset="0"/>
              <a:buChar char="•"/>
            </a:pPr>
            <a:r>
              <a:rPr lang="en-US" dirty="0">
                <a:solidFill>
                  <a:schemeClr val="accent6"/>
                </a:solidFill>
              </a:rPr>
              <a:t>EPA regulates airport deicing as </a:t>
            </a:r>
            <a:br>
              <a:rPr lang="en-US" dirty="0">
                <a:solidFill>
                  <a:schemeClr val="accent6"/>
                </a:solidFill>
              </a:rPr>
            </a:br>
            <a:r>
              <a:rPr lang="en-US" dirty="0">
                <a:solidFill>
                  <a:schemeClr val="accent6"/>
                </a:solidFill>
              </a:rPr>
              <a:t>an industrial activity </a:t>
            </a:r>
          </a:p>
          <a:p>
            <a:pPr marL="342900" indent="-342900">
              <a:spcBef>
                <a:spcPts val="600"/>
              </a:spcBef>
              <a:spcAft>
                <a:spcPts val="600"/>
              </a:spcAft>
              <a:buFont typeface="Arial" panose="020B0604020202020204" pitchFamily="34" charset="0"/>
              <a:buChar char="•"/>
            </a:pPr>
            <a:r>
              <a:rPr lang="en-US" dirty="0">
                <a:solidFill>
                  <a:schemeClr val="accent6"/>
                </a:solidFill>
              </a:rPr>
              <a:t>Authorization through National </a:t>
            </a:r>
            <a:br>
              <a:rPr lang="en-US" dirty="0">
                <a:solidFill>
                  <a:schemeClr val="accent6"/>
                </a:solidFill>
              </a:rPr>
            </a:br>
            <a:r>
              <a:rPr lang="en-US" dirty="0">
                <a:solidFill>
                  <a:schemeClr val="accent6"/>
                </a:solidFill>
              </a:rPr>
              <a:t>Pollutant Discharge Elimination</a:t>
            </a:r>
            <a:br>
              <a:rPr lang="en-US" dirty="0">
                <a:solidFill>
                  <a:schemeClr val="accent6"/>
                </a:solidFill>
              </a:rPr>
            </a:br>
            <a:r>
              <a:rPr lang="en-US" dirty="0">
                <a:solidFill>
                  <a:schemeClr val="accent6"/>
                </a:solidFill>
              </a:rPr>
              <a:t>System (</a:t>
            </a:r>
            <a:r>
              <a:rPr lang="en-US" dirty="0">
                <a:solidFill>
                  <a:srgbClr val="FF9900"/>
                </a:solidFill>
                <a:effectLst>
                  <a:outerShdw blurRad="38100" dist="38100" dir="2700000" algn="tl">
                    <a:srgbClr val="000000">
                      <a:alpha val="43137"/>
                    </a:srgbClr>
                  </a:outerShdw>
                </a:effectLst>
              </a:rPr>
              <a:t>NPDES</a:t>
            </a:r>
            <a:r>
              <a:rPr lang="en-US" dirty="0">
                <a:solidFill>
                  <a:schemeClr val="accent6"/>
                </a:solidFill>
              </a:rPr>
              <a:t>) permit</a:t>
            </a:r>
          </a:p>
          <a:p>
            <a:endParaRPr lang="en-US" dirty="0"/>
          </a:p>
        </p:txBody>
      </p:sp>
      <p:sp>
        <p:nvSpPr>
          <p:cNvPr id="3" name="Title 2"/>
          <p:cNvSpPr>
            <a:spLocks noGrp="1"/>
          </p:cNvSpPr>
          <p:nvPr>
            <p:ph type="title"/>
          </p:nvPr>
        </p:nvSpPr>
        <p:spPr/>
        <p:txBody>
          <a:bodyPr/>
          <a:lstStyle/>
          <a:p>
            <a:r>
              <a:rPr lang="en-US" dirty="0"/>
              <a:t>Regulatory Requirements</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1162">
            <a:off x="6648435" y="2554485"/>
            <a:ext cx="1584220" cy="197524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72568">
            <a:off x="6379292" y="3525303"/>
            <a:ext cx="1602293" cy="20729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528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81000" y="4191000"/>
            <a:ext cx="9554418" cy="1161667"/>
          </a:xfrm>
        </p:spPr>
        <p:txBody>
          <a:bodyPr>
            <a:normAutofit/>
          </a:bodyPr>
          <a:lstStyle/>
          <a:p>
            <a:pPr algn="l"/>
            <a:r>
              <a:rPr lang="en-US" sz="2800" b="0" dirty="0">
                <a:solidFill>
                  <a:schemeClr val="accent6"/>
                </a:solidFill>
                <a:effectLst>
                  <a:outerShdw blurRad="38100" dist="38100" dir="2700000" algn="tl">
                    <a:srgbClr val="000000">
                      <a:alpha val="43137"/>
                    </a:srgbClr>
                  </a:outerShdw>
                </a:effectLst>
              </a:rPr>
              <a:t>Course 4 Managing Deicing Runoff</a:t>
            </a:r>
            <a:br>
              <a:rPr lang="en-US" sz="2800" b="0" dirty="0">
                <a:solidFill>
                  <a:srgbClr val="0F78AE"/>
                </a:solidFill>
                <a:effectLst>
                  <a:outerShdw blurRad="38100" dist="38100" dir="2700000" algn="tl">
                    <a:srgbClr val="000000">
                      <a:alpha val="43137"/>
                    </a:srgbClr>
                  </a:outerShdw>
                </a:effectLst>
              </a:rPr>
            </a:br>
            <a:r>
              <a:rPr lang="en-US" sz="2800" b="0" dirty="0">
                <a:solidFill>
                  <a:srgbClr val="0F78AE"/>
                </a:solidFill>
                <a:effectLst>
                  <a:outerShdw blurRad="38100" dist="38100" dir="2700000" algn="tl">
                    <a:srgbClr val="000000">
                      <a:alpha val="43137"/>
                    </a:srgbClr>
                  </a:outerShdw>
                </a:effectLst>
              </a:rPr>
              <a:t>L1: </a:t>
            </a:r>
            <a:r>
              <a:rPr lang="en-US" sz="2800" b="0" dirty="0">
                <a:solidFill>
                  <a:srgbClr val="FF9900"/>
                </a:solidFill>
                <a:effectLst>
                  <a:outerShdw blurRad="38100" dist="38100" dir="2700000" algn="tl">
                    <a:srgbClr val="000000">
                      <a:alpha val="43137"/>
                    </a:srgbClr>
                  </a:outerShdw>
                </a:effectLst>
              </a:rPr>
              <a:t>Introduction to Deicing</a:t>
            </a:r>
          </a:p>
        </p:txBody>
      </p:sp>
      <p:sp>
        <p:nvSpPr>
          <p:cNvPr id="4" name="Footer Placeholder 3"/>
          <p:cNvSpPr>
            <a:spLocks noGrp="1"/>
          </p:cNvSpPr>
          <p:nvPr>
            <p:ph type="ftr" sz="quarter" idx="4294967295"/>
          </p:nvPr>
        </p:nvSpPr>
        <p:spPr>
          <a:xfrm>
            <a:off x="0" y="6448425"/>
            <a:ext cx="2171700" cy="365125"/>
          </a:xfrm>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33" t="18750" r="833" b="10000"/>
          <a:stretch/>
        </p:blipFill>
        <p:spPr>
          <a:xfrm>
            <a:off x="-76200" y="0"/>
            <a:ext cx="7620000" cy="3581400"/>
          </a:xfrm>
          <a:prstGeom prst="rect">
            <a:avLst/>
          </a:prstGeom>
        </p:spPr>
      </p:pic>
    </p:spTree>
    <p:extLst>
      <p:ext uri="{BB962C8B-B14F-4D97-AF65-F5344CB8AC3E}">
        <p14:creationId xmlns:p14="http://schemas.microsoft.com/office/powerpoint/2010/main" val="2152077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spcBef>
                <a:spcPts val="600"/>
              </a:spcBef>
              <a:spcAft>
                <a:spcPts val="600"/>
              </a:spcAft>
              <a:buFont typeface="Arial" panose="020B0604020202020204" pitchFamily="34" charset="0"/>
              <a:buChar char="•"/>
            </a:pPr>
            <a:r>
              <a:rPr lang="en-US" dirty="0">
                <a:solidFill>
                  <a:schemeClr val="accent6"/>
                </a:solidFill>
              </a:rPr>
              <a:t>Materials and practices are regulated</a:t>
            </a:r>
          </a:p>
          <a:p>
            <a:pPr marL="457200" indent="-457200">
              <a:spcBef>
                <a:spcPts val="600"/>
              </a:spcBef>
              <a:spcAft>
                <a:spcPts val="600"/>
              </a:spcAft>
              <a:buFont typeface="Arial" panose="020B0604020202020204" pitchFamily="34" charset="0"/>
              <a:buChar char="•"/>
            </a:pPr>
            <a:r>
              <a:rPr lang="en-US" dirty="0">
                <a:solidFill>
                  <a:schemeClr val="accent6"/>
                </a:solidFill>
              </a:rPr>
              <a:t>Only certified deicers may be used</a:t>
            </a:r>
          </a:p>
          <a:p>
            <a:pPr marL="457200" indent="-457200">
              <a:spcBef>
                <a:spcPts val="600"/>
              </a:spcBef>
              <a:spcAft>
                <a:spcPts val="600"/>
              </a:spcAft>
              <a:buFont typeface="Arial" panose="020B0604020202020204" pitchFamily="34" charset="0"/>
              <a:buChar char="•"/>
            </a:pPr>
            <a:r>
              <a:rPr lang="en-US" dirty="0">
                <a:solidFill>
                  <a:schemeClr val="accent6"/>
                </a:solidFill>
              </a:rPr>
              <a:t>FAA requires approved practices in  handling and applying deicers</a:t>
            </a:r>
          </a:p>
          <a:p>
            <a:pPr marL="457200" indent="-457200" defTabSz="933237">
              <a:spcBef>
                <a:spcPts val="600"/>
              </a:spcBef>
              <a:spcAft>
                <a:spcPts val="600"/>
              </a:spcAft>
              <a:buFont typeface="Arial" panose="020B0604020202020204" pitchFamily="34" charset="0"/>
              <a:buChar char="•"/>
              <a:defRPr/>
            </a:pPr>
            <a:r>
              <a:rPr lang="en-US" dirty="0">
                <a:solidFill>
                  <a:schemeClr val="accent6"/>
                </a:solidFill>
              </a:rPr>
              <a:t>Deicers dispersed over airfield</a:t>
            </a:r>
          </a:p>
          <a:p>
            <a:pPr marL="457200" indent="-457200" defTabSz="933237">
              <a:spcBef>
                <a:spcPts val="600"/>
              </a:spcBef>
              <a:spcAft>
                <a:spcPts val="600"/>
              </a:spcAft>
              <a:buFont typeface="Arial" panose="020B0604020202020204" pitchFamily="34" charset="0"/>
              <a:buChar char="•"/>
              <a:defRPr/>
            </a:pPr>
            <a:r>
              <a:rPr lang="en-US" dirty="0">
                <a:solidFill>
                  <a:schemeClr val="accent6"/>
                </a:solidFill>
              </a:rPr>
              <a:t>Containment and collection of stormwater impacted by deicing </a:t>
            </a:r>
            <a:br>
              <a:rPr lang="en-US" dirty="0">
                <a:solidFill>
                  <a:schemeClr val="accent6"/>
                </a:solidFill>
              </a:rPr>
            </a:br>
            <a:r>
              <a:rPr lang="en-US" dirty="0">
                <a:solidFill>
                  <a:schemeClr val="accent6"/>
                </a:solidFill>
              </a:rPr>
              <a:t>requires specialized techniques</a:t>
            </a:r>
          </a:p>
          <a:p>
            <a:endParaRPr lang="en-US" dirty="0"/>
          </a:p>
        </p:txBody>
      </p:sp>
      <p:sp>
        <p:nvSpPr>
          <p:cNvPr id="3" name="Title 2"/>
          <p:cNvSpPr>
            <a:spLocks noGrp="1"/>
          </p:cNvSpPr>
          <p:nvPr>
            <p:ph type="title"/>
          </p:nvPr>
        </p:nvSpPr>
        <p:spPr/>
        <p:txBody>
          <a:bodyPr/>
          <a:lstStyle/>
          <a:p>
            <a:r>
              <a:rPr lang="en-US" altLang="en-US" dirty="0"/>
              <a:t>Challenges in Managing Deicing Runoff</a:t>
            </a:r>
            <a:endParaRPr lang="en-US" dirty="0"/>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7" name="Picture 6" descr="deicda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971800"/>
            <a:ext cx="1845085" cy="2862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81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spcBef>
                <a:spcPts val="600"/>
              </a:spcBef>
              <a:spcAft>
                <a:spcPts val="600"/>
              </a:spcAft>
              <a:buFont typeface="Arial" panose="020B0604020202020204" pitchFamily="34" charset="0"/>
              <a:buChar char="•"/>
            </a:pPr>
            <a:r>
              <a:rPr lang="en-US" dirty="0">
                <a:solidFill>
                  <a:schemeClr val="accent6"/>
                </a:solidFill>
              </a:rPr>
              <a:t>Flows and pollutant concentrations vary </a:t>
            </a:r>
            <a:br>
              <a:rPr lang="en-US" dirty="0">
                <a:solidFill>
                  <a:schemeClr val="accent6"/>
                </a:solidFill>
              </a:rPr>
            </a:br>
            <a:r>
              <a:rPr lang="en-US" dirty="0">
                <a:solidFill>
                  <a:schemeClr val="accent6"/>
                </a:solidFill>
              </a:rPr>
              <a:t>between storm events</a:t>
            </a:r>
          </a:p>
          <a:p>
            <a:pPr marL="342900" indent="-342900">
              <a:spcBef>
                <a:spcPts val="600"/>
              </a:spcBef>
              <a:spcAft>
                <a:spcPts val="600"/>
              </a:spcAft>
              <a:buFont typeface="Arial" panose="020B0604020202020204" pitchFamily="34" charset="0"/>
              <a:buChar char="•"/>
            </a:pPr>
            <a:r>
              <a:rPr lang="en-US" dirty="0">
                <a:solidFill>
                  <a:schemeClr val="accent6"/>
                </a:solidFill>
              </a:rPr>
              <a:t>Large volumes of water to manage, </a:t>
            </a:r>
            <a:br>
              <a:rPr lang="en-US" dirty="0">
                <a:solidFill>
                  <a:schemeClr val="accent6"/>
                </a:solidFill>
              </a:rPr>
            </a:br>
            <a:r>
              <a:rPr lang="en-US" dirty="0">
                <a:solidFill>
                  <a:schemeClr val="accent6"/>
                </a:solidFill>
              </a:rPr>
              <a:t>which requires complex infrastructure</a:t>
            </a:r>
          </a:p>
          <a:p>
            <a:pPr marL="342900" indent="-342900">
              <a:spcBef>
                <a:spcPts val="600"/>
              </a:spcBef>
              <a:spcAft>
                <a:spcPts val="600"/>
              </a:spcAft>
              <a:buFont typeface="Arial" panose="020B0604020202020204" pitchFamily="34" charset="0"/>
              <a:buChar char="•"/>
            </a:pPr>
            <a:r>
              <a:rPr lang="en-US" dirty="0">
                <a:solidFill>
                  <a:schemeClr val="accent6"/>
                </a:solidFill>
              </a:rPr>
              <a:t>Difficult to understand level of </a:t>
            </a:r>
            <a:br>
              <a:rPr lang="en-US" dirty="0">
                <a:solidFill>
                  <a:schemeClr val="accent6"/>
                </a:solidFill>
              </a:rPr>
            </a:br>
            <a:r>
              <a:rPr lang="en-US" dirty="0">
                <a:solidFill>
                  <a:schemeClr val="accent6"/>
                </a:solidFill>
              </a:rPr>
              <a:t>control required to avoid </a:t>
            </a:r>
            <a:br>
              <a:rPr lang="en-US" dirty="0">
                <a:solidFill>
                  <a:schemeClr val="accent6"/>
                </a:solidFill>
              </a:rPr>
            </a:br>
            <a:r>
              <a:rPr lang="en-US" dirty="0">
                <a:solidFill>
                  <a:schemeClr val="accent6"/>
                </a:solidFill>
              </a:rPr>
              <a:t>environmental impacts</a:t>
            </a:r>
          </a:p>
          <a:p>
            <a:pPr marL="342900" indent="-342900">
              <a:buFont typeface="Arial" panose="020B0604020202020204" pitchFamily="34" charset="0"/>
              <a:buChar char="•"/>
            </a:pPr>
            <a:endParaRPr lang="en-US" dirty="0">
              <a:solidFill>
                <a:schemeClr val="accent6"/>
              </a:solidFill>
            </a:endParaRPr>
          </a:p>
          <a:p>
            <a:endParaRPr lang="en-US" dirty="0"/>
          </a:p>
        </p:txBody>
      </p:sp>
      <p:sp>
        <p:nvSpPr>
          <p:cNvPr id="3" name="Title 2"/>
          <p:cNvSpPr>
            <a:spLocks noGrp="1"/>
          </p:cNvSpPr>
          <p:nvPr>
            <p:ph type="title"/>
          </p:nvPr>
        </p:nvSpPr>
        <p:spPr/>
        <p:txBody>
          <a:bodyPr/>
          <a:lstStyle/>
          <a:p>
            <a:r>
              <a:rPr lang="en-US" altLang="en-US" dirty="0"/>
              <a:t>Challenges in Managing Deicing Runoff</a:t>
            </a:r>
            <a:endParaRPr lang="en-US" dirty="0"/>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5" name="Picture 2" descr="http://www.peak-associates.com/images/news/airpo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3546" y="4038600"/>
            <a:ext cx="2643271" cy="17614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82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defTabSz="914400" eaLnBrk="0" fontAlgn="base" hangingPunct="0">
              <a:spcBef>
                <a:spcPts val="600"/>
              </a:spcBef>
              <a:spcAft>
                <a:spcPts val="600"/>
              </a:spcAft>
              <a:defRPr/>
            </a:pPr>
            <a:r>
              <a:rPr lang="en-US" dirty="0">
                <a:solidFill>
                  <a:schemeClr val="accent6"/>
                </a:solidFill>
              </a:rPr>
              <a:t>Deicing runoff controls = </a:t>
            </a:r>
            <a:r>
              <a:rPr lang="en-US" dirty="0">
                <a:solidFill>
                  <a:srgbClr val="FF9900"/>
                </a:solidFill>
                <a:effectLst>
                  <a:outerShdw blurRad="38100" dist="38100" dir="2700000" algn="tl">
                    <a:srgbClr val="000000">
                      <a:alpha val="43137"/>
                    </a:srgbClr>
                  </a:outerShdw>
                </a:effectLst>
              </a:rPr>
              <a:t>&lt; 100% effective </a:t>
            </a:r>
            <a:r>
              <a:rPr lang="en-US" dirty="0">
                <a:solidFill>
                  <a:schemeClr val="accent6"/>
                </a:solidFill>
              </a:rPr>
              <a:t>&lt; 80% of applied ADF is collectible, </a:t>
            </a:r>
            <a:br>
              <a:rPr lang="en-US" dirty="0">
                <a:solidFill>
                  <a:schemeClr val="accent6"/>
                </a:solidFill>
              </a:rPr>
            </a:br>
            <a:r>
              <a:rPr lang="en-US" dirty="0">
                <a:solidFill>
                  <a:schemeClr val="accent6"/>
                </a:solidFill>
              </a:rPr>
              <a:t>even with aggressive efforts</a:t>
            </a:r>
          </a:p>
          <a:p>
            <a:pPr defTabSz="914400" eaLnBrk="0" fontAlgn="base" hangingPunct="0">
              <a:spcBef>
                <a:spcPts val="600"/>
              </a:spcBef>
              <a:spcAft>
                <a:spcPts val="600"/>
              </a:spcAft>
              <a:defRPr/>
            </a:pPr>
            <a:r>
              <a:rPr lang="en-US" dirty="0">
                <a:solidFill>
                  <a:schemeClr val="accent6"/>
                </a:solidFill>
              </a:rPr>
              <a:t>Numerous organizations involved:</a:t>
            </a:r>
          </a:p>
          <a:p>
            <a:pPr marL="347472" indent="-357187">
              <a:spcBef>
                <a:spcPts val="600"/>
              </a:spcBef>
              <a:spcAft>
                <a:spcPts val="600"/>
              </a:spcAft>
              <a:buFont typeface="Arial" panose="020B0604020202020204" pitchFamily="34" charset="0"/>
              <a:buChar char="•"/>
            </a:pPr>
            <a:r>
              <a:rPr lang="en-US" dirty="0">
                <a:solidFill>
                  <a:schemeClr val="accent6"/>
                </a:solidFill>
                <a:latin typeface="Arial" panose="020B0604020202020204" pitchFamily="34" charset="0"/>
              </a:rPr>
              <a:t>airport departments</a:t>
            </a:r>
          </a:p>
          <a:p>
            <a:pPr marL="347472" indent="-357187">
              <a:spcBef>
                <a:spcPts val="600"/>
              </a:spcBef>
              <a:spcAft>
                <a:spcPts val="600"/>
              </a:spcAft>
              <a:buFont typeface="Arial" panose="020B0604020202020204" pitchFamily="34" charset="0"/>
              <a:buChar char="•"/>
            </a:pPr>
            <a:r>
              <a:rPr lang="en-US" dirty="0">
                <a:solidFill>
                  <a:schemeClr val="accent6"/>
                </a:solidFill>
                <a:latin typeface="Arial" panose="020B0604020202020204" pitchFamily="34" charset="0"/>
              </a:rPr>
              <a:t>aircraft operators and </a:t>
            </a:r>
            <a:br>
              <a:rPr lang="en-US" dirty="0">
                <a:solidFill>
                  <a:schemeClr val="accent6"/>
                </a:solidFill>
                <a:latin typeface="Arial" panose="020B0604020202020204" pitchFamily="34" charset="0"/>
              </a:rPr>
            </a:br>
            <a:r>
              <a:rPr lang="en-US" dirty="0">
                <a:solidFill>
                  <a:schemeClr val="accent6"/>
                </a:solidFill>
                <a:latin typeface="Arial" panose="020B0604020202020204" pitchFamily="34" charset="0"/>
              </a:rPr>
              <a:t>service providers</a:t>
            </a:r>
          </a:p>
          <a:p>
            <a:pPr marL="347472" indent="-357187">
              <a:spcBef>
                <a:spcPts val="600"/>
              </a:spcBef>
              <a:spcAft>
                <a:spcPts val="600"/>
              </a:spcAft>
              <a:buFont typeface="Arial" panose="020B0604020202020204" pitchFamily="34" charset="0"/>
              <a:buChar char="•"/>
            </a:pPr>
            <a:r>
              <a:rPr lang="en-US" dirty="0">
                <a:solidFill>
                  <a:schemeClr val="accent6"/>
                </a:solidFill>
                <a:latin typeface="Arial" panose="020B0604020202020204" pitchFamily="34" charset="0"/>
              </a:rPr>
              <a:t>regulatory agencies</a:t>
            </a:r>
          </a:p>
          <a:p>
            <a:endParaRPr lang="en-US" dirty="0"/>
          </a:p>
        </p:txBody>
      </p:sp>
      <p:sp>
        <p:nvSpPr>
          <p:cNvPr id="3" name="Title 2"/>
          <p:cNvSpPr>
            <a:spLocks noGrp="1"/>
          </p:cNvSpPr>
          <p:nvPr>
            <p:ph type="title"/>
          </p:nvPr>
        </p:nvSpPr>
        <p:spPr/>
        <p:txBody>
          <a:bodyPr/>
          <a:lstStyle/>
          <a:p>
            <a:r>
              <a:rPr lang="en-US" altLang="en-US" dirty="0"/>
              <a:t>Challenges in Managing Deicing Runoff</a:t>
            </a:r>
            <a:endParaRPr lang="en-US" dirty="0"/>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5" name="Picture 2" descr="http://digitalchase.com/GreshamSmith/files/3c/3c932d5d-1e0d-4d70-b6bf-f5eb6d6bc8a0.jpg?w=613&amp;h=319&amp;mode=crop&amp;Anchor=middle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625" y="3886200"/>
            <a:ext cx="3639673" cy="1894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45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8247" y="1427510"/>
            <a:ext cx="7075554" cy="4565848"/>
          </a:xfrm>
        </p:spPr>
        <p:txBody>
          <a:bodyPr/>
          <a:lstStyle/>
          <a:p>
            <a:pPr>
              <a:spcBef>
                <a:spcPts val="600"/>
              </a:spcBef>
              <a:spcAft>
                <a:spcPts val="600"/>
              </a:spcAft>
            </a:pPr>
            <a:r>
              <a:rPr lang="en-US" dirty="0">
                <a:solidFill>
                  <a:schemeClr val="accent6"/>
                </a:solidFill>
              </a:rPr>
              <a:t>In this lesson you learned to identify:</a:t>
            </a:r>
          </a:p>
          <a:p>
            <a:pPr marL="347472" indent="-285750">
              <a:spcBef>
                <a:spcPts val="600"/>
              </a:spcBef>
              <a:spcAft>
                <a:spcPts val="600"/>
              </a:spcAft>
              <a:buFont typeface="Arial" panose="020B0604020202020204" pitchFamily="34" charset="0"/>
              <a:buChar char="•"/>
            </a:pPr>
            <a:r>
              <a:rPr lang="en-US" dirty="0">
                <a:solidFill>
                  <a:schemeClr val="accent6"/>
                </a:solidFill>
              </a:rPr>
              <a:t>Differences between aircraft and airfield </a:t>
            </a:r>
            <a:br>
              <a:rPr lang="en-US" dirty="0">
                <a:solidFill>
                  <a:schemeClr val="accent6"/>
                </a:solidFill>
              </a:rPr>
            </a:br>
            <a:r>
              <a:rPr lang="en-US" dirty="0">
                <a:solidFill>
                  <a:schemeClr val="accent6"/>
                </a:solidFill>
              </a:rPr>
              <a:t>pavement deicers</a:t>
            </a:r>
          </a:p>
          <a:p>
            <a:pPr marL="347472" indent="-285750">
              <a:spcBef>
                <a:spcPts val="600"/>
              </a:spcBef>
              <a:spcAft>
                <a:spcPts val="600"/>
              </a:spcAft>
              <a:buFont typeface="Arial" panose="020B0604020202020204" pitchFamily="34" charset="0"/>
              <a:buChar char="•"/>
            </a:pPr>
            <a:r>
              <a:rPr lang="en-US" dirty="0">
                <a:solidFill>
                  <a:schemeClr val="accent6"/>
                </a:solidFill>
              </a:rPr>
              <a:t>Key ingredients in approved aircraft </a:t>
            </a:r>
            <a:br>
              <a:rPr lang="en-US" dirty="0">
                <a:solidFill>
                  <a:schemeClr val="accent6"/>
                </a:solidFill>
              </a:rPr>
            </a:br>
            <a:r>
              <a:rPr lang="en-US" dirty="0">
                <a:solidFill>
                  <a:schemeClr val="accent6"/>
                </a:solidFill>
              </a:rPr>
              <a:t>and airfield pavement deicers </a:t>
            </a:r>
          </a:p>
          <a:p>
            <a:pPr marL="347472" indent="-285750">
              <a:spcBef>
                <a:spcPts val="600"/>
              </a:spcBef>
              <a:spcAft>
                <a:spcPts val="600"/>
              </a:spcAft>
              <a:buFont typeface="Arial" panose="020B0604020202020204" pitchFamily="34" charset="0"/>
              <a:buChar char="•"/>
            </a:pPr>
            <a:r>
              <a:rPr lang="en-US" dirty="0">
                <a:solidFill>
                  <a:schemeClr val="accent6"/>
                </a:solidFill>
              </a:rPr>
              <a:t>Federal regulatory requirements </a:t>
            </a:r>
          </a:p>
          <a:p>
            <a:pPr marL="347472" indent="-285750">
              <a:spcBef>
                <a:spcPts val="600"/>
              </a:spcBef>
              <a:spcAft>
                <a:spcPts val="600"/>
              </a:spcAft>
              <a:buFont typeface="Arial" panose="020B0604020202020204" pitchFamily="34" charset="0"/>
              <a:buChar char="•"/>
            </a:pPr>
            <a:r>
              <a:rPr lang="en-US" dirty="0">
                <a:solidFill>
                  <a:schemeClr val="accent6"/>
                </a:solidFill>
              </a:rPr>
              <a:t>Challenges in complying with </a:t>
            </a:r>
            <a:br>
              <a:rPr lang="en-US" dirty="0">
                <a:solidFill>
                  <a:schemeClr val="accent6"/>
                </a:solidFill>
              </a:rPr>
            </a:br>
            <a:r>
              <a:rPr lang="en-US" dirty="0">
                <a:solidFill>
                  <a:schemeClr val="accent6"/>
                </a:solidFill>
              </a:rPr>
              <a:t>regulatory requirements</a:t>
            </a:r>
          </a:p>
        </p:txBody>
      </p:sp>
      <p:sp>
        <p:nvSpPr>
          <p:cNvPr id="3" name="Title 2"/>
          <p:cNvSpPr>
            <a:spLocks noGrp="1"/>
          </p:cNvSpPr>
          <p:nvPr>
            <p:ph type="title"/>
          </p:nvPr>
        </p:nvSpPr>
        <p:spPr/>
        <p:txBody>
          <a:bodyPr>
            <a:normAutofit/>
          </a:bodyPr>
          <a:lstStyle/>
          <a:p>
            <a:r>
              <a:rPr lang="en-US" dirty="0"/>
              <a:t>Lesson Summary</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spTree>
    <p:extLst>
      <p:ext uri="{BB962C8B-B14F-4D97-AF65-F5344CB8AC3E}">
        <p14:creationId xmlns:p14="http://schemas.microsoft.com/office/powerpoint/2010/main" val="152778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600"/>
              </a:spcBef>
              <a:spcAft>
                <a:spcPts val="600"/>
              </a:spcAft>
            </a:pPr>
            <a:r>
              <a:rPr lang="en-US" dirty="0">
                <a:solidFill>
                  <a:schemeClr val="accent6"/>
                </a:solidFill>
              </a:rPr>
              <a:t>True / False</a:t>
            </a:r>
            <a:br>
              <a:rPr lang="en-US" dirty="0">
                <a:solidFill>
                  <a:schemeClr val="accent6"/>
                </a:solidFill>
              </a:rPr>
            </a:br>
            <a:br>
              <a:rPr lang="en-US" dirty="0">
                <a:solidFill>
                  <a:schemeClr val="accent6"/>
                </a:solidFill>
              </a:rPr>
            </a:br>
            <a:r>
              <a:rPr lang="en-US" dirty="0">
                <a:solidFill>
                  <a:schemeClr val="accent6"/>
                </a:solidFill>
              </a:rPr>
              <a:t>The primary ingredient in ADF is a freezing point depressant, or FPD, that melts frost, ice, and snow by lowering the temperature at which it freezes. </a:t>
            </a:r>
          </a:p>
          <a:p>
            <a:endParaRPr lang="en-US" dirty="0"/>
          </a:p>
        </p:txBody>
      </p:sp>
      <p:sp>
        <p:nvSpPr>
          <p:cNvPr id="3" name="Title 2"/>
          <p:cNvSpPr>
            <a:spLocks noGrp="1"/>
          </p:cNvSpPr>
          <p:nvPr>
            <p:ph type="title"/>
          </p:nvPr>
        </p:nvSpPr>
        <p:spPr/>
        <p:txBody>
          <a:bodyPr/>
          <a:lstStyle/>
          <a:p>
            <a:r>
              <a:rPr lang="en-US" dirty="0"/>
              <a:t>Knowledge Check 1</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484" y="3657600"/>
            <a:ext cx="1620716" cy="16207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40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600"/>
              </a:spcBef>
              <a:spcAft>
                <a:spcPts val="600"/>
              </a:spcAft>
            </a:pPr>
            <a:r>
              <a:rPr lang="en-US" dirty="0">
                <a:solidFill>
                  <a:schemeClr val="accent6"/>
                </a:solidFill>
              </a:rPr>
              <a:t>True / False</a:t>
            </a:r>
            <a:br>
              <a:rPr lang="en-US" dirty="0">
                <a:solidFill>
                  <a:schemeClr val="accent6"/>
                </a:solidFill>
              </a:rPr>
            </a:br>
            <a:br>
              <a:rPr lang="en-US" dirty="0">
                <a:solidFill>
                  <a:schemeClr val="accent6"/>
                </a:solidFill>
              </a:rPr>
            </a:br>
            <a:r>
              <a:rPr lang="en-US" dirty="0">
                <a:solidFill>
                  <a:schemeClr val="accent6"/>
                </a:solidFill>
              </a:rPr>
              <a:t>Some certified aircraft and airfield deicing products have no implications at all for environmental impact.</a:t>
            </a:r>
          </a:p>
          <a:p>
            <a:endParaRPr lang="en-US" dirty="0"/>
          </a:p>
        </p:txBody>
      </p:sp>
      <p:sp>
        <p:nvSpPr>
          <p:cNvPr id="3" name="Title 2"/>
          <p:cNvSpPr>
            <a:spLocks noGrp="1"/>
          </p:cNvSpPr>
          <p:nvPr>
            <p:ph type="title"/>
          </p:nvPr>
        </p:nvSpPr>
        <p:spPr/>
        <p:txBody>
          <a:bodyPr/>
          <a:lstStyle/>
          <a:p>
            <a:r>
              <a:rPr lang="en-US" dirty="0"/>
              <a:t>Knowledge Check 2</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484" y="3657600"/>
            <a:ext cx="1620716" cy="16207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964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600"/>
              </a:spcBef>
              <a:spcAft>
                <a:spcPts val="600"/>
              </a:spcAft>
              <a:buClr>
                <a:srgbClr val="0070C0"/>
              </a:buClr>
            </a:pPr>
            <a:r>
              <a:rPr lang="en-US" dirty="0">
                <a:solidFill>
                  <a:schemeClr val="accent6"/>
                </a:solidFill>
              </a:rPr>
              <a:t>Multiple Choice</a:t>
            </a:r>
            <a:br>
              <a:rPr lang="en-US" dirty="0">
                <a:solidFill>
                  <a:schemeClr val="accent6"/>
                </a:solidFill>
              </a:rPr>
            </a:br>
            <a:r>
              <a:rPr lang="en-US" dirty="0">
                <a:solidFill>
                  <a:schemeClr val="accent6"/>
                </a:solidFill>
              </a:rPr>
              <a:t>The primary environmental concern with deicers is the risk of _____ in streams that receive stormwater containing deicers. </a:t>
            </a:r>
            <a:endParaRPr lang="en-US" sz="2400" dirty="0">
              <a:solidFill>
                <a:schemeClr val="accent6"/>
              </a:solidFill>
              <a:latin typeface="Arial" panose="020B0604020202020204" pitchFamily="34" charset="0"/>
            </a:endParaRPr>
          </a:p>
          <a:p>
            <a:pPr marL="347472" lvl="1" indent="-228600">
              <a:spcBef>
                <a:spcPts val="600"/>
              </a:spcBef>
              <a:spcAft>
                <a:spcPts val="600"/>
              </a:spcAft>
              <a:buAutoNum type="alphaUcPeriod"/>
            </a:pPr>
            <a:r>
              <a:rPr lang="en-US" sz="2800" dirty="0">
                <a:solidFill>
                  <a:schemeClr val="accent6"/>
                </a:solidFill>
                <a:latin typeface="Arial" panose="020B0604020202020204" pitchFamily="34" charset="0"/>
              </a:rPr>
              <a:t> low dissolved oxygen</a:t>
            </a:r>
          </a:p>
          <a:p>
            <a:pPr marL="347472" lvl="1" indent="-228600">
              <a:spcBef>
                <a:spcPts val="600"/>
              </a:spcBef>
              <a:spcAft>
                <a:spcPts val="600"/>
              </a:spcAft>
              <a:buAutoNum type="alphaUcPeriod"/>
            </a:pPr>
            <a:r>
              <a:rPr lang="en-US" sz="2800" dirty="0">
                <a:solidFill>
                  <a:schemeClr val="accent6"/>
                </a:solidFill>
                <a:latin typeface="Arial" panose="020B0604020202020204" pitchFamily="34" charset="0"/>
              </a:rPr>
              <a:t> aquatic toxicity</a:t>
            </a:r>
          </a:p>
          <a:p>
            <a:pPr marL="347472" lvl="1" indent="-228600">
              <a:spcBef>
                <a:spcPts val="600"/>
              </a:spcBef>
              <a:spcAft>
                <a:spcPts val="600"/>
              </a:spcAft>
              <a:buAutoNum type="alphaUcPeriod"/>
            </a:pPr>
            <a:r>
              <a:rPr lang="en-US" sz="2800" dirty="0">
                <a:solidFill>
                  <a:schemeClr val="accent6"/>
                </a:solidFill>
                <a:latin typeface="Arial" panose="020B0604020202020204" pitchFamily="34" charset="0"/>
              </a:rPr>
              <a:t> increased salinity</a:t>
            </a:r>
          </a:p>
          <a:p>
            <a:pPr marL="347472" lvl="1" indent="-228600">
              <a:spcBef>
                <a:spcPts val="600"/>
              </a:spcBef>
              <a:spcAft>
                <a:spcPts val="600"/>
              </a:spcAft>
              <a:buAutoNum type="alphaUcPeriod"/>
            </a:pPr>
            <a:r>
              <a:rPr lang="en-US" sz="2800" dirty="0">
                <a:solidFill>
                  <a:schemeClr val="accent6"/>
                </a:solidFill>
                <a:latin typeface="Arial" panose="020B0604020202020204" pitchFamily="34" charset="0"/>
              </a:rPr>
              <a:t> reduced ice cover</a:t>
            </a:r>
          </a:p>
          <a:p>
            <a:endParaRPr lang="en-US" dirty="0"/>
          </a:p>
        </p:txBody>
      </p:sp>
      <p:sp>
        <p:nvSpPr>
          <p:cNvPr id="3" name="Title 2"/>
          <p:cNvSpPr>
            <a:spLocks noGrp="1"/>
          </p:cNvSpPr>
          <p:nvPr>
            <p:ph type="title"/>
          </p:nvPr>
        </p:nvSpPr>
        <p:spPr/>
        <p:txBody>
          <a:bodyPr/>
          <a:lstStyle/>
          <a:p>
            <a:r>
              <a:rPr lang="en-US" dirty="0"/>
              <a:t>Knowledge Check 3</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484" y="3657600"/>
            <a:ext cx="1620716" cy="16207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508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81000" y="4191000"/>
            <a:ext cx="9554418" cy="1161667"/>
          </a:xfrm>
        </p:spPr>
        <p:txBody>
          <a:bodyPr>
            <a:normAutofit/>
          </a:bodyPr>
          <a:lstStyle/>
          <a:p>
            <a:pPr algn="l"/>
            <a:r>
              <a:rPr lang="en-US" sz="2800" b="0" dirty="0">
                <a:solidFill>
                  <a:schemeClr val="accent6"/>
                </a:solidFill>
                <a:effectLst>
                  <a:outerShdw blurRad="38100" dist="38100" dir="2700000" algn="tl">
                    <a:srgbClr val="000000">
                      <a:alpha val="43137"/>
                    </a:srgbClr>
                  </a:outerShdw>
                </a:effectLst>
              </a:rPr>
              <a:t>Course 4 Managing Deicing Runoff</a:t>
            </a:r>
            <a:br>
              <a:rPr lang="en-US" sz="2800" b="0" dirty="0">
                <a:solidFill>
                  <a:srgbClr val="0F78AE"/>
                </a:solidFill>
                <a:effectLst>
                  <a:outerShdw blurRad="38100" dist="38100" dir="2700000" algn="tl">
                    <a:srgbClr val="000000">
                      <a:alpha val="43137"/>
                    </a:srgbClr>
                  </a:outerShdw>
                </a:effectLst>
              </a:rPr>
            </a:br>
            <a:r>
              <a:rPr lang="en-US" sz="2800" b="0" dirty="0">
                <a:solidFill>
                  <a:srgbClr val="0F78AE"/>
                </a:solidFill>
                <a:effectLst>
                  <a:outerShdw blurRad="38100" dist="38100" dir="2700000" algn="tl">
                    <a:srgbClr val="000000">
                      <a:alpha val="43137"/>
                    </a:srgbClr>
                  </a:outerShdw>
                </a:effectLst>
              </a:rPr>
              <a:t>L2: </a:t>
            </a:r>
            <a:r>
              <a:rPr lang="en-US" sz="2800" b="0" dirty="0">
                <a:solidFill>
                  <a:srgbClr val="FF9900"/>
                </a:solidFill>
                <a:effectLst>
                  <a:outerShdw blurRad="38100" dist="38100" dir="2700000" algn="tl">
                    <a:srgbClr val="000000">
                      <a:alpha val="43137"/>
                    </a:srgbClr>
                  </a:outerShdw>
                </a:effectLst>
              </a:rPr>
              <a:t>Deicing Runoff Management Toolbox</a:t>
            </a:r>
          </a:p>
        </p:txBody>
      </p:sp>
      <p:sp>
        <p:nvSpPr>
          <p:cNvPr id="4" name="Footer Placeholder 3"/>
          <p:cNvSpPr>
            <a:spLocks noGrp="1"/>
          </p:cNvSpPr>
          <p:nvPr>
            <p:ph type="ftr" sz="quarter" idx="4294967295"/>
          </p:nvPr>
        </p:nvSpPr>
        <p:spPr>
          <a:xfrm>
            <a:off x="0" y="6448425"/>
            <a:ext cx="21717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ACRP, 2015.  All Rights Reserved.</a:t>
            </a: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33" t="18750" r="833" b="10000"/>
          <a:stretch/>
        </p:blipFill>
        <p:spPr>
          <a:xfrm>
            <a:off x="-76200" y="0"/>
            <a:ext cx="7620000" cy="3581400"/>
          </a:xfrm>
          <a:prstGeom prst="rect">
            <a:avLst/>
          </a:prstGeom>
        </p:spPr>
      </p:pic>
    </p:spTree>
    <p:extLst>
      <p:ext uri="{BB962C8B-B14F-4D97-AF65-F5344CB8AC3E}">
        <p14:creationId xmlns:p14="http://schemas.microsoft.com/office/powerpoint/2010/main" val="25905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84407" y="1447801"/>
            <a:ext cx="7059393" cy="5365119"/>
          </a:xfrm>
        </p:spPr>
        <p:txBody>
          <a:bodyPr/>
          <a:lstStyle/>
          <a:p>
            <a:pPr>
              <a:spcBef>
                <a:spcPts val="600"/>
              </a:spcBef>
              <a:spcAft>
                <a:spcPts val="600"/>
              </a:spcAft>
            </a:pPr>
            <a:r>
              <a:rPr lang="en-US" dirty="0">
                <a:solidFill>
                  <a:srgbClr val="000000"/>
                </a:solidFill>
              </a:rPr>
              <a:t>In Lesson 2 you will learn to:</a:t>
            </a:r>
          </a:p>
          <a:p>
            <a:pPr marL="347472" indent="-178587">
              <a:spcBef>
                <a:spcPts val="600"/>
              </a:spcBef>
              <a:spcAft>
                <a:spcPts val="600"/>
              </a:spcAft>
              <a:buFont typeface="Arial" panose="020B0604020202020204" pitchFamily="34" charset="0"/>
              <a:buChar char="•"/>
            </a:pPr>
            <a:r>
              <a:rPr lang="en-US" dirty="0">
                <a:solidFill>
                  <a:srgbClr val="000000"/>
                </a:solidFill>
              </a:rPr>
              <a:t>Define four categories of deicing runoff </a:t>
            </a:r>
            <a:br>
              <a:rPr lang="en-US" dirty="0">
                <a:solidFill>
                  <a:srgbClr val="000000"/>
                </a:solidFill>
              </a:rPr>
            </a:br>
            <a:r>
              <a:rPr lang="en-US" dirty="0">
                <a:solidFill>
                  <a:srgbClr val="000000"/>
                </a:solidFill>
              </a:rPr>
              <a:t>Best Management Practices (BMPs)</a:t>
            </a:r>
          </a:p>
          <a:p>
            <a:pPr marL="347472" indent="-178587">
              <a:spcBef>
                <a:spcPts val="600"/>
              </a:spcBef>
              <a:spcAft>
                <a:spcPts val="600"/>
              </a:spcAft>
              <a:buFont typeface="Arial" panose="020B0604020202020204" pitchFamily="34" charset="0"/>
              <a:buChar char="•"/>
            </a:pPr>
            <a:r>
              <a:rPr lang="en-US" dirty="0">
                <a:solidFill>
                  <a:srgbClr val="000000"/>
                </a:solidFill>
              </a:rPr>
              <a:t>Identify key BMPs in each category</a:t>
            </a:r>
          </a:p>
          <a:p>
            <a:pPr marL="347472" indent="-178587">
              <a:spcBef>
                <a:spcPts val="600"/>
              </a:spcBef>
              <a:spcAft>
                <a:spcPts val="600"/>
              </a:spcAft>
              <a:buFont typeface="Arial" panose="020B0604020202020204" pitchFamily="34" charset="0"/>
              <a:buChar char="•"/>
            </a:pPr>
            <a:r>
              <a:rPr lang="en-US" dirty="0">
                <a:solidFill>
                  <a:srgbClr val="000000"/>
                </a:solidFill>
              </a:rPr>
              <a:t>Describe how BMPs from </a:t>
            </a:r>
            <a:br>
              <a:rPr lang="en-US" dirty="0">
                <a:solidFill>
                  <a:srgbClr val="000000"/>
                </a:solidFill>
              </a:rPr>
            </a:br>
            <a:r>
              <a:rPr lang="en-US" dirty="0">
                <a:solidFill>
                  <a:srgbClr val="000000"/>
                </a:solidFill>
              </a:rPr>
              <a:t>each category are combined </a:t>
            </a:r>
            <a:br>
              <a:rPr lang="en-US" dirty="0">
                <a:solidFill>
                  <a:srgbClr val="000000"/>
                </a:solidFill>
              </a:rPr>
            </a:br>
            <a:r>
              <a:rPr lang="en-US" dirty="0">
                <a:solidFill>
                  <a:srgbClr val="000000"/>
                </a:solidFill>
              </a:rPr>
              <a:t>to create deicing runoff </a:t>
            </a:r>
            <a:br>
              <a:rPr lang="en-US" dirty="0">
                <a:solidFill>
                  <a:srgbClr val="000000"/>
                </a:solidFill>
              </a:rPr>
            </a:br>
            <a:r>
              <a:rPr lang="en-US" dirty="0">
                <a:solidFill>
                  <a:srgbClr val="000000"/>
                </a:solidFill>
              </a:rPr>
              <a:t>management systems</a:t>
            </a:r>
          </a:p>
          <a:p>
            <a:endParaRPr lang="en-US" dirty="0"/>
          </a:p>
        </p:txBody>
      </p:sp>
      <p:sp>
        <p:nvSpPr>
          <p:cNvPr id="2" name="Title 1"/>
          <p:cNvSpPr>
            <a:spLocks noGrp="1"/>
          </p:cNvSpPr>
          <p:nvPr>
            <p:ph type="title"/>
          </p:nvPr>
        </p:nvSpPr>
        <p:spPr/>
        <p:txBody>
          <a:bodyPr/>
          <a:lstStyle/>
          <a:p>
            <a:r>
              <a:rPr lang="en-US" dirty="0"/>
              <a:t>Lesson Objectives</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83970" name="Picture 2" descr="http://media.mlive.com/grpress/news_impact/photo/deicingjpg-ae4e64a395cc4c8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869307"/>
            <a:ext cx="2629417" cy="1972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55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3970"/>
                                        </p:tgtEl>
                                        <p:attrNameLst>
                                          <p:attrName>style.visibility</p:attrName>
                                        </p:attrNameLst>
                                      </p:cBhvr>
                                      <p:to>
                                        <p:strVal val="visible"/>
                                      </p:to>
                                    </p:set>
                                    <p:animEffect transition="in" filter="fade">
                                      <p:cBhvr>
                                        <p:cTn id="10" dur="500"/>
                                        <p:tgtEl>
                                          <p:spTgt spid="839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Deicing Runoff Management Toolbox</a:t>
            </a:r>
            <a:endParaRPr lang="en-US" dirty="0"/>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13" name="Picture 12"/>
          <p:cNvPicPr>
            <a:picLocks noChangeAspect="1"/>
          </p:cNvPicPr>
          <p:nvPr/>
        </p:nvPicPr>
        <p:blipFill>
          <a:blip r:embed="rId3"/>
          <a:stretch>
            <a:fillRect/>
          </a:stretch>
        </p:blipFill>
        <p:spPr>
          <a:xfrm>
            <a:off x="838200" y="1052456"/>
            <a:ext cx="6520686" cy="4862569"/>
          </a:xfrm>
          <a:prstGeom prst="rect">
            <a:avLst/>
          </a:prstGeom>
        </p:spPr>
      </p:pic>
    </p:spTree>
    <p:extLst>
      <p:ext uri="{BB962C8B-B14F-4D97-AF65-F5344CB8AC3E}">
        <p14:creationId xmlns:p14="http://schemas.microsoft.com/office/powerpoint/2010/main" val="268230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8247" y="1427510"/>
            <a:ext cx="7075554" cy="4565848"/>
          </a:xfrm>
        </p:spPr>
        <p:txBody>
          <a:bodyPr/>
          <a:lstStyle/>
          <a:p>
            <a:pPr>
              <a:spcBef>
                <a:spcPts val="600"/>
              </a:spcBef>
              <a:spcAft>
                <a:spcPts val="600"/>
              </a:spcAft>
            </a:pPr>
            <a:r>
              <a:rPr lang="en-US" dirty="0">
                <a:solidFill>
                  <a:schemeClr val="accent6"/>
                </a:solidFill>
              </a:rPr>
              <a:t>In this lesson you will learn to identify:</a:t>
            </a:r>
          </a:p>
          <a:p>
            <a:pPr marL="347472" indent="-285750">
              <a:spcBef>
                <a:spcPts val="600"/>
              </a:spcBef>
              <a:spcAft>
                <a:spcPts val="600"/>
              </a:spcAft>
              <a:buFont typeface="Arial" panose="020B0604020202020204" pitchFamily="34" charset="0"/>
              <a:buChar char="•"/>
            </a:pPr>
            <a:r>
              <a:rPr lang="en-US" dirty="0">
                <a:solidFill>
                  <a:schemeClr val="accent6"/>
                </a:solidFill>
              </a:rPr>
              <a:t>Differences between aircraft and </a:t>
            </a:r>
            <a:br>
              <a:rPr lang="en-US" dirty="0">
                <a:solidFill>
                  <a:schemeClr val="accent6"/>
                </a:solidFill>
              </a:rPr>
            </a:br>
            <a:r>
              <a:rPr lang="en-US" dirty="0">
                <a:solidFill>
                  <a:schemeClr val="accent6"/>
                </a:solidFill>
              </a:rPr>
              <a:t>airfield pavement deicers</a:t>
            </a:r>
          </a:p>
          <a:p>
            <a:pPr marL="347472" indent="-285750">
              <a:spcBef>
                <a:spcPts val="600"/>
              </a:spcBef>
              <a:spcAft>
                <a:spcPts val="600"/>
              </a:spcAft>
              <a:buFont typeface="Arial" panose="020B0604020202020204" pitchFamily="34" charset="0"/>
              <a:buChar char="•"/>
            </a:pPr>
            <a:r>
              <a:rPr lang="en-US" dirty="0">
                <a:solidFill>
                  <a:schemeClr val="accent6"/>
                </a:solidFill>
              </a:rPr>
              <a:t>Key ingredients in approved aircraft and </a:t>
            </a:r>
            <a:br>
              <a:rPr lang="en-US" dirty="0">
                <a:solidFill>
                  <a:schemeClr val="accent6"/>
                </a:solidFill>
              </a:rPr>
            </a:br>
            <a:r>
              <a:rPr lang="en-US" dirty="0">
                <a:solidFill>
                  <a:schemeClr val="accent6"/>
                </a:solidFill>
              </a:rPr>
              <a:t>airfield pavement deicers </a:t>
            </a:r>
          </a:p>
          <a:p>
            <a:pPr marL="347472" indent="-285750">
              <a:spcBef>
                <a:spcPts val="600"/>
              </a:spcBef>
              <a:spcAft>
                <a:spcPts val="600"/>
              </a:spcAft>
              <a:buFont typeface="Arial" panose="020B0604020202020204" pitchFamily="34" charset="0"/>
              <a:buChar char="•"/>
            </a:pPr>
            <a:r>
              <a:rPr lang="en-US" dirty="0">
                <a:solidFill>
                  <a:schemeClr val="accent6"/>
                </a:solidFill>
              </a:rPr>
              <a:t>Regulatory requirements </a:t>
            </a:r>
          </a:p>
          <a:p>
            <a:pPr marL="347472" indent="-285750">
              <a:spcBef>
                <a:spcPts val="600"/>
              </a:spcBef>
              <a:spcAft>
                <a:spcPts val="600"/>
              </a:spcAft>
              <a:buFont typeface="Arial" panose="020B0604020202020204" pitchFamily="34" charset="0"/>
              <a:buChar char="•"/>
            </a:pPr>
            <a:r>
              <a:rPr lang="en-US" dirty="0">
                <a:solidFill>
                  <a:schemeClr val="accent6"/>
                </a:solidFill>
              </a:rPr>
              <a:t>Challenges in complying with </a:t>
            </a:r>
            <a:br>
              <a:rPr lang="en-US" dirty="0">
                <a:solidFill>
                  <a:schemeClr val="accent6"/>
                </a:solidFill>
              </a:rPr>
            </a:br>
            <a:r>
              <a:rPr lang="en-US" dirty="0">
                <a:solidFill>
                  <a:schemeClr val="accent6"/>
                </a:solidFill>
              </a:rPr>
              <a:t>regulatory requirements</a:t>
            </a:r>
          </a:p>
        </p:txBody>
      </p:sp>
      <p:sp>
        <p:nvSpPr>
          <p:cNvPr id="3" name="Title 2"/>
          <p:cNvSpPr>
            <a:spLocks noGrp="1"/>
          </p:cNvSpPr>
          <p:nvPr>
            <p:ph type="title"/>
          </p:nvPr>
        </p:nvSpPr>
        <p:spPr/>
        <p:txBody>
          <a:bodyPr>
            <a:normAutofit/>
          </a:bodyPr>
          <a:lstStyle/>
          <a:p>
            <a:r>
              <a:rPr lang="en-US" dirty="0"/>
              <a:t>Lesson Objectives</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spTree>
    <p:extLst>
      <p:ext uri="{BB962C8B-B14F-4D97-AF65-F5344CB8AC3E}">
        <p14:creationId xmlns:p14="http://schemas.microsoft.com/office/powerpoint/2010/main" val="93415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6102" y="1447800"/>
            <a:ext cx="7007698" cy="3733800"/>
          </a:xfrm>
          <a:noFill/>
        </p:spPr>
        <p:txBody>
          <a:bodyPr/>
          <a:lstStyle/>
          <a:p>
            <a:pPr marL="347472">
              <a:spcBef>
                <a:spcPts val="600"/>
              </a:spcBef>
              <a:spcAft>
                <a:spcPts val="600"/>
              </a:spcAft>
            </a:pPr>
            <a:r>
              <a:rPr lang="en-US" altLang="en-US" dirty="0">
                <a:solidFill>
                  <a:srgbClr val="000000"/>
                </a:solidFill>
              </a:rPr>
              <a:t>Tools to reducing ADF in stormwater </a:t>
            </a:r>
          </a:p>
          <a:p>
            <a:pPr marL="347472" indent="-342900">
              <a:spcBef>
                <a:spcPts val="600"/>
              </a:spcBef>
              <a:spcAft>
                <a:spcPts val="600"/>
              </a:spcAft>
              <a:buFont typeface="Arial" panose="020B0604020202020204" pitchFamily="34" charset="0"/>
              <a:buChar char="•"/>
            </a:pPr>
            <a:r>
              <a:rPr lang="en-US" altLang="en-US" dirty="0">
                <a:solidFill>
                  <a:srgbClr val="000000"/>
                </a:solidFill>
              </a:rPr>
              <a:t>Selecting products with </a:t>
            </a:r>
            <a:r>
              <a:rPr lang="en-US" altLang="en-US" dirty="0">
                <a:solidFill>
                  <a:srgbClr val="FF9900"/>
                </a:solidFill>
                <a:effectLst>
                  <a:outerShdw blurRad="38100" dist="38100" dir="2700000" algn="tl">
                    <a:srgbClr val="000000">
                      <a:alpha val="43137"/>
                    </a:srgbClr>
                  </a:outerShdw>
                </a:effectLst>
              </a:rPr>
              <a:t>best environmental profile</a:t>
            </a:r>
          </a:p>
          <a:p>
            <a:pPr marL="347472" indent="-342900">
              <a:spcBef>
                <a:spcPts val="600"/>
              </a:spcBef>
              <a:spcAft>
                <a:spcPts val="600"/>
              </a:spcAft>
              <a:buFont typeface="Arial" panose="020B0604020202020204" pitchFamily="34" charset="0"/>
              <a:buChar char="•"/>
            </a:pPr>
            <a:r>
              <a:rPr lang="en-US" altLang="en-US" dirty="0">
                <a:solidFill>
                  <a:srgbClr val="000000"/>
                </a:solidFill>
              </a:rPr>
              <a:t>Storage / handling of ADF to avoid exposure to stormwater</a:t>
            </a:r>
          </a:p>
          <a:p>
            <a:pPr marL="347472" indent="-342900">
              <a:spcBef>
                <a:spcPts val="600"/>
              </a:spcBef>
              <a:spcAft>
                <a:spcPts val="600"/>
              </a:spcAft>
              <a:buFont typeface="Arial" panose="020B0604020202020204" pitchFamily="34" charset="0"/>
              <a:buChar char="•"/>
            </a:pPr>
            <a:r>
              <a:rPr lang="en-US" altLang="en-US" dirty="0">
                <a:solidFill>
                  <a:srgbClr val="000000"/>
                </a:solidFill>
              </a:rPr>
              <a:t>Technologies / practices </a:t>
            </a:r>
            <a:br>
              <a:rPr lang="en-US" altLang="en-US" dirty="0">
                <a:solidFill>
                  <a:srgbClr val="000000"/>
                </a:solidFill>
              </a:rPr>
            </a:br>
            <a:r>
              <a:rPr lang="en-US" altLang="en-US" dirty="0">
                <a:solidFill>
                  <a:srgbClr val="000000"/>
                </a:solidFill>
              </a:rPr>
              <a:t>optimize use </a:t>
            </a:r>
            <a:br>
              <a:rPr lang="en-US" altLang="en-US" dirty="0">
                <a:solidFill>
                  <a:srgbClr val="000000"/>
                </a:solidFill>
              </a:rPr>
            </a:br>
            <a:r>
              <a:rPr lang="en-US" altLang="en-US" dirty="0">
                <a:solidFill>
                  <a:srgbClr val="000000"/>
                </a:solidFill>
              </a:rPr>
              <a:t>of ADF in aircraft deicing</a:t>
            </a:r>
          </a:p>
        </p:txBody>
      </p:sp>
      <p:sp>
        <p:nvSpPr>
          <p:cNvPr id="2" name="Title 1"/>
          <p:cNvSpPr>
            <a:spLocks noGrp="1"/>
          </p:cNvSpPr>
          <p:nvPr>
            <p:ph type="title"/>
          </p:nvPr>
        </p:nvSpPr>
        <p:spPr/>
        <p:txBody>
          <a:bodyPr/>
          <a:lstStyle/>
          <a:p>
            <a:r>
              <a:rPr lang="en-US" dirty="0"/>
              <a:t>Source Reduction Tools: Aircraft Deicing</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4"/>
          <p:cNvPicPr>
            <a:picLocks noChangeAspect="1"/>
          </p:cNvPicPr>
          <p:nvPr/>
        </p:nvPicPr>
        <p:blipFill>
          <a:blip r:embed="rId3"/>
          <a:stretch>
            <a:fillRect/>
          </a:stretch>
        </p:blipFill>
        <p:spPr>
          <a:xfrm>
            <a:off x="5025351" y="4108918"/>
            <a:ext cx="3471466" cy="1776098"/>
          </a:xfrm>
          <a:prstGeom prst="rect">
            <a:avLst/>
          </a:prstGeom>
        </p:spPr>
      </p:pic>
    </p:spTree>
    <p:extLst>
      <p:ext uri="{BB962C8B-B14F-4D97-AF65-F5344CB8AC3E}">
        <p14:creationId xmlns:p14="http://schemas.microsoft.com/office/powerpoint/2010/main" val="66576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347472">
              <a:spcBef>
                <a:spcPts val="600"/>
              </a:spcBef>
              <a:spcAft>
                <a:spcPts val="600"/>
              </a:spcAft>
            </a:pPr>
            <a:r>
              <a:rPr lang="en-US" dirty="0">
                <a:solidFill>
                  <a:srgbClr val="000000"/>
                </a:solidFill>
              </a:rPr>
              <a:t>FPD concentration determines minimum temperature at which ADF can be used </a:t>
            </a:r>
          </a:p>
          <a:p>
            <a:pPr marL="347472" indent="-342900">
              <a:spcBef>
                <a:spcPts val="600"/>
              </a:spcBef>
              <a:spcAft>
                <a:spcPts val="600"/>
              </a:spcAft>
              <a:buFont typeface="Arial" panose="020B0604020202020204" pitchFamily="34" charset="0"/>
              <a:buChar char="•"/>
            </a:pPr>
            <a:r>
              <a:rPr lang="en-US" dirty="0">
                <a:solidFill>
                  <a:srgbClr val="000000"/>
                </a:solidFill>
              </a:rPr>
              <a:t>Lower concentrations can be used at higher temperatures</a:t>
            </a:r>
          </a:p>
          <a:p>
            <a:pPr marL="347472" indent="-342900">
              <a:spcBef>
                <a:spcPts val="600"/>
              </a:spcBef>
              <a:spcAft>
                <a:spcPts val="600"/>
              </a:spcAft>
              <a:buFont typeface="Arial" panose="020B0604020202020204" pitchFamily="34" charset="0"/>
              <a:buChar char="•"/>
            </a:pPr>
            <a:r>
              <a:rPr lang="en-US" dirty="0">
                <a:solidFill>
                  <a:srgbClr val="000000"/>
                </a:solidFill>
              </a:rPr>
              <a:t>Blending to temperature </a:t>
            </a:r>
            <a:br>
              <a:rPr lang="en-US" dirty="0">
                <a:solidFill>
                  <a:srgbClr val="000000"/>
                </a:solidFill>
              </a:rPr>
            </a:br>
            <a:r>
              <a:rPr lang="en-US" dirty="0">
                <a:solidFill>
                  <a:srgbClr val="FF9900"/>
                </a:solidFill>
                <a:effectLst>
                  <a:outerShdw blurRad="38100" dist="38100" dir="2700000" algn="tl">
                    <a:srgbClr val="000000">
                      <a:alpha val="43137"/>
                    </a:srgbClr>
                  </a:outerShdw>
                </a:effectLst>
              </a:rPr>
              <a:t>matches ADF concentration to </a:t>
            </a:r>
            <a:br>
              <a:rPr lang="en-US" dirty="0">
                <a:solidFill>
                  <a:srgbClr val="FF9900"/>
                </a:solidFill>
                <a:effectLst>
                  <a:outerShdw blurRad="38100" dist="38100" dir="2700000" algn="tl">
                    <a:srgbClr val="000000">
                      <a:alpha val="43137"/>
                    </a:srgbClr>
                  </a:outerShdw>
                </a:effectLst>
              </a:rPr>
            </a:br>
            <a:r>
              <a:rPr lang="en-US" dirty="0">
                <a:solidFill>
                  <a:srgbClr val="FF9900"/>
                </a:solidFill>
                <a:effectLst>
                  <a:outerShdw blurRad="38100" dist="38100" dir="2700000" algn="tl">
                    <a:srgbClr val="000000">
                      <a:alpha val="43137"/>
                    </a:srgbClr>
                  </a:outerShdw>
                </a:effectLst>
              </a:rPr>
              <a:t>outside temperature </a:t>
            </a:r>
          </a:p>
          <a:p>
            <a:pPr marL="347472" indent="-342900">
              <a:spcBef>
                <a:spcPts val="600"/>
              </a:spcBef>
              <a:spcAft>
                <a:spcPts val="600"/>
              </a:spcAft>
              <a:buFont typeface="Arial" panose="020B0604020202020204" pitchFamily="34" charset="0"/>
              <a:buChar char="•"/>
            </a:pPr>
            <a:r>
              <a:rPr lang="en-US" dirty="0">
                <a:solidFill>
                  <a:srgbClr val="000000"/>
                </a:solidFill>
              </a:rPr>
              <a:t>May reduce ADF usage by 30%+</a:t>
            </a:r>
            <a:br>
              <a:rPr lang="en-US" dirty="0">
                <a:solidFill>
                  <a:srgbClr val="000000"/>
                </a:solidFill>
              </a:rPr>
            </a:br>
            <a:r>
              <a:rPr lang="en-US" dirty="0">
                <a:solidFill>
                  <a:srgbClr val="000000"/>
                </a:solidFill>
              </a:rPr>
              <a:t>over a winter season</a:t>
            </a:r>
          </a:p>
          <a:p>
            <a:endParaRPr lang="en-US" dirty="0"/>
          </a:p>
        </p:txBody>
      </p:sp>
      <p:sp>
        <p:nvSpPr>
          <p:cNvPr id="2" name="Title 1"/>
          <p:cNvSpPr>
            <a:spLocks noGrp="1"/>
          </p:cNvSpPr>
          <p:nvPr>
            <p:ph type="title"/>
          </p:nvPr>
        </p:nvSpPr>
        <p:spPr>
          <a:xfrm>
            <a:off x="434792" y="154808"/>
            <a:ext cx="8404408" cy="589576"/>
          </a:xfrm>
        </p:spPr>
        <p:txBody>
          <a:bodyPr>
            <a:normAutofit/>
          </a:bodyPr>
          <a:lstStyle/>
          <a:p>
            <a:r>
              <a:rPr lang="en-US" altLang="en-US" dirty="0"/>
              <a:t>Source Reduction: Blending to Temperature</a:t>
            </a:r>
            <a:endParaRPr lang="en-US" dirty="0"/>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87014331"/>
              </p:ext>
            </p:extLst>
          </p:nvPr>
        </p:nvGraphicFramePr>
        <p:xfrm>
          <a:off x="6248400" y="2971801"/>
          <a:ext cx="2259557" cy="2590800"/>
        </p:xfrm>
        <a:graphic>
          <a:graphicData uri="http://schemas.openxmlformats.org/presentationml/2006/ole">
            <mc:AlternateContent xmlns:mc="http://schemas.openxmlformats.org/markup-compatibility/2006">
              <mc:Choice xmlns:v="urn:schemas-microsoft-com:vml" Requires="v">
                <p:oleObj spid="_x0000_s1173" name="Chart" r:id="rId4" imgW="5715177" imgH="6553200" progId="MSGraph.Chart.8">
                  <p:embed followColorScheme="full"/>
                </p:oleObj>
              </mc:Choice>
              <mc:Fallback>
                <p:oleObj name="Chart" r:id="rId4" imgW="5715177" imgH="6553200" progId="MSGraph.Chart.8">
                  <p:embed followColorScheme="full"/>
                  <p:pic>
                    <p:nvPicPr>
                      <p:cNvPr id="0" name=""/>
                      <p:cNvPicPr>
                        <a:picLocks noChangeAspect="1" noChangeArrowheads="1"/>
                      </p:cNvPicPr>
                      <p:nvPr/>
                    </p:nvPicPr>
                    <p:blipFill>
                      <a:blip r:embed="rId5"/>
                      <a:srcRect/>
                      <a:stretch>
                        <a:fillRect/>
                      </a:stretch>
                    </p:blipFill>
                    <p:spPr bwMode="auto">
                      <a:xfrm>
                        <a:off x="6248400" y="2971801"/>
                        <a:ext cx="2259557" cy="2590800"/>
                      </a:xfrm>
                      <a:prstGeom prst="rect">
                        <a:avLst/>
                      </a:prstGeom>
                      <a:solidFill>
                        <a:schemeClr val="accent6"/>
                      </a:solidFill>
                      <a:ln>
                        <a:noFill/>
                      </a:ln>
                      <a:effectLst/>
                      <a:extLst/>
                    </p:spPr>
                  </p:pic>
                </p:oleObj>
              </mc:Fallback>
            </mc:AlternateContent>
          </a:graphicData>
        </a:graphic>
      </p:graphicFrame>
    </p:spTree>
    <p:extLst>
      <p:ext uri="{BB962C8B-B14F-4D97-AF65-F5344CB8AC3E}">
        <p14:creationId xmlns:p14="http://schemas.microsoft.com/office/powerpoint/2010/main" val="135466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68246" y="1295400"/>
            <a:ext cx="8294754" cy="4565848"/>
          </a:xfrm>
        </p:spPr>
        <p:txBody>
          <a:bodyPr/>
          <a:lstStyle/>
          <a:p>
            <a:r>
              <a:rPr lang="en-US" dirty="0">
                <a:solidFill>
                  <a:srgbClr val="000000"/>
                </a:solidFill>
              </a:rPr>
              <a:t>Hybrid deicing trucks use this technology </a:t>
            </a:r>
          </a:p>
          <a:p>
            <a:pPr marL="342900" indent="-342900">
              <a:buFont typeface="Arial" panose="020B0604020202020204" pitchFamily="34" charset="0"/>
              <a:buChar char="•"/>
            </a:pPr>
            <a:r>
              <a:rPr lang="en-US" dirty="0">
                <a:solidFill>
                  <a:srgbClr val="000000"/>
                </a:solidFill>
              </a:rPr>
              <a:t>Combines hot air jet with </a:t>
            </a:r>
            <a:br>
              <a:rPr lang="en-US" dirty="0">
                <a:solidFill>
                  <a:srgbClr val="000000"/>
                </a:solidFill>
              </a:rPr>
            </a:br>
            <a:r>
              <a:rPr lang="en-US" dirty="0">
                <a:solidFill>
                  <a:srgbClr val="000000"/>
                </a:solidFill>
              </a:rPr>
              <a:t>reduced flow ADF spray head</a:t>
            </a:r>
          </a:p>
          <a:p>
            <a:pPr marL="342900" indent="-342900">
              <a:buFont typeface="Arial" panose="020B0604020202020204" pitchFamily="34" charset="0"/>
              <a:buChar char="•"/>
            </a:pPr>
            <a:r>
              <a:rPr lang="en-US" dirty="0">
                <a:solidFill>
                  <a:srgbClr val="000000"/>
                </a:solidFill>
              </a:rPr>
              <a:t>Controlled amounts of ADF </a:t>
            </a:r>
            <a:br>
              <a:rPr lang="en-US" dirty="0">
                <a:solidFill>
                  <a:srgbClr val="000000"/>
                </a:solidFill>
              </a:rPr>
            </a:br>
            <a:r>
              <a:rPr lang="en-US" dirty="0">
                <a:solidFill>
                  <a:srgbClr val="000000"/>
                </a:solidFill>
              </a:rPr>
              <a:t>assist in ice removal and provide </a:t>
            </a:r>
            <a:br>
              <a:rPr lang="en-US" dirty="0">
                <a:solidFill>
                  <a:srgbClr val="000000"/>
                </a:solidFill>
              </a:rPr>
            </a:br>
            <a:r>
              <a:rPr lang="en-US" dirty="0">
                <a:solidFill>
                  <a:srgbClr val="000000"/>
                </a:solidFill>
              </a:rPr>
              <a:t>anti-icing protection </a:t>
            </a:r>
          </a:p>
          <a:p>
            <a:pPr marL="342900" indent="-342900">
              <a:buFont typeface="Arial" panose="020B0604020202020204" pitchFamily="34" charset="0"/>
              <a:buChar char="•"/>
            </a:pPr>
            <a:r>
              <a:rPr lang="en-US" dirty="0">
                <a:solidFill>
                  <a:srgbClr val="000000"/>
                </a:solidFill>
              </a:rPr>
              <a:t>Upwards of </a:t>
            </a:r>
            <a:r>
              <a:rPr lang="en-US" dirty="0">
                <a:solidFill>
                  <a:srgbClr val="FF9900"/>
                </a:solidFill>
                <a:effectLst>
                  <a:outerShdw blurRad="38100" dist="38100" dir="2700000" algn="tl">
                    <a:srgbClr val="000000">
                      <a:alpha val="43137"/>
                    </a:srgbClr>
                  </a:outerShdw>
                </a:effectLst>
              </a:rPr>
              <a:t>70% reductions in ADF </a:t>
            </a:r>
            <a:br>
              <a:rPr lang="en-US" dirty="0">
                <a:solidFill>
                  <a:srgbClr val="000000"/>
                </a:solidFill>
              </a:rPr>
            </a:br>
            <a:r>
              <a:rPr lang="en-US" dirty="0">
                <a:solidFill>
                  <a:srgbClr val="000000"/>
                </a:solidFill>
              </a:rPr>
              <a:t>usage reported using </a:t>
            </a:r>
            <a:br>
              <a:rPr lang="en-US" dirty="0">
                <a:solidFill>
                  <a:srgbClr val="000000"/>
                </a:solidFill>
              </a:rPr>
            </a:br>
            <a:r>
              <a:rPr lang="en-US" dirty="0">
                <a:solidFill>
                  <a:srgbClr val="000000"/>
                </a:solidFill>
              </a:rPr>
              <a:t>forced air/fluid technology</a:t>
            </a:r>
          </a:p>
          <a:p>
            <a:endParaRPr lang="en-US" dirty="0">
              <a:solidFill>
                <a:srgbClr val="000000"/>
              </a:solidFill>
            </a:endParaRPr>
          </a:p>
          <a:p>
            <a:endParaRPr lang="en-US" dirty="0"/>
          </a:p>
        </p:txBody>
      </p:sp>
      <p:sp>
        <p:nvSpPr>
          <p:cNvPr id="2" name="Title 1"/>
          <p:cNvSpPr>
            <a:spLocks noGrp="1"/>
          </p:cNvSpPr>
          <p:nvPr>
            <p:ph type="title"/>
          </p:nvPr>
        </p:nvSpPr>
        <p:spPr>
          <a:xfrm>
            <a:off x="434792" y="231008"/>
            <a:ext cx="8556808" cy="530992"/>
          </a:xfrm>
        </p:spPr>
        <p:txBody>
          <a:bodyPr>
            <a:noAutofit/>
          </a:bodyPr>
          <a:lstStyle/>
          <a:p>
            <a:r>
              <a:rPr lang="en-US" altLang="en-US" dirty="0"/>
              <a:t>Source Reduction: Forced Air/Fluid Deicing</a:t>
            </a:r>
            <a:endParaRPr lang="en-US" dirty="0"/>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descr="P1130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2402" y="3429000"/>
            <a:ext cx="1683496" cy="2452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VC-011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2583" y="1905000"/>
            <a:ext cx="1715017" cy="1286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66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3876286"/>
            <a:ext cx="2629417" cy="1972063"/>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idx="1"/>
          </p:nvPr>
        </p:nvSpPr>
        <p:spPr>
          <a:xfrm>
            <a:off x="457200" y="1447803"/>
            <a:ext cx="7459441" cy="4577445"/>
          </a:xfrm>
          <a:noFill/>
        </p:spPr>
        <p:txBody>
          <a:bodyPr/>
          <a:lstStyle/>
          <a:p>
            <a:pPr marL="347472" indent="-341313">
              <a:spcBef>
                <a:spcPts val="600"/>
              </a:spcBef>
              <a:spcAft>
                <a:spcPts val="600"/>
              </a:spcAft>
              <a:buFont typeface="Arial" panose="020B0604020202020204" pitchFamily="34" charset="0"/>
              <a:buChar char="•"/>
            </a:pPr>
            <a:r>
              <a:rPr lang="en-US" dirty="0">
                <a:solidFill>
                  <a:srgbClr val="000000"/>
                </a:solidFill>
              </a:rPr>
              <a:t>Airport pavement deicing source </a:t>
            </a:r>
            <a:br>
              <a:rPr lang="en-US" dirty="0">
                <a:solidFill>
                  <a:srgbClr val="000000"/>
                </a:solidFill>
              </a:rPr>
            </a:br>
            <a:r>
              <a:rPr lang="en-US" dirty="0">
                <a:solidFill>
                  <a:srgbClr val="000000"/>
                </a:solidFill>
              </a:rPr>
              <a:t>reduction </a:t>
            </a:r>
            <a:r>
              <a:rPr lang="en-US" dirty="0">
                <a:solidFill>
                  <a:srgbClr val="FF9900"/>
                </a:solidFill>
                <a:effectLst>
                  <a:outerShdw blurRad="38100" dist="38100" dir="2700000" algn="tl">
                    <a:srgbClr val="000000">
                      <a:alpha val="43137"/>
                    </a:srgbClr>
                  </a:outerShdw>
                </a:effectLst>
              </a:rPr>
              <a:t>BMPs are more limited </a:t>
            </a:r>
            <a:br>
              <a:rPr lang="en-US" dirty="0">
                <a:solidFill>
                  <a:srgbClr val="FF9900"/>
                </a:solidFill>
                <a:effectLst>
                  <a:outerShdw blurRad="38100" dist="38100" dir="2700000" algn="tl">
                    <a:srgbClr val="000000">
                      <a:alpha val="43137"/>
                    </a:srgbClr>
                  </a:outerShdw>
                </a:effectLst>
              </a:rPr>
            </a:br>
            <a:r>
              <a:rPr lang="en-US" dirty="0">
                <a:solidFill>
                  <a:srgbClr val="000000"/>
                </a:solidFill>
              </a:rPr>
              <a:t>than aircraft deicing options</a:t>
            </a:r>
          </a:p>
          <a:p>
            <a:pPr marL="347472" indent="-342900">
              <a:spcBef>
                <a:spcPts val="600"/>
              </a:spcBef>
              <a:spcAft>
                <a:spcPts val="600"/>
              </a:spcAft>
              <a:buFont typeface="Arial" panose="020B0604020202020204" pitchFamily="34" charset="0"/>
              <a:buChar char="•"/>
            </a:pPr>
            <a:r>
              <a:rPr lang="en-US" dirty="0">
                <a:solidFill>
                  <a:srgbClr val="000000"/>
                </a:solidFill>
              </a:rPr>
              <a:t>Physically remove snow and ice </a:t>
            </a:r>
            <a:br>
              <a:rPr lang="en-US" dirty="0">
                <a:solidFill>
                  <a:srgbClr val="000000"/>
                </a:solidFill>
              </a:rPr>
            </a:br>
            <a:r>
              <a:rPr lang="en-US" dirty="0">
                <a:solidFill>
                  <a:srgbClr val="000000"/>
                </a:solidFill>
              </a:rPr>
              <a:t>from runways and taxiways </a:t>
            </a:r>
            <a:br>
              <a:rPr lang="en-US" dirty="0">
                <a:solidFill>
                  <a:srgbClr val="000000"/>
                </a:solidFill>
              </a:rPr>
            </a:br>
            <a:r>
              <a:rPr lang="en-US" dirty="0">
                <a:solidFill>
                  <a:srgbClr val="FF9900"/>
                </a:solidFill>
                <a:effectLst>
                  <a:outerShdw blurRad="38100" dist="38100" dir="2700000" algn="tl">
                    <a:srgbClr val="000000">
                      <a:alpha val="43137"/>
                    </a:srgbClr>
                  </a:outerShdw>
                </a:effectLst>
              </a:rPr>
              <a:t>prior to applying deicers</a:t>
            </a:r>
          </a:p>
          <a:p>
            <a:pPr marL="347472" indent="-342900">
              <a:spcBef>
                <a:spcPts val="600"/>
              </a:spcBef>
              <a:spcAft>
                <a:spcPts val="600"/>
              </a:spcAft>
              <a:buFont typeface="Arial" panose="020B0604020202020204" pitchFamily="34" charset="0"/>
              <a:buChar char="•"/>
            </a:pPr>
            <a:r>
              <a:rPr lang="en-US" dirty="0">
                <a:solidFill>
                  <a:srgbClr val="000000"/>
                </a:solidFill>
              </a:rPr>
              <a:t>Use pavement deicers with </a:t>
            </a:r>
            <a:br>
              <a:rPr lang="en-US" dirty="0">
                <a:solidFill>
                  <a:srgbClr val="000000"/>
                </a:solidFill>
              </a:rPr>
            </a:br>
            <a:r>
              <a:rPr lang="en-US" dirty="0">
                <a:solidFill>
                  <a:srgbClr val="000000"/>
                </a:solidFill>
              </a:rPr>
              <a:t>best environmental profile, </a:t>
            </a:r>
            <a:br>
              <a:rPr lang="en-US" dirty="0">
                <a:solidFill>
                  <a:srgbClr val="000000"/>
                </a:solidFill>
              </a:rPr>
            </a:br>
            <a:r>
              <a:rPr lang="en-US" dirty="0">
                <a:solidFill>
                  <a:srgbClr val="000000"/>
                </a:solidFill>
              </a:rPr>
              <a:t>not urea</a:t>
            </a:r>
          </a:p>
          <a:p>
            <a:pPr marL="342900" indent="-342900">
              <a:buFont typeface="Arial" panose="020B0604020202020204" pitchFamily="34" charset="0"/>
              <a:buChar char="•"/>
            </a:pPr>
            <a:endParaRPr lang="en-US" dirty="0"/>
          </a:p>
        </p:txBody>
      </p:sp>
      <p:sp>
        <p:nvSpPr>
          <p:cNvPr id="2" name="Title 1"/>
          <p:cNvSpPr>
            <a:spLocks noGrp="1"/>
          </p:cNvSpPr>
          <p:nvPr>
            <p:ph type="title"/>
          </p:nvPr>
        </p:nvSpPr>
        <p:spPr>
          <a:xfrm>
            <a:off x="434792" y="154807"/>
            <a:ext cx="8062025" cy="607193"/>
          </a:xfrm>
        </p:spPr>
        <p:txBody>
          <a:bodyPr>
            <a:noAutofit/>
          </a:bodyPr>
          <a:lstStyle/>
          <a:p>
            <a:r>
              <a:rPr lang="en-US" dirty="0"/>
              <a:t>Source Reduction: Pavement Deicing</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spTree>
    <p:extLst>
      <p:ext uri="{BB962C8B-B14F-4D97-AF65-F5344CB8AC3E}">
        <p14:creationId xmlns:p14="http://schemas.microsoft.com/office/powerpoint/2010/main" val="324342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447803"/>
            <a:ext cx="7459441" cy="4577445"/>
          </a:xfrm>
          <a:noFill/>
        </p:spPr>
        <p:txBody>
          <a:bodyPr/>
          <a:lstStyle/>
          <a:p>
            <a:pPr marL="342900" indent="-342900">
              <a:spcBef>
                <a:spcPts val="600"/>
              </a:spcBef>
              <a:spcAft>
                <a:spcPts val="600"/>
              </a:spcAft>
              <a:buFont typeface="Arial" panose="020B0604020202020204" pitchFamily="34" charset="0"/>
              <a:buChar char="•"/>
            </a:pPr>
            <a:r>
              <a:rPr lang="en-US" dirty="0">
                <a:solidFill>
                  <a:srgbClr val="000000"/>
                </a:solidFill>
              </a:rPr>
              <a:t>Technology is available to </a:t>
            </a:r>
            <a:r>
              <a:rPr lang="en-US" dirty="0">
                <a:solidFill>
                  <a:srgbClr val="FF9900"/>
                </a:solidFill>
                <a:effectLst>
                  <a:outerShdw blurRad="38100" dist="38100" dir="2700000" algn="tl">
                    <a:srgbClr val="000000">
                      <a:alpha val="43137"/>
                    </a:srgbClr>
                  </a:outerShdw>
                </a:effectLst>
              </a:rPr>
              <a:t>adjust deicer application rates</a:t>
            </a:r>
            <a:r>
              <a:rPr lang="en-US" dirty="0">
                <a:solidFill>
                  <a:srgbClr val="000000"/>
                </a:solidFill>
              </a:rPr>
              <a:t> as a function of  </a:t>
            </a:r>
            <a:br>
              <a:rPr lang="en-US" dirty="0">
                <a:solidFill>
                  <a:srgbClr val="000000"/>
                </a:solidFill>
              </a:rPr>
            </a:br>
            <a:r>
              <a:rPr lang="en-US" dirty="0">
                <a:solidFill>
                  <a:srgbClr val="000000"/>
                </a:solidFill>
              </a:rPr>
              <a:t>location / pavement friction condition, </a:t>
            </a:r>
            <a:br>
              <a:rPr lang="en-US" dirty="0">
                <a:solidFill>
                  <a:srgbClr val="000000"/>
                </a:solidFill>
              </a:rPr>
            </a:br>
            <a:r>
              <a:rPr lang="en-US" dirty="0">
                <a:solidFill>
                  <a:srgbClr val="000000"/>
                </a:solidFill>
              </a:rPr>
              <a:t>which optimizes application under a wide range of conditions</a:t>
            </a:r>
          </a:p>
          <a:p>
            <a:pPr marL="342900" indent="-342900">
              <a:spcBef>
                <a:spcPts val="600"/>
              </a:spcBef>
              <a:spcAft>
                <a:spcPts val="600"/>
              </a:spcAft>
              <a:buFont typeface="Arial" panose="020B0604020202020204" pitchFamily="34" charset="0"/>
              <a:buChar char="•"/>
            </a:pPr>
            <a:r>
              <a:rPr lang="en-US" dirty="0">
                <a:solidFill>
                  <a:srgbClr val="000000"/>
                </a:solidFill>
              </a:rPr>
              <a:t>Pre-treating pavement with liquid deicers prior to storm events provides </a:t>
            </a:r>
            <a:r>
              <a:rPr lang="en-US" dirty="0">
                <a:solidFill>
                  <a:srgbClr val="FF9900"/>
                </a:solidFill>
                <a:effectLst>
                  <a:outerShdw blurRad="38100" dist="38100" dir="2700000" algn="tl">
                    <a:srgbClr val="000000">
                      <a:alpha val="43137"/>
                    </a:srgbClr>
                  </a:outerShdw>
                </a:effectLst>
              </a:rPr>
              <a:t>anti-icing protection</a:t>
            </a:r>
            <a:r>
              <a:rPr lang="en-US" dirty="0">
                <a:solidFill>
                  <a:srgbClr val="000000"/>
                </a:solidFill>
              </a:rPr>
              <a:t> and makes </a:t>
            </a:r>
            <a:r>
              <a:rPr lang="en-US" dirty="0">
                <a:solidFill>
                  <a:srgbClr val="FF9900"/>
                </a:solidFill>
                <a:effectLst>
                  <a:outerShdw blurRad="38100" dist="38100" dir="2700000" algn="tl">
                    <a:srgbClr val="000000">
                      <a:alpha val="43137"/>
                    </a:srgbClr>
                  </a:outerShdw>
                </a:effectLst>
              </a:rPr>
              <a:t>removal easier</a:t>
            </a:r>
          </a:p>
          <a:p>
            <a:pPr marL="342900" indent="-342900">
              <a:buFont typeface="Arial" panose="020B0604020202020204" pitchFamily="34" charset="0"/>
              <a:buChar char="•"/>
            </a:pPr>
            <a:endParaRPr lang="en-US" dirty="0">
              <a:solidFill>
                <a:srgbClr val="000000"/>
              </a:solidFill>
            </a:endParaRPr>
          </a:p>
          <a:p>
            <a:pPr marL="342900" indent="-342900">
              <a:buFont typeface="Arial" panose="020B0604020202020204" pitchFamily="34" charset="0"/>
              <a:buChar char="•"/>
            </a:pPr>
            <a:endParaRPr lang="en-US" dirty="0"/>
          </a:p>
        </p:txBody>
      </p:sp>
      <p:sp>
        <p:nvSpPr>
          <p:cNvPr id="2" name="Title 1"/>
          <p:cNvSpPr>
            <a:spLocks noGrp="1"/>
          </p:cNvSpPr>
          <p:nvPr>
            <p:ph type="title"/>
          </p:nvPr>
        </p:nvSpPr>
        <p:spPr>
          <a:xfrm>
            <a:off x="434792" y="154807"/>
            <a:ext cx="8062025" cy="607193"/>
          </a:xfrm>
        </p:spPr>
        <p:txBody>
          <a:bodyPr>
            <a:noAutofit/>
          </a:bodyPr>
          <a:lstStyle/>
          <a:p>
            <a:r>
              <a:rPr lang="en-US" dirty="0"/>
              <a:t>Source Reduction: Pavement Deicing</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spTree>
    <p:extLst>
      <p:ext uri="{BB962C8B-B14F-4D97-AF65-F5344CB8AC3E}">
        <p14:creationId xmlns:p14="http://schemas.microsoft.com/office/powerpoint/2010/main" val="202597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792" y="154808"/>
            <a:ext cx="8480608" cy="589576"/>
          </a:xfrm>
        </p:spPr>
        <p:txBody>
          <a:bodyPr>
            <a:normAutofit/>
          </a:bodyPr>
          <a:lstStyle/>
          <a:p>
            <a:r>
              <a:rPr lang="en-US" altLang="en-US" dirty="0"/>
              <a:t>Collection / Containment: Deicing Pads</a:t>
            </a:r>
            <a:endParaRPr lang="en-US" dirty="0"/>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4" descr="RW 14 RSA Deicing Pads - Temp Criteria with snow area"/>
          <p:cNvPicPr>
            <a:picLocks noChangeAspect="1" noChangeArrowheads="1"/>
          </p:cNvPicPr>
          <p:nvPr/>
        </p:nvPicPr>
        <p:blipFill>
          <a:blip r:embed="rId3" cstate="print">
            <a:extLst>
              <a:ext uri="{28A0092B-C50C-407E-A947-70E740481C1C}">
                <a14:useLocalDpi xmlns:a14="http://schemas.microsoft.com/office/drawing/2010/main" val="0"/>
              </a:ext>
            </a:extLst>
          </a:blip>
          <a:srcRect l="1135" t="1544" r="1183" b="7336"/>
          <a:stretch>
            <a:fillRect/>
          </a:stretch>
        </p:blipFill>
        <p:spPr bwMode="auto">
          <a:xfrm>
            <a:off x="853542" y="1371600"/>
            <a:ext cx="5941016" cy="4075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62006" y="1999806"/>
            <a:ext cx="6595045" cy="281940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66"/>
                </a:solidFill>
                <a:latin typeface="Arial" panose="020B0604020202020204" pitchFamily="34" charset="0"/>
                <a:cs typeface="Arial" panose="020B0604020202020204" pitchFamily="34" charset="0"/>
              </a:rPr>
              <a:t>Note  to Instructor</a:t>
            </a:r>
            <a:br>
              <a:rPr lang="en-US" dirty="0">
                <a:solidFill>
                  <a:srgbClr val="FFFF66"/>
                </a:solidFill>
                <a:latin typeface="Arial" panose="020B0604020202020204" pitchFamily="34" charset="0"/>
                <a:cs typeface="Arial" panose="020B0604020202020204" pitchFamily="34" charset="0"/>
              </a:rPr>
            </a:br>
            <a:r>
              <a:rPr lang="en-US" dirty="0">
                <a:solidFill>
                  <a:srgbClr val="FFFF66"/>
                </a:solidFill>
                <a:latin typeface="Arial" panose="020B0604020202020204" pitchFamily="34" charset="0"/>
                <a:cs typeface="Arial" panose="020B0604020202020204" pitchFamily="34" charset="0"/>
              </a:rPr>
              <a:t>Replace this graphic with </a:t>
            </a:r>
            <a:br>
              <a:rPr lang="en-US" dirty="0">
                <a:solidFill>
                  <a:srgbClr val="FFFF66"/>
                </a:solidFill>
                <a:latin typeface="Arial" panose="020B0604020202020204" pitchFamily="34" charset="0"/>
                <a:cs typeface="Arial" panose="020B0604020202020204" pitchFamily="34" charset="0"/>
              </a:rPr>
            </a:br>
            <a:r>
              <a:rPr lang="en-US" dirty="0">
                <a:solidFill>
                  <a:srgbClr val="FFFF66"/>
                </a:solidFill>
                <a:latin typeface="Arial" panose="020B0604020202020204" pitchFamily="34" charset="0"/>
                <a:cs typeface="Arial" panose="020B0604020202020204" pitchFamily="34" charset="0"/>
              </a:rPr>
              <a:t>a picture of your airport deicing pads </a:t>
            </a:r>
            <a:br>
              <a:rPr lang="en-US" dirty="0">
                <a:solidFill>
                  <a:srgbClr val="FFFF66"/>
                </a:solidFill>
                <a:latin typeface="Arial" panose="020B0604020202020204" pitchFamily="34" charset="0"/>
                <a:cs typeface="Arial" panose="020B0604020202020204" pitchFamily="34" charset="0"/>
              </a:rPr>
            </a:br>
            <a:r>
              <a:rPr lang="en-US" dirty="0">
                <a:solidFill>
                  <a:srgbClr val="FFFF66"/>
                </a:solidFill>
                <a:latin typeface="Arial" panose="020B0604020202020204" pitchFamily="34" charset="0"/>
                <a:cs typeface="Arial" panose="020B0604020202020204" pitchFamily="34" charset="0"/>
              </a:rPr>
              <a:t>or use this one. </a:t>
            </a:r>
          </a:p>
        </p:txBody>
      </p:sp>
    </p:spTree>
    <p:extLst>
      <p:ext uri="{BB962C8B-B14F-4D97-AF65-F5344CB8AC3E}">
        <p14:creationId xmlns:p14="http://schemas.microsoft.com/office/powerpoint/2010/main" val="61481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Glycol Collection Vehicles</a:t>
            </a:r>
            <a:endParaRPr lang="en-US" dirty="0"/>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10000"/>
            <a:ext cx="5562600"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1324983"/>
            <a:ext cx="3364832" cy="21739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vactru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124" y="1344086"/>
            <a:ext cx="2873155" cy="21548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95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295400"/>
            <a:ext cx="8058152" cy="3809998"/>
          </a:xfrm>
          <a:noFill/>
        </p:spPr>
        <p:txBody>
          <a:bodyPr vert="horz" lIns="91440" tIns="45720" rIns="91440" bIns="45720" rtlCol="0">
            <a:noAutofit/>
          </a:bodyPr>
          <a:lstStyle/>
          <a:p>
            <a:pPr marL="342900" indent="-342900">
              <a:spcBef>
                <a:spcPts val="600"/>
              </a:spcBef>
              <a:spcAft>
                <a:spcPts val="600"/>
              </a:spcAft>
              <a:buFont typeface="Arial" panose="020B0604020202020204" pitchFamily="34" charset="0"/>
              <a:buChar char="•"/>
            </a:pPr>
            <a:r>
              <a:rPr lang="en-US" dirty="0">
                <a:solidFill>
                  <a:schemeClr val="accent6"/>
                </a:solidFill>
              </a:rPr>
              <a:t>Collected deicing runoff is stored</a:t>
            </a:r>
            <a:br>
              <a:rPr lang="en-US" dirty="0">
                <a:solidFill>
                  <a:schemeClr val="accent6"/>
                </a:solidFill>
              </a:rPr>
            </a:br>
            <a:r>
              <a:rPr lang="en-US" dirty="0">
                <a:solidFill>
                  <a:schemeClr val="accent6"/>
                </a:solidFill>
              </a:rPr>
              <a:t>before transfer to disposal or recycling  </a:t>
            </a:r>
          </a:p>
          <a:p>
            <a:pPr marL="342900" indent="-342900">
              <a:spcBef>
                <a:spcPts val="600"/>
              </a:spcBef>
              <a:spcAft>
                <a:spcPts val="600"/>
              </a:spcAft>
              <a:buChar char="•"/>
            </a:pPr>
            <a:r>
              <a:rPr lang="en-US" altLang="en-US" dirty="0">
                <a:solidFill>
                  <a:schemeClr val="accent6"/>
                </a:solidFill>
              </a:rPr>
              <a:t>Options: portable / modular tanks, </a:t>
            </a:r>
            <a:br>
              <a:rPr lang="en-US" altLang="en-US" dirty="0">
                <a:solidFill>
                  <a:schemeClr val="accent6"/>
                </a:solidFill>
              </a:rPr>
            </a:br>
            <a:r>
              <a:rPr lang="en-US" altLang="en-US" dirty="0">
                <a:solidFill>
                  <a:schemeClr val="accent6"/>
                </a:solidFill>
              </a:rPr>
              <a:t>permanent above and </a:t>
            </a:r>
            <a:br>
              <a:rPr lang="en-US" altLang="en-US" dirty="0">
                <a:solidFill>
                  <a:schemeClr val="accent6"/>
                </a:solidFill>
              </a:rPr>
            </a:br>
            <a:r>
              <a:rPr lang="en-US" altLang="en-US" dirty="0">
                <a:solidFill>
                  <a:schemeClr val="accent6"/>
                </a:solidFill>
              </a:rPr>
              <a:t>underground tanks, and ponds</a:t>
            </a:r>
          </a:p>
          <a:p>
            <a:pPr marL="342900" indent="-342900">
              <a:spcBef>
                <a:spcPts val="600"/>
              </a:spcBef>
              <a:spcAft>
                <a:spcPts val="600"/>
              </a:spcAft>
              <a:buFont typeface="Arial" panose="020B0604020202020204" pitchFamily="34" charset="0"/>
              <a:buChar char="•"/>
            </a:pPr>
            <a:r>
              <a:rPr lang="en-US" dirty="0">
                <a:solidFill>
                  <a:schemeClr val="accent6"/>
                </a:solidFill>
              </a:rPr>
              <a:t>Amount of storage needed is</a:t>
            </a:r>
            <a:br>
              <a:rPr lang="en-US" dirty="0">
                <a:solidFill>
                  <a:schemeClr val="accent6"/>
                </a:solidFill>
              </a:rPr>
            </a:br>
            <a:r>
              <a:rPr lang="en-US" dirty="0">
                <a:solidFill>
                  <a:schemeClr val="accent6"/>
                </a:solidFill>
              </a:rPr>
              <a:t>determined by how fast runoff is </a:t>
            </a:r>
            <a:br>
              <a:rPr lang="en-US" dirty="0">
                <a:solidFill>
                  <a:schemeClr val="accent6"/>
                </a:solidFill>
              </a:rPr>
            </a:br>
            <a:r>
              <a:rPr lang="en-US" dirty="0">
                <a:solidFill>
                  <a:schemeClr val="accent6"/>
                </a:solidFill>
              </a:rPr>
              <a:t>collected and how fast it can be </a:t>
            </a:r>
            <a:br>
              <a:rPr lang="en-US" dirty="0">
                <a:solidFill>
                  <a:schemeClr val="accent6"/>
                </a:solidFill>
              </a:rPr>
            </a:br>
            <a:r>
              <a:rPr lang="en-US" dirty="0">
                <a:solidFill>
                  <a:schemeClr val="accent6"/>
                </a:solidFill>
              </a:rPr>
              <a:t>sent to disposal or recycling</a:t>
            </a:r>
          </a:p>
          <a:p>
            <a:pPr marL="342900" indent="-342900">
              <a:buChar char="•"/>
            </a:pPr>
            <a:endParaRPr lang="en-US" altLang="en-US" dirty="0">
              <a:solidFill>
                <a:schemeClr val="accent6"/>
              </a:solidFill>
            </a:endParaRPr>
          </a:p>
          <a:p>
            <a:pPr marL="342900" indent="-342900">
              <a:buChar char="•"/>
            </a:pPr>
            <a:endParaRPr lang="en-US" dirty="0">
              <a:solidFill>
                <a:schemeClr val="bg1"/>
              </a:solidFill>
            </a:endParaRPr>
          </a:p>
        </p:txBody>
      </p:sp>
      <p:sp>
        <p:nvSpPr>
          <p:cNvPr id="2" name="Title 1"/>
          <p:cNvSpPr>
            <a:spLocks noGrp="1"/>
          </p:cNvSpPr>
          <p:nvPr>
            <p:ph type="title"/>
          </p:nvPr>
        </p:nvSpPr>
        <p:spPr/>
        <p:txBody>
          <a:bodyPr/>
          <a:lstStyle/>
          <a:p>
            <a:r>
              <a:rPr lang="en-US" altLang="en-US" dirty="0">
                <a:latin typeface="Arial" panose="020B0604020202020204" pitchFamily="34" charset="0"/>
              </a:rPr>
              <a:t>Storage Tools</a:t>
            </a:r>
            <a:endParaRPr lang="en-US" dirty="0"/>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sp>
        <p:nvSpPr>
          <p:cNvPr id="7" name="AutoShape 2" descr="http://training.deicinginnovations.com/wp-content/gallery/deicing-vehicles/dsc0319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6" descr="Waste Deicing Fluid Holding Tan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039" y="2548549"/>
            <a:ext cx="2167715" cy="1519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8202" y="4343400"/>
            <a:ext cx="2119998" cy="1485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284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347472" indent="-342900">
              <a:spcBef>
                <a:spcPts val="600"/>
              </a:spcBef>
              <a:spcAft>
                <a:spcPts val="600"/>
              </a:spcAft>
              <a:buFont typeface="Arial" panose="020B0604020202020204" pitchFamily="34" charset="0"/>
              <a:buChar char="•"/>
            </a:pPr>
            <a:r>
              <a:rPr lang="en-US" altLang="en-US" dirty="0">
                <a:solidFill>
                  <a:schemeClr val="accent6"/>
                </a:solidFill>
              </a:rPr>
              <a:t>POTW discharge</a:t>
            </a:r>
          </a:p>
          <a:p>
            <a:pPr marL="347472" indent="-342900">
              <a:spcBef>
                <a:spcPts val="600"/>
              </a:spcBef>
              <a:spcAft>
                <a:spcPts val="600"/>
              </a:spcAft>
              <a:buFont typeface="Arial" panose="020B0604020202020204" pitchFamily="34" charset="0"/>
              <a:buChar char="•"/>
            </a:pPr>
            <a:r>
              <a:rPr lang="en-US" altLang="en-US" dirty="0">
                <a:solidFill>
                  <a:schemeClr val="accent6"/>
                </a:solidFill>
              </a:rPr>
              <a:t>Anaerobic fluidized bed reactor</a:t>
            </a:r>
          </a:p>
          <a:p>
            <a:pPr marL="347472" indent="-342900">
              <a:spcBef>
                <a:spcPts val="600"/>
              </a:spcBef>
              <a:spcAft>
                <a:spcPts val="600"/>
              </a:spcAft>
              <a:buFont typeface="Arial" panose="020B0604020202020204" pitchFamily="34" charset="0"/>
              <a:buChar char="•"/>
            </a:pPr>
            <a:r>
              <a:rPr lang="en-US" altLang="en-US" dirty="0">
                <a:solidFill>
                  <a:schemeClr val="accent6"/>
                </a:solidFill>
              </a:rPr>
              <a:t>Reciprocating subsurface treatment</a:t>
            </a:r>
          </a:p>
          <a:p>
            <a:pPr marL="347472" indent="-342900">
              <a:spcBef>
                <a:spcPts val="600"/>
              </a:spcBef>
              <a:spcAft>
                <a:spcPts val="600"/>
              </a:spcAft>
              <a:buFont typeface="Arial" panose="020B0604020202020204" pitchFamily="34" charset="0"/>
              <a:buChar char="•"/>
            </a:pPr>
            <a:r>
              <a:rPr lang="en-US" altLang="en-US" dirty="0">
                <a:solidFill>
                  <a:schemeClr val="accent6"/>
                </a:solidFill>
              </a:rPr>
              <a:t>Moving bed bioreactor</a:t>
            </a:r>
          </a:p>
          <a:p>
            <a:pPr marL="347472" indent="-342900">
              <a:spcBef>
                <a:spcPts val="600"/>
              </a:spcBef>
              <a:spcAft>
                <a:spcPts val="600"/>
              </a:spcAft>
              <a:buFont typeface="Arial" panose="020B0604020202020204" pitchFamily="34" charset="0"/>
              <a:buChar char="•"/>
            </a:pPr>
            <a:r>
              <a:rPr lang="en-US" altLang="en-US" dirty="0">
                <a:solidFill>
                  <a:schemeClr val="accent6"/>
                </a:solidFill>
              </a:rPr>
              <a:t>Sequencing batch reactor</a:t>
            </a:r>
          </a:p>
          <a:p>
            <a:pPr marL="347472" indent="-342900">
              <a:spcBef>
                <a:spcPts val="600"/>
              </a:spcBef>
              <a:spcAft>
                <a:spcPts val="600"/>
              </a:spcAft>
              <a:buFont typeface="Arial" panose="020B0604020202020204" pitchFamily="34" charset="0"/>
              <a:buChar char="•"/>
            </a:pPr>
            <a:r>
              <a:rPr lang="en-US" altLang="en-US" dirty="0">
                <a:solidFill>
                  <a:schemeClr val="accent6"/>
                </a:solidFill>
              </a:rPr>
              <a:t>Natural treatment systems</a:t>
            </a:r>
          </a:p>
          <a:p>
            <a:pPr marL="347472" indent="-342900">
              <a:spcBef>
                <a:spcPts val="600"/>
              </a:spcBef>
              <a:spcAft>
                <a:spcPts val="600"/>
              </a:spcAft>
              <a:buFont typeface="Arial" panose="020B0604020202020204" pitchFamily="34" charset="0"/>
              <a:buChar char="•"/>
            </a:pPr>
            <a:r>
              <a:rPr lang="en-US" altLang="en-US" dirty="0">
                <a:solidFill>
                  <a:schemeClr val="accent6"/>
                </a:solidFill>
              </a:rPr>
              <a:t>Membrane filtration </a:t>
            </a:r>
          </a:p>
          <a:p>
            <a:pPr marL="347472" indent="-342900">
              <a:spcBef>
                <a:spcPts val="600"/>
              </a:spcBef>
              <a:spcAft>
                <a:spcPts val="600"/>
              </a:spcAft>
              <a:buFont typeface="Arial" panose="020B0604020202020204" pitchFamily="34" charset="0"/>
              <a:buChar char="•"/>
            </a:pPr>
            <a:r>
              <a:rPr lang="en-US" altLang="en-US" dirty="0">
                <a:solidFill>
                  <a:schemeClr val="accent6"/>
                </a:solidFill>
              </a:rPr>
              <a:t>Glycol recovery/recycling</a:t>
            </a:r>
          </a:p>
        </p:txBody>
      </p:sp>
      <p:sp>
        <p:nvSpPr>
          <p:cNvPr id="2" name="Title 1"/>
          <p:cNvSpPr>
            <a:spLocks noGrp="1"/>
          </p:cNvSpPr>
          <p:nvPr>
            <p:ph type="title"/>
          </p:nvPr>
        </p:nvSpPr>
        <p:spPr/>
        <p:txBody>
          <a:bodyPr/>
          <a:lstStyle/>
          <a:p>
            <a:r>
              <a:rPr lang="en-US" dirty="0"/>
              <a:t>Options for Disposing of Collected Runoff</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3653" y="3505200"/>
            <a:ext cx="3155950" cy="2366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198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Publicly-Owned Treatment Works (POTW) </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3857" y="1371600"/>
            <a:ext cx="6260630" cy="4191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940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143000"/>
            <a:ext cx="7075554" cy="4267200"/>
          </a:xfrm>
        </p:spPr>
        <p:txBody>
          <a:bodyPr/>
          <a:lstStyle/>
          <a:p>
            <a:pPr fontAlgn="auto">
              <a:spcBef>
                <a:spcPts val="600"/>
              </a:spcBef>
              <a:spcAft>
                <a:spcPts val="600"/>
              </a:spcAft>
              <a:buClr>
                <a:schemeClr val="accent6"/>
              </a:buClr>
            </a:pPr>
            <a:r>
              <a:rPr lang="en-US" dirty="0">
                <a:solidFill>
                  <a:schemeClr val="accent6"/>
                </a:solidFill>
              </a:rPr>
              <a:t>Required to maintain safe operations during winter weather conditions.</a:t>
            </a:r>
            <a:br>
              <a:rPr lang="en-US" dirty="0">
                <a:solidFill>
                  <a:schemeClr val="accent6"/>
                </a:solidFill>
              </a:rPr>
            </a:br>
            <a:r>
              <a:rPr lang="en-US" dirty="0">
                <a:solidFill>
                  <a:schemeClr val="accent6"/>
                </a:solidFill>
              </a:rPr>
              <a:t>“Deicing” involves two separate steps: </a:t>
            </a:r>
          </a:p>
          <a:p>
            <a:pPr fontAlgn="auto">
              <a:spcBef>
                <a:spcPts val="600"/>
              </a:spcBef>
              <a:spcAft>
                <a:spcPts val="600"/>
              </a:spcAft>
              <a:buClr>
                <a:schemeClr val="accent6"/>
              </a:buClr>
            </a:pPr>
            <a:r>
              <a:rPr lang="en-US" dirty="0">
                <a:solidFill>
                  <a:srgbClr val="FF9900"/>
                </a:solidFill>
                <a:effectLst>
                  <a:outerShdw blurRad="38100" dist="38100" dir="2700000" algn="tl">
                    <a:srgbClr val="000000">
                      <a:alpha val="43137"/>
                    </a:srgbClr>
                  </a:outerShdw>
                </a:effectLst>
              </a:rPr>
              <a:t>Deicing</a:t>
            </a:r>
            <a:r>
              <a:rPr lang="en-US" dirty="0">
                <a:solidFill>
                  <a:schemeClr val="accent6"/>
                </a:solidFill>
              </a:rPr>
              <a:t>: To remove accumulations </a:t>
            </a:r>
            <a:br>
              <a:rPr lang="en-US" dirty="0">
                <a:solidFill>
                  <a:schemeClr val="accent6"/>
                </a:solidFill>
              </a:rPr>
            </a:br>
            <a:r>
              <a:rPr lang="en-US" dirty="0">
                <a:solidFill>
                  <a:schemeClr val="accent6"/>
                </a:solidFill>
              </a:rPr>
              <a:t>of frost, ice and snow</a:t>
            </a:r>
          </a:p>
          <a:p>
            <a:pPr fontAlgn="auto">
              <a:spcBef>
                <a:spcPts val="600"/>
              </a:spcBef>
              <a:spcAft>
                <a:spcPts val="600"/>
              </a:spcAft>
              <a:buClr>
                <a:schemeClr val="accent6"/>
              </a:buClr>
            </a:pPr>
            <a:r>
              <a:rPr lang="en-US" dirty="0">
                <a:solidFill>
                  <a:srgbClr val="FF9900"/>
                </a:solidFill>
                <a:effectLst>
                  <a:outerShdw blurRad="38100" dist="38100" dir="2700000" algn="tl">
                    <a:srgbClr val="000000">
                      <a:alpha val="43137"/>
                    </a:srgbClr>
                  </a:outerShdw>
                </a:effectLst>
              </a:rPr>
              <a:t>Anti-Icing</a:t>
            </a:r>
            <a:r>
              <a:rPr lang="en-US" dirty="0">
                <a:solidFill>
                  <a:schemeClr val="accent6"/>
                </a:solidFill>
              </a:rPr>
              <a:t>: To prevent frost, ice </a:t>
            </a:r>
            <a:br>
              <a:rPr lang="en-US" dirty="0">
                <a:solidFill>
                  <a:schemeClr val="accent6"/>
                </a:solidFill>
              </a:rPr>
            </a:br>
            <a:r>
              <a:rPr lang="en-US" dirty="0">
                <a:solidFill>
                  <a:schemeClr val="accent6"/>
                </a:solidFill>
              </a:rPr>
              <a:t>or snow from accumulating on </a:t>
            </a:r>
            <a:br>
              <a:rPr lang="en-US" dirty="0">
                <a:solidFill>
                  <a:schemeClr val="accent6"/>
                </a:solidFill>
              </a:rPr>
            </a:br>
            <a:r>
              <a:rPr lang="en-US" dirty="0">
                <a:solidFill>
                  <a:schemeClr val="accent6"/>
                </a:solidFill>
              </a:rPr>
              <a:t>a clean surface for some period </a:t>
            </a:r>
            <a:br>
              <a:rPr lang="en-US" dirty="0">
                <a:solidFill>
                  <a:schemeClr val="accent6"/>
                </a:solidFill>
              </a:rPr>
            </a:br>
            <a:r>
              <a:rPr lang="en-US" dirty="0">
                <a:solidFill>
                  <a:schemeClr val="accent6"/>
                </a:solidFill>
              </a:rPr>
              <a:t>of time</a:t>
            </a:r>
          </a:p>
          <a:p>
            <a:pPr marL="342900" indent="-342900" fontAlgn="auto">
              <a:spcAft>
                <a:spcPts val="0"/>
              </a:spcAft>
              <a:buFont typeface="Arial" panose="020B0604020202020204" pitchFamily="34" charset="0"/>
              <a:buChar char="•"/>
            </a:pPr>
            <a:endParaRPr lang="en-US" sz="2400" dirty="0">
              <a:solidFill>
                <a:schemeClr val="accent6"/>
              </a:solidFill>
            </a:endParaRPr>
          </a:p>
          <a:p>
            <a:pPr marL="342900" indent="-342900" fontAlgn="auto">
              <a:spcAft>
                <a:spcPts val="0"/>
              </a:spcAft>
              <a:buFont typeface="Arial" panose="020B0604020202020204" pitchFamily="34" charset="0"/>
              <a:buChar char="•"/>
            </a:pPr>
            <a:endParaRPr lang="en-US" sz="2400" dirty="0">
              <a:solidFill>
                <a:schemeClr val="accent6"/>
              </a:solidFill>
            </a:endParaRPr>
          </a:p>
          <a:p>
            <a:endParaRPr lang="en-US" dirty="0"/>
          </a:p>
        </p:txBody>
      </p:sp>
      <p:sp>
        <p:nvSpPr>
          <p:cNvPr id="3" name="Title 2"/>
          <p:cNvSpPr>
            <a:spLocks noGrp="1"/>
          </p:cNvSpPr>
          <p:nvPr>
            <p:ph type="title"/>
          </p:nvPr>
        </p:nvSpPr>
        <p:spPr/>
        <p:txBody>
          <a:bodyPr/>
          <a:lstStyle/>
          <a:p>
            <a:r>
              <a:rPr lang="en-US" dirty="0"/>
              <a:t>What is Deicing and Anti-Icing?</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7" name="Picture 6"/>
          <p:cNvPicPr>
            <a:picLocks noChangeAspect="1"/>
          </p:cNvPicPr>
          <p:nvPr/>
        </p:nvPicPr>
        <p:blipFill>
          <a:blip r:embed="rId3"/>
          <a:stretch>
            <a:fillRect/>
          </a:stretch>
        </p:blipFill>
        <p:spPr>
          <a:xfrm>
            <a:off x="6096000" y="3294216"/>
            <a:ext cx="2818856" cy="25146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185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r>
              <a:rPr lang="en-US" dirty="0"/>
              <a:t>Treatment / Recycling: On-Site Facilities</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8" descr="ALBTOT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4687" y="3616850"/>
            <a:ext cx="2787720" cy="1962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60" y="1279073"/>
            <a:ext cx="3013290" cy="2026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5"/>
          <a:srcRect l="5694" t="8938" r="5641" b="6804"/>
          <a:stretch/>
        </p:blipFill>
        <p:spPr>
          <a:xfrm>
            <a:off x="4343400" y="1279073"/>
            <a:ext cx="2971801" cy="19784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0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Deicing Runoff Management Systems</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305315"/>
            <a:ext cx="4248150" cy="3955174"/>
          </a:xfrm>
          <a:prstGeom prst="rect">
            <a:avLst/>
          </a:prstGeom>
        </p:spPr>
      </p:pic>
      <p:sp>
        <p:nvSpPr>
          <p:cNvPr id="9" name="TextBox 8"/>
          <p:cNvSpPr txBox="1"/>
          <p:nvPr/>
        </p:nvSpPr>
        <p:spPr>
          <a:xfrm>
            <a:off x="1219200" y="1143000"/>
            <a:ext cx="1572866" cy="830997"/>
          </a:xfrm>
          <a:prstGeom prst="rect">
            <a:avLst/>
          </a:prstGeom>
          <a:noFill/>
        </p:spPr>
        <p:txBody>
          <a:bodyPr wrap="none" rtlCol="0">
            <a:spAutoFit/>
          </a:bodyPr>
          <a:lstStyle/>
          <a:p>
            <a:r>
              <a:rPr lang="en-US" dirty="0">
                <a:solidFill>
                  <a:schemeClr val="accent6"/>
                </a:solidFill>
              </a:rPr>
              <a:t>Source</a:t>
            </a:r>
            <a:br>
              <a:rPr lang="en-US" dirty="0">
                <a:solidFill>
                  <a:schemeClr val="accent6"/>
                </a:solidFill>
              </a:rPr>
            </a:br>
            <a:r>
              <a:rPr lang="en-US" dirty="0">
                <a:solidFill>
                  <a:schemeClr val="accent6"/>
                </a:solidFill>
              </a:rPr>
              <a:t>Reduction</a:t>
            </a:r>
          </a:p>
        </p:txBody>
      </p:sp>
      <p:sp>
        <p:nvSpPr>
          <p:cNvPr id="10" name="TextBox 9"/>
          <p:cNvSpPr txBox="1"/>
          <p:nvPr/>
        </p:nvSpPr>
        <p:spPr>
          <a:xfrm>
            <a:off x="5434830" y="1371101"/>
            <a:ext cx="1931939" cy="830997"/>
          </a:xfrm>
          <a:prstGeom prst="rect">
            <a:avLst/>
          </a:prstGeom>
          <a:noFill/>
        </p:spPr>
        <p:txBody>
          <a:bodyPr wrap="none" rtlCol="0">
            <a:spAutoFit/>
          </a:bodyPr>
          <a:lstStyle/>
          <a:p>
            <a:r>
              <a:rPr lang="en-US" dirty="0">
                <a:solidFill>
                  <a:schemeClr val="accent6"/>
                </a:solidFill>
              </a:rPr>
              <a:t>Collection/</a:t>
            </a:r>
          </a:p>
          <a:p>
            <a:r>
              <a:rPr lang="en-US" dirty="0">
                <a:solidFill>
                  <a:schemeClr val="accent6"/>
                </a:solidFill>
              </a:rPr>
              <a:t>Containment</a:t>
            </a:r>
          </a:p>
        </p:txBody>
      </p:sp>
      <p:sp>
        <p:nvSpPr>
          <p:cNvPr id="11" name="TextBox 10"/>
          <p:cNvSpPr txBox="1"/>
          <p:nvPr/>
        </p:nvSpPr>
        <p:spPr>
          <a:xfrm>
            <a:off x="434792" y="3383324"/>
            <a:ext cx="1263487" cy="461665"/>
          </a:xfrm>
          <a:prstGeom prst="rect">
            <a:avLst/>
          </a:prstGeom>
          <a:noFill/>
        </p:spPr>
        <p:txBody>
          <a:bodyPr wrap="none" rtlCol="0">
            <a:spAutoFit/>
          </a:bodyPr>
          <a:lstStyle/>
          <a:p>
            <a:r>
              <a:rPr lang="en-US" dirty="0">
                <a:solidFill>
                  <a:schemeClr val="accent6"/>
                </a:solidFill>
              </a:rPr>
              <a:t>Storage</a:t>
            </a:r>
          </a:p>
        </p:txBody>
      </p:sp>
      <p:sp>
        <p:nvSpPr>
          <p:cNvPr id="12" name="TextBox 11"/>
          <p:cNvSpPr txBox="1"/>
          <p:nvPr/>
        </p:nvSpPr>
        <p:spPr>
          <a:xfrm>
            <a:off x="4604410" y="4961458"/>
            <a:ext cx="1660839" cy="830997"/>
          </a:xfrm>
          <a:prstGeom prst="rect">
            <a:avLst/>
          </a:prstGeom>
          <a:noFill/>
        </p:spPr>
        <p:txBody>
          <a:bodyPr wrap="none" rtlCol="0">
            <a:spAutoFit/>
          </a:bodyPr>
          <a:lstStyle/>
          <a:p>
            <a:r>
              <a:rPr lang="en-US" dirty="0">
                <a:solidFill>
                  <a:schemeClr val="accent6"/>
                </a:solidFill>
              </a:rPr>
              <a:t>Treatment/</a:t>
            </a:r>
            <a:br>
              <a:rPr lang="en-US" dirty="0">
                <a:solidFill>
                  <a:schemeClr val="accent6"/>
                </a:solidFill>
              </a:rPr>
            </a:br>
            <a:r>
              <a:rPr lang="en-US" dirty="0">
                <a:solidFill>
                  <a:schemeClr val="accent6"/>
                </a:solidFill>
              </a:rPr>
              <a:t>Recycling</a:t>
            </a:r>
          </a:p>
        </p:txBody>
      </p:sp>
    </p:spTree>
    <p:extLst>
      <p:ext uri="{BB962C8B-B14F-4D97-AF65-F5344CB8AC3E}">
        <p14:creationId xmlns:p14="http://schemas.microsoft.com/office/powerpoint/2010/main" val="116401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Size Does Not Fit All</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19200"/>
            <a:ext cx="4319588" cy="4375145"/>
          </a:xfrm>
          <a:prstGeom prst="rect">
            <a:avLst/>
          </a:prstGeom>
        </p:spPr>
      </p:pic>
    </p:spTree>
    <p:extLst>
      <p:ext uri="{BB962C8B-B14F-4D97-AF65-F5344CB8AC3E}">
        <p14:creationId xmlns:p14="http://schemas.microsoft.com/office/powerpoint/2010/main" val="223696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 learn more on this topic</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47075">
            <a:off x="2341302" y="1387899"/>
            <a:ext cx="2981851" cy="38588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968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84407" y="1447801"/>
            <a:ext cx="7059393" cy="5365119"/>
          </a:xfrm>
        </p:spPr>
        <p:txBody>
          <a:bodyPr/>
          <a:lstStyle/>
          <a:p>
            <a:pPr>
              <a:spcBef>
                <a:spcPts val="600"/>
              </a:spcBef>
              <a:spcAft>
                <a:spcPts val="600"/>
              </a:spcAft>
            </a:pPr>
            <a:r>
              <a:rPr lang="en-US" dirty="0">
                <a:solidFill>
                  <a:srgbClr val="000000"/>
                </a:solidFill>
              </a:rPr>
              <a:t>In Lesson 2 you learned to:</a:t>
            </a:r>
          </a:p>
          <a:p>
            <a:pPr marL="457200" indent="-457200">
              <a:spcBef>
                <a:spcPts val="600"/>
              </a:spcBef>
              <a:spcAft>
                <a:spcPts val="600"/>
              </a:spcAft>
              <a:buFont typeface="Arial" panose="020B0604020202020204" pitchFamily="34" charset="0"/>
              <a:buChar char="•"/>
            </a:pPr>
            <a:r>
              <a:rPr lang="en-US" dirty="0">
                <a:solidFill>
                  <a:srgbClr val="000000"/>
                </a:solidFill>
              </a:rPr>
              <a:t>Define four categories of deicing runoff </a:t>
            </a:r>
            <a:br>
              <a:rPr lang="en-US" dirty="0">
                <a:solidFill>
                  <a:srgbClr val="000000"/>
                </a:solidFill>
              </a:rPr>
            </a:br>
            <a:r>
              <a:rPr lang="en-US" dirty="0">
                <a:solidFill>
                  <a:srgbClr val="000000"/>
                </a:solidFill>
              </a:rPr>
              <a:t>Best Management Practices (BMPs)</a:t>
            </a:r>
          </a:p>
          <a:p>
            <a:pPr marL="457200" indent="-457200">
              <a:spcBef>
                <a:spcPts val="600"/>
              </a:spcBef>
              <a:spcAft>
                <a:spcPts val="600"/>
              </a:spcAft>
              <a:buFont typeface="Arial" panose="020B0604020202020204" pitchFamily="34" charset="0"/>
              <a:buChar char="•"/>
            </a:pPr>
            <a:r>
              <a:rPr lang="en-US" dirty="0">
                <a:solidFill>
                  <a:srgbClr val="000000"/>
                </a:solidFill>
              </a:rPr>
              <a:t>Identify key BMPs in four categories</a:t>
            </a:r>
          </a:p>
          <a:p>
            <a:pPr marL="457200" indent="-457200">
              <a:spcBef>
                <a:spcPts val="600"/>
              </a:spcBef>
              <a:spcAft>
                <a:spcPts val="600"/>
              </a:spcAft>
              <a:buFont typeface="Arial" panose="020B0604020202020204" pitchFamily="34" charset="0"/>
              <a:buChar char="•"/>
            </a:pPr>
            <a:r>
              <a:rPr lang="en-US" dirty="0">
                <a:solidFill>
                  <a:srgbClr val="000000"/>
                </a:solidFill>
              </a:rPr>
              <a:t>Describe how BMPs from each category are combined to create deicing </a:t>
            </a:r>
            <a:br>
              <a:rPr lang="en-US" dirty="0">
                <a:solidFill>
                  <a:srgbClr val="000000"/>
                </a:solidFill>
              </a:rPr>
            </a:br>
            <a:r>
              <a:rPr lang="en-US" dirty="0">
                <a:solidFill>
                  <a:srgbClr val="000000"/>
                </a:solidFill>
              </a:rPr>
              <a:t>runoff management systems</a:t>
            </a:r>
          </a:p>
          <a:p>
            <a:endParaRPr lang="en-US" dirty="0"/>
          </a:p>
        </p:txBody>
      </p:sp>
      <p:sp>
        <p:nvSpPr>
          <p:cNvPr id="2" name="Title 1"/>
          <p:cNvSpPr>
            <a:spLocks noGrp="1"/>
          </p:cNvSpPr>
          <p:nvPr>
            <p:ph type="title"/>
          </p:nvPr>
        </p:nvSpPr>
        <p:spPr/>
        <p:txBody>
          <a:bodyPr/>
          <a:lstStyle/>
          <a:p>
            <a:r>
              <a:rPr lang="en-US" dirty="0"/>
              <a:t>Lesson Summary</a:t>
            </a:r>
          </a:p>
        </p:txBody>
      </p:sp>
      <p:sp>
        <p:nvSpPr>
          <p:cNvPr id="3" name="Footer Placeholder 2"/>
          <p:cNvSpPr>
            <a:spLocks noGrp="1"/>
          </p:cNvSpPr>
          <p:nvPr>
            <p:ph type="ftr" sz="quarter" idx="3"/>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ACRP, 2015.  All Rights Reserved.</a:t>
            </a:r>
            <a:endParaRPr kumimoji="0" lang="en-US" sz="67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pic>
        <p:nvPicPr>
          <p:cNvPr id="83970" name="Picture 2" descr="http://media.mlive.com/grpress/news_impact/photo/deicingjpg-ae4e64a395cc4c8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212207"/>
            <a:ext cx="2172217" cy="1629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3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3970"/>
                                        </p:tgtEl>
                                        <p:attrNameLst>
                                          <p:attrName>style.visibility</p:attrName>
                                        </p:attrNameLst>
                                      </p:cBhvr>
                                      <p:to>
                                        <p:strVal val="visible"/>
                                      </p:to>
                                    </p:set>
                                    <p:animEffect transition="in" filter="fade">
                                      <p:cBhvr>
                                        <p:cTn id="10" dur="500"/>
                                        <p:tgtEl>
                                          <p:spTgt spid="839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22733" y="1294551"/>
            <a:ext cx="7325867" cy="4344249"/>
          </a:xfrm>
        </p:spPr>
        <p:txBody>
          <a:bodyPr/>
          <a:lstStyle/>
          <a:p>
            <a:pPr marL="347472">
              <a:spcBef>
                <a:spcPts val="600"/>
              </a:spcBef>
              <a:spcAft>
                <a:spcPts val="600"/>
              </a:spcAft>
            </a:pPr>
            <a:r>
              <a:rPr lang="en-US" dirty="0">
                <a:solidFill>
                  <a:schemeClr val="accent6"/>
                </a:solidFill>
              </a:rPr>
              <a:t>True / False</a:t>
            </a:r>
            <a:br>
              <a:rPr lang="en-US" dirty="0">
                <a:solidFill>
                  <a:schemeClr val="accent6"/>
                </a:solidFill>
              </a:rPr>
            </a:br>
            <a:r>
              <a:rPr lang="en-US" dirty="0">
                <a:solidFill>
                  <a:schemeClr val="accent6"/>
                </a:solidFill>
              </a:rPr>
              <a:t>A basic principle of pollution control is </a:t>
            </a:r>
            <a:br>
              <a:rPr lang="en-US" dirty="0">
                <a:solidFill>
                  <a:schemeClr val="accent6"/>
                </a:solidFill>
              </a:rPr>
            </a:br>
            <a:r>
              <a:rPr lang="en-US" dirty="0">
                <a:solidFill>
                  <a:schemeClr val="accent6"/>
                </a:solidFill>
              </a:rPr>
              <a:t>to first consider opportunities to reduce </a:t>
            </a:r>
            <a:br>
              <a:rPr lang="en-US" dirty="0">
                <a:solidFill>
                  <a:schemeClr val="accent6"/>
                </a:solidFill>
              </a:rPr>
            </a:br>
            <a:r>
              <a:rPr lang="en-US" dirty="0">
                <a:solidFill>
                  <a:schemeClr val="accent6"/>
                </a:solidFill>
              </a:rPr>
              <a:t>the amount of pollutants generated. </a:t>
            </a:r>
          </a:p>
          <a:p>
            <a:br>
              <a:rPr lang="en-US" dirty="0">
                <a:solidFill>
                  <a:schemeClr val="accent6"/>
                </a:solidFill>
              </a:rPr>
            </a:br>
            <a:br>
              <a:rPr lang="en-US" dirty="0">
                <a:solidFill>
                  <a:schemeClr val="accent6"/>
                </a:solidFill>
              </a:rPr>
            </a:br>
            <a:endParaRPr lang="en-US" dirty="0">
              <a:solidFill>
                <a:schemeClr val="accent6"/>
              </a:solidFill>
            </a:endParaRPr>
          </a:p>
        </p:txBody>
      </p:sp>
      <p:sp>
        <p:nvSpPr>
          <p:cNvPr id="2" name="Title 1"/>
          <p:cNvSpPr>
            <a:spLocks noGrp="1"/>
          </p:cNvSpPr>
          <p:nvPr>
            <p:ph type="title"/>
          </p:nvPr>
        </p:nvSpPr>
        <p:spPr/>
        <p:txBody>
          <a:bodyPr/>
          <a:lstStyle/>
          <a:p>
            <a:r>
              <a:rPr lang="en-US" dirty="0"/>
              <a:t>Knowledge Check 4</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484" y="3657600"/>
            <a:ext cx="1620716" cy="16207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231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3327" y="1295400"/>
            <a:ext cx="7395273" cy="4344249"/>
          </a:xfrm>
        </p:spPr>
        <p:txBody>
          <a:bodyPr/>
          <a:lstStyle/>
          <a:p>
            <a:pPr>
              <a:spcBef>
                <a:spcPts val="600"/>
              </a:spcBef>
              <a:spcAft>
                <a:spcPts val="600"/>
              </a:spcAft>
              <a:buClr>
                <a:srgbClr val="0070C0"/>
              </a:buClr>
            </a:pPr>
            <a:r>
              <a:rPr lang="en-US" dirty="0">
                <a:solidFill>
                  <a:schemeClr val="accent6"/>
                </a:solidFill>
              </a:rPr>
              <a:t>Multiple Choice</a:t>
            </a:r>
            <a:br>
              <a:rPr lang="en-US" dirty="0">
                <a:solidFill>
                  <a:schemeClr val="accent6"/>
                </a:solidFill>
              </a:rPr>
            </a:br>
            <a:r>
              <a:rPr lang="en-US" dirty="0">
                <a:solidFill>
                  <a:schemeClr val="accent6"/>
                </a:solidFill>
              </a:rPr>
              <a:t>Which of the following categories are BMPs in the deicing runoff management toolbox? </a:t>
            </a:r>
          </a:p>
          <a:p>
            <a:pPr marL="347472" indent="-457200">
              <a:spcBef>
                <a:spcPts val="600"/>
              </a:spcBef>
              <a:spcAft>
                <a:spcPts val="600"/>
              </a:spcAft>
              <a:buFont typeface="+mj-lt"/>
              <a:buAutoNum type="alphaUcPeriod"/>
            </a:pPr>
            <a:r>
              <a:rPr lang="en-US" dirty="0">
                <a:solidFill>
                  <a:schemeClr val="accent6"/>
                </a:solidFill>
              </a:rPr>
              <a:t>Source reduction</a:t>
            </a:r>
          </a:p>
          <a:p>
            <a:pPr marL="347472" indent="-457200">
              <a:spcBef>
                <a:spcPts val="600"/>
              </a:spcBef>
              <a:spcAft>
                <a:spcPts val="600"/>
              </a:spcAft>
              <a:buFont typeface="+mj-lt"/>
              <a:buAutoNum type="alphaUcPeriod"/>
            </a:pPr>
            <a:r>
              <a:rPr lang="en-US" dirty="0">
                <a:solidFill>
                  <a:schemeClr val="accent6"/>
                </a:solidFill>
              </a:rPr>
              <a:t>Collection/containment</a:t>
            </a:r>
          </a:p>
          <a:p>
            <a:pPr marL="347472" indent="-457200">
              <a:spcBef>
                <a:spcPts val="600"/>
              </a:spcBef>
              <a:spcAft>
                <a:spcPts val="600"/>
              </a:spcAft>
              <a:buFont typeface="+mj-lt"/>
              <a:buAutoNum type="alphaUcPeriod"/>
            </a:pPr>
            <a:r>
              <a:rPr lang="en-US" dirty="0">
                <a:solidFill>
                  <a:schemeClr val="accent6"/>
                </a:solidFill>
              </a:rPr>
              <a:t>Alternative energy</a:t>
            </a:r>
          </a:p>
          <a:p>
            <a:pPr marL="347472" indent="-457200">
              <a:spcBef>
                <a:spcPts val="600"/>
              </a:spcBef>
              <a:spcAft>
                <a:spcPts val="600"/>
              </a:spcAft>
              <a:buFont typeface="+mj-lt"/>
              <a:buAutoNum type="alphaUcPeriod"/>
            </a:pPr>
            <a:r>
              <a:rPr lang="en-US" dirty="0">
                <a:solidFill>
                  <a:schemeClr val="accent6"/>
                </a:solidFill>
              </a:rPr>
              <a:t>Treatment/recycling</a:t>
            </a:r>
          </a:p>
          <a:p>
            <a:pPr marL="347472" indent="-457200">
              <a:spcBef>
                <a:spcPts val="600"/>
              </a:spcBef>
              <a:spcAft>
                <a:spcPts val="600"/>
              </a:spcAft>
              <a:buFont typeface="+mj-lt"/>
              <a:buAutoNum type="alphaUcPeriod"/>
            </a:pPr>
            <a:r>
              <a:rPr lang="en-US" dirty="0">
                <a:solidFill>
                  <a:schemeClr val="accent6"/>
                </a:solidFill>
              </a:rPr>
              <a:t>A, B and D</a:t>
            </a:r>
          </a:p>
          <a:p>
            <a:pPr marL="0" lvl="1" indent="0">
              <a:spcBef>
                <a:spcPts val="450"/>
              </a:spcBef>
              <a:spcAft>
                <a:spcPts val="450"/>
              </a:spcAft>
              <a:buNone/>
            </a:pPr>
            <a:br>
              <a:rPr lang="en-US" sz="2000" b="1" dirty="0">
                <a:effectLst>
                  <a:outerShdw blurRad="38100" dist="38100" dir="2700000" algn="tl">
                    <a:srgbClr val="000000">
                      <a:alpha val="43137"/>
                    </a:srgbClr>
                  </a:outerShdw>
                </a:effectLst>
              </a:rPr>
            </a:br>
            <a:br>
              <a:rPr lang="en-US" dirty="0"/>
            </a:br>
            <a:endParaRPr lang="en-US" dirty="0"/>
          </a:p>
        </p:txBody>
      </p:sp>
      <p:sp>
        <p:nvSpPr>
          <p:cNvPr id="2" name="Title 1"/>
          <p:cNvSpPr>
            <a:spLocks noGrp="1"/>
          </p:cNvSpPr>
          <p:nvPr>
            <p:ph type="title"/>
          </p:nvPr>
        </p:nvSpPr>
        <p:spPr/>
        <p:txBody>
          <a:bodyPr/>
          <a:lstStyle/>
          <a:p>
            <a:r>
              <a:rPr lang="en-US" dirty="0"/>
              <a:t>Knowledge Check 5</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484" y="3657600"/>
            <a:ext cx="1620716" cy="16207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81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57369" y="1274884"/>
            <a:ext cx="7090473" cy="3525716"/>
          </a:xfrm>
        </p:spPr>
        <p:txBody>
          <a:bodyPr/>
          <a:lstStyle/>
          <a:p>
            <a:pPr marL="347472">
              <a:spcBef>
                <a:spcPts val="600"/>
              </a:spcBef>
              <a:spcAft>
                <a:spcPts val="600"/>
              </a:spcAft>
              <a:buClr>
                <a:srgbClr val="0070C0"/>
              </a:buClr>
            </a:pPr>
            <a:r>
              <a:rPr lang="en-US" dirty="0">
                <a:solidFill>
                  <a:schemeClr val="accent6"/>
                </a:solidFill>
              </a:rPr>
              <a:t>True / False</a:t>
            </a:r>
            <a:br>
              <a:rPr lang="en-US" dirty="0">
                <a:solidFill>
                  <a:schemeClr val="accent6"/>
                </a:solidFill>
              </a:rPr>
            </a:br>
            <a:endParaRPr lang="en-US" dirty="0">
              <a:solidFill>
                <a:schemeClr val="accent6"/>
              </a:solidFill>
            </a:endParaRPr>
          </a:p>
          <a:p>
            <a:pPr marL="347472">
              <a:spcBef>
                <a:spcPts val="600"/>
              </a:spcBef>
              <a:spcAft>
                <a:spcPts val="600"/>
              </a:spcAft>
              <a:buClr>
                <a:srgbClr val="0070C0"/>
              </a:buClr>
            </a:pPr>
            <a:r>
              <a:rPr lang="en-US" dirty="0">
                <a:solidFill>
                  <a:schemeClr val="accent6"/>
                </a:solidFill>
              </a:rPr>
              <a:t>A well-designed deicing runoff collection system will capture 100% of </a:t>
            </a:r>
            <a:br>
              <a:rPr lang="en-US" dirty="0">
                <a:solidFill>
                  <a:schemeClr val="accent6"/>
                </a:solidFill>
              </a:rPr>
            </a:br>
            <a:r>
              <a:rPr lang="en-US" dirty="0">
                <a:solidFill>
                  <a:schemeClr val="accent6"/>
                </a:solidFill>
              </a:rPr>
              <a:t>the deicers used at an airport. </a:t>
            </a:r>
          </a:p>
          <a:p>
            <a:br>
              <a:rPr lang="en-US" dirty="0">
                <a:solidFill>
                  <a:schemeClr val="accent6"/>
                </a:solidFill>
              </a:rPr>
            </a:br>
            <a:br>
              <a:rPr lang="en-US" dirty="0">
                <a:solidFill>
                  <a:schemeClr val="accent6"/>
                </a:solidFill>
              </a:rPr>
            </a:br>
            <a:endParaRPr lang="en-US" dirty="0">
              <a:solidFill>
                <a:schemeClr val="accent6"/>
              </a:solidFill>
            </a:endParaRPr>
          </a:p>
        </p:txBody>
      </p:sp>
      <p:sp>
        <p:nvSpPr>
          <p:cNvPr id="2" name="Title 1"/>
          <p:cNvSpPr>
            <a:spLocks noGrp="1"/>
          </p:cNvSpPr>
          <p:nvPr>
            <p:ph type="title"/>
          </p:nvPr>
        </p:nvSpPr>
        <p:spPr/>
        <p:txBody>
          <a:bodyPr/>
          <a:lstStyle/>
          <a:p>
            <a:r>
              <a:rPr lang="en-US" dirty="0"/>
              <a:t>Knowledge Check 6</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484" y="3657600"/>
            <a:ext cx="1620716" cy="16207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019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81000" y="4191000"/>
            <a:ext cx="9554418" cy="1161667"/>
          </a:xfrm>
        </p:spPr>
        <p:txBody>
          <a:bodyPr>
            <a:normAutofit/>
          </a:bodyPr>
          <a:lstStyle/>
          <a:p>
            <a:pPr algn="l"/>
            <a:r>
              <a:rPr lang="en-US" sz="2800" b="0" dirty="0">
                <a:solidFill>
                  <a:srgbClr val="0F78AE"/>
                </a:solidFill>
                <a:effectLst>
                  <a:outerShdw blurRad="38100" dist="38100" dir="2700000" algn="tl">
                    <a:srgbClr val="000000">
                      <a:alpha val="43137"/>
                    </a:srgbClr>
                  </a:outerShdw>
                </a:effectLst>
              </a:rPr>
              <a:t>Class Wrap-Up</a:t>
            </a:r>
          </a:p>
        </p:txBody>
      </p:sp>
      <p:sp>
        <p:nvSpPr>
          <p:cNvPr id="4" name="Footer Placeholder 3"/>
          <p:cNvSpPr>
            <a:spLocks noGrp="1"/>
          </p:cNvSpPr>
          <p:nvPr>
            <p:ph type="ftr" sz="quarter" idx="4294967295"/>
          </p:nvPr>
        </p:nvSpPr>
        <p:spPr>
          <a:xfrm>
            <a:off x="0" y="6448425"/>
            <a:ext cx="21717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ACRP, 2015.  All Rights Reserved.</a:t>
            </a: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33" t="18750" r="833" b="10000"/>
          <a:stretch/>
        </p:blipFill>
        <p:spPr>
          <a:xfrm>
            <a:off x="-76200" y="0"/>
            <a:ext cx="7620000" cy="3581400"/>
          </a:xfrm>
          <a:prstGeom prst="rect">
            <a:avLst/>
          </a:prstGeom>
        </p:spPr>
      </p:pic>
    </p:spTree>
    <p:extLst>
      <p:ext uri="{BB962C8B-B14F-4D97-AF65-F5344CB8AC3E}">
        <p14:creationId xmlns:p14="http://schemas.microsoft.com/office/powerpoint/2010/main" val="1823399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sz="3200" dirty="0"/>
              <a:t>Certificate</a:t>
            </a:r>
            <a:endParaRPr sz="3200" dirty="0"/>
          </a:p>
        </p:txBody>
      </p:sp>
      <p:sp>
        <p:nvSpPr>
          <p:cNvPr id="18" name="Text Placeholder 17"/>
          <p:cNvSpPr>
            <a:spLocks noGrp="1"/>
          </p:cNvSpPr>
          <p:nvPr>
            <p:ph type="body" sz="quarter" idx="19"/>
          </p:nvPr>
        </p:nvSpPr>
        <p:spPr>
          <a:xfrm>
            <a:off x="990601" y="3791251"/>
            <a:ext cx="7162800" cy="856949"/>
          </a:xfrm>
        </p:spPr>
        <p:txBody>
          <a:bodyPr/>
          <a:lstStyle/>
          <a:p>
            <a:r>
              <a:rPr sz="2000" dirty="0"/>
              <a:t>Has </a:t>
            </a:r>
            <a:r>
              <a:rPr lang="en-US" sz="2000" dirty="0"/>
              <a:t>completed </a:t>
            </a:r>
            <a:br>
              <a:rPr lang="en-US" sz="2000" dirty="0"/>
            </a:br>
            <a:r>
              <a:rPr lang="en-US" sz="2000" dirty="0"/>
              <a:t>Managing </a:t>
            </a:r>
            <a:r>
              <a:rPr lang="en-US" sz="2000" b="1" dirty="0"/>
              <a:t>Deicing  Runoff</a:t>
            </a:r>
            <a:br>
              <a:rPr lang="en-US" sz="2000" b="1" dirty="0"/>
            </a:br>
            <a:r>
              <a:rPr lang="en-US" sz="2000" b="1" dirty="0"/>
              <a:t>1.5  Hour </a:t>
            </a:r>
            <a:r>
              <a:rPr lang="en-US" sz="2000" dirty="0"/>
              <a:t>ACRP Training</a:t>
            </a:r>
            <a:endParaRPr sz="2000" dirty="0"/>
          </a:p>
        </p:txBody>
      </p:sp>
      <p:sp>
        <p:nvSpPr>
          <p:cNvPr id="16" name="Text Placeholder 15"/>
          <p:cNvSpPr>
            <a:spLocks noGrp="1"/>
          </p:cNvSpPr>
          <p:nvPr>
            <p:ph type="body" sz="quarter" idx="11"/>
          </p:nvPr>
        </p:nvSpPr>
        <p:spPr/>
        <p:txBody>
          <a:bodyPr/>
          <a:lstStyle/>
          <a:p>
            <a:r>
              <a:rPr lang="en-US" dirty="0"/>
              <a:t>___________</a:t>
            </a:r>
            <a:endParaRPr dirty="0"/>
          </a:p>
        </p:txBody>
      </p:sp>
      <p:sp>
        <p:nvSpPr>
          <p:cNvPr id="12" name="Text Placeholder 11"/>
          <p:cNvSpPr>
            <a:spLocks noGrp="1"/>
          </p:cNvSpPr>
          <p:nvPr>
            <p:ph type="body" sz="quarter" idx="20"/>
          </p:nvPr>
        </p:nvSpPr>
        <p:spPr/>
        <p:txBody>
          <a:bodyPr/>
          <a:lstStyle/>
          <a:p>
            <a:r>
              <a:rPr sz="2000" dirty="0"/>
              <a:t>This Acknowledges That</a:t>
            </a:r>
          </a:p>
        </p:txBody>
      </p:sp>
      <p:sp>
        <p:nvSpPr>
          <p:cNvPr id="17" name="Text Placeholder 16"/>
          <p:cNvSpPr>
            <a:spLocks noGrp="1"/>
          </p:cNvSpPr>
          <p:nvPr>
            <p:ph type="body" sz="quarter" idx="17"/>
          </p:nvPr>
        </p:nvSpPr>
        <p:spPr/>
        <p:txBody>
          <a:bodyPr/>
          <a:lstStyle/>
          <a:p>
            <a:r>
              <a:rPr lang="en-US" sz="1200" dirty="0"/>
              <a:t>facilitator</a:t>
            </a:r>
            <a:endParaRPr sz="1200" dirty="0"/>
          </a:p>
        </p:txBody>
      </p:sp>
      <p:sp>
        <p:nvSpPr>
          <p:cNvPr id="19" name="Text Placeholder 18"/>
          <p:cNvSpPr>
            <a:spLocks noGrp="1"/>
          </p:cNvSpPr>
          <p:nvPr>
            <p:ph type="body" sz="quarter" idx="21"/>
          </p:nvPr>
        </p:nvSpPr>
        <p:spPr/>
        <p:txBody>
          <a:bodyPr/>
          <a:lstStyle/>
          <a:p>
            <a:r>
              <a:rPr lang="en-US" sz="1200" dirty="0"/>
              <a:t>Date</a:t>
            </a:r>
            <a:endParaRPr sz="1200" dirty="0"/>
          </a:p>
        </p:txBody>
      </p:sp>
      <p:sp>
        <p:nvSpPr>
          <p:cNvPr id="9" name="Instructional Text"/>
          <p:cNvSpPr/>
          <p:nvPr/>
        </p:nvSpPr>
        <p:spPr>
          <a:xfrm>
            <a:off x="9299864" y="782420"/>
            <a:ext cx="1143000" cy="5296262"/>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2" rIns="62345" bIns="31172" numCol="1" spcCol="0" rtlCol="0" fromWordArt="0" anchor="t" anchorCtr="0" forceAA="0" compatLnSpc="1">
            <a:prstTxWarp prst="textNoShape">
              <a:avLst/>
            </a:prstTxWarp>
            <a:noAutofit/>
          </a:bodyPr>
          <a:lstStyle/>
          <a:p>
            <a:pPr defTabSz="685800" eaLnBrk="1" fontAlgn="auto" hangingPunct="1">
              <a:spcBef>
                <a:spcPts val="818"/>
              </a:spcBef>
              <a:spcAft>
                <a:spcPts val="0"/>
              </a:spcAft>
            </a:pPr>
            <a:r>
              <a:rPr sz="887" b="1" i="1" kern="0" dirty="0">
                <a:solidFill>
                  <a:sysClr val="windowText" lastClr="000000"/>
                </a:solidFill>
                <a:latin typeface="Arial" pitchFamily="34" charset="0"/>
                <a:cs typeface="Arial" pitchFamily="34" charset="0"/>
              </a:rPr>
              <a:t>Note: </a:t>
            </a:r>
          </a:p>
          <a:p>
            <a:pPr defTabSz="685800" eaLnBrk="1" fontAlgn="auto" hangingPunct="1">
              <a:spcBef>
                <a:spcPts val="818"/>
              </a:spcBef>
              <a:spcAft>
                <a:spcPts val="0"/>
              </a:spcAft>
            </a:pPr>
            <a:r>
              <a:rPr sz="887" b="1" i="1" kern="0" dirty="0">
                <a:solidFill>
                  <a:sysClr val="windowText" lastClr="000000"/>
                </a:solidFill>
                <a:latin typeface="Arial" pitchFamily="34" charset="0"/>
                <a:cs typeface="Arial" pitchFamily="34" charset="0"/>
              </a:rPr>
              <a:t>This certificate is designed to be printed. You should test print on regular paper to ensure proper positioning before printing on card stock.</a:t>
            </a:r>
          </a:p>
          <a:p>
            <a:pPr defTabSz="685800" eaLnBrk="1" fontAlgn="auto" hangingPunct="1">
              <a:spcBef>
                <a:spcPts val="818"/>
              </a:spcBef>
              <a:spcAft>
                <a:spcPts val="0"/>
              </a:spcAft>
            </a:pPr>
            <a:r>
              <a:rPr sz="887" b="1" i="1" kern="0" dirty="0">
                <a:solidFill>
                  <a:sysClr val="windowText" lastClr="000000"/>
                </a:solidFill>
                <a:latin typeface="Arial" pitchFamily="34" charset="0"/>
                <a:cs typeface="Arial" pitchFamily="34" charset="0"/>
              </a:rPr>
              <a:t>You may need to uncheck Scale to Fit Paper in the Print dialog (in the Full Page Slides dropdown).</a:t>
            </a:r>
          </a:p>
        </p:txBody>
      </p:sp>
    </p:spTree>
    <p:extLst>
      <p:ext uri="{BB962C8B-B14F-4D97-AF65-F5344CB8AC3E}">
        <p14:creationId xmlns:p14="http://schemas.microsoft.com/office/powerpoint/2010/main" val="4035054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8246" y="1295401"/>
            <a:ext cx="7227953" cy="4267200"/>
          </a:xfrm>
        </p:spPr>
        <p:txBody>
          <a:bodyPr/>
          <a:lstStyle/>
          <a:p>
            <a:pPr marL="342900" indent="-342900" fontAlgn="auto">
              <a:spcBef>
                <a:spcPts val="600"/>
              </a:spcBef>
              <a:spcAft>
                <a:spcPts val="600"/>
              </a:spcAft>
              <a:buFont typeface="Arial" panose="020B0604020202020204" pitchFamily="34" charset="0"/>
              <a:buChar char="•"/>
            </a:pPr>
            <a:r>
              <a:rPr lang="en-US" dirty="0">
                <a:solidFill>
                  <a:schemeClr val="accent6"/>
                </a:solidFill>
              </a:rPr>
              <a:t>Frost, sleet, ice, and snow on aircraft </a:t>
            </a:r>
            <a:br>
              <a:rPr lang="en-US" dirty="0">
                <a:solidFill>
                  <a:schemeClr val="accent6"/>
                </a:solidFill>
              </a:rPr>
            </a:br>
            <a:r>
              <a:rPr lang="en-US" dirty="0">
                <a:solidFill>
                  <a:schemeClr val="accent6"/>
                </a:solidFill>
              </a:rPr>
              <a:t>= </a:t>
            </a:r>
            <a:r>
              <a:rPr lang="en-US" dirty="0">
                <a:solidFill>
                  <a:srgbClr val="FF9900"/>
                </a:solidFill>
                <a:effectLst>
                  <a:outerShdw blurRad="38100" dist="38100" dir="2700000" algn="tl">
                    <a:srgbClr val="000000">
                      <a:alpha val="43137"/>
                    </a:srgbClr>
                  </a:outerShdw>
                </a:effectLst>
              </a:rPr>
              <a:t>serious threat </a:t>
            </a:r>
            <a:r>
              <a:rPr lang="en-US" dirty="0">
                <a:solidFill>
                  <a:schemeClr val="accent6"/>
                </a:solidFill>
              </a:rPr>
              <a:t>to safe operation </a:t>
            </a:r>
          </a:p>
          <a:p>
            <a:pPr marL="342900" indent="-342900" fontAlgn="auto">
              <a:spcBef>
                <a:spcPts val="600"/>
              </a:spcBef>
              <a:spcAft>
                <a:spcPts val="600"/>
              </a:spcAft>
              <a:buFont typeface="Arial" panose="020B0604020202020204" pitchFamily="34" charset="0"/>
              <a:buChar char="•"/>
            </a:pPr>
            <a:r>
              <a:rPr lang="en-US" dirty="0">
                <a:solidFill>
                  <a:schemeClr val="accent6"/>
                </a:solidFill>
              </a:rPr>
              <a:t>1/8</a:t>
            </a:r>
            <a:r>
              <a:rPr lang="en-US" baseline="30000" dirty="0">
                <a:solidFill>
                  <a:schemeClr val="accent6"/>
                </a:solidFill>
              </a:rPr>
              <a:t>th</a:t>
            </a:r>
            <a:r>
              <a:rPr lang="en-US" dirty="0">
                <a:solidFill>
                  <a:schemeClr val="accent6"/>
                </a:solidFill>
              </a:rPr>
              <a:t> inch of ice will significantly reduce </a:t>
            </a:r>
            <a:br>
              <a:rPr lang="en-US" dirty="0">
                <a:solidFill>
                  <a:schemeClr val="accent6"/>
                </a:solidFill>
              </a:rPr>
            </a:br>
            <a:r>
              <a:rPr lang="en-US" dirty="0">
                <a:solidFill>
                  <a:schemeClr val="accent6"/>
                </a:solidFill>
              </a:rPr>
              <a:t>a wing’s aerodynamic lift</a:t>
            </a:r>
          </a:p>
          <a:p>
            <a:pPr marL="342900" indent="-342900" fontAlgn="auto">
              <a:spcBef>
                <a:spcPts val="600"/>
              </a:spcBef>
              <a:spcAft>
                <a:spcPts val="600"/>
              </a:spcAft>
              <a:buFont typeface="Arial" panose="020B0604020202020204" pitchFamily="34" charset="0"/>
              <a:buChar char="•"/>
            </a:pPr>
            <a:r>
              <a:rPr lang="en-US" dirty="0">
                <a:solidFill>
                  <a:schemeClr val="accent6"/>
                </a:solidFill>
              </a:rPr>
              <a:t>Extra weight can affect aircraft balance </a:t>
            </a:r>
            <a:br>
              <a:rPr lang="en-US" dirty="0">
                <a:solidFill>
                  <a:schemeClr val="accent6"/>
                </a:solidFill>
              </a:rPr>
            </a:br>
            <a:r>
              <a:rPr lang="en-US" dirty="0">
                <a:solidFill>
                  <a:schemeClr val="accent6"/>
                </a:solidFill>
              </a:rPr>
              <a:t>or damage its structure</a:t>
            </a:r>
          </a:p>
          <a:p>
            <a:pPr marL="342900" indent="-342900" fontAlgn="auto">
              <a:spcAft>
                <a:spcPts val="0"/>
              </a:spcAft>
              <a:buFont typeface="Arial" panose="020B0604020202020204" pitchFamily="34" charset="0"/>
              <a:buChar char="•"/>
            </a:pPr>
            <a:endParaRPr lang="en-US" sz="2400" dirty="0">
              <a:solidFill>
                <a:schemeClr val="accent6"/>
              </a:solidFill>
            </a:endParaRPr>
          </a:p>
          <a:p>
            <a:pPr marL="342900" indent="-342900" fontAlgn="auto">
              <a:spcAft>
                <a:spcPts val="0"/>
              </a:spcAft>
              <a:buFont typeface="Arial" panose="020B0604020202020204" pitchFamily="34" charset="0"/>
              <a:buChar char="•"/>
            </a:pPr>
            <a:endParaRPr lang="en-US" sz="2400" dirty="0">
              <a:solidFill>
                <a:schemeClr val="accent6"/>
              </a:solidFill>
            </a:endParaRPr>
          </a:p>
          <a:p>
            <a:endParaRPr lang="en-US" dirty="0"/>
          </a:p>
        </p:txBody>
      </p:sp>
      <p:sp>
        <p:nvSpPr>
          <p:cNvPr id="3" name="Title 2"/>
          <p:cNvSpPr>
            <a:spLocks noGrp="1"/>
          </p:cNvSpPr>
          <p:nvPr>
            <p:ph type="title"/>
          </p:nvPr>
        </p:nvSpPr>
        <p:spPr/>
        <p:txBody>
          <a:bodyPr/>
          <a:lstStyle/>
          <a:p>
            <a:r>
              <a:rPr lang="en-US" dirty="0"/>
              <a:t>Frozen Precipitation is a Serious Threat </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grpSp>
        <p:nvGrpSpPr>
          <p:cNvPr id="10" name="Group 9"/>
          <p:cNvGrpSpPr/>
          <p:nvPr/>
        </p:nvGrpSpPr>
        <p:grpSpPr>
          <a:xfrm>
            <a:off x="4800600" y="3886200"/>
            <a:ext cx="3696217" cy="1970238"/>
            <a:chOff x="4626864" y="3657600"/>
            <a:chExt cx="3869953" cy="2198838"/>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15153" b="9090"/>
            <a:stretch/>
          </p:blipFill>
          <p:spPr>
            <a:xfrm>
              <a:off x="4626864" y="3657600"/>
              <a:ext cx="3869953" cy="2198838"/>
            </a:xfrm>
            <a:prstGeom prst="rect">
              <a:avLst/>
            </a:prstGeom>
            <a:ln>
              <a:noFill/>
            </a:ln>
            <a:effectLst>
              <a:outerShdw blurRad="50800" dist="38100" dir="2700000" algn="tl" rotWithShape="0">
                <a:prstClr val="black">
                  <a:alpha val="40000"/>
                </a:prstClr>
              </a:outerShdw>
            </a:effectLst>
          </p:spPr>
        </p:pic>
        <p:sp>
          <p:nvSpPr>
            <p:cNvPr id="8" name="TextBox 7"/>
            <p:cNvSpPr txBox="1"/>
            <p:nvPr/>
          </p:nvSpPr>
          <p:spPr>
            <a:xfrm>
              <a:off x="7680568" y="5613315"/>
              <a:ext cx="816249" cy="200054"/>
            </a:xfrm>
            <a:prstGeom prst="rect">
              <a:avLst/>
            </a:prstGeom>
            <a:noFill/>
          </p:spPr>
          <p:txBody>
            <a:bodyPr wrap="none" rtlCol="0">
              <a:spAutoFit/>
            </a:bodyPr>
            <a:lstStyle/>
            <a:p>
              <a:r>
                <a:rPr lang="en-US" sz="700" dirty="0">
                  <a:solidFill>
                    <a:srgbClr val="000000"/>
                  </a:solidFill>
                </a:rPr>
                <a:t>Richard Vincent</a:t>
              </a:r>
            </a:p>
          </p:txBody>
        </p:sp>
      </p:grpSp>
    </p:spTree>
    <p:extLst>
      <p:ext uri="{BB962C8B-B14F-4D97-AF65-F5344CB8AC3E}">
        <p14:creationId xmlns:p14="http://schemas.microsoft.com/office/powerpoint/2010/main" val="18374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defTabSz="914400" eaLnBrk="0" fontAlgn="base" hangingPunct="0">
              <a:spcBef>
                <a:spcPts val="600"/>
              </a:spcBef>
              <a:spcAft>
                <a:spcPts val="600"/>
              </a:spcAft>
              <a:defRPr/>
            </a:pPr>
            <a:r>
              <a:rPr lang="en-US" dirty="0">
                <a:solidFill>
                  <a:schemeClr val="accent6"/>
                </a:solidFill>
              </a:rPr>
              <a:t>Two kinds aircraft deicing products (</a:t>
            </a:r>
            <a:r>
              <a:rPr lang="en-US" dirty="0">
                <a:solidFill>
                  <a:srgbClr val="FF9900"/>
                </a:solidFill>
                <a:effectLst>
                  <a:outerShdw blurRad="38100" dist="38100" dir="2700000" algn="tl">
                    <a:srgbClr val="000000">
                      <a:alpha val="43137"/>
                    </a:srgbClr>
                  </a:outerShdw>
                </a:effectLst>
              </a:rPr>
              <a:t>ADF</a:t>
            </a:r>
            <a:r>
              <a:rPr lang="en-US" dirty="0">
                <a:solidFill>
                  <a:schemeClr val="accent6"/>
                </a:solidFill>
              </a:rPr>
              <a:t>)</a:t>
            </a:r>
          </a:p>
          <a:p>
            <a:pPr defTabSz="914400" eaLnBrk="0" fontAlgn="base" hangingPunct="0">
              <a:spcBef>
                <a:spcPts val="600"/>
              </a:spcBef>
              <a:spcAft>
                <a:spcPts val="600"/>
              </a:spcAft>
              <a:defRPr/>
            </a:pPr>
            <a:r>
              <a:rPr lang="en-US" dirty="0">
                <a:solidFill>
                  <a:srgbClr val="FF9900"/>
                </a:solidFill>
                <a:effectLst>
                  <a:outerShdw blurRad="38100" dist="38100" dir="2700000" algn="tl">
                    <a:srgbClr val="000000">
                      <a:alpha val="43137"/>
                    </a:srgbClr>
                  </a:outerShdw>
                </a:effectLst>
              </a:rPr>
              <a:t>Aircraft Deicing Fluids </a:t>
            </a:r>
            <a:r>
              <a:rPr lang="en-US" dirty="0">
                <a:solidFill>
                  <a:schemeClr val="accent6"/>
                </a:solidFill>
              </a:rPr>
              <a:t>remove frost, snow, and ice, provide only short term protection against accumulation</a:t>
            </a:r>
          </a:p>
          <a:p>
            <a:pPr defTabSz="914400" eaLnBrk="0" fontAlgn="base" hangingPunct="0">
              <a:spcBef>
                <a:spcPts val="600"/>
              </a:spcBef>
              <a:spcAft>
                <a:spcPts val="600"/>
              </a:spcAft>
              <a:defRPr/>
            </a:pPr>
            <a:r>
              <a:rPr lang="en-US" dirty="0">
                <a:solidFill>
                  <a:srgbClr val="FF9900"/>
                </a:solidFill>
                <a:effectLst>
                  <a:outerShdw blurRad="38100" dist="38100" dir="2700000" algn="tl">
                    <a:srgbClr val="000000">
                      <a:alpha val="43137"/>
                    </a:srgbClr>
                  </a:outerShdw>
                </a:effectLst>
              </a:rPr>
              <a:t>Aircraft Anti-icing Fluids</a:t>
            </a:r>
            <a:r>
              <a:rPr lang="en-US" dirty="0">
                <a:solidFill>
                  <a:schemeClr val="accent6"/>
                </a:solidFill>
              </a:rPr>
              <a:t> protect </a:t>
            </a:r>
            <a:br>
              <a:rPr lang="en-US" dirty="0">
                <a:solidFill>
                  <a:schemeClr val="accent6"/>
                </a:solidFill>
              </a:rPr>
            </a:br>
            <a:r>
              <a:rPr lang="en-US" dirty="0">
                <a:solidFill>
                  <a:schemeClr val="accent6"/>
                </a:solidFill>
              </a:rPr>
              <a:t>clean aircraft surfaces from </a:t>
            </a:r>
            <a:br>
              <a:rPr lang="en-US" dirty="0">
                <a:solidFill>
                  <a:schemeClr val="accent6"/>
                </a:solidFill>
              </a:rPr>
            </a:br>
            <a:r>
              <a:rPr lang="en-US" dirty="0">
                <a:solidFill>
                  <a:schemeClr val="accent6"/>
                </a:solidFill>
              </a:rPr>
              <a:t>accumulation of frozen </a:t>
            </a:r>
            <a:br>
              <a:rPr lang="en-US" dirty="0">
                <a:solidFill>
                  <a:schemeClr val="accent6"/>
                </a:solidFill>
              </a:rPr>
            </a:br>
            <a:r>
              <a:rPr lang="en-US" dirty="0">
                <a:solidFill>
                  <a:schemeClr val="accent6"/>
                </a:solidFill>
              </a:rPr>
              <a:t>precipitation for extended periods</a:t>
            </a:r>
          </a:p>
          <a:p>
            <a:pPr defTabSz="914400" eaLnBrk="0" fontAlgn="base" hangingPunct="0">
              <a:spcBef>
                <a:spcPct val="30000"/>
              </a:spcBef>
              <a:spcAft>
                <a:spcPct val="0"/>
              </a:spcAft>
              <a:defRPr/>
            </a:pPr>
            <a:endParaRPr lang="en-US" dirty="0">
              <a:solidFill>
                <a:schemeClr val="accent6"/>
              </a:solidFill>
            </a:endParaRPr>
          </a:p>
          <a:p>
            <a:pPr defTabSz="914400" eaLnBrk="0" fontAlgn="base" hangingPunct="0">
              <a:spcBef>
                <a:spcPct val="30000"/>
              </a:spcBef>
              <a:spcAft>
                <a:spcPct val="0"/>
              </a:spcAft>
              <a:defRPr/>
            </a:pPr>
            <a:endParaRPr lang="en-US" sz="1600" u="sng" dirty="0"/>
          </a:p>
        </p:txBody>
      </p:sp>
      <p:sp>
        <p:nvSpPr>
          <p:cNvPr id="3" name="Title 2"/>
          <p:cNvSpPr>
            <a:spLocks noGrp="1"/>
          </p:cNvSpPr>
          <p:nvPr>
            <p:ph type="title"/>
          </p:nvPr>
        </p:nvSpPr>
        <p:spPr/>
        <p:txBody>
          <a:bodyPr/>
          <a:lstStyle/>
          <a:p>
            <a:r>
              <a:rPr lang="en-US" dirty="0"/>
              <a:t>Aircraft Deicing Products</a:t>
            </a:r>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5" name="Picture 4" descr="http://www.ucar.edu/communications/quarterly/winter0708/images/deic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971800"/>
            <a:ext cx="1918915" cy="289560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43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spcBef>
                <a:spcPts val="600"/>
              </a:spcBef>
              <a:spcAft>
                <a:spcPts val="600"/>
              </a:spcAft>
              <a:buFont typeface="Arial" panose="020B0604020202020204" pitchFamily="34" charset="0"/>
              <a:buChar char="•"/>
            </a:pPr>
            <a:r>
              <a:rPr lang="en-US" dirty="0">
                <a:solidFill>
                  <a:schemeClr val="accent6"/>
                </a:solidFill>
              </a:rPr>
              <a:t>Produced as concentrate, diluted with water based on outside air temperature</a:t>
            </a:r>
          </a:p>
          <a:p>
            <a:pPr marL="342900" indent="-342900">
              <a:spcBef>
                <a:spcPts val="600"/>
              </a:spcBef>
              <a:spcAft>
                <a:spcPts val="600"/>
              </a:spcAft>
              <a:buFont typeface="Arial" panose="020B0604020202020204" pitchFamily="34" charset="0"/>
              <a:buChar char="•"/>
            </a:pPr>
            <a:r>
              <a:rPr lang="en-US" dirty="0">
                <a:solidFill>
                  <a:schemeClr val="accent6"/>
                </a:solidFill>
              </a:rPr>
              <a:t>50:50 concentrate: water is typical, </a:t>
            </a:r>
            <a:br>
              <a:rPr lang="en-US" dirty="0">
                <a:solidFill>
                  <a:schemeClr val="accent6"/>
                </a:solidFill>
              </a:rPr>
            </a:br>
            <a:r>
              <a:rPr lang="en-US" dirty="0">
                <a:solidFill>
                  <a:schemeClr val="accent6"/>
                </a:solidFill>
              </a:rPr>
              <a:t>lower ratios under warmer temps</a:t>
            </a:r>
          </a:p>
          <a:p>
            <a:pPr marL="342900" indent="-342900">
              <a:spcBef>
                <a:spcPts val="600"/>
              </a:spcBef>
              <a:spcAft>
                <a:spcPts val="600"/>
              </a:spcAft>
              <a:buFont typeface="Arial" panose="020B0604020202020204" pitchFamily="34" charset="0"/>
              <a:buChar char="•"/>
            </a:pPr>
            <a:r>
              <a:rPr lang="en-US" dirty="0">
                <a:solidFill>
                  <a:schemeClr val="accent6"/>
                </a:solidFill>
              </a:rPr>
              <a:t>Provide some anti-icing protection,</a:t>
            </a:r>
            <a:br>
              <a:rPr lang="en-US" dirty="0">
                <a:solidFill>
                  <a:schemeClr val="accent6"/>
                </a:solidFill>
              </a:rPr>
            </a:br>
            <a:r>
              <a:rPr lang="en-US" dirty="0">
                <a:solidFill>
                  <a:srgbClr val="FF9900"/>
                </a:solidFill>
                <a:effectLst>
                  <a:outerShdw blurRad="38100" dist="38100" dir="2700000" algn="tl">
                    <a:srgbClr val="000000">
                      <a:alpha val="43137"/>
                    </a:srgbClr>
                  </a:outerShdw>
                </a:effectLst>
              </a:rPr>
              <a:t>short hold over time</a:t>
            </a:r>
          </a:p>
          <a:p>
            <a:pPr marL="342900" indent="-342900">
              <a:spcBef>
                <a:spcPts val="600"/>
              </a:spcBef>
              <a:spcAft>
                <a:spcPts val="600"/>
              </a:spcAft>
              <a:buFont typeface="Arial" panose="020B0604020202020204" pitchFamily="34" charset="0"/>
              <a:buChar char="•"/>
            </a:pPr>
            <a:r>
              <a:rPr lang="en-US" dirty="0">
                <a:solidFill>
                  <a:schemeClr val="accent6"/>
                </a:solidFill>
              </a:rPr>
              <a:t>Specifications published by </a:t>
            </a:r>
            <a:br>
              <a:rPr lang="en-US" dirty="0">
                <a:solidFill>
                  <a:schemeClr val="accent6"/>
                </a:solidFill>
              </a:rPr>
            </a:br>
            <a:r>
              <a:rPr lang="en-US" dirty="0">
                <a:solidFill>
                  <a:schemeClr val="accent6"/>
                </a:solidFill>
              </a:rPr>
              <a:t>SAE International in </a:t>
            </a:r>
            <a:r>
              <a:rPr lang="en-US" dirty="0">
                <a:solidFill>
                  <a:srgbClr val="FF9900"/>
                </a:solidFill>
                <a:effectLst>
                  <a:outerShdw blurRad="38100" dist="38100" dir="2700000" algn="tl">
                    <a:srgbClr val="000000">
                      <a:alpha val="43137"/>
                    </a:srgbClr>
                  </a:outerShdw>
                </a:effectLst>
              </a:rPr>
              <a:t>AMS 1424</a:t>
            </a:r>
          </a:p>
          <a:p>
            <a:pPr defTabSz="914400" eaLnBrk="0" fontAlgn="base" hangingPunct="0">
              <a:spcBef>
                <a:spcPct val="30000"/>
              </a:spcBef>
              <a:spcAft>
                <a:spcPct val="0"/>
              </a:spcAft>
              <a:defRPr/>
            </a:pPr>
            <a:endParaRPr lang="en-US" sz="1600" u="sng" dirty="0"/>
          </a:p>
        </p:txBody>
      </p:sp>
      <p:sp>
        <p:nvSpPr>
          <p:cNvPr id="3" name="Title 2"/>
          <p:cNvSpPr>
            <a:spLocks noGrp="1"/>
          </p:cNvSpPr>
          <p:nvPr>
            <p:ph type="title"/>
          </p:nvPr>
        </p:nvSpPr>
        <p:spPr/>
        <p:txBody>
          <a:bodyPr/>
          <a:lstStyle/>
          <a:p>
            <a:r>
              <a:rPr lang="en-US" altLang="en-US" dirty="0"/>
              <a:t>Type I Fluids</a:t>
            </a:r>
            <a:endParaRPr lang="en-US" dirty="0"/>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pic>
        <p:nvPicPr>
          <p:cNvPr id="6" name="Picture 5"/>
          <p:cNvPicPr>
            <a:picLocks noChangeAspect="1"/>
          </p:cNvPicPr>
          <p:nvPr/>
        </p:nvPicPr>
        <p:blipFill>
          <a:blip r:embed="rId3"/>
          <a:stretch>
            <a:fillRect/>
          </a:stretch>
        </p:blipFill>
        <p:spPr>
          <a:xfrm>
            <a:off x="6705600" y="2582568"/>
            <a:ext cx="1791217" cy="3239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122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9142" y="1219200"/>
            <a:ext cx="7075554" cy="4267200"/>
          </a:xfrm>
        </p:spPr>
        <p:txBody>
          <a:bodyPr/>
          <a:lstStyle/>
          <a:p>
            <a:pPr marL="342900" indent="-342900">
              <a:spcBef>
                <a:spcPts val="600"/>
              </a:spcBef>
              <a:spcAft>
                <a:spcPts val="600"/>
              </a:spcAft>
              <a:buFont typeface="Arial" panose="020B0604020202020204" pitchFamily="34" charset="0"/>
              <a:buChar char="•"/>
            </a:pPr>
            <a:r>
              <a:rPr lang="en-US" dirty="0">
                <a:solidFill>
                  <a:schemeClr val="accent6"/>
                </a:solidFill>
              </a:rPr>
              <a:t>Ready to use </a:t>
            </a:r>
            <a:r>
              <a:rPr lang="en-US" dirty="0">
                <a:solidFill>
                  <a:srgbClr val="FF9900"/>
                </a:solidFill>
                <a:effectLst>
                  <a:outerShdw blurRad="38100" dist="38100" dir="2700000" algn="tl">
                    <a:srgbClr val="000000">
                      <a:alpha val="43137"/>
                    </a:srgbClr>
                  </a:outerShdw>
                </a:effectLst>
              </a:rPr>
              <a:t>without dilution</a:t>
            </a:r>
            <a:r>
              <a:rPr lang="en-US" dirty="0">
                <a:solidFill>
                  <a:schemeClr val="accent6"/>
                </a:solidFill>
              </a:rPr>
              <a:t>, contain at least 50% glycol + thickening agents</a:t>
            </a:r>
          </a:p>
          <a:p>
            <a:pPr marL="342900" indent="-342900">
              <a:spcBef>
                <a:spcPts val="600"/>
              </a:spcBef>
              <a:spcAft>
                <a:spcPts val="600"/>
              </a:spcAft>
              <a:buFont typeface="Arial" panose="020B0604020202020204" pitchFamily="34" charset="0"/>
              <a:buChar char="•"/>
            </a:pPr>
            <a:r>
              <a:rPr lang="en-US" dirty="0">
                <a:solidFill>
                  <a:schemeClr val="accent6"/>
                </a:solidFill>
              </a:rPr>
              <a:t>Longer </a:t>
            </a:r>
            <a:r>
              <a:rPr lang="en-US" dirty="0">
                <a:solidFill>
                  <a:srgbClr val="FF9900"/>
                </a:solidFill>
                <a:effectLst>
                  <a:outerShdw blurRad="38100" dist="38100" dir="2700000" algn="tl">
                    <a:srgbClr val="000000">
                      <a:alpha val="43137"/>
                    </a:srgbClr>
                  </a:outerShdw>
                </a:effectLst>
              </a:rPr>
              <a:t>hold over times </a:t>
            </a:r>
            <a:r>
              <a:rPr lang="en-US" dirty="0">
                <a:solidFill>
                  <a:schemeClr val="accent6"/>
                </a:solidFill>
              </a:rPr>
              <a:t>than Type I fluids</a:t>
            </a:r>
          </a:p>
          <a:p>
            <a:pPr marL="342900" indent="-342900">
              <a:spcBef>
                <a:spcPts val="600"/>
              </a:spcBef>
              <a:spcAft>
                <a:spcPts val="600"/>
              </a:spcAft>
              <a:buFont typeface="Arial" panose="020B0604020202020204" pitchFamily="34" charset="0"/>
              <a:buChar char="•"/>
            </a:pPr>
            <a:r>
              <a:rPr lang="en-US" dirty="0">
                <a:solidFill>
                  <a:schemeClr val="accent6"/>
                </a:solidFill>
              </a:rPr>
              <a:t>Type IV = longer hold over time than Type II and most widely used</a:t>
            </a:r>
          </a:p>
          <a:p>
            <a:pPr marL="342900" indent="-342900">
              <a:spcBef>
                <a:spcPts val="600"/>
              </a:spcBef>
              <a:spcAft>
                <a:spcPts val="600"/>
              </a:spcAft>
              <a:buFont typeface="Arial" panose="020B0604020202020204" pitchFamily="34" charset="0"/>
              <a:buChar char="•"/>
            </a:pPr>
            <a:r>
              <a:rPr lang="en-US" dirty="0">
                <a:solidFill>
                  <a:schemeClr val="accent6"/>
                </a:solidFill>
              </a:rPr>
              <a:t>Type III rarely used</a:t>
            </a:r>
          </a:p>
          <a:p>
            <a:pPr marL="342900" indent="-342900">
              <a:spcBef>
                <a:spcPts val="600"/>
              </a:spcBef>
              <a:spcAft>
                <a:spcPts val="600"/>
              </a:spcAft>
              <a:buFont typeface="Arial" panose="020B0604020202020204" pitchFamily="34" charset="0"/>
              <a:buChar char="•"/>
            </a:pPr>
            <a:r>
              <a:rPr lang="en-US" dirty="0">
                <a:solidFill>
                  <a:schemeClr val="accent6"/>
                </a:solidFill>
              </a:rPr>
              <a:t>Specs in SAE International </a:t>
            </a:r>
            <a:br>
              <a:rPr lang="en-US" dirty="0">
                <a:solidFill>
                  <a:schemeClr val="accent6"/>
                </a:solidFill>
              </a:rPr>
            </a:br>
            <a:r>
              <a:rPr lang="en-US" dirty="0">
                <a:solidFill>
                  <a:schemeClr val="accent6"/>
                </a:solidFill>
              </a:rPr>
              <a:t>AMS 1428</a:t>
            </a:r>
          </a:p>
          <a:p>
            <a:endParaRPr lang="en-US" dirty="0"/>
          </a:p>
        </p:txBody>
      </p:sp>
      <p:sp>
        <p:nvSpPr>
          <p:cNvPr id="3" name="Title 2"/>
          <p:cNvSpPr>
            <a:spLocks noGrp="1"/>
          </p:cNvSpPr>
          <p:nvPr>
            <p:ph type="title"/>
          </p:nvPr>
        </p:nvSpPr>
        <p:spPr/>
        <p:txBody>
          <a:bodyPr/>
          <a:lstStyle/>
          <a:p>
            <a:r>
              <a:rPr lang="en-US" altLang="en-US" dirty="0"/>
              <a:t>Type II, III and IV Anti-icing Fluids</a:t>
            </a:r>
            <a:endParaRPr lang="en-US" dirty="0"/>
          </a:p>
        </p:txBody>
      </p:sp>
      <p:sp>
        <p:nvSpPr>
          <p:cNvPr id="4" name="Footer Placeholder 3"/>
          <p:cNvSpPr>
            <a:spLocks noGrp="1"/>
          </p:cNvSpPr>
          <p:nvPr>
            <p:ph type="ftr" sz="quarter" idx="3"/>
          </p:nvPr>
        </p:nvSpPr>
        <p:spPr/>
        <p:txBody>
          <a:bodyPr/>
          <a:lstStyle/>
          <a:p>
            <a:pPr defTabSz="685800" eaLnBrk="1" fontAlgn="auto" hangingPunct="1">
              <a:spcBef>
                <a:spcPts val="0"/>
              </a:spcBef>
              <a:spcAft>
                <a:spcPts val="0"/>
              </a:spcAft>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grpSp>
        <p:nvGrpSpPr>
          <p:cNvPr id="8" name="Group 7"/>
          <p:cNvGrpSpPr/>
          <p:nvPr/>
        </p:nvGrpSpPr>
        <p:grpSpPr>
          <a:xfrm>
            <a:off x="6096000" y="3733800"/>
            <a:ext cx="2362200" cy="2209800"/>
            <a:chOff x="6324600" y="4038600"/>
            <a:chExt cx="2172217" cy="2084684"/>
          </a:xfrm>
        </p:grpSpPr>
        <p:pic>
          <p:nvPicPr>
            <p:cNvPr id="5" name="Picture 4"/>
            <p:cNvPicPr>
              <a:picLocks noChangeAspect="1"/>
            </p:cNvPicPr>
            <p:nvPr/>
          </p:nvPicPr>
          <p:blipFill rotWithShape="1">
            <a:blip r:embed="rId3"/>
            <a:srcRect l="34655"/>
            <a:stretch/>
          </p:blipFill>
          <p:spPr>
            <a:xfrm>
              <a:off x="6324600" y="4038600"/>
              <a:ext cx="2172217" cy="208468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553201" y="5888983"/>
              <a:ext cx="609600" cy="215444"/>
            </a:xfrm>
            <a:prstGeom prst="rect">
              <a:avLst/>
            </a:prstGeom>
            <a:solidFill>
              <a:schemeClr val="bg1"/>
            </a:solidFill>
          </p:spPr>
          <p:txBody>
            <a:bodyPr wrap="square" rtlCol="0">
              <a:spAutoFit/>
            </a:bodyPr>
            <a:lstStyle/>
            <a:p>
              <a:pPr>
                <a:lnSpc>
                  <a:spcPct val="80000"/>
                </a:lnSpc>
              </a:pPr>
              <a:r>
                <a:rPr lang="en-US" sz="1000" b="1" dirty="0"/>
                <a:t>Type II</a:t>
              </a:r>
            </a:p>
          </p:txBody>
        </p:sp>
        <p:sp>
          <p:nvSpPr>
            <p:cNvPr id="7" name="TextBox 6"/>
            <p:cNvSpPr txBox="1"/>
            <p:nvPr/>
          </p:nvSpPr>
          <p:spPr>
            <a:xfrm>
              <a:off x="7620000" y="5888983"/>
              <a:ext cx="685800" cy="215444"/>
            </a:xfrm>
            <a:prstGeom prst="rect">
              <a:avLst/>
            </a:prstGeom>
            <a:solidFill>
              <a:schemeClr val="bg1"/>
            </a:solidFill>
          </p:spPr>
          <p:txBody>
            <a:bodyPr wrap="square" rtlCol="0">
              <a:spAutoFit/>
            </a:bodyPr>
            <a:lstStyle/>
            <a:p>
              <a:pPr>
                <a:lnSpc>
                  <a:spcPct val="80000"/>
                </a:lnSpc>
              </a:pPr>
              <a:r>
                <a:rPr lang="en-US" sz="1000" b="1" dirty="0"/>
                <a:t>Type IV</a:t>
              </a:r>
            </a:p>
          </p:txBody>
        </p:sp>
      </p:grpSp>
    </p:spTree>
    <p:extLst>
      <p:ext uri="{BB962C8B-B14F-4D97-AF65-F5344CB8AC3E}">
        <p14:creationId xmlns:p14="http://schemas.microsoft.com/office/powerpoint/2010/main" val="168483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Localize for Your Airport</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411796799"/>
              </p:ext>
            </p:extLst>
          </p:nvPr>
        </p:nvGraphicFramePr>
        <p:xfrm>
          <a:off x="1219200" y="1905000"/>
          <a:ext cx="5500509" cy="3061153"/>
        </p:xfrm>
        <a:graphic>
          <a:graphicData uri="http://schemas.openxmlformats.org/presentationml/2006/ole">
            <mc:AlternateContent xmlns:mc="http://schemas.openxmlformats.org/markup-compatibility/2006">
              <mc:Choice xmlns:v="urn:schemas-microsoft-com:vml" Requires="v">
                <p:oleObj spid="_x0000_s13407" name="Bitmap Image" r:id="rId4" imgW="4381560" imgH="2438280" progId="Paint.Picture">
                  <p:embed/>
                </p:oleObj>
              </mc:Choice>
              <mc:Fallback>
                <p:oleObj name="Bitmap Image" r:id="rId4" imgW="4381560" imgH="2438280" progId="Paint.Picture">
                  <p:embed/>
                  <p:pic>
                    <p:nvPicPr>
                      <p:cNvPr id="4" name="Object 3"/>
                      <p:cNvPicPr/>
                      <p:nvPr/>
                    </p:nvPicPr>
                    <p:blipFill>
                      <a:blip r:embed="rId5"/>
                      <a:stretch>
                        <a:fillRect/>
                      </a:stretch>
                    </p:blipFill>
                    <p:spPr>
                      <a:xfrm>
                        <a:off x="1219200" y="1905000"/>
                        <a:ext cx="5500509" cy="3061153"/>
                      </a:xfrm>
                      <a:prstGeom prst="rect">
                        <a:avLst/>
                      </a:prstGeom>
                    </p:spPr>
                  </p:pic>
                </p:oleObj>
              </mc:Fallback>
            </mc:AlternateContent>
          </a:graphicData>
        </a:graphic>
      </p:graphicFrame>
      <p:sp>
        <p:nvSpPr>
          <p:cNvPr id="6" name="TextBox 5"/>
          <p:cNvSpPr txBox="1"/>
          <p:nvPr/>
        </p:nvSpPr>
        <p:spPr>
          <a:xfrm>
            <a:off x="1219200" y="3227827"/>
            <a:ext cx="5295040" cy="415498"/>
          </a:xfrm>
          <a:prstGeom prst="rect">
            <a:avLst/>
          </a:prstGeom>
          <a:noFill/>
        </p:spPr>
        <p:txBody>
          <a:bodyPr wrap="none" rtlCol="0">
            <a:spAutoFit/>
          </a:bodyPr>
          <a:lstStyle/>
          <a:p>
            <a:pPr marL="342900" indent="-342900" algn="ctr">
              <a:buFont typeface="Arial" panose="020B0604020202020204" pitchFamily="34" charset="0"/>
              <a:buChar char="•"/>
            </a:pPr>
            <a:r>
              <a:rPr lang="en-US" sz="2100" dirty="0">
                <a:solidFill>
                  <a:srgbClr val="FFFF00"/>
                </a:solidFill>
                <a:cs typeface="Arial" panose="020B0604020202020204" pitchFamily="34" charset="0"/>
              </a:rPr>
              <a:t>Replace this slide with local information</a:t>
            </a:r>
          </a:p>
        </p:txBody>
      </p:sp>
    </p:spTree>
    <p:extLst>
      <p:ext uri="{BB962C8B-B14F-4D97-AF65-F5344CB8AC3E}">
        <p14:creationId xmlns:p14="http://schemas.microsoft.com/office/powerpoint/2010/main" val="328261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4_Blank">
  <a:themeElements>
    <a:clrScheme name="ACRP-blue-v2">
      <a:dk1>
        <a:srgbClr val="FFFFFF"/>
      </a:dk1>
      <a:lt1>
        <a:srgbClr val="7CA1C9"/>
      </a:lt1>
      <a:dk2>
        <a:srgbClr val="FFFFFF"/>
      </a:dk2>
      <a:lt2>
        <a:srgbClr val="7CA1C9"/>
      </a:lt2>
      <a:accent1>
        <a:srgbClr val="7CA1C9"/>
      </a:accent1>
      <a:accent2>
        <a:srgbClr val="59BD7D"/>
      </a:accent2>
      <a:accent3>
        <a:srgbClr val="1E4734"/>
      </a:accent3>
      <a:accent4>
        <a:srgbClr val="B77B28"/>
      </a:accent4>
      <a:accent5>
        <a:srgbClr val="E09E26"/>
      </a:accent5>
      <a:accent6>
        <a:srgbClr val="47391D"/>
      </a:accent6>
      <a:hlink>
        <a:srgbClr val="0378AD"/>
      </a:hlink>
      <a:folHlink>
        <a:srgbClr val="7CA1C9"/>
      </a:folHlink>
    </a:clrScheme>
    <a:fontScheme name="HelveticaNeueLT Std">
      <a:majorFont>
        <a:latin typeface="HelveticaNeueLT Std Med"/>
        <a:ea typeface=""/>
        <a:cs typeface=""/>
      </a:majorFont>
      <a:minorFont>
        <a:latin typeface="HelveticaNeueLT Std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crp_webinar_template.pptx" id="{F7DF8169-9D3F-4A61-B572-8D1E9E3E97B6}" vid="{2FDD2520-77F7-49FE-9360-89B17A952FCE}"/>
    </a:ext>
  </a:extLst>
</a:theme>
</file>

<file path=ppt/theme/theme2.xml><?xml version="1.0" encoding="utf-8"?>
<a:theme xmlns:a="http://schemas.openxmlformats.org/drawingml/2006/main" name="Certificate of Scholarship (Blue)">
  <a:themeElements>
    <a:clrScheme name="Certificate of Achievement">
      <a:dk1>
        <a:sysClr val="windowText" lastClr="000000"/>
      </a:dk1>
      <a:lt1>
        <a:sysClr val="window" lastClr="FFFFFF"/>
      </a:lt1>
      <a:dk2>
        <a:srgbClr val="404040"/>
      </a:dk2>
      <a:lt2>
        <a:srgbClr val="DBEEF4"/>
      </a:lt2>
      <a:accent1>
        <a:srgbClr val="009444"/>
      </a:accent1>
      <a:accent2>
        <a:srgbClr val="1C75BC"/>
      </a:accent2>
      <a:accent3>
        <a:srgbClr val="F15649"/>
      </a:accent3>
      <a:accent4>
        <a:srgbClr val="C18447"/>
      </a:accent4>
      <a:accent5>
        <a:srgbClr val="5F5F5F"/>
      </a:accent5>
      <a:accent6>
        <a:srgbClr val="F8DF4A"/>
      </a:accent6>
      <a:hlink>
        <a:srgbClr val="4BB9B4"/>
      </a:hlink>
      <a:folHlink>
        <a:srgbClr val="A6A6A6"/>
      </a:folHlink>
    </a:clrScheme>
    <a:fontScheme name="Palatino Linotype">
      <a:majorFont>
        <a:latin typeface="Palatino Linotype"/>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Palatino Linotype"/>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28873</TotalTime>
  <Words>4338</Words>
  <Application>Microsoft Office PowerPoint</Application>
  <PresentationFormat>On-screen Show (4:3)</PresentationFormat>
  <Paragraphs>629</Paragraphs>
  <Slides>49</Slides>
  <Notes>49</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49</vt:i4>
      </vt:variant>
    </vt:vector>
  </HeadingPairs>
  <TitlesOfParts>
    <vt:vector size="63" baseType="lpstr">
      <vt:lpstr>Arial</vt:lpstr>
      <vt:lpstr>Articulate</vt:lpstr>
      <vt:lpstr>Calibri</vt:lpstr>
      <vt:lpstr>Futura</vt:lpstr>
      <vt:lpstr>HelveticaNeueLT Std Blk</vt:lpstr>
      <vt:lpstr>HelveticaNeueLT Std Lt</vt:lpstr>
      <vt:lpstr>Palatino Linotype</vt:lpstr>
      <vt:lpstr>Segoe UI</vt:lpstr>
      <vt:lpstr>Times New Roman</vt:lpstr>
      <vt:lpstr>Trebuchet MS</vt:lpstr>
      <vt:lpstr>4_Blank</vt:lpstr>
      <vt:lpstr>Certificate of Scholarship (Blue)</vt:lpstr>
      <vt:lpstr>Bitmap Image</vt:lpstr>
      <vt:lpstr>Chart</vt:lpstr>
      <vt:lpstr>Notes to Instructor</vt:lpstr>
      <vt:lpstr>Course 4 Managing Deicing Runoff L1: Introduction to Deicing</vt:lpstr>
      <vt:lpstr>Lesson Objectives</vt:lpstr>
      <vt:lpstr>What is Deicing and Anti-Icing?</vt:lpstr>
      <vt:lpstr>Frozen Precipitation is a Serious Threat </vt:lpstr>
      <vt:lpstr>Aircraft Deicing Products</vt:lpstr>
      <vt:lpstr>Type I Fluids</vt:lpstr>
      <vt:lpstr>Type II, III and IV Anti-icing Fluids</vt:lpstr>
      <vt:lpstr>(Optional) Localize for Your Airport</vt:lpstr>
      <vt:lpstr> Freezing Point Depressant (FPD) </vt:lpstr>
      <vt:lpstr>Common FPDs Used In ADF</vt:lpstr>
      <vt:lpstr>Other Ingredients in ADF</vt:lpstr>
      <vt:lpstr>Airfield Pavement Deicers</vt:lpstr>
      <vt:lpstr>Airfield Pavement Deicers</vt:lpstr>
      <vt:lpstr>Airfield Pavement Deicers: Urea</vt:lpstr>
      <vt:lpstr>Environmental Implications of Deicing</vt:lpstr>
      <vt:lpstr>FPDs and Dissolved Oxygen</vt:lpstr>
      <vt:lpstr>Other Environmental Concerns</vt:lpstr>
      <vt:lpstr>Regulatory Requirements</vt:lpstr>
      <vt:lpstr>Challenges in Managing Deicing Runoff</vt:lpstr>
      <vt:lpstr>Challenges in Managing Deicing Runoff</vt:lpstr>
      <vt:lpstr>Challenges in Managing Deicing Runoff</vt:lpstr>
      <vt:lpstr>Lesson Summary</vt:lpstr>
      <vt:lpstr>Knowledge Check 1</vt:lpstr>
      <vt:lpstr>Knowledge Check 2</vt:lpstr>
      <vt:lpstr>Knowledge Check 3</vt:lpstr>
      <vt:lpstr>Course 4 Managing Deicing Runoff L2: Deicing Runoff Management Toolbox</vt:lpstr>
      <vt:lpstr>Lesson Objectives</vt:lpstr>
      <vt:lpstr>Deicing Runoff Management Toolbox</vt:lpstr>
      <vt:lpstr>Source Reduction Tools: Aircraft Deicing</vt:lpstr>
      <vt:lpstr>Source Reduction: Blending to Temperature</vt:lpstr>
      <vt:lpstr>Source Reduction: Forced Air/Fluid Deicing</vt:lpstr>
      <vt:lpstr>Source Reduction: Pavement Deicing</vt:lpstr>
      <vt:lpstr>Source Reduction: Pavement Deicing</vt:lpstr>
      <vt:lpstr>Collection / Containment: Deicing Pads</vt:lpstr>
      <vt:lpstr>Glycol Collection Vehicles</vt:lpstr>
      <vt:lpstr>Storage Tools</vt:lpstr>
      <vt:lpstr>Options for Disposing of Collected Runoff</vt:lpstr>
      <vt:lpstr>Publicly-Owned Treatment Works (POTW) </vt:lpstr>
      <vt:lpstr>Treatment / Recycling: On-Site Facilities</vt:lpstr>
      <vt:lpstr>Deicing Runoff Management Systems</vt:lpstr>
      <vt:lpstr>One Size Does Not Fit All</vt:lpstr>
      <vt:lpstr>To learn more on this topic</vt:lpstr>
      <vt:lpstr>Lesson Summary</vt:lpstr>
      <vt:lpstr>Knowledge Check 4</vt:lpstr>
      <vt:lpstr>Knowledge Check 5</vt:lpstr>
      <vt:lpstr>Knowledge Check 6</vt:lpstr>
      <vt:lpstr>Class Wrap-Up</vt:lpstr>
      <vt:lpstr>PowerPoint Presentation</vt:lpstr>
    </vt:vector>
  </TitlesOfParts>
  <Company>CH2M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the Environmental Impacts of Aircraft and Airfield Pavement Deicing</dc:title>
  <dc:creator>Dean Mericas</dc:creator>
  <cp:lastModifiedBy>Karen Miller</cp:lastModifiedBy>
  <cp:revision>477</cp:revision>
  <cp:lastPrinted>2016-11-28T21:46:38Z</cp:lastPrinted>
  <dcterms:created xsi:type="dcterms:W3CDTF">2006-03-08T21:33:58Z</dcterms:created>
  <dcterms:modified xsi:type="dcterms:W3CDTF">2017-01-22T22:19:22Z</dcterms:modified>
</cp:coreProperties>
</file>