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2" r:id="rId2"/>
    <p:sldMasterId id="2147483700" r:id="rId3"/>
  </p:sldMasterIdLst>
  <p:notesMasterIdLst>
    <p:notesMasterId r:id="rId93"/>
  </p:notesMasterIdLst>
  <p:handoutMasterIdLst>
    <p:handoutMasterId r:id="rId94"/>
  </p:handoutMasterIdLst>
  <p:sldIdLst>
    <p:sldId id="421" r:id="rId4"/>
    <p:sldId id="256" r:id="rId5"/>
    <p:sldId id="316" r:id="rId6"/>
    <p:sldId id="317" r:id="rId7"/>
    <p:sldId id="321" r:id="rId8"/>
    <p:sldId id="322" r:id="rId9"/>
    <p:sldId id="323" r:id="rId10"/>
    <p:sldId id="325" r:id="rId11"/>
    <p:sldId id="423" r:id="rId12"/>
    <p:sldId id="327" r:id="rId13"/>
    <p:sldId id="328" r:id="rId14"/>
    <p:sldId id="424" r:id="rId15"/>
    <p:sldId id="425" r:id="rId16"/>
    <p:sldId id="426" r:id="rId17"/>
    <p:sldId id="443" r:id="rId18"/>
    <p:sldId id="331" r:id="rId19"/>
    <p:sldId id="332" r:id="rId20"/>
    <p:sldId id="334" r:id="rId21"/>
    <p:sldId id="335" r:id="rId22"/>
    <p:sldId id="427" r:id="rId23"/>
    <p:sldId id="449" r:id="rId24"/>
    <p:sldId id="450" r:id="rId25"/>
    <p:sldId id="340" r:id="rId26"/>
    <p:sldId id="343" r:id="rId27"/>
    <p:sldId id="344" r:id="rId28"/>
    <p:sldId id="345" r:id="rId29"/>
    <p:sldId id="349" r:id="rId30"/>
    <p:sldId id="350" r:id="rId31"/>
    <p:sldId id="352" r:id="rId32"/>
    <p:sldId id="353" r:id="rId33"/>
    <p:sldId id="355" r:id="rId34"/>
    <p:sldId id="356" r:id="rId35"/>
    <p:sldId id="448" r:id="rId36"/>
    <p:sldId id="357" r:id="rId37"/>
    <p:sldId id="359" r:id="rId38"/>
    <p:sldId id="360" r:id="rId39"/>
    <p:sldId id="361" r:id="rId40"/>
    <p:sldId id="362" r:id="rId41"/>
    <p:sldId id="428" r:id="rId42"/>
    <p:sldId id="430" r:id="rId43"/>
    <p:sldId id="439" r:id="rId44"/>
    <p:sldId id="444" r:id="rId45"/>
    <p:sldId id="365" r:id="rId46"/>
    <p:sldId id="366" r:id="rId47"/>
    <p:sldId id="367" r:id="rId48"/>
    <p:sldId id="368" r:id="rId49"/>
    <p:sldId id="369" r:id="rId50"/>
    <p:sldId id="370" r:id="rId51"/>
    <p:sldId id="372" r:id="rId52"/>
    <p:sldId id="373" r:id="rId53"/>
    <p:sldId id="374" r:id="rId54"/>
    <p:sldId id="376" r:id="rId55"/>
    <p:sldId id="378" r:id="rId56"/>
    <p:sldId id="380" r:id="rId57"/>
    <p:sldId id="383" r:id="rId58"/>
    <p:sldId id="386" r:id="rId59"/>
    <p:sldId id="432" r:id="rId60"/>
    <p:sldId id="433" r:id="rId61"/>
    <p:sldId id="445" r:id="rId62"/>
    <p:sldId id="389" r:id="rId63"/>
    <p:sldId id="390" r:id="rId64"/>
    <p:sldId id="434" r:id="rId65"/>
    <p:sldId id="396" r:id="rId66"/>
    <p:sldId id="399" r:id="rId67"/>
    <p:sldId id="400" r:id="rId68"/>
    <p:sldId id="401" r:id="rId69"/>
    <p:sldId id="402" r:id="rId70"/>
    <p:sldId id="403" r:id="rId71"/>
    <p:sldId id="404" r:id="rId72"/>
    <p:sldId id="405" r:id="rId73"/>
    <p:sldId id="406" r:id="rId74"/>
    <p:sldId id="407" r:id="rId75"/>
    <p:sldId id="408" r:id="rId76"/>
    <p:sldId id="409" r:id="rId77"/>
    <p:sldId id="451" r:id="rId78"/>
    <p:sldId id="410" r:id="rId79"/>
    <p:sldId id="411" r:id="rId80"/>
    <p:sldId id="412" r:id="rId81"/>
    <p:sldId id="413" r:id="rId82"/>
    <p:sldId id="414" r:id="rId83"/>
    <p:sldId id="415" r:id="rId84"/>
    <p:sldId id="416" r:id="rId85"/>
    <p:sldId id="417" r:id="rId86"/>
    <p:sldId id="419" r:id="rId87"/>
    <p:sldId id="435" r:id="rId88"/>
    <p:sldId id="436" r:id="rId89"/>
    <p:sldId id="437" r:id="rId90"/>
    <p:sldId id="438" r:id="rId91"/>
    <p:sldId id="441" r:id="rId9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 id="2" name="Dean Mericas" initials="DM"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04040"/>
    <a:srgbClr val="0F78AE"/>
    <a:srgbClr val="000000"/>
    <a:srgbClr val="AEB785"/>
    <a:srgbClr val="D2B4A6"/>
    <a:srgbClr val="FFFFFF"/>
    <a:srgbClr val="990033"/>
    <a:srgbClr val="734F29"/>
    <a:srgbClr val="D24726"/>
    <a:srgbClr val="DD46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50" autoAdjust="0"/>
    <p:restoredTop sz="76271" autoAdjust="0"/>
  </p:normalViewPr>
  <p:slideViewPr>
    <p:cSldViewPr snapToGrid="0">
      <p:cViewPr varScale="1">
        <p:scale>
          <a:sx n="52" d="100"/>
          <a:sy n="52" d="100"/>
        </p:scale>
        <p:origin x="36" y="52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47" d="100"/>
        <a:sy n="47" d="100"/>
      </p:scale>
      <p:origin x="0" y="-5628"/>
    </p:cViewPr>
  </p:sorterViewPr>
  <p:notesViewPr>
    <p:cSldViewPr snapToGrid="0">
      <p:cViewPr varScale="1">
        <p:scale>
          <a:sx n="78" d="100"/>
          <a:sy n="78" d="100"/>
        </p:scale>
        <p:origin x="1506"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commentAuthors" Target="commentAuthor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5E667C-91C9-4CDB-9E90-5BC1970A6B72}"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9C7E4A78-8E81-4131-A994-36F8BE51037C}">
      <dgm:prSet phldrT="[Text]"/>
      <dgm:spPr>
        <a:solidFill>
          <a:srgbClr val="0F78AE">
            <a:alpha val="90000"/>
          </a:srgbClr>
        </a:solidFill>
      </dgm:spPr>
      <dgm:t>
        <a:bodyPr/>
        <a:lstStyle/>
        <a:p>
          <a:r>
            <a:rPr lang="en-US" dirty="0">
              <a:solidFill>
                <a:srgbClr val="FFC000"/>
              </a:solidFill>
            </a:rPr>
            <a:t>Industrial </a:t>
          </a:r>
          <a:r>
            <a:rPr lang="en-US" dirty="0"/>
            <a:t>Activities</a:t>
          </a:r>
        </a:p>
      </dgm:t>
    </dgm:pt>
    <dgm:pt modelId="{A799AFFF-4D37-49BF-9026-3066A743DA71}" type="parTrans" cxnId="{B16F500A-37C5-40F6-AD49-23B4DF222061}">
      <dgm:prSet/>
      <dgm:spPr/>
      <dgm:t>
        <a:bodyPr/>
        <a:lstStyle/>
        <a:p>
          <a:endParaRPr lang="en-US"/>
        </a:p>
      </dgm:t>
    </dgm:pt>
    <dgm:pt modelId="{386A3866-D3C3-4C6F-84E9-E78E8B5F8DC5}" type="sibTrans" cxnId="{B16F500A-37C5-40F6-AD49-23B4DF222061}">
      <dgm:prSet/>
      <dgm:spPr/>
      <dgm:t>
        <a:bodyPr/>
        <a:lstStyle/>
        <a:p>
          <a:endParaRPr lang="en-US"/>
        </a:p>
      </dgm:t>
    </dgm:pt>
    <dgm:pt modelId="{9AB1EAE4-901C-402D-B45F-D1B755AB448E}">
      <dgm:prSet phldrT="[Text]"/>
      <dgm:spPr>
        <a:solidFill>
          <a:srgbClr val="0F78AE">
            <a:alpha val="90000"/>
          </a:srgbClr>
        </a:solidFill>
      </dgm:spPr>
      <dgm:t>
        <a:bodyPr/>
        <a:lstStyle/>
        <a:p>
          <a:r>
            <a:rPr lang="en-US" dirty="0">
              <a:solidFill>
                <a:srgbClr val="FFC000"/>
              </a:solidFill>
            </a:rPr>
            <a:t>Construction </a:t>
          </a:r>
          <a:r>
            <a:rPr lang="en-US" dirty="0"/>
            <a:t>Activities</a:t>
          </a:r>
        </a:p>
      </dgm:t>
    </dgm:pt>
    <dgm:pt modelId="{A748F1FF-2C95-4AF7-9F1B-FAA3B451C24C}" type="parTrans" cxnId="{ADFDBC08-C882-45F0-BCF9-2BE6AD4638D9}">
      <dgm:prSet/>
      <dgm:spPr/>
      <dgm:t>
        <a:bodyPr/>
        <a:lstStyle/>
        <a:p>
          <a:endParaRPr lang="en-US"/>
        </a:p>
      </dgm:t>
    </dgm:pt>
    <dgm:pt modelId="{B5A07346-6BA8-4BC9-8D97-5778166313A2}" type="sibTrans" cxnId="{ADFDBC08-C882-45F0-BCF9-2BE6AD4638D9}">
      <dgm:prSet/>
      <dgm:spPr/>
      <dgm:t>
        <a:bodyPr/>
        <a:lstStyle/>
        <a:p>
          <a:endParaRPr lang="en-US"/>
        </a:p>
      </dgm:t>
    </dgm:pt>
    <dgm:pt modelId="{C8E9E8BC-B580-49BB-A91C-D23D26FBA102}">
      <dgm:prSet phldrT="[Text]"/>
      <dgm:spPr>
        <a:solidFill>
          <a:srgbClr val="0F78AE">
            <a:alpha val="90000"/>
          </a:srgbClr>
        </a:solidFill>
      </dgm:spPr>
      <dgm:t>
        <a:bodyPr/>
        <a:lstStyle/>
        <a:p>
          <a:r>
            <a:rPr lang="en-US" dirty="0">
              <a:solidFill>
                <a:srgbClr val="FFC000"/>
              </a:solidFill>
            </a:rPr>
            <a:t>NPDES </a:t>
          </a:r>
          <a:r>
            <a:rPr lang="en-US" dirty="0"/>
            <a:t>Permitting Program</a:t>
          </a:r>
        </a:p>
      </dgm:t>
    </dgm:pt>
    <dgm:pt modelId="{6774AD96-2FC6-4A5C-8062-62A6A7BCCBA6}" type="sibTrans" cxnId="{017F4A33-BDA3-49B7-B5E6-5EFE3F84429B}">
      <dgm:prSet/>
      <dgm:spPr/>
      <dgm:t>
        <a:bodyPr/>
        <a:lstStyle/>
        <a:p>
          <a:endParaRPr lang="en-US"/>
        </a:p>
      </dgm:t>
    </dgm:pt>
    <dgm:pt modelId="{27900727-D2EC-400B-8E5D-2D7214B76835}" type="parTrans" cxnId="{017F4A33-BDA3-49B7-B5E6-5EFE3F84429B}">
      <dgm:prSet/>
      <dgm:spPr/>
      <dgm:t>
        <a:bodyPr/>
        <a:lstStyle/>
        <a:p>
          <a:endParaRPr lang="en-US"/>
        </a:p>
      </dgm:t>
    </dgm:pt>
    <dgm:pt modelId="{BA1EDFBF-66DA-4CCB-83C0-615B5B672FBA}">
      <dgm:prSet/>
      <dgm:spPr>
        <a:solidFill>
          <a:srgbClr val="0F78AE">
            <a:alpha val="90000"/>
          </a:srgbClr>
        </a:solidFill>
      </dgm:spPr>
      <dgm:t>
        <a:bodyPr/>
        <a:lstStyle/>
        <a:p>
          <a:r>
            <a:rPr lang="en-US" dirty="0"/>
            <a:t>State</a:t>
          </a:r>
        </a:p>
        <a:p>
          <a:r>
            <a:rPr lang="en-US" dirty="0"/>
            <a:t>or</a:t>
          </a:r>
        </a:p>
        <a:p>
          <a:r>
            <a:rPr lang="en-US" dirty="0"/>
            <a:t>EPA </a:t>
          </a:r>
        </a:p>
      </dgm:t>
    </dgm:pt>
    <dgm:pt modelId="{B442DD95-16F6-4B5C-A39D-653997BF9DF9}" type="sibTrans" cxnId="{9E0EE33B-EEDC-450B-8908-66C8C1F54754}">
      <dgm:prSet/>
      <dgm:spPr/>
      <dgm:t>
        <a:bodyPr/>
        <a:lstStyle/>
        <a:p>
          <a:endParaRPr lang="en-US"/>
        </a:p>
      </dgm:t>
    </dgm:pt>
    <dgm:pt modelId="{5E243532-5BDB-4947-9B8F-B0E48B95A6BF}" type="parTrans" cxnId="{9E0EE33B-EEDC-450B-8908-66C8C1F54754}">
      <dgm:prSet/>
      <dgm:spPr/>
      <dgm:t>
        <a:bodyPr/>
        <a:lstStyle/>
        <a:p>
          <a:endParaRPr lang="en-US"/>
        </a:p>
      </dgm:t>
    </dgm:pt>
    <dgm:pt modelId="{BE0CBBE6-9C8A-4A1F-9834-39200A8A8D56}">
      <dgm:prSet/>
      <dgm:spPr>
        <a:solidFill>
          <a:srgbClr val="0F78AE">
            <a:alpha val="90000"/>
          </a:srgbClr>
        </a:solidFill>
      </dgm:spPr>
      <dgm:t>
        <a:bodyPr/>
        <a:lstStyle/>
        <a:p>
          <a:r>
            <a:rPr lang="en-US" dirty="0"/>
            <a:t>EPA Clean Water Act</a:t>
          </a:r>
        </a:p>
      </dgm:t>
    </dgm:pt>
    <dgm:pt modelId="{A27D09BF-ABF4-4D59-A9D8-DFB5A589FFAF}" type="parTrans" cxnId="{0D1C751C-6CC1-48B8-A0C1-527EBBA30883}">
      <dgm:prSet/>
      <dgm:spPr/>
      <dgm:t>
        <a:bodyPr/>
        <a:lstStyle/>
        <a:p>
          <a:endParaRPr lang="en-US"/>
        </a:p>
      </dgm:t>
    </dgm:pt>
    <dgm:pt modelId="{2D5BE91E-1824-4DBF-BA2A-FCC0611E574A}" type="sibTrans" cxnId="{0D1C751C-6CC1-48B8-A0C1-527EBBA30883}">
      <dgm:prSet/>
      <dgm:spPr/>
      <dgm:t>
        <a:bodyPr/>
        <a:lstStyle/>
        <a:p>
          <a:endParaRPr lang="en-US"/>
        </a:p>
      </dgm:t>
    </dgm:pt>
    <dgm:pt modelId="{67B728D9-9F5C-43C0-9268-C8EF897FF503}">
      <dgm:prSet/>
      <dgm:spPr>
        <a:solidFill>
          <a:srgbClr val="0F78AE">
            <a:alpha val="90000"/>
          </a:srgbClr>
        </a:solidFill>
      </dgm:spPr>
      <dgm:t>
        <a:bodyPr/>
        <a:lstStyle/>
        <a:p>
          <a:r>
            <a:rPr lang="en-US" dirty="0"/>
            <a:t>Spill Prevention Controls &amp; Countermeasures </a:t>
          </a:r>
          <a:r>
            <a:rPr lang="en-US" dirty="0">
              <a:solidFill>
                <a:srgbClr val="FFC000"/>
              </a:solidFill>
            </a:rPr>
            <a:t>(SPCC)</a:t>
          </a:r>
        </a:p>
      </dgm:t>
    </dgm:pt>
    <dgm:pt modelId="{263600C7-7655-4F3C-B75D-E08C1BFC777B}" type="parTrans" cxnId="{956E1BCD-6A0D-4409-B0DC-847EF55A1197}">
      <dgm:prSet/>
      <dgm:spPr/>
      <dgm:t>
        <a:bodyPr/>
        <a:lstStyle/>
        <a:p>
          <a:endParaRPr lang="en-US"/>
        </a:p>
      </dgm:t>
    </dgm:pt>
    <dgm:pt modelId="{A199BA18-5AC2-4FF3-9FFC-419F96D8EA0F}" type="sibTrans" cxnId="{956E1BCD-6A0D-4409-B0DC-847EF55A1197}">
      <dgm:prSet/>
      <dgm:spPr/>
      <dgm:t>
        <a:bodyPr/>
        <a:lstStyle/>
        <a:p>
          <a:endParaRPr lang="en-US"/>
        </a:p>
      </dgm:t>
    </dgm:pt>
    <dgm:pt modelId="{89BD7F9F-6BCB-4764-BDF9-58D0C2F3F770}">
      <dgm:prSet/>
      <dgm:spPr>
        <a:solidFill>
          <a:srgbClr val="0F78AE">
            <a:alpha val="90000"/>
          </a:srgbClr>
        </a:solidFill>
      </dgm:spPr>
      <dgm:t>
        <a:bodyPr/>
        <a:lstStyle/>
        <a:p>
          <a:r>
            <a:rPr lang="en-US" dirty="0"/>
            <a:t>Municipal Separate Storm Sewer System </a:t>
          </a:r>
          <a:r>
            <a:rPr lang="en-US" dirty="0">
              <a:solidFill>
                <a:srgbClr val="FFC000"/>
              </a:solidFill>
            </a:rPr>
            <a:t>(MS4)</a:t>
          </a:r>
        </a:p>
      </dgm:t>
    </dgm:pt>
    <dgm:pt modelId="{8F92ACF2-253A-4DF7-9252-DD7F1F6D723B}" type="parTrans" cxnId="{C140F427-963C-420B-9331-B68846962B9B}">
      <dgm:prSet/>
      <dgm:spPr/>
      <dgm:t>
        <a:bodyPr/>
        <a:lstStyle/>
        <a:p>
          <a:endParaRPr lang="en-US"/>
        </a:p>
      </dgm:t>
    </dgm:pt>
    <dgm:pt modelId="{A21FD282-80BE-41E4-BDDD-59140D5DEDAB}" type="sibTrans" cxnId="{C140F427-963C-420B-9331-B68846962B9B}">
      <dgm:prSet/>
      <dgm:spPr/>
      <dgm:t>
        <a:bodyPr/>
        <a:lstStyle/>
        <a:p>
          <a:endParaRPr lang="en-US"/>
        </a:p>
      </dgm:t>
    </dgm:pt>
    <dgm:pt modelId="{EC736272-661E-43E0-9C56-7948891C5CD6}">
      <dgm:prSet/>
      <dgm:spPr>
        <a:solidFill>
          <a:srgbClr val="0F78AE">
            <a:alpha val="90000"/>
          </a:srgbClr>
        </a:solidFill>
      </dgm:spPr>
      <dgm:t>
        <a:bodyPr/>
        <a:lstStyle/>
        <a:p>
          <a:r>
            <a:rPr lang="en-US" dirty="0"/>
            <a:t>Total Maximum Daily Load </a:t>
          </a:r>
          <a:r>
            <a:rPr lang="en-US" dirty="0">
              <a:solidFill>
                <a:srgbClr val="FFC000"/>
              </a:solidFill>
            </a:rPr>
            <a:t>(TMDL)</a:t>
          </a:r>
        </a:p>
      </dgm:t>
    </dgm:pt>
    <dgm:pt modelId="{90C051B2-F074-4DA7-9C3C-13843BAC2770}" type="parTrans" cxnId="{C12F6837-751F-4E65-A2CB-486201474D8D}">
      <dgm:prSet/>
      <dgm:spPr/>
      <dgm:t>
        <a:bodyPr/>
        <a:lstStyle/>
        <a:p>
          <a:endParaRPr lang="en-US"/>
        </a:p>
      </dgm:t>
    </dgm:pt>
    <dgm:pt modelId="{2DBBAF52-C818-46F3-AF8C-69DC568CE3F2}" type="sibTrans" cxnId="{C12F6837-751F-4E65-A2CB-486201474D8D}">
      <dgm:prSet/>
      <dgm:spPr/>
      <dgm:t>
        <a:bodyPr/>
        <a:lstStyle/>
        <a:p>
          <a:endParaRPr lang="en-US"/>
        </a:p>
      </dgm:t>
    </dgm:pt>
    <dgm:pt modelId="{CBCF8226-EDB5-4EAE-993B-7266CB394C91}" type="pres">
      <dgm:prSet presAssocID="{535E667C-91C9-4CDB-9E90-5BC1970A6B72}" presName="hierChild1" presStyleCnt="0">
        <dgm:presLayoutVars>
          <dgm:chPref val="1"/>
          <dgm:dir/>
          <dgm:animOne val="branch"/>
          <dgm:animLvl val="lvl"/>
          <dgm:resizeHandles/>
        </dgm:presLayoutVars>
      </dgm:prSet>
      <dgm:spPr/>
    </dgm:pt>
    <dgm:pt modelId="{300F2F4A-E528-4717-9961-71FDBE8238B9}" type="pres">
      <dgm:prSet presAssocID="{BE0CBBE6-9C8A-4A1F-9834-39200A8A8D56}" presName="hierRoot1" presStyleCnt="0"/>
      <dgm:spPr/>
    </dgm:pt>
    <dgm:pt modelId="{FB9C9F4A-2BE2-436F-9B6E-77B8B49F7FE7}" type="pres">
      <dgm:prSet presAssocID="{BE0CBBE6-9C8A-4A1F-9834-39200A8A8D56}" presName="composite" presStyleCnt="0"/>
      <dgm:spPr/>
    </dgm:pt>
    <dgm:pt modelId="{C17F7D7C-32C6-48B1-A08A-F57C0FB5428F}" type="pres">
      <dgm:prSet presAssocID="{BE0CBBE6-9C8A-4A1F-9834-39200A8A8D56}" presName="background" presStyleLbl="node0" presStyleIdx="0" presStyleCnt="1"/>
      <dgm:spPr/>
    </dgm:pt>
    <dgm:pt modelId="{8E2E7955-D2D9-4797-A513-95EF0B6E99C9}" type="pres">
      <dgm:prSet presAssocID="{BE0CBBE6-9C8A-4A1F-9834-39200A8A8D56}" presName="text" presStyleLbl="fgAcc0" presStyleIdx="0" presStyleCnt="1">
        <dgm:presLayoutVars>
          <dgm:chPref val="3"/>
        </dgm:presLayoutVars>
      </dgm:prSet>
      <dgm:spPr/>
    </dgm:pt>
    <dgm:pt modelId="{6120768F-7EDB-4E80-9050-C70494815630}" type="pres">
      <dgm:prSet presAssocID="{BE0CBBE6-9C8A-4A1F-9834-39200A8A8D56}" presName="hierChild2" presStyleCnt="0"/>
      <dgm:spPr/>
    </dgm:pt>
    <dgm:pt modelId="{D28F614A-860B-4208-A718-71256ACD3A25}" type="pres">
      <dgm:prSet presAssocID="{5E243532-5BDB-4947-9B8F-B0E48B95A6BF}" presName="Name10" presStyleLbl="parChTrans1D2" presStyleIdx="0" presStyleCnt="2"/>
      <dgm:spPr/>
    </dgm:pt>
    <dgm:pt modelId="{32313284-33A7-4965-B8D2-39A1F13E5E2E}" type="pres">
      <dgm:prSet presAssocID="{BA1EDFBF-66DA-4CCB-83C0-615B5B672FBA}" presName="hierRoot2" presStyleCnt="0"/>
      <dgm:spPr/>
    </dgm:pt>
    <dgm:pt modelId="{271A2056-658A-48CC-9437-0E1548CB1730}" type="pres">
      <dgm:prSet presAssocID="{BA1EDFBF-66DA-4CCB-83C0-615B5B672FBA}" presName="composite2" presStyleCnt="0"/>
      <dgm:spPr/>
    </dgm:pt>
    <dgm:pt modelId="{8181767B-A776-4986-AF4B-7A0C0EAD1A9F}" type="pres">
      <dgm:prSet presAssocID="{BA1EDFBF-66DA-4CCB-83C0-615B5B672FBA}" presName="background2" presStyleLbl="node2" presStyleIdx="0" presStyleCnt="2"/>
      <dgm:spPr/>
    </dgm:pt>
    <dgm:pt modelId="{D06CEC3D-00AD-4E11-B94E-60FCA828DF1B}" type="pres">
      <dgm:prSet presAssocID="{BA1EDFBF-66DA-4CCB-83C0-615B5B672FBA}" presName="text2" presStyleLbl="fgAcc2" presStyleIdx="0" presStyleCnt="2">
        <dgm:presLayoutVars>
          <dgm:chPref val="3"/>
        </dgm:presLayoutVars>
      </dgm:prSet>
      <dgm:spPr/>
    </dgm:pt>
    <dgm:pt modelId="{A78D5064-8A41-451B-96A2-9CB751F661A2}" type="pres">
      <dgm:prSet presAssocID="{BA1EDFBF-66DA-4CCB-83C0-615B5B672FBA}" presName="hierChild3" presStyleCnt="0"/>
      <dgm:spPr/>
    </dgm:pt>
    <dgm:pt modelId="{83437318-0210-405F-AB95-C9AE089A3EA7}" type="pres">
      <dgm:prSet presAssocID="{90C051B2-F074-4DA7-9C3C-13843BAC2770}" presName="Name17" presStyleLbl="parChTrans1D3" presStyleIdx="0" presStyleCnt="2"/>
      <dgm:spPr/>
    </dgm:pt>
    <dgm:pt modelId="{E57B50C6-E645-4791-9FCA-330DEE2D4BD8}" type="pres">
      <dgm:prSet presAssocID="{EC736272-661E-43E0-9C56-7948891C5CD6}" presName="hierRoot3" presStyleCnt="0"/>
      <dgm:spPr/>
    </dgm:pt>
    <dgm:pt modelId="{CC650E28-A779-4135-A2E2-9000225284B2}" type="pres">
      <dgm:prSet presAssocID="{EC736272-661E-43E0-9C56-7948891C5CD6}" presName="composite3" presStyleCnt="0"/>
      <dgm:spPr/>
    </dgm:pt>
    <dgm:pt modelId="{3C2C9054-50F2-485B-B834-D3406E075925}" type="pres">
      <dgm:prSet presAssocID="{EC736272-661E-43E0-9C56-7948891C5CD6}" presName="background3" presStyleLbl="node3" presStyleIdx="0" presStyleCnt="2"/>
      <dgm:spPr/>
    </dgm:pt>
    <dgm:pt modelId="{11C49369-466D-4CB6-8F5B-D202598611D3}" type="pres">
      <dgm:prSet presAssocID="{EC736272-661E-43E0-9C56-7948891C5CD6}" presName="text3" presStyleLbl="fgAcc3" presStyleIdx="0" presStyleCnt="2">
        <dgm:presLayoutVars>
          <dgm:chPref val="3"/>
        </dgm:presLayoutVars>
      </dgm:prSet>
      <dgm:spPr/>
    </dgm:pt>
    <dgm:pt modelId="{9C579CE9-607D-4921-9EE8-63304622B8B4}" type="pres">
      <dgm:prSet presAssocID="{EC736272-661E-43E0-9C56-7948891C5CD6}" presName="hierChild4" presStyleCnt="0"/>
      <dgm:spPr/>
    </dgm:pt>
    <dgm:pt modelId="{6C659434-58A7-423B-820A-025AD26B648D}" type="pres">
      <dgm:prSet presAssocID="{27900727-D2EC-400B-8E5D-2D7214B76835}" presName="Name17" presStyleLbl="parChTrans1D3" presStyleIdx="1" presStyleCnt="2"/>
      <dgm:spPr/>
    </dgm:pt>
    <dgm:pt modelId="{98C1786A-198C-42CB-A246-2D29F5FF9457}" type="pres">
      <dgm:prSet presAssocID="{C8E9E8BC-B580-49BB-A91C-D23D26FBA102}" presName="hierRoot3" presStyleCnt="0"/>
      <dgm:spPr/>
    </dgm:pt>
    <dgm:pt modelId="{64017F92-A096-49E2-8BB8-27D4C5803416}" type="pres">
      <dgm:prSet presAssocID="{C8E9E8BC-B580-49BB-A91C-D23D26FBA102}" presName="composite3" presStyleCnt="0"/>
      <dgm:spPr/>
    </dgm:pt>
    <dgm:pt modelId="{D2FDD315-AE39-4C1E-8E64-8D8893BCF24E}" type="pres">
      <dgm:prSet presAssocID="{C8E9E8BC-B580-49BB-A91C-D23D26FBA102}" presName="background3" presStyleLbl="node3" presStyleIdx="1" presStyleCnt="2"/>
      <dgm:spPr/>
    </dgm:pt>
    <dgm:pt modelId="{5C4ED320-D692-426D-980C-63922E1340EE}" type="pres">
      <dgm:prSet presAssocID="{C8E9E8BC-B580-49BB-A91C-D23D26FBA102}" presName="text3" presStyleLbl="fgAcc3" presStyleIdx="1" presStyleCnt="2">
        <dgm:presLayoutVars>
          <dgm:chPref val="3"/>
        </dgm:presLayoutVars>
      </dgm:prSet>
      <dgm:spPr/>
    </dgm:pt>
    <dgm:pt modelId="{A0186289-16B4-4E0D-AC88-7703B53BB126}" type="pres">
      <dgm:prSet presAssocID="{C8E9E8BC-B580-49BB-A91C-D23D26FBA102}" presName="hierChild4" presStyleCnt="0"/>
      <dgm:spPr/>
    </dgm:pt>
    <dgm:pt modelId="{F9BBF2CE-9A53-45F1-8062-5F7EC25AD39F}" type="pres">
      <dgm:prSet presAssocID="{A799AFFF-4D37-49BF-9026-3066A743DA71}" presName="Name23" presStyleLbl="parChTrans1D4" presStyleIdx="0" presStyleCnt="3"/>
      <dgm:spPr/>
    </dgm:pt>
    <dgm:pt modelId="{14B87EB6-21B9-426A-AFE8-9EC497CB07AB}" type="pres">
      <dgm:prSet presAssocID="{9C7E4A78-8E81-4131-A994-36F8BE51037C}" presName="hierRoot4" presStyleCnt="0"/>
      <dgm:spPr/>
    </dgm:pt>
    <dgm:pt modelId="{F4C855CC-ACE0-410A-AFC6-BACCF73494D4}" type="pres">
      <dgm:prSet presAssocID="{9C7E4A78-8E81-4131-A994-36F8BE51037C}" presName="composite4" presStyleCnt="0"/>
      <dgm:spPr/>
    </dgm:pt>
    <dgm:pt modelId="{D8C018BF-D06C-42AE-9F3C-84643378E46B}" type="pres">
      <dgm:prSet presAssocID="{9C7E4A78-8E81-4131-A994-36F8BE51037C}" presName="background4" presStyleLbl="node4" presStyleIdx="0" presStyleCnt="3"/>
      <dgm:spPr/>
    </dgm:pt>
    <dgm:pt modelId="{E95C35C9-CD70-4D73-B41C-90DFAFC4731D}" type="pres">
      <dgm:prSet presAssocID="{9C7E4A78-8E81-4131-A994-36F8BE51037C}" presName="text4" presStyleLbl="fgAcc4" presStyleIdx="0" presStyleCnt="3">
        <dgm:presLayoutVars>
          <dgm:chPref val="3"/>
        </dgm:presLayoutVars>
      </dgm:prSet>
      <dgm:spPr/>
    </dgm:pt>
    <dgm:pt modelId="{CAF224A7-AB67-488D-9C6D-4E5986307719}" type="pres">
      <dgm:prSet presAssocID="{9C7E4A78-8E81-4131-A994-36F8BE51037C}" presName="hierChild5" presStyleCnt="0"/>
      <dgm:spPr/>
    </dgm:pt>
    <dgm:pt modelId="{D380F208-8E80-49C5-BB8C-3046706D3EDF}" type="pres">
      <dgm:prSet presAssocID="{A748F1FF-2C95-4AF7-9F1B-FAA3B451C24C}" presName="Name23" presStyleLbl="parChTrans1D4" presStyleIdx="1" presStyleCnt="3"/>
      <dgm:spPr/>
    </dgm:pt>
    <dgm:pt modelId="{94FBDEC5-2767-4017-AF00-4802227EACD4}" type="pres">
      <dgm:prSet presAssocID="{9AB1EAE4-901C-402D-B45F-D1B755AB448E}" presName="hierRoot4" presStyleCnt="0"/>
      <dgm:spPr/>
    </dgm:pt>
    <dgm:pt modelId="{EAE39912-6B4E-4D9C-AE01-ED289FEDD925}" type="pres">
      <dgm:prSet presAssocID="{9AB1EAE4-901C-402D-B45F-D1B755AB448E}" presName="composite4" presStyleCnt="0"/>
      <dgm:spPr/>
    </dgm:pt>
    <dgm:pt modelId="{7A57E2A0-FE77-4CF6-A57A-7C2F06B55B95}" type="pres">
      <dgm:prSet presAssocID="{9AB1EAE4-901C-402D-B45F-D1B755AB448E}" presName="background4" presStyleLbl="node4" presStyleIdx="1" presStyleCnt="3"/>
      <dgm:spPr/>
    </dgm:pt>
    <dgm:pt modelId="{A6080832-2247-42CD-9744-9A3A4F6CF4AD}" type="pres">
      <dgm:prSet presAssocID="{9AB1EAE4-901C-402D-B45F-D1B755AB448E}" presName="text4" presStyleLbl="fgAcc4" presStyleIdx="1" presStyleCnt="3">
        <dgm:presLayoutVars>
          <dgm:chPref val="3"/>
        </dgm:presLayoutVars>
      </dgm:prSet>
      <dgm:spPr/>
    </dgm:pt>
    <dgm:pt modelId="{78AA1260-F3E7-4F1F-8120-A6E700ADE49D}" type="pres">
      <dgm:prSet presAssocID="{9AB1EAE4-901C-402D-B45F-D1B755AB448E}" presName="hierChild5" presStyleCnt="0"/>
      <dgm:spPr/>
    </dgm:pt>
    <dgm:pt modelId="{F91C892E-3F4A-4C4A-B9C7-12051FB48AE4}" type="pres">
      <dgm:prSet presAssocID="{8F92ACF2-253A-4DF7-9252-DD7F1F6D723B}" presName="Name23" presStyleLbl="parChTrans1D4" presStyleIdx="2" presStyleCnt="3"/>
      <dgm:spPr/>
    </dgm:pt>
    <dgm:pt modelId="{8877F1A8-840F-4F1F-9911-A584BD5FDCCB}" type="pres">
      <dgm:prSet presAssocID="{89BD7F9F-6BCB-4764-BDF9-58D0C2F3F770}" presName="hierRoot4" presStyleCnt="0"/>
      <dgm:spPr/>
    </dgm:pt>
    <dgm:pt modelId="{3F0477D0-A6FA-4A39-B115-A060D9D88B18}" type="pres">
      <dgm:prSet presAssocID="{89BD7F9F-6BCB-4764-BDF9-58D0C2F3F770}" presName="composite4" presStyleCnt="0"/>
      <dgm:spPr/>
    </dgm:pt>
    <dgm:pt modelId="{B1E26B62-7985-4009-A8A0-CFE1D46208A9}" type="pres">
      <dgm:prSet presAssocID="{89BD7F9F-6BCB-4764-BDF9-58D0C2F3F770}" presName="background4" presStyleLbl="node4" presStyleIdx="2" presStyleCnt="3"/>
      <dgm:spPr/>
    </dgm:pt>
    <dgm:pt modelId="{2A20B628-7FC4-4B3C-9D80-A2C70877CE14}" type="pres">
      <dgm:prSet presAssocID="{89BD7F9F-6BCB-4764-BDF9-58D0C2F3F770}" presName="text4" presStyleLbl="fgAcc4" presStyleIdx="2" presStyleCnt="3">
        <dgm:presLayoutVars>
          <dgm:chPref val="3"/>
        </dgm:presLayoutVars>
      </dgm:prSet>
      <dgm:spPr/>
    </dgm:pt>
    <dgm:pt modelId="{F2C9B3FC-803D-423D-9639-68EB7E8C7C43}" type="pres">
      <dgm:prSet presAssocID="{89BD7F9F-6BCB-4764-BDF9-58D0C2F3F770}" presName="hierChild5" presStyleCnt="0"/>
      <dgm:spPr/>
    </dgm:pt>
    <dgm:pt modelId="{218A79D6-3A40-4BA9-AB2A-5FAC119D1FF4}" type="pres">
      <dgm:prSet presAssocID="{263600C7-7655-4F3C-B75D-E08C1BFC777B}" presName="Name10" presStyleLbl="parChTrans1D2" presStyleIdx="1" presStyleCnt="2"/>
      <dgm:spPr/>
    </dgm:pt>
    <dgm:pt modelId="{7C06D253-6156-4406-8463-279EC2571FF6}" type="pres">
      <dgm:prSet presAssocID="{67B728D9-9F5C-43C0-9268-C8EF897FF503}" presName="hierRoot2" presStyleCnt="0"/>
      <dgm:spPr/>
    </dgm:pt>
    <dgm:pt modelId="{17000D02-F050-4E27-985F-BF94F45104F8}" type="pres">
      <dgm:prSet presAssocID="{67B728D9-9F5C-43C0-9268-C8EF897FF503}" presName="composite2" presStyleCnt="0"/>
      <dgm:spPr/>
    </dgm:pt>
    <dgm:pt modelId="{2A2A0060-247B-4177-89D2-DAF2FAB12D5F}" type="pres">
      <dgm:prSet presAssocID="{67B728D9-9F5C-43C0-9268-C8EF897FF503}" presName="background2" presStyleLbl="node2" presStyleIdx="1" presStyleCnt="2"/>
      <dgm:spPr/>
    </dgm:pt>
    <dgm:pt modelId="{10E712D2-F4B0-44DF-A2F7-A9405152D9B5}" type="pres">
      <dgm:prSet presAssocID="{67B728D9-9F5C-43C0-9268-C8EF897FF503}" presName="text2" presStyleLbl="fgAcc2" presStyleIdx="1" presStyleCnt="2">
        <dgm:presLayoutVars>
          <dgm:chPref val="3"/>
        </dgm:presLayoutVars>
      </dgm:prSet>
      <dgm:spPr/>
    </dgm:pt>
    <dgm:pt modelId="{6A3FE5C4-9543-44B3-AFCB-5AFAF7B29030}" type="pres">
      <dgm:prSet presAssocID="{67B728D9-9F5C-43C0-9268-C8EF897FF503}" presName="hierChild3" presStyleCnt="0"/>
      <dgm:spPr/>
    </dgm:pt>
  </dgm:ptLst>
  <dgm:cxnLst>
    <dgm:cxn modelId="{0D1C751C-6CC1-48B8-A0C1-527EBBA30883}" srcId="{535E667C-91C9-4CDB-9E90-5BC1970A6B72}" destId="{BE0CBBE6-9C8A-4A1F-9834-39200A8A8D56}" srcOrd="0" destOrd="0" parTransId="{A27D09BF-ABF4-4D59-A9D8-DFB5A589FFAF}" sibTransId="{2D5BE91E-1824-4DBF-BA2A-FCC0611E574A}"/>
    <dgm:cxn modelId="{F3FDACBD-8FA4-49FB-92E4-A4A36BB94FE1}" type="presOf" srcId="{EC736272-661E-43E0-9C56-7948891C5CD6}" destId="{11C49369-466D-4CB6-8F5B-D202598611D3}" srcOrd="0" destOrd="0" presId="urn:microsoft.com/office/officeart/2005/8/layout/hierarchy1"/>
    <dgm:cxn modelId="{1F8340B5-EA3A-4BC4-A0C3-3B908D915119}" type="presOf" srcId="{9C7E4A78-8E81-4131-A994-36F8BE51037C}" destId="{E95C35C9-CD70-4D73-B41C-90DFAFC4731D}" srcOrd="0" destOrd="0" presId="urn:microsoft.com/office/officeart/2005/8/layout/hierarchy1"/>
    <dgm:cxn modelId="{02AF1864-6285-4FC3-B94A-38C47595ACF6}" type="presOf" srcId="{A748F1FF-2C95-4AF7-9F1B-FAA3B451C24C}" destId="{D380F208-8E80-49C5-BB8C-3046706D3EDF}" srcOrd="0" destOrd="0" presId="urn:microsoft.com/office/officeart/2005/8/layout/hierarchy1"/>
    <dgm:cxn modelId="{B16F500A-37C5-40F6-AD49-23B4DF222061}" srcId="{C8E9E8BC-B580-49BB-A91C-D23D26FBA102}" destId="{9C7E4A78-8E81-4131-A994-36F8BE51037C}" srcOrd="0" destOrd="0" parTransId="{A799AFFF-4D37-49BF-9026-3066A743DA71}" sibTransId="{386A3866-D3C3-4C6F-84E9-E78E8B5F8DC5}"/>
    <dgm:cxn modelId="{956E1BCD-6A0D-4409-B0DC-847EF55A1197}" srcId="{BE0CBBE6-9C8A-4A1F-9834-39200A8A8D56}" destId="{67B728D9-9F5C-43C0-9268-C8EF897FF503}" srcOrd="1" destOrd="0" parTransId="{263600C7-7655-4F3C-B75D-E08C1BFC777B}" sibTransId="{A199BA18-5AC2-4FF3-9FFC-419F96D8EA0F}"/>
    <dgm:cxn modelId="{AAA55A59-9AEA-4F2E-B64C-8E72D04B7029}" type="presOf" srcId="{C8E9E8BC-B580-49BB-A91C-D23D26FBA102}" destId="{5C4ED320-D692-426D-980C-63922E1340EE}" srcOrd="0" destOrd="0" presId="urn:microsoft.com/office/officeart/2005/8/layout/hierarchy1"/>
    <dgm:cxn modelId="{6CD9437A-24CB-426C-9D3D-A51A4BFE6D87}" type="presOf" srcId="{8F92ACF2-253A-4DF7-9252-DD7F1F6D723B}" destId="{F91C892E-3F4A-4C4A-B9C7-12051FB48AE4}" srcOrd="0" destOrd="0" presId="urn:microsoft.com/office/officeart/2005/8/layout/hierarchy1"/>
    <dgm:cxn modelId="{36795DC3-09AF-440C-B270-8EE5F8617DBA}" type="presOf" srcId="{535E667C-91C9-4CDB-9E90-5BC1970A6B72}" destId="{CBCF8226-EDB5-4EAE-993B-7266CB394C91}" srcOrd="0" destOrd="0" presId="urn:microsoft.com/office/officeart/2005/8/layout/hierarchy1"/>
    <dgm:cxn modelId="{A5351462-891B-445F-BC69-858B052EF2E6}" type="presOf" srcId="{9AB1EAE4-901C-402D-B45F-D1B755AB448E}" destId="{A6080832-2247-42CD-9744-9A3A4F6CF4AD}" srcOrd="0" destOrd="0" presId="urn:microsoft.com/office/officeart/2005/8/layout/hierarchy1"/>
    <dgm:cxn modelId="{9E0EE33B-EEDC-450B-8908-66C8C1F54754}" srcId="{BE0CBBE6-9C8A-4A1F-9834-39200A8A8D56}" destId="{BA1EDFBF-66DA-4CCB-83C0-615B5B672FBA}" srcOrd="0" destOrd="0" parTransId="{5E243532-5BDB-4947-9B8F-B0E48B95A6BF}" sibTransId="{B442DD95-16F6-4B5C-A39D-653997BF9DF9}"/>
    <dgm:cxn modelId="{27AFF515-5F7E-4680-8906-19095BEE6B30}" type="presOf" srcId="{89BD7F9F-6BCB-4764-BDF9-58D0C2F3F770}" destId="{2A20B628-7FC4-4B3C-9D80-A2C70877CE14}" srcOrd="0" destOrd="0" presId="urn:microsoft.com/office/officeart/2005/8/layout/hierarchy1"/>
    <dgm:cxn modelId="{C12F6837-751F-4E65-A2CB-486201474D8D}" srcId="{BA1EDFBF-66DA-4CCB-83C0-615B5B672FBA}" destId="{EC736272-661E-43E0-9C56-7948891C5CD6}" srcOrd="0" destOrd="0" parTransId="{90C051B2-F074-4DA7-9C3C-13843BAC2770}" sibTransId="{2DBBAF52-C818-46F3-AF8C-69DC568CE3F2}"/>
    <dgm:cxn modelId="{2ECD10BE-85BA-4869-9DFA-DAB82D22ED09}" type="presOf" srcId="{BA1EDFBF-66DA-4CCB-83C0-615B5B672FBA}" destId="{D06CEC3D-00AD-4E11-B94E-60FCA828DF1B}" srcOrd="0" destOrd="0" presId="urn:microsoft.com/office/officeart/2005/8/layout/hierarchy1"/>
    <dgm:cxn modelId="{C140F427-963C-420B-9331-B68846962B9B}" srcId="{C8E9E8BC-B580-49BB-A91C-D23D26FBA102}" destId="{89BD7F9F-6BCB-4764-BDF9-58D0C2F3F770}" srcOrd="2" destOrd="0" parTransId="{8F92ACF2-253A-4DF7-9252-DD7F1F6D723B}" sibTransId="{A21FD282-80BE-41E4-BDDD-59140D5DEDAB}"/>
    <dgm:cxn modelId="{78BB6E82-A211-48A1-B2E3-36231069BBC7}" type="presOf" srcId="{A799AFFF-4D37-49BF-9026-3066A743DA71}" destId="{F9BBF2CE-9A53-45F1-8062-5F7EC25AD39F}" srcOrd="0" destOrd="0" presId="urn:microsoft.com/office/officeart/2005/8/layout/hierarchy1"/>
    <dgm:cxn modelId="{A34115C0-E7FD-4E7C-882B-90A16D04FB1C}" type="presOf" srcId="{263600C7-7655-4F3C-B75D-E08C1BFC777B}" destId="{218A79D6-3A40-4BA9-AB2A-5FAC119D1FF4}" srcOrd="0" destOrd="0" presId="urn:microsoft.com/office/officeart/2005/8/layout/hierarchy1"/>
    <dgm:cxn modelId="{017F4A33-BDA3-49B7-B5E6-5EFE3F84429B}" srcId="{BA1EDFBF-66DA-4CCB-83C0-615B5B672FBA}" destId="{C8E9E8BC-B580-49BB-A91C-D23D26FBA102}" srcOrd="1" destOrd="0" parTransId="{27900727-D2EC-400B-8E5D-2D7214B76835}" sibTransId="{6774AD96-2FC6-4A5C-8062-62A6A7BCCBA6}"/>
    <dgm:cxn modelId="{4D4C6D1E-80C3-4BF4-B4A5-B4BE8DA09847}" type="presOf" srcId="{90C051B2-F074-4DA7-9C3C-13843BAC2770}" destId="{83437318-0210-405F-AB95-C9AE089A3EA7}" srcOrd="0" destOrd="0" presId="urn:microsoft.com/office/officeart/2005/8/layout/hierarchy1"/>
    <dgm:cxn modelId="{2E9B56B7-33B3-47D6-87D0-6D710E9E4BB2}" type="presOf" srcId="{BE0CBBE6-9C8A-4A1F-9834-39200A8A8D56}" destId="{8E2E7955-D2D9-4797-A513-95EF0B6E99C9}" srcOrd="0" destOrd="0" presId="urn:microsoft.com/office/officeart/2005/8/layout/hierarchy1"/>
    <dgm:cxn modelId="{7192514A-888E-4693-97CA-E298800B0CC8}" type="presOf" srcId="{27900727-D2EC-400B-8E5D-2D7214B76835}" destId="{6C659434-58A7-423B-820A-025AD26B648D}" srcOrd="0" destOrd="0" presId="urn:microsoft.com/office/officeart/2005/8/layout/hierarchy1"/>
    <dgm:cxn modelId="{91069EFC-86DF-41C1-A345-F46D799B52A5}" type="presOf" srcId="{5E243532-5BDB-4947-9B8F-B0E48B95A6BF}" destId="{D28F614A-860B-4208-A718-71256ACD3A25}" srcOrd="0" destOrd="0" presId="urn:microsoft.com/office/officeart/2005/8/layout/hierarchy1"/>
    <dgm:cxn modelId="{3C2C8EE4-38C9-4163-84B7-1025CA6D0D8A}" type="presOf" srcId="{67B728D9-9F5C-43C0-9268-C8EF897FF503}" destId="{10E712D2-F4B0-44DF-A2F7-A9405152D9B5}" srcOrd="0" destOrd="0" presId="urn:microsoft.com/office/officeart/2005/8/layout/hierarchy1"/>
    <dgm:cxn modelId="{ADFDBC08-C882-45F0-BCF9-2BE6AD4638D9}" srcId="{C8E9E8BC-B580-49BB-A91C-D23D26FBA102}" destId="{9AB1EAE4-901C-402D-B45F-D1B755AB448E}" srcOrd="1" destOrd="0" parTransId="{A748F1FF-2C95-4AF7-9F1B-FAA3B451C24C}" sibTransId="{B5A07346-6BA8-4BC9-8D97-5778166313A2}"/>
    <dgm:cxn modelId="{646CFC72-DFE8-4016-9EEF-10CDCF3C69F0}" type="presParOf" srcId="{CBCF8226-EDB5-4EAE-993B-7266CB394C91}" destId="{300F2F4A-E528-4717-9961-71FDBE8238B9}" srcOrd="0" destOrd="0" presId="urn:microsoft.com/office/officeart/2005/8/layout/hierarchy1"/>
    <dgm:cxn modelId="{B2B46048-6CB7-46E8-A780-F0FC0B9B084A}" type="presParOf" srcId="{300F2F4A-E528-4717-9961-71FDBE8238B9}" destId="{FB9C9F4A-2BE2-436F-9B6E-77B8B49F7FE7}" srcOrd="0" destOrd="0" presId="urn:microsoft.com/office/officeart/2005/8/layout/hierarchy1"/>
    <dgm:cxn modelId="{1B4D6BAC-150F-43EA-9E25-0101B9A703B8}" type="presParOf" srcId="{FB9C9F4A-2BE2-436F-9B6E-77B8B49F7FE7}" destId="{C17F7D7C-32C6-48B1-A08A-F57C0FB5428F}" srcOrd="0" destOrd="0" presId="urn:microsoft.com/office/officeart/2005/8/layout/hierarchy1"/>
    <dgm:cxn modelId="{019C47C0-41A6-46B0-B5F5-92B7BE310715}" type="presParOf" srcId="{FB9C9F4A-2BE2-436F-9B6E-77B8B49F7FE7}" destId="{8E2E7955-D2D9-4797-A513-95EF0B6E99C9}" srcOrd="1" destOrd="0" presId="urn:microsoft.com/office/officeart/2005/8/layout/hierarchy1"/>
    <dgm:cxn modelId="{EB87AB4D-141E-4670-80D4-EE728F347525}" type="presParOf" srcId="{300F2F4A-E528-4717-9961-71FDBE8238B9}" destId="{6120768F-7EDB-4E80-9050-C70494815630}" srcOrd="1" destOrd="0" presId="urn:microsoft.com/office/officeart/2005/8/layout/hierarchy1"/>
    <dgm:cxn modelId="{E9DECDDA-F257-4E7A-A6DE-DD0EC7BC5CE2}" type="presParOf" srcId="{6120768F-7EDB-4E80-9050-C70494815630}" destId="{D28F614A-860B-4208-A718-71256ACD3A25}" srcOrd="0" destOrd="0" presId="urn:microsoft.com/office/officeart/2005/8/layout/hierarchy1"/>
    <dgm:cxn modelId="{E6AC3522-B69E-4738-BA57-028B28EAF8A9}" type="presParOf" srcId="{6120768F-7EDB-4E80-9050-C70494815630}" destId="{32313284-33A7-4965-B8D2-39A1F13E5E2E}" srcOrd="1" destOrd="0" presId="urn:microsoft.com/office/officeart/2005/8/layout/hierarchy1"/>
    <dgm:cxn modelId="{992856D5-8499-4A49-B663-2175798E6017}" type="presParOf" srcId="{32313284-33A7-4965-B8D2-39A1F13E5E2E}" destId="{271A2056-658A-48CC-9437-0E1548CB1730}" srcOrd="0" destOrd="0" presId="urn:microsoft.com/office/officeart/2005/8/layout/hierarchy1"/>
    <dgm:cxn modelId="{F0881494-AC5E-4054-923A-C31D44D88761}" type="presParOf" srcId="{271A2056-658A-48CC-9437-0E1548CB1730}" destId="{8181767B-A776-4986-AF4B-7A0C0EAD1A9F}" srcOrd="0" destOrd="0" presId="urn:microsoft.com/office/officeart/2005/8/layout/hierarchy1"/>
    <dgm:cxn modelId="{A2779157-159E-469C-BFAE-5249F2A8999C}" type="presParOf" srcId="{271A2056-658A-48CC-9437-0E1548CB1730}" destId="{D06CEC3D-00AD-4E11-B94E-60FCA828DF1B}" srcOrd="1" destOrd="0" presId="urn:microsoft.com/office/officeart/2005/8/layout/hierarchy1"/>
    <dgm:cxn modelId="{E80C7E51-FDA5-456B-84F8-B770D95BA433}" type="presParOf" srcId="{32313284-33A7-4965-B8D2-39A1F13E5E2E}" destId="{A78D5064-8A41-451B-96A2-9CB751F661A2}" srcOrd="1" destOrd="0" presId="urn:microsoft.com/office/officeart/2005/8/layout/hierarchy1"/>
    <dgm:cxn modelId="{85825C90-E48D-4BB4-9A30-7FEE3404EDB5}" type="presParOf" srcId="{A78D5064-8A41-451B-96A2-9CB751F661A2}" destId="{83437318-0210-405F-AB95-C9AE089A3EA7}" srcOrd="0" destOrd="0" presId="urn:microsoft.com/office/officeart/2005/8/layout/hierarchy1"/>
    <dgm:cxn modelId="{369B71E5-FD99-4D3E-9C1B-8E0E0DF7F7B7}" type="presParOf" srcId="{A78D5064-8A41-451B-96A2-9CB751F661A2}" destId="{E57B50C6-E645-4791-9FCA-330DEE2D4BD8}" srcOrd="1" destOrd="0" presId="urn:microsoft.com/office/officeart/2005/8/layout/hierarchy1"/>
    <dgm:cxn modelId="{99AA41A4-E4CC-4818-BABC-0A986C9A33DD}" type="presParOf" srcId="{E57B50C6-E645-4791-9FCA-330DEE2D4BD8}" destId="{CC650E28-A779-4135-A2E2-9000225284B2}" srcOrd="0" destOrd="0" presId="urn:microsoft.com/office/officeart/2005/8/layout/hierarchy1"/>
    <dgm:cxn modelId="{BDC9328D-0ED9-4A97-81C2-8608AA12BA96}" type="presParOf" srcId="{CC650E28-A779-4135-A2E2-9000225284B2}" destId="{3C2C9054-50F2-485B-B834-D3406E075925}" srcOrd="0" destOrd="0" presId="urn:microsoft.com/office/officeart/2005/8/layout/hierarchy1"/>
    <dgm:cxn modelId="{64D3A94F-DC74-44C4-81B3-651BB0D11D0C}" type="presParOf" srcId="{CC650E28-A779-4135-A2E2-9000225284B2}" destId="{11C49369-466D-4CB6-8F5B-D202598611D3}" srcOrd="1" destOrd="0" presId="urn:microsoft.com/office/officeart/2005/8/layout/hierarchy1"/>
    <dgm:cxn modelId="{C2F71ACF-3F71-4BC6-B317-91EFA6F9FC83}" type="presParOf" srcId="{E57B50C6-E645-4791-9FCA-330DEE2D4BD8}" destId="{9C579CE9-607D-4921-9EE8-63304622B8B4}" srcOrd="1" destOrd="0" presId="urn:microsoft.com/office/officeart/2005/8/layout/hierarchy1"/>
    <dgm:cxn modelId="{04286086-C539-4719-96C6-48A6E8AA243D}" type="presParOf" srcId="{A78D5064-8A41-451B-96A2-9CB751F661A2}" destId="{6C659434-58A7-423B-820A-025AD26B648D}" srcOrd="2" destOrd="0" presId="urn:microsoft.com/office/officeart/2005/8/layout/hierarchy1"/>
    <dgm:cxn modelId="{48BE95A8-9378-4CD7-8F6C-1127E45E53F6}" type="presParOf" srcId="{A78D5064-8A41-451B-96A2-9CB751F661A2}" destId="{98C1786A-198C-42CB-A246-2D29F5FF9457}" srcOrd="3" destOrd="0" presId="urn:microsoft.com/office/officeart/2005/8/layout/hierarchy1"/>
    <dgm:cxn modelId="{2A1E3928-0738-41A8-983A-6B29BF039310}" type="presParOf" srcId="{98C1786A-198C-42CB-A246-2D29F5FF9457}" destId="{64017F92-A096-49E2-8BB8-27D4C5803416}" srcOrd="0" destOrd="0" presId="urn:microsoft.com/office/officeart/2005/8/layout/hierarchy1"/>
    <dgm:cxn modelId="{E3EB677A-8244-4AC3-9EA5-6AAB8A155E3D}" type="presParOf" srcId="{64017F92-A096-49E2-8BB8-27D4C5803416}" destId="{D2FDD315-AE39-4C1E-8E64-8D8893BCF24E}" srcOrd="0" destOrd="0" presId="urn:microsoft.com/office/officeart/2005/8/layout/hierarchy1"/>
    <dgm:cxn modelId="{EC6FF287-4DDF-4E81-8194-2D073197CC80}" type="presParOf" srcId="{64017F92-A096-49E2-8BB8-27D4C5803416}" destId="{5C4ED320-D692-426D-980C-63922E1340EE}" srcOrd="1" destOrd="0" presId="urn:microsoft.com/office/officeart/2005/8/layout/hierarchy1"/>
    <dgm:cxn modelId="{6087E72B-45ED-49D8-B75C-CB8A5FD59D35}" type="presParOf" srcId="{98C1786A-198C-42CB-A246-2D29F5FF9457}" destId="{A0186289-16B4-4E0D-AC88-7703B53BB126}" srcOrd="1" destOrd="0" presId="urn:microsoft.com/office/officeart/2005/8/layout/hierarchy1"/>
    <dgm:cxn modelId="{55837F95-4934-4BCF-952A-1E9F2E05DEF3}" type="presParOf" srcId="{A0186289-16B4-4E0D-AC88-7703B53BB126}" destId="{F9BBF2CE-9A53-45F1-8062-5F7EC25AD39F}" srcOrd="0" destOrd="0" presId="urn:microsoft.com/office/officeart/2005/8/layout/hierarchy1"/>
    <dgm:cxn modelId="{7E6ACB4B-6F7B-4EB9-A2E3-10404474DDBC}" type="presParOf" srcId="{A0186289-16B4-4E0D-AC88-7703B53BB126}" destId="{14B87EB6-21B9-426A-AFE8-9EC497CB07AB}" srcOrd="1" destOrd="0" presId="urn:microsoft.com/office/officeart/2005/8/layout/hierarchy1"/>
    <dgm:cxn modelId="{6CAF3B73-8720-4971-A809-F218BAE6BC45}" type="presParOf" srcId="{14B87EB6-21B9-426A-AFE8-9EC497CB07AB}" destId="{F4C855CC-ACE0-410A-AFC6-BACCF73494D4}" srcOrd="0" destOrd="0" presId="urn:microsoft.com/office/officeart/2005/8/layout/hierarchy1"/>
    <dgm:cxn modelId="{706E3D5C-63DF-4A60-8265-0D67C6DA4545}" type="presParOf" srcId="{F4C855CC-ACE0-410A-AFC6-BACCF73494D4}" destId="{D8C018BF-D06C-42AE-9F3C-84643378E46B}" srcOrd="0" destOrd="0" presId="urn:microsoft.com/office/officeart/2005/8/layout/hierarchy1"/>
    <dgm:cxn modelId="{A3C2E2A8-015E-4C10-8BC7-B16B83BAF4A1}" type="presParOf" srcId="{F4C855CC-ACE0-410A-AFC6-BACCF73494D4}" destId="{E95C35C9-CD70-4D73-B41C-90DFAFC4731D}" srcOrd="1" destOrd="0" presId="urn:microsoft.com/office/officeart/2005/8/layout/hierarchy1"/>
    <dgm:cxn modelId="{A1140108-8F03-4D1B-AEAD-F75ABFE2ABD3}" type="presParOf" srcId="{14B87EB6-21B9-426A-AFE8-9EC497CB07AB}" destId="{CAF224A7-AB67-488D-9C6D-4E5986307719}" srcOrd="1" destOrd="0" presId="urn:microsoft.com/office/officeart/2005/8/layout/hierarchy1"/>
    <dgm:cxn modelId="{CE75BBF5-33CF-4350-A489-354EC102C4EF}" type="presParOf" srcId="{A0186289-16B4-4E0D-AC88-7703B53BB126}" destId="{D380F208-8E80-49C5-BB8C-3046706D3EDF}" srcOrd="2" destOrd="0" presId="urn:microsoft.com/office/officeart/2005/8/layout/hierarchy1"/>
    <dgm:cxn modelId="{1CE4C205-30DD-42AA-A1A6-CC911F30EC66}" type="presParOf" srcId="{A0186289-16B4-4E0D-AC88-7703B53BB126}" destId="{94FBDEC5-2767-4017-AF00-4802227EACD4}" srcOrd="3" destOrd="0" presId="urn:microsoft.com/office/officeart/2005/8/layout/hierarchy1"/>
    <dgm:cxn modelId="{B3D60A7F-FB18-405E-A820-D690845F4567}" type="presParOf" srcId="{94FBDEC5-2767-4017-AF00-4802227EACD4}" destId="{EAE39912-6B4E-4D9C-AE01-ED289FEDD925}" srcOrd="0" destOrd="0" presId="urn:microsoft.com/office/officeart/2005/8/layout/hierarchy1"/>
    <dgm:cxn modelId="{261E2293-8478-4FE6-A061-D0CA51C1A275}" type="presParOf" srcId="{EAE39912-6B4E-4D9C-AE01-ED289FEDD925}" destId="{7A57E2A0-FE77-4CF6-A57A-7C2F06B55B95}" srcOrd="0" destOrd="0" presId="urn:microsoft.com/office/officeart/2005/8/layout/hierarchy1"/>
    <dgm:cxn modelId="{0449E98E-9E30-42B2-B82D-FA8201A77CFB}" type="presParOf" srcId="{EAE39912-6B4E-4D9C-AE01-ED289FEDD925}" destId="{A6080832-2247-42CD-9744-9A3A4F6CF4AD}" srcOrd="1" destOrd="0" presId="urn:microsoft.com/office/officeart/2005/8/layout/hierarchy1"/>
    <dgm:cxn modelId="{48A8203C-9E45-4AFA-95F6-AE4F47A2FEBF}" type="presParOf" srcId="{94FBDEC5-2767-4017-AF00-4802227EACD4}" destId="{78AA1260-F3E7-4F1F-8120-A6E700ADE49D}" srcOrd="1" destOrd="0" presId="urn:microsoft.com/office/officeart/2005/8/layout/hierarchy1"/>
    <dgm:cxn modelId="{53F33A1C-DA73-42C9-90A6-21D82FD1C89F}" type="presParOf" srcId="{A0186289-16B4-4E0D-AC88-7703B53BB126}" destId="{F91C892E-3F4A-4C4A-B9C7-12051FB48AE4}" srcOrd="4" destOrd="0" presId="urn:microsoft.com/office/officeart/2005/8/layout/hierarchy1"/>
    <dgm:cxn modelId="{EDE99AF7-2C62-4FA9-9CF5-082CF15B8738}" type="presParOf" srcId="{A0186289-16B4-4E0D-AC88-7703B53BB126}" destId="{8877F1A8-840F-4F1F-9911-A584BD5FDCCB}" srcOrd="5" destOrd="0" presId="urn:microsoft.com/office/officeart/2005/8/layout/hierarchy1"/>
    <dgm:cxn modelId="{5D50C151-4BAA-4FE8-955E-7B2216C416D4}" type="presParOf" srcId="{8877F1A8-840F-4F1F-9911-A584BD5FDCCB}" destId="{3F0477D0-A6FA-4A39-B115-A060D9D88B18}" srcOrd="0" destOrd="0" presId="urn:microsoft.com/office/officeart/2005/8/layout/hierarchy1"/>
    <dgm:cxn modelId="{C11BA11B-DE37-4AEF-9690-DC68CBB44C2A}" type="presParOf" srcId="{3F0477D0-A6FA-4A39-B115-A060D9D88B18}" destId="{B1E26B62-7985-4009-A8A0-CFE1D46208A9}" srcOrd="0" destOrd="0" presId="urn:microsoft.com/office/officeart/2005/8/layout/hierarchy1"/>
    <dgm:cxn modelId="{17218631-B949-4F3D-8ED3-B278FEA8A603}" type="presParOf" srcId="{3F0477D0-A6FA-4A39-B115-A060D9D88B18}" destId="{2A20B628-7FC4-4B3C-9D80-A2C70877CE14}" srcOrd="1" destOrd="0" presId="urn:microsoft.com/office/officeart/2005/8/layout/hierarchy1"/>
    <dgm:cxn modelId="{2805328E-75D1-4B53-81AF-471725BB0E3C}" type="presParOf" srcId="{8877F1A8-840F-4F1F-9911-A584BD5FDCCB}" destId="{F2C9B3FC-803D-423D-9639-68EB7E8C7C43}" srcOrd="1" destOrd="0" presId="urn:microsoft.com/office/officeart/2005/8/layout/hierarchy1"/>
    <dgm:cxn modelId="{F5988D1D-83A0-482C-8615-CB77B2D7B1AB}" type="presParOf" srcId="{6120768F-7EDB-4E80-9050-C70494815630}" destId="{218A79D6-3A40-4BA9-AB2A-5FAC119D1FF4}" srcOrd="2" destOrd="0" presId="urn:microsoft.com/office/officeart/2005/8/layout/hierarchy1"/>
    <dgm:cxn modelId="{1D0E4988-6252-4FFE-95AC-3BB91B65A563}" type="presParOf" srcId="{6120768F-7EDB-4E80-9050-C70494815630}" destId="{7C06D253-6156-4406-8463-279EC2571FF6}" srcOrd="3" destOrd="0" presId="urn:microsoft.com/office/officeart/2005/8/layout/hierarchy1"/>
    <dgm:cxn modelId="{402CD70D-483A-43DA-A3D2-CE2AE1205D53}" type="presParOf" srcId="{7C06D253-6156-4406-8463-279EC2571FF6}" destId="{17000D02-F050-4E27-985F-BF94F45104F8}" srcOrd="0" destOrd="0" presId="urn:microsoft.com/office/officeart/2005/8/layout/hierarchy1"/>
    <dgm:cxn modelId="{0EF14A42-F5EC-43C4-AB64-001FB15F994F}" type="presParOf" srcId="{17000D02-F050-4E27-985F-BF94F45104F8}" destId="{2A2A0060-247B-4177-89D2-DAF2FAB12D5F}" srcOrd="0" destOrd="0" presId="urn:microsoft.com/office/officeart/2005/8/layout/hierarchy1"/>
    <dgm:cxn modelId="{3B46A422-5916-422D-80C1-E31253726434}" type="presParOf" srcId="{17000D02-F050-4E27-985F-BF94F45104F8}" destId="{10E712D2-F4B0-44DF-A2F7-A9405152D9B5}" srcOrd="1" destOrd="0" presId="urn:microsoft.com/office/officeart/2005/8/layout/hierarchy1"/>
    <dgm:cxn modelId="{D15C8E9A-2698-478C-861C-9C5C40D9D85E}" type="presParOf" srcId="{7C06D253-6156-4406-8463-279EC2571FF6}" destId="{6A3FE5C4-9543-44B3-AFCB-5AFAF7B2903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6539498-D3CE-42A4-BE39-6C0A0644D965}" type="doc">
      <dgm:prSet loTypeId="urn:microsoft.com/office/officeart/2005/8/layout/venn1" loCatId="relationship" qsTypeId="urn:microsoft.com/office/officeart/2005/8/quickstyle/simple1" qsCatId="simple" csTypeId="urn:microsoft.com/office/officeart/2005/8/colors/accent1_2" csCatId="accent1" phldr="1"/>
      <dgm:spPr/>
    </dgm:pt>
    <dgm:pt modelId="{B171C7C7-CF8C-4B24-8B92-6F9F1871B50B}">
      <dgm:prSet phldrT="[Text]" custT="1"/>
      <dgm:spPr>
        <a:solidFill>
          <a:srgbClr val="0070C0">
            <a:alpha val="50000"/>
          </a:srgbClr>
        </a:solidFill>
      </dgm:spPr>
      <dgm:t>
        <a:bodyPr/>
        <a:lstStyle/>
        <a:p>
          <a:pPr algn="l"/>
          <a:r>
            <a:rPr lang="en-US" sz="2800" dirty="0"/>
            <a:t>  </a:t>
          </a:r>
          <a:r>
            <a:rPr lang="en-US" sz="2800" b="0" dirty="0">
              <a:solidFill>
                <a:srgbClr val="FFFF00"/>
              </a:solidFill>
              <a:effectLst/>
            </a:rPr>
            <a:t>Industrial                </a:t>
          </a:r>
        </a:p>
        <a:p>
          <a:pPr algn="l"/>
          <a:r>
            <a:rPr lang="en-US" sz="2800" b="0" dirty="0">
              <a:solidFill>
                <a:srgbClr val="FFFF00"/>
              </a:solidFill>
              <a:effectLst/>
            </a:rPr>
            <a:t>   Permit       </a:t>
          </a:r>
        </a:p>
        <a:p>
          <a:pPr algn="l"/>
          <a:r>
            <a:rPr lang="en-US" sz="2800" b="0" dirty="0">
              <a:solidFill>
                <a:srgbClr val="FFFF00"/>
              </a:solidFill>
              <a:effectLst/>
            </a:rPr>
            <a:t>  SWPPP</a:t>
          </a:r>
        </a:p>
      </dgm:t>
    </dgm:pt>
    <dgm:pt modelId="{325F2B54-8964-4868-BCBF-EF693DD4B4E1}" type="parTrans" cxnId="{B2C4BA4C-53E1-4F37-ABA6-602F8FE4A2D1}">
      <dgm:prSet/>
      <dgm:spPr/>
      <dgm:t>
        <a:bodyPr/>
        <a:lstStyle/>
        <a:p>
          <a:endParaRPr lang="en-US"/>
        </a:p>
      </dgm:t>
    </dgm:pt>
    <dgm:pt modelId="{91EA4EAA-384B-4049-B7B3-6C024595B379}" type="sibTrans" cxnId="{B2C4BA4C-53E1-4F37-ABA6-602F8FE4A2D1}">
      <dgm:prSet/>
      <dgm:spPr/>
      <dgm:t>
        <a:bodyPr/>
        <a:lstStyle/>
        <a:p>
          <a:endParaRPr lang="en-US"/>
        </a:p>
      </dgm:t>
    </dgm:pt>
    <dgm:pt modelId="{6B982F24-A996-43FC-A387-A5DEE0274515}">
      <dgm:prSet phldrT="[Text]" custT="1"/>
      <dgm:spPr>
        <a:solidFill>
          <a:srgbClr val="00B050">
            <a:alpha val="50000"/>
          </a:srgbClr>
        </a:solidFill>
      </dgm:spPr>
      <dgm:t>
        <a:bodyPr/>
        <a:lstStyle/>
        <a:p>
          <a:pPr algn="r"/>
          <a:r>
            <a:rPr lang="en-US" sz="2800" dirty="0"/>
            <a:t>      </a:t>
          </a:r>
          <a:r>
            <a:rPr lang="en-US" sz="2800" b="0" dirty="0">
              <a:solidFill>
                <a:srgbClr val="FFFF00"/>
              </a:solidFill>
              <a:effectLst>
                <a:outerShdw blurRad="38100" dist="38100" dir="2700000" algn="tl">
                  <a:srgbClr val="000000">
                    <a:alpha val="43137"/>
                  </a:srgbClr>
                </a:outerShdw>
              </a:effectLst>
            </a:rPr>
            <a:t>MS4 </a:t>
          </a:r>
        </a:p>
        <a:p>
          <a:pPr algn="r"/>
          <a:r>
            <a:rPr lang="en-US" sz="2800" b="0" dirty="0">
              <a:solidFill>
                <a:srgbClr val="FFFF00"/>
              </a:solidFill>
              <a:effectLst>
                <a:outerShdw blurRad="38100" dist="38100" dir="2700000" algn="tl">
                  <a:srgbClr val="000000">
                    <a:alpha val="43137"/>
                  </a:srgbClr>
                </a:outerShdw>
              </a:effectLst>
            </a:rPr>
            <a:t>      SWMP</a:t>
          </a:r>
        </a:p>
      </dgm:t>
    </dgm:pt>
    <dgm:pt modelId="{BA4498DD-4EA0-4339-9B2C-1C7F678CDD2B}" type="parTrans" cxnId="{AC107921-C188-4413-A401-9FD207DB1341}">
      <dgm:prSet/>
      <dgm:spPr/>
      <dgm:t>
        <a:bodyPr/>
        <a:lstStyle/>
        <a:p>
          <a:endParaRPr lang="en-US"/>
        </a:p>
      </dgm:t>
    </dgm:pt>
    <dgm:pt modelId="{7AAD3BB0-F0A9-47FF-AF4F-16A683249932}" type="sibTrans" cxnId="{AC107921-C188-4413-A401-9FD207DB1341}">
      <dgm:prSet/>
      <dgm:spPr/>
      <dgm:t>
        <a:bodyPr/>
        <a:lstStyle/>
        <a:p>
          <a:endParaRPr lang="en-US"/>
        </a:p>
      </dgm:t>
    </dgm:pt>
    <dgm:pt modelId="{31439635-051F-4D50-9105-A133DA8F65C8}" type="pres">
      <dgm:prSet presAssocID="{F6539498-D3CE-42A4-BE39-6C0A0644D965}" presName="compositeShape" presStyleCnt="0">
        <dgm:presLayoutVars>
          <dgm:chMax val="7"/>
          <dgm:dir/>
          <dgm:resizeHandles val="exact"/>
        </dgm:presLayoutVars>
      </dgm:prSet>
      <dgm:spPr/>
    </dgm:pt>
    <dgm:pt modelId="{ECE81F07-C650-4AB7-A08A-BDF3F06A4191}" type="pres">
      <dgm:prSet presAssocID="{B171C7C7-CF8C-4B24-8B92-6F9F1871B50B}" presName="circ1" presStyleLbl="vennNode1" presStyleIdx="0" presStyleCnt="2" custScaleX="126598" custScaleY="63720" custLinFactNeighborX="3536"/>
      <dgm:spPr/>
    </dgm:pt>
    <dgm:pt modelId="{54C83229-A456-41EB-AF6C-35E0D7C8415F}" type="pres">
      <dgm:prSet presAssocID="{B171C7C7-CF8C-4B24-8B92-6F9F1871B50B}" presName="circ1Tx" presStyleLbl="revTx" presStyleIdx="0" presStyleCnt="0">
        <dgm:presLayoutVars>
          <dgm:chMax val="0"/>
          <dgm:chPref val="0"/>
          <dgm:bulletEnabled val="1"/>
        </dgm:presLayoutVars>
      </dgm:prSet>
      <dgm:spPr/>
    </dgm:pt>
    <dgm:pt modelId="{A0587551-8317-4515-8CB3-EAAB939737E5}" type="pres">
      <dgm:prSet presAssocID="{6B982F24-A996-43FC-A387-A5DEE0274515}" presName="circ2" presStyleLbl="vennNode1" presStyleIdx="1" presStyleCnt="2" custScaleX="117117" custScaleY="66374" custLinFactNeighborX="-6188"/>
      <dgm:spPr/>
    </dgm:pt>
    <dgm:pt modelId="{A3C51F0D-627D-48F8-B60D-B4A75B1248BB}" type="pres">
      <dgm:prSet presAssocID="{6B982F24-A996-43FC-A387-A5DEE0274515}" presName="circ2Tx" presStyleLbl="revTx" presStyleIdx="0" presStyleCnt="0">
        <dgm:presLayoutVars>
          <dgm:chMax val="0"/>
          <dgm:chPref val="0"/>
          <dgm:bulletEnabled val="1"/>
        </dgm:presLayoutVars>
      </dgm:prSet>
      <dgm:spPr/>
    </dgm:pt>
  </dgm:ptLst>
  <dgm:cxnLst>
    <dgm:cxn modelId="{C4FAEE90-E384-46D6-84EF-86559F74D0D4}" type="presOf" srcId="{B171C7C7-CF8C-4B24-8B92-6F9F1871B50B}" destId="{54C83229-A456-41EB-AF6C-35E0D7C8415F}" srcOrd="1" destOrd="0" presId="urn:microsoft.com/office/officeart/2005/8/layout/venn1"/>
    <dgm:cxn modelId="{AC107921-C188-4413-A401-9FD207DB1341}" srcId="{F6539498-D3CE-42A4-BE39-6C0A0644D965}" destId="{6B982F24-A996-43FC-A387-A5DEE0274515}" srcOrd="1" destOrd="0" parTransId="{BA4498DD-4EA0-4339-9B2C-1C7F678CDD2B}" sibTransId="{7AAD3BB0-F0A9-47FF-AF4F-16A683249932}"/>
    <dgm:cxn modelId="{B2C4BA4C-53E1-4F37-ABA6-602F8FE4A2D1}" srcId="{F6539498-D3CE-42A4-BE39-6C0A0644D965}" destId="{B171C7C7-CF8C-4B24-8B92-6F9F1871B50B}" srcOrd="0" destOrd="0" parTransId="{325F2B54-8964-4868-BCBF-EF693DD4B4E1}" sibTransId="{91EA4EAA-384B-4049-B7B3-6C024595B379}"/>
    <dgm:cxn modelId="{A95D14B9-921D-4A36-AD89-845A47A9D5FB}" type="presOf" srcId="{6B982F24-A996-43FC-A387-A5DEE0274515}" destId="{A3C51F0D-627D-48F8-B60D-B4A75B1248BB}" srcOrd="1" destOrd="0" presId="urn:microsoft.com/office/officeart/2005/8/layout/venn1"/>
    <dgm:cxn modelId="{F430DFD0-241A-4E31-8D99-36E06BF253DB}" type="presOf" srcId="{B171C7C7-CF8C-4B24-8B92-6F9F1871B50B}" destId="{ECE81F07-C650-4AB7-A08A-BDF3F06A4191}" srcOrd="0" destOrd="0" presId="urn:microsoft.com/office/officeart/2005/8/layout/venn1"/>
    <dgm:cxn modelId="{98F13B7A-D04E-4B85-991A-B5A95BB343FA}" type="presOf" srcId="{6B982F24-A996-43FC-A387-A5DEE0274515}" destId="{A0587551-8317-4515-8CB3-EAAB939737E5}" srcOrd="0" destOrd="0" presId="urn:microsoft.com/office/officeart/2005/8/layout/venn1"/>
    <dgm:cxn modelId="{B0BB7588-96D7-47F0-8026-482E03E9EFAC}" type="presOf" srcId="{F6539498-D3CE-42A4-BE39-6C0A0644D965}" destId="{31439635-051F-4D50-9105-A133DA8F65C8}" srcOrd="0" destOrd="0" presId="urn:microsoft.com/office/officeart/2005/8/layout/venn1"/>
    <dgm:cxn modelId="{9B698F2F-5A44-4ADC-88A8-F6351BC7DEAC}" type="presParOf" srcId="{31439635-051F-4D50-9105-A133DA8F65C8}" destId="{ECE81F07-C650-4AB7-A08A-BDF3F06A4191}" srcOrd="0" destOrd="0" presId="urn:microsoft.com/office/officeart/2005/8/layout/venn1"/>
    <dgm:cxn modelId="{4D31108C-117A-45A5-A283-4F5D35B825A7}" type="presParOf" srcId="{31439635-051F-4D50-9105-A133DA8F65C8}" destId="{54C83229-A456-41EB-AF6C-35E0D7C8415F}" srcOrd="1" destOrd="0" presId="urn:microsoft.com/office/officeart/2005/8/layout/venn1"/>
    <dgm:cxn modelId="{95C0F963-A254-4410-8A1E-BD94678915C4}" type="presParOf" srcId="{31439635-051F-4D50-9105-A133DA8F65C8}" destId="{A0587551-8317-4515-8CB3-EAAB939737E5}" srcOrd="2" destOrd="0" presId="urn:microsoft.com/office/officeart/2005/8/layout/venn1"/>
    <dgm:cxn modelId="{E3A02FE9-23A6-4410-AF6F-75627238C792}" type="presParOf" srcId="{31439635-051F-4D50-9105-A133DA8F65C8}" destId="{A3C51F0D-627D-48F8-B60D-B4A75B1248BB}"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5E667C-91C9-4CDB-9E90-5BC1970A6B72}"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9C7E4A78-8E81-4131-A994-36F8BE51037C}">
      <dgm:prSet phldrT="[Text]"/>
      <dgm:spPr>
        <a:solidFill>
          <a:srgbClr val="0F78AE">
            <a:alpha val="90000"/>
          </a:srgbClr>
        </a:solidFill>
      </dgm:spPr>
      <dgm:t>
        <a:bodyPr/>
        <a:lstStyle/>
        <a:p>
          <a:r>
            <a:rPr lang="en-US" dirty="0"/>
            <a:t>Industrial Activities</a:t>
          </a:r>
        </a:p>
      </dgm:t>
    </dgm:pt>
    <dgm:pt modelId="{A799AFFF-4D37-49BF-9026-3066A743DA71}" type="parTrans" cxnId="{B16F500A-37C5-40F6-AD49-23B4DF222061}">
      <dgm:prSet/>
      <dgm:spPr/>
      <dgm:t>
        <a:bodyPr/>
        <a:lstStyle/>
        <a:p>
          <a:endParaRPr lang="en-US"/>
        </a:p>
      </dgm:t>
    </dgm:pt>
    <dgm:pt modelId="{386A3866-D3C3-4C6F-84E9-E78E8B5F8DC5}" type="sibTrans" cxnId="{B16F500A-37C5-40F6-AD49-23B4DF222061}">
      <dgm:prSet/>
      <dgm:spPr/>
      <dgm:t>
        <a:bodyPr/>
        <a:lstStyle/>
        <a:p>
          <a:endParaRPr lang="en-US"/>
        </a:p>
      </dgm:t>
    </dgm:pt>
    <dgm:pt modelId="{9AB1EAE4-901C-402D-B45F-D1B755AB448E}">
      <dgm:prSet phldrT="[Text]"/>
      <dgm:spPr>
        <a:solidFill>
          <a:srgbClr val="0F78AE">
            <a:alpha val="90000"/>
          </a:srgbClr>
        </a:solidFill>
      </dgm:spPr>
      <dgm:t>
        <a:bodyPr/>
        <a:lstStyle/>
        <a:p>
          <a:r>
            <a:rPr lang="en-US" dirty="0"/>
            <a:t>Construction Activities</a:t>
          </a:r>
        </a:p>
      </dgm:t>
    </dgm:pt>
    <dgm:pt modelId="{A748F1FF-2C95-4AF7-9F1B-FAA3B451C24C}" type="parTrans" cxnId="{ADFDBC08-C882-45F0-BCF9-2BE6AD4638D9}">
      <dgm:prSet/>
      <dgm:spPr/>
      <dgm:t>
        <a:bodyPr/>
        <a:lstStyle/>
        <a:p>
          <a:endParaRPr lang="en-US"/>
        </a:p>
      </dgm:t>
    </dgm:pt>
    <dgm:pt modelId="{B5A07346-6BA8-4BC9-8D97-5778166313A2}" type="sibTrans" cxnId="{ADFDBC08-C882-45F0-BCF9-2BE6AD4638D9}">
      <dgm:prSet/>
      <dgm:spPr/>
      <dgm:t>
        <a:bodyPr/>
        <a:lstStyle/>
        <a:p>
          <a:endParaRPr lang="en-US"/>
        </a:p>
      </dgm:t>
    </dgm:pt>
    <dgm:pt modelId="{C8E9E8BC-B580-49BB-A91C-D23D26FBA102}">
      <dgm:prSet phldrT="[Text]"/>
      <dgm:spPr>
        <a:solidFill>
          <a:schemeClr val="accent1">
            <a:lumMod val="75000"/>
            <a:alpha val="90000"/>
          </a:schemeClr>
        </a:solidFill>
      </dgm:spPr>
      <dgm:t>
        <a:bodyPr/>
        <a:lstStyle/>
        <a:p>
          <a:r>
            <a:rPr lang="en-US" dirty="0">
              <a:solidFill>
                <a:srgbClr val="FFC000"/>
              </a:solidFill>
            </a:rPr>
            <a:t>NPDES </a:t>
          </a:r>
          <a:r>
            <a:rPr lang="en-US" dirty="0"/>
            <a:t>Permitting Program</a:t>
          </a:r>
        </a:p>
      </dgm:t>
    </dgm:pt>
    <dgm:pt modelId="{6774AD96-2FC6-4A5C-8062-62A6A7BCCBA6}" type="sibTrans" cxnId="{017F4A33-BDA3-49B7-B5E6-5EFE3F84429B}">
      <dgm:prSet/>
      <dgm:spPr/>
      <dgm:t>
        <a:bodyPr/>
        <a:lstStyle/>
        <a:p>
          <a:endParaRPr lang="en-US"/>
        </a:p>
      </dgm:t>
    </dgm:pt>
    <dgm:pt modelId="{27900727-D2EC-400B-8E5D-2D7214B76835}" type="parTrans" cxnId="{017F4A33-BDA3-49B7-B5E6-5EFE3F84429B}">
      <dgm:prSet/>
      <dgm:spPr/>
      <dgm:t>
        <a:bodyPr/>
        <a:lstStyle/>
        <a:p>
          <a:endParaRPr lang="en-US"/>
        </a:p>
      </dgm:t>
    </dgm:pt>
    <dgm:pt modelId="{4DE32DB1-E606-4E10-9A1F-821749F4FF7D}">
      <dgm:prSet/>
      <dgm:spPr>
        <a:solidFill>
          <a:srgbClr val="0F78AE">
            <a:alpha val="90000"/>
          </a:srgbClr>
        </a:solidFill>
      </dgm:spPr>
      <dgm:t>
        <a:bodyPr/>
        <a:lstStyle/>
        <a:p>
          <a:r>
            <a:rPr lang="en-US" dirty="0"/>
            <a:t>SWPPP</a:t>
          </a:r>
        </a:p>
      </dgm:t>
    </dgm:pt>
    <dgm:pt modelId="{16984415-70F2-42A6-B638-535B418B5815}" type="parTrans" cxnId="{06DCA581-3250-4C60-B46D-AA988A16C82B}">
      <dgm:prSet/>
      <dgm:spPr/>
      <dgm:t>
        <a:bodyPr/>
        <a:lstStyle/>
        <a:p>
          <a:endParaRPr lang="en-US"/>
        </a:p>
      </dgm:t>
    </dgm:pt>
    <dgm:pt modelId="{EA10B293-946F-4168-86BE-6BE4D76314D0}" type="sibTrans" cxnId="{06DCA581-3250-4C60-B46D-AA988A16C82B}">
      <dgm:prSet/>
      <dgm:spPr/>
      <dgm:t>
        <a:bodyPr/>
        <a:lstStyle/>
        <a:p>
          <a:endParaRPr lang="en-US"/>
        </a:p>
      </dgm:t>
    </dgm:pt>
    <dgm:pt modelId="{CBCF8226-EDB5-4EAE-993B-7266CB394C91}" type="pres">
      <dgm:prSet presAssocID="{535E667C-91C9-4CDB-9E90-5BC1970A6B72}" presName="hierChild1" presStyleCnt="0">
        <dgm:presLayoutVars>
          <dgm:chPref val="1"/>
          <dgm:dir/>
          <dgm:animOne val="branch"/>
          <dgm:animLvl val="lvl"/>
          <dgm:resizeHandles/>
        </dgm:presLayoutVars>
      </dgm:prSet>
      <dgm:spPr/>
    </dgm:pt>
    <dgm:pt modelId="{082181CB-C508-4F7E-B434-DF1BE8A9D93E}" type="pres">
      <dgm:prSet presAssocID="{C8E9E8BC-B580-49BB-A91C-D23D26FBA102}" presName="hierRoot1" presStyleCnt="0"/>
      <dgm:spPr/>
    </dgm:pt>
    <dgm:pt modelId="{682840B5-E983-40BA-8105-9E472818FF32}" type="pres">
      <dgm:prSet presAssocID="{C8E9E8BC-B580-49BB-A91C-D23D26FBA102}" presName="composite" presStyleCnt="0"/>
      <dgm:spPr/>
    </dgm:pt>
    <dgm:pt modelId="{CEDBDC58-FBB5-452F-8547-EF5F7E67298E}" type="pres">
      <dgm:prSet presAssocID="{C8E9E8BC-B580-49BB-A91C-D23D26FBA102}" presName="background" presStyleLbl="node0" presStyleIdx="0" presStyleCnt="1"/>
      <dgm:spPr/>
    </dgm:pt>
    <dgm:pt modelId="{24F86628-584E-4B1D-8E57-7EAE530766D7}" type="pres">
      <dgm:prSet presAssocID="{C8E9E8BC-B580-49BB-A91C-D23D26FBA102}" presName="text" presStyleLbl="fgAcc0" presStyleIdx="0" presStyleCnt="1">
        <dgm:presLayoutVars>
          <dgm:chPref val="3"/>
        </dgm:presLayoutVars>
      </dgm:prSet>
      <dgm:spPr/>
    </dgm:pt>
    <dgm:pt modelId="{A262655C-796F-4445-9B51-AC156012F3EB}" type="pres">
      <dgm:prSet presAssocID="{C8E9E8BC-B580-49BB-A91C-D23D26FBA102}" presName="hierChild2" presStyleCnt="0"/>
      <dgm:spPr/>
    </dgm:pt>
    <dgm:pt modelId="{8B90FBDD-4243-4830-80F4-9319A7AEBA7C}" type="pres">
      <dgm:prSet presAssocID="{16984415-70F2-42A6-B638-535B418B5815}" presName="Name10" presStyleLbl="parChTrans1D2" presStyleIdx="0" presStyleCnt="1"/>
      <dgm:spPr/>
    </dgm:pt>
    <dgm:pt modelId="{EFD5EF00-10E0-414C-BDAB-24B88578FCDA}" type="pres">
      <dgm:prSet presAssocID="{4DE32DB1-E606-4E10-9A1F-821749F4FF7D}" presName="hierRoot2" presStyleCnt="0"/>
      <dgm:spPr/>
    </dgm:pt>
    <dgm:pt modelId="{4036300C-C22B-463C-96BA-560319BF7037}" type="pres">
      <dgm:prSet presAssocID="{4DE32DB1-E606-4E10-9A1F-821749F4FF7D}" presName="composite2" presStyleCnt="0"/>
      <dgm:spPr/>
    </dgm:pt>
    <dgm:pt modelId="{FAE29D46-92FD-4EFC-B35E-382C8D6B687F}" type="pres">
      <dgm:prSet presAssocID="{4DE32DB1-E606-4E10-9A1F-821749F4FF7D}" presName="background2" presStyleLbl="node2" presStyleIdx="0" presStyleCnt="1"/>
      <dgm:spPr/>
    </dgm:pt>
    <dgm:pt modelId="{824832CC-8E43-4BF1-9BF2-8AA914D49D65}" type="pres">
      <dgm:prSet presAssocID="{4DE32DB1-E606-4E10-9A1F-821749F4FF7D}" presName="text2" presStyleLbl="fgAcc2" presStyleIdx="0" presStyleCnt="1">
        <dgm:presLayoutVars>
          <dgm:chPref val="3"/>
        </dgm:presLayoutVars>
      </dgm:prSet>
      <dgm:spPr/>
    </dgm:pt>
    <dgm:pt modelId="{56391DC3-4065-4094-8D73-176F431A0B24}" type="pres">
      <dgm:prSet presAssocID="{4DE32DB1-E606-4E10-9A1F-821749F4FF7D}" presName="hierChild3" presStyleCnt="0"/>
      <dgm:spPr/>
    </dgm:pt>
    <dgm:pt modelId="{15DC5903-9D7C-4B98-999D-060270CAC967}" type="pres">
      <dgm:prSet presAssocID="{A748F1FF-2C95-4AF7-9F1B-FAA3B451C24C}" presName="Name17" presStyleLbl="parChTrans1D3" presStyleIdx="0" presStyleCnt="2"/>
      <dgm:spPr/>
    </dgm:pt>
    <dgm:pt modelId="{CE0DD927-4878-480F-9DE1-09144FA9C787}" type="pres">
      <dgm:prSet presAssocID="{9AB1EAE4-901C-402D-B45F-D1B755AB448E}" presName="hierRoot3" presStyleCnt="0"/>
      <dgm:spPr/>
    </dgm:pt>
    <dgm:pt modelId="{CC5A6061-8A7C-4748-9453-FC6BFC4896A2}" type="pres">
      <dgm:prSet presAssocID="{9AB1EAE4-901C-402D-B45F-D1B755AB448E}" presName="composite3" presStyleCnt="0"/>
      <dgm:spPr/>
    </dgm:pt>
    <dgm:pt modelId="{EFC1B38D-3B3E-47B1-8135-A150958D4252}" type="pres">
      <dgm:prSet presAssocID="{9AB1EAE4-901C-402D-B45F-D1B755AB448E}" presName="background3" presStyleLbl="node3" presStyleIdx="0" presStyleCnt="2"/>
      <dgm:spPr/>
    </dgm:pt>
    <dgm:pt modelId="{4D9BAB50-0473-461F-AA35-A0C22F7BDEB7}" type="pres">
      <dgm:prSet presAssocID="{9AB1EAE4-901C-402D-B45F-D1B755AB448E}" presName="text3" presStyleLbl="fgAcc3" presStyleIdx="0" presStyleCnt="2">
        <dgm:presLayoutVars>
          <dgm:chPref val="3"/>
        </dgm:presLayoutVars>
      </dgm:prSet>
      <dgm:spPr/>
    </dgm:pt>
    <dgm:pt modelId="{19207CB1-F2FE-4B35-9323-834A6AC41A1A}" type="pres">
      <dgm:prSet presAssocID="{9AB1EAE4-901C-402D-B45F-D1B755AB448E}" presName="hierChild4" presStyleCnt="0"/>
      <dgm:spPr/>
    </dgm:pt>
    <dgm:pt modelId="{F3957471-5170-4F24-876C-93026C3221E2}" type="pres">
      <dgm:prSet presAssocID="{A799AFFF-4D37-49BF-9026-3066A743DA71}" presName="Name17" presStyleLbl="parChTrans1D3" presStyleIdx="1" presStyleCnt="2"/>
      <dgm:spPr/>
    </dgm:pt>
    <dgm:pt modelId="{3BCF452C-2FC8-454E-8DBA-F349B1F940F2}" type="pres">
      <dgm:prSet presAssocID="{9C7E4A78-8E81-4131-A994-36F8BE51037C}" presName="hierRoot3" presStyleCnt="0"/>
      <dgm:spPr/>
    </dgm:pt>
    <dgm:pt modelId="{CAC5BAF1-8B86-43AF-AE38-FADFCE7AF55E}" type="pres">
      <dgm:prSet presAssocID="{9C7E4A78-8E81-4131-A994-36F8BE51037C}" presName="composite3" presStyleCnt="0"/>
      <dgm:spPr/>
    </dgm:pt>
    <dgm:pt modelId="{A920755C-707F-4C19-8E87-2C5BD1E8AF49}" type="pres">
      <dgm:prSet presAssocID="{9C7E4A78-8E81-4131-A994-36F8BE51037C}" presName="background3" presStyleLbl="node3" presStyleIdx="1" presStyleCnt="2"/>
      <dgm:spPr/>
    </dgm:pt>
    <dgm:pt modelId="{A43A01FF-11C5-466E-BB58-F5D51678E189}" type="pres">
      <dgm:prSet presAssocID="{9C7E4A78-8E81-4131-A994-36F8BE51037C}" presName="text3" presStyleLbl="fgAcc3" presStyleIdx="1" presStyleCnt="2">
        <dgm:presLayoutVars>
          <dgm:chPref val="3"/>
        </dgm:presLayoutVars>
      </dgm:prSet>
      <dgm:spPr/>
    </dgm:pt>
    <dgm:pt modelId="{D47D90AC-DA84-4D4B-AF53-638060E4C8CF}" type="pres">
      <dgm:prSet presAssocID="{9C7E4A78-8E81-4131-A994-36F8BE51037C}" presName="hierChild4" presStyleCnt="0"/>
      <dgm:spPr/>
    </dgm:pt>
  </dgm:ptLst>
  <dgm:cxnLst>
    <dgm:cxn modelId="{A73CC522-D27E-447A-A4F1-FF382A921283}" type="presOf" srcId="{16984415-70F2-42A6-B638-535B418B5815}" destId="{8B90FBDD-4243-4830-80F4-9319A7AEBA7C}" srcOrd="0" destOrd="0" presId="urn:microsoft.com/office/officeart/2005/8/layout/hierarchy1"/>
    <dgm:cxn modelId="{782AD6F2-7A28-42DC-A2F9-3849E50F0DA8}" type="presOf" srcId="{9AB1EAE4-901C-402D-B45F-D1B755AB448E}" destId="{4D9BAB50-0473-461F-AA35-A0C22F7BDEB7}" srcOrd="0" destOrd="0" presId="urn:microsoft.com/office/officeart/2005/8/layout/hierarchy1"/>
    <dgm:cxn modelId="{017F4A33-BDA3-49B7-B5E6-5EFE3F84429B}" srcId="{535E667C-91C9-4CDB-9E90-5BC1970A6B72}" destId="{C8E9E8BC-B580-49BB-A91C-D23D26FBA102}" srcOrd="0" destOrd="0" parTransId="{27900727-D2EC-400B-8E5D-2D7214B76835}" sibTransId="{6774AD96-2FC6-4A5C-8062-62A6A7BCCBA6}"/>
    <dgm:cxn modelId="{893E053A-530A-4491-BF77-36E7A45EC041}" type="presOf" srcId="{A748F1FF-2C95-4AF7-9F1B-FAA3B451C24C}" destId="{15DC5903-9D7C-4B98-999D-060270CAC967}" srcOrd="0" destOrd="0" presId="urn:microsoft.com/office/officeart/2005/8/layout/hierarchy1"/>
    <dgm:cxn modelId="{EBEBE025-3E42-4E54-8113-CA7B7DD250D5}" type="presOf" srcId="{4DE32DB1-E606-4E10-9A1F-821749F4FF7D}" destId="{824832CC-8E43-4BF1-9BF2-8AA914D49D65}" srcOrd="0" destOrd="0" presId="urn:microsoft.com/office/officeart/2005/8/layout/hierarchy1"/>
    <dgm:cxn modelId="{4423389B-B7F1-4429-BB3E-4594DD7AC725}" type="presOf" srcId="{A799AFFF-4D37-49BF-9026-3066A743DA71}" destId="{F3957471-5170-4F24-876C-93026C3221E2}" srcOrd="0" destOrd="0" presId="urn:microsoft.com/office/officeart/2005/8/layout/hierarchy1"/>
    <dgm:cxn modelId="{06DCA581-3250-4C60-B46D-AA988A16C82B}" srcId="{C8E9E8BC-B580-49BB-A91C-D23D26FBA102}" destId="{4DE32DB1-E606-4E10-9A1F-821749F4FF7D}" srcOrd="0" destOrd="0" parTransId="{16984415-70F2-42A6-B638-535B418B5815}" sibTransId="{EA10B293-946F-4168-86BE-6BE4D76314D0}"/>
    <dgm:cxn modelId="{A9252799-01F0-4401-BE7C-6D266B64E566}" type="presOf" srcId="{535E667C-91C9-4CDB-9E90-5BC1970A6B72}" destId="{CBCF8226-EDB5-4EAE-993B-7266CB394C91}" srcOrd="0" destOrd="0" presId="urn:microsoft.com/office/officeart/2005/8/layout/hierarchy1"/>
    <dgm:cxn modelId="{ADFDBC08-C882-45F0-BCF9-2BE6AD4638D9}" srcId="{4DE32DB1-E606-4E10-9A1F-821749F4FF7D}" destId="{9AB1EAE4-901C-402D-B45F-D1B755AB448E}" srcOrd="0" destOrd="0" parTransId="{A748F1FF-2C95-4AF7-9F1B-FAA3B451C24C}" sibTransId="{B5A07346-6BA8-4BC9-8D97-5778166313A2}"/>
    <dgm:cxn modelId="{F1EBE43B-A739-47E6-8AB0-C89379D4B8D1}" type="presOf" srcId="{C8E9E8BC-B580-49BB-A91C-D23D26FBA102}" destId="{24F86628-584E-4B1D-8E57-7EAE530766D7}" srcOrd="0" destOrd="0" presId="urn:microsoft.com/office/officeart/2005/8/layout/hierarchy1"/>
    <dgm:cxn modelId="{B16F500A-37C5-40F6-AD49-23B4DF222061}" srcId="{4DE32DB1-E606-4E10-9A1F-821749F4FF7D}" destId="{9C7E4A78-8E81-4131-A994-36F8BE51037C}" srcOrd="1" destOrd="0" parTransId="{A799AFFF-4D37-49BF-9026-3066A743DA71}" sibTransId="{386A3866-D3C3-4C6F-84E9-E78E8B5F8DC5}"/>
    <dgm:cxn modelId="{520A2658-D509-4D98-8817-1A61E99ADD6F}" type="presOf" srcId="{9C7E4A78-8E81-4131-A994-36F8BE51037C}" destId="{A43A01FF-11C5-466E-BB58-F5D51678E189}" srcOrd="0" destOrd="0" presId="urn:microsoft.com/office/officeart/2005/8/layout/hierarchy1"/>
    <dgm:cxn modelId="{22986ABB-28D1-4D3C-B457-32257EEDEAAE}" type="presParOf" srcId="{CBCF8226-EDB5-4EAE-993B-7266CB394C91}" destId="{082181CB-C508-4F7E-B434-DF1BE8A9D93E}" srcOrd="0" destOrd="0" presId="urn:microsoft.com/office/officeart/2005/8/layout/hierarchy1"/>
    <dgm:cxn modelId="{F73E9EBF-B2A7-4A37-9094-FF171B353209}" type="presParOf" srcId="{082181CB-C508-4F7E-B434-DF1BE8A9D93E}" destId="{682840B5-E983-40BA-8105-9E472818FF32}" srcOrd="0" destOrd="0" presId="urn:microsoft.com/office/officeart/2005/8/layout/hierarchy1"/>
    <dgm:cxn modelId="{777463F5-9DCD-4CD1-A381-2E4A2618A87E}" type="presParOf" srcId="{682840B5-E983-40BA-8105-9E472818FF32}" destId="{CEDBDC58-FBB5-452F-8547-EF5F7E67298E}" srcOrd="0" destOrd="0" presId="urn:microsoft.com/office/officeart/2005/8/layout/hierarchy1"/>
    <dgm:cxn modelId="{10D4126C-61B9-4534-9C81-2C50EA1B6844}" type="presParOf" srcId="{682840B5-E983-40BA-8105-9E472818FF32}" destId="{24F86628-584E-4B1D-8E57-7EAE530766D7}" srcOrd="1" destOrd="0" presId="urn:microsoft.com/office/officeart/2005/8/layout/hierarchy1"/>
    <dgm:cxn modelId="{1D517D03-9DCC-419D-9F59-5D85E7AA3F17}" type="presParOf" srcId="{082181CB-C508-4F7E-B434-DF1BE8A9D93E}" destId="{A262655C-796F-4445-9B51-AC156012F3EB}" srcOrd="1" destOrd="0" presId="urn:microsoft.com/office/officeart/2005/8/layout/hierarchy1"/>
    <dgm:cxn modelId="{D56A2547-D036-4849-8509-43EFEE537041}" type="presParOf" srcId="{A262655C-796F-4445-9B51-AC156012F3EB}" destId="{8B90FBDD-4243-4830-80F4-9319A7AEBA7C}" srcOrd="0" destOrd="0" presId="urn:microsoft.com/office/officeart/2005/8/layout/hierarchy1"/>
    <dgm:cxn modelId="{1D402AA4-BDA7-4EA6-B570-6EBCD3B405FF}" type="presParOf" srcId="{A262655C-796F-4445-9B51-AC156012F3EB}" destId="{EFD5EF00-10E0-414C-BDAB-24B88578FCDA}" srcOrd="1" destOrd="0" presId="urn:microsoft.com/office/officeart/2005/8/layout/hierarchy1"/>
    <dgm:cxn modelId="{4E6ADFBE-A264-47E1-9ED2-C8B4940B34A3}" type="presParOf" srcId="{EFD5EF00-10E0-414C-BDAB-24B88578FCDA}" destId="{4036300C-C22B-463C-96BA-560319BF7037}" srcOrd="0" destOrd="0" presId="urn:microsoft.com/office/officeart/2005/8/layout/hierarchy1"/>
    <dgm:cxn modelId="{0E2BD89D-89D3-4BD2-928D-180B3AC17732}" type="presParOf" srcId="{4036300C-C22B-463C-96BA-560319BF7037}" destId="{FAE29D46-92FD-4EFC-B35E-382C8D6B687F}" srcOrd="0" destOrd="0" presId="urn:microsoft.com/office/officeart/2005/8/layout/hierarchy1"/>
    <dgm:cxn modelId="{68819154-578A-4979-A0B3-C5B682D44C1D}" type="presParOf" srcId="{4036300C-C22B-463C-96BA-560319BF7037}" destId="{824832CC-8E43-4BF1-9BF2-8AA914D49D65}" srcOrd="1" destOrd="0" presId="urn:microsoft.com/office/officeart/2005/8/layout/hierarchy1"/>
    <dgm:cxn modelId="{5B63F14A-2EA1-498B-8A95-0F64C3FCB7EB}" type="presParOf" srcId="{EFD5EF00-10E0-414C-BDAB-24B88578FCDA}" destId="{56391DC3-4065-4094-8D73-176F431A0B24}" srcOrd="1" destOrd="0" presId="urn:microsoft.com/office/officeart/2005/8/layout/hierarchy1"/>
    <dgm:cxn modelId="{316D7185-52B0-45B4-85A0-4D49AF94D6B2}" type="presParOf" srcId="{56391DC3-4065-4094-8D73-176F431A0B24}" destId="{15DC5903-9D7C-4B98-999D-060270CAC967}" srcOrd="0" destOrd="0" presId="urn:microsoft.com/office/officeart/2005/8/layout/hierarchy1"/>
    <dgm:cxn modelId="{8086808A-D433-4C85-97D3-DFB57DDF9666}" type="presParOf" srcId="{56391DC3-4065-4094-8D73-176F431A0B24}" destId="{CE0DD927-4878-480F-9DE1-09144FA9C787}" srcOrd="1" destOrd="0" presId="urn:microsoft.com/office/officeart/2005/8/layout/hierarchy1"/>
    <dgm:cxn modelId="{6C705C52-91B8-431A-AC9F-2D94673B03C0}" type="presParOf" srcId="{CE0DD927-4878-480F-9DE1-09144FA9C787}" destId="{CC5A6061-8A7C-4748-9453-FC6BFC4896A2}" srcOrd="0" destOrd="0" presId="urn:microsoft.com/office/officeart/2005/8/layout/hierarchy1"/>
    <dgm:cxn modelId="{599023A2-0A7F-4AEE-A654-1B046A4C5408}" type="presParOf" srcId="{CC5A6061-8A7C-4748-9453-FC6BFC4896A2}" destId="{EFC1B38D-3B3E-47B1-8135-A150958D4252}" srcOrd="0" destOrd="0" presId="urn:microsoft.com/office/officeart/2005/8/layout/hierarchy1"/>
    <dgm:cxn modelId="{A7F298A9-B033-4F3B-9E42-A18847D87323}" type="presParOf" srcId="{CC5A6061-8A7C-4748-9453-FC6BFC4896A2}" destId="{4D9BAB50-0473-461F-AA35-A0C22F7BDEB7}" srcOrd="1" destOrd="0" presId="urn:microsoft.com/office/officeart/2005/8/layout/hierarchy1"/>
    <dgm:cxn modelId="{42F506B5-FC59-49A1-8624-C59F3E7DFC69}" type="presParOf" srcId="{CE0DD927-4878-480F-9DE1-09144FA9C787}" destId="{19207CB1-F2FE-4B35-9323-834A6AC41A1A}" srcOrd="1" destOrd="0" presId="urn:microsoft.com/office/officeart/2005/8/layout/hierarchy1"/>
    <dgm:cxn modelId="{F24E250C-7B68-4464-B20D-860F3905DD2E}" type="presParOf" srcId="{56391DC3-4065-4094-8D73-176F431A0B24}" destId="{F3957471-5170-4F24-876C-93026C3221E2}" srcOrd="2" destOrd="0" presId="urn:microsoft.com/office/officeart/2005/8/layout/hierarchy1"/>
    <dgm:cxn modelId="{E10CAAF4-F1C0-4B3B-B701-4F7619841B59}" type="presParOf" srcId="{56391DC3-4065-4094-8D73-176F431A0B24}" destId="{3BCF452C-2FC8-454E-8DBA-F349B1F940F2}" srcOrd="3" destOrd="0" presId="urn:microsoft.com/office/officeart/2005/8/layout/hierarchy1"/>
    <dgm:cxn modelId="{B9D12CCF-ABB6-4E71-A22A-B115B57969E0}" type="presParOf" srcId="{3BCF452C-2FC8-454E-8DBA-F349B1F940F2}" destId="{CAC5BAF1-8B86-43AF-AE38-FADFCE7AF55E}" srcOrd="0" destOrd="0" presId="urn:microsoft.com/office/officeart/2005/8/layout/hierarchy1"/>
    <dgm:cxn modelId="{3F81C4E5-CEEF-44F0-A206-795CF55DBA46}" type="presParOf" srcId="{CAC5BAF1-8B86-43AF-AE38-FADFCE7AF55E}" destId="{A920755C-707F-4C19-8E87-2C5BD1E8AF49}" srcOrd="0" destOrd="0" presId="urn:microsoft.com/office/officeart/2005/8/layout/hierarchy1"/>
    <dgm:cxn modelId="{1F6DFB46-9311-48A9-819B-71E96ABEF114}" type="presParOf" srcId="{CAC5BAF1-8B86-43AF-AE38-FADFCE7AF55E}" destId="{A43A01FF-11C5-466E-BB58-F5D51678E189}" srcOrd="1" destOrd="0" presId="urn:microsoft.com/office/officeart/2005/8/layout/hierarchy1"/>
    <dgm:cxn modelId="{49E1D157-36BA-4870-A8E1-17FB7CAA7A0C}" type="presParOf" srcId="{3BCF452C-2FC8-454E-8DBA-F349B1F940F2}" destId="{D47D90AC-DA84-4D4B-AF53-638060E4C8C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A54F12-170F-40BD-A1B3-8786D2FA14AD}" type="doc">
      <dgm:prSet loTypeId="urn:microsoft.com/office/officeart/2005/8/layout/chart3" loCatId="cycle" qsTypeId="urn:microsoft.com/office/officeart/2005/8/quickstyle/simple4" qsCatId="simple" csTypeId="urn:microsoft.com/office/officeart/2005/8/colors/accent1_2" csCatId="accent1" phldr="1"/>
      <dgm:spPr/>
    </dgm:pt>
    <dgm:pt modelId="{4DFB2F62-807A-4FDC-8960-E067F5B49C2C}">
      <dgm:prSet phldrT="[Text]" custT="1"/>
      <dgm:spPr>
        <a:solidFill>
          <a:srgbClr val="0F78AE"/>
        </a:solidFill>
      </dgm:spPr>
      <dgm:t>
        <a:bodyPr/>
        <a:lstStyle/>
        <a:p>
          <a:r>
            <a:rPr lang="en-US" sz="2100" dirty="0">
              <a:solidFill>
                <a:schemeClr val="tx1"/>
              </a:solidFill>
            </a:rPr>
            <a:t>Airport</a:t>
          </a:r>
        </a:p>
      </dgm:t>
    </dgm:pt>
    <dgm:pt modelId="{C0947D55-6CB6-4426-9FB3-F73071DDBCFA}" type="parTrans" cxnId="{91F4CB99-E698-40CD-B781-5EE11AE992AA}">
      <dgm:prSet/>
      <dgm:spPr/>
      <dgm:t>
        <a:bodyPr/>
        <a:lstStyle/>
        <a:p>
          <a:endParaRPr lang="en-US"/>
        </a:p>
      </dgm:t>
    </dgm:pt>
    <dgm:pt modelId="{6A27D353-85D2-484D-831C-01E100109BFB}" type="sibTrans" cxnId="{91F4CB99-E698-40CD-B781-5EE11AE992AA}">
      <dgm:prSet/>
      <dgm:spPr/>
      <dgm:t>
        <a:bodyPr/>
        <a:lstStyle/>
        <a:p>
          <a:endParaRPr lang="en-US"/>
        </a:p>
      </dgm:t>
    </dgm:pt>
    <dgm:pt modelId="{76F272FA-5FE3-480E-8CE7-FF13E2907D1C}">
      <dgm:prSet phldrT="[Text]" custT="1"/>
      <dgm:spPr>
        <a:solidFill>
          <a:srgbClr val="0F78AE"/>
        </a:solidFill>
      </dgm:spPr>
      <dgm:t>
        <a:bodyPr/>
        <a:lstStyle/>
        <a:p>
          <a:r>
            <a:rPr lang="en-US" sz="2000" dirty="0">
              <a:solidFill>
                <a:schemeClr val="tx1"/>
              </a:solidFill>
            </a:rPr>
            <a:t>Airport Staff</a:t>
          </a:r>
        </a:p>
      </dgm:t>
    </dgm:pt>
    <dgm:pt modelId="{206091F7-0F86-4C0B-946D-8CB2AA8B969B}" type="parTrans" cxnId="{1879460E-73C8-40F5-92F2-05306640D318}">
      <dgm:prSet/>
      <dgm:spPr/>
      <dgm:t>
        <a:bodyPr/>
        <a:lstStyle/>
        <a:p>
          <a:endParaRPr lang="en-US"/>
        </a:p>
      </dgm:t>
    </dgm:pt>
    <dgm:pt modelId="{660EAC79-0B24-4513-B28C-3D713F66082D}" type="sibTrans" cxnId="{1879460E-73C8-40F5-92F2-05306640D318}">
      <dgm:prSet/>
      <dgm:spPr/>
      <dgm:t>
        <a:bodyPr/>
        <a:lstStyle/>
        <a:p>
          <a:endParaRPr lang="en-US"/>
        </a:p>
      </dgm:t>
    </dgm:pt>
    <dgm:pt modelId="{F2E7A3F2-8A79-4B89-8EA0-26650A801EA4}">
      <dgm:prSet phldrT="[Text]" custT="1"/>
      <dgm:spPr>
        <a:solidFill>
          <a:srgbClr val="0F78AE"/>
        </a:solidFill>
      </dgm:spPr>
      <dgm:t>
        <a:bodyPr/>
        <a:lstStyle/>
        <a:p>
          <a:r>
            <a:rPr lang="en-US" sz="2000" dirty="0">
              <a:solidFill>
                <a:schemeClr val="tx1"/>
              </a:solidFill>
            </a:rPr>
            <a:t>Airport Tenants</a:t>
          </a:r>
        </a:p>
      </dgm:t>
    </dgm:pt>
    <dgm:pt modelId="{094576E9-0657-4001-94FA-845DE552E9EC}" type="parTrans" cxnId="{39871D9B-F55E-4935-B0B5-C81E4396B6FB}">
      <dgm:prSet/>
      <dgm:spPr/>
      <dgm:t>
        <a:bodyPr/>
        <a:lstStyle/>
        <a:p>
          <a:endParaRPr lang="en-US"/>
        </a:p>
      </dgm:t>
    </dgm:pt>
    <dgm:pt modelId="{93AFE2CF-DA9A-4910-8E39-F8E67A2D339E}" type="sibTrans" cxnId="{39871D9B-F55E-4935-B0B5-C81E4396B6FB}">
      <dgm:prSet/>
      <dgm:spPr/>
      <dgm:t>
        <a:bodyPr/>
        <a:lstStyle/>
        <a:p>
          <a:endParaRPr lang="en-US"/>
        </a:p>
      </dgm:t>
    </dgm:pt>
    <dgm:pt modelId="{614656BE-A3B8-43AC-8D3C-B29C2B6C23CD}" type="pres">
      <dgm:prSet presAssocID="{F0A54F12-170F-40BD-A1B3-8786D2FA14AD}" presName="compositeShape" presStyleCnt="0">
        <dgm:presLayoutVars>
          <dgm:chMax val="7"/>
          <dgm:dir/>
          <dgm:resizeHandles val="exact"/>
        </dgm:presLayoutVars>
      </dgm:prSet>
      <dgm:spPr/>
    </dgm:pt>
    <dgm:pt modelId="{62ECB017-8781-4906-9097-1259BA8FD323}" type="pres">
      <dgm:prSet presAssocID="{F0A54F12-170F-40BD-A1B3-8786D2FA14AD}" presName="wedge1" presStyleLbl="node1" presStyleIdx="0" presStyleCnt="3"/>
      <dgm:spPr/>
    </dgm:pt>
    <dgm:pt modelId="{A6A3E864-7C3E-4B80-8FD3-958D0FDB1C6F}" type="pres">
      <dgm:prSet presAssocID="{F0A54F12-170F-40BD-A1B3-8786D2FA14AD}" presName="wedge1Tx" presStyleLbl="node1" presStyleIdx="0" presStyleCnt="3">
        <dgm:presLayoutVars>
          <dgm:chMax val="0"/>
          <dgm:chPref val="0"/>
          <dgm:bulletEnabled val="1"/>
        </dgm:presLayoutVars>
      </dgm:prSet>
      <dgm:spPr/>
    </dgm:pt>
    <dgm:pt modelId="{016AB7B8-1C47-4147-989E-3389DFC1FB91}" type="pres">
      <dgm:prSet presAssocID="{F0A54F12-170F-40BD-A1B3-8786D2FA14AD}" presName="wedge2" presStyleLbl="node1" presStyleIdx="1" presStyleCnt="3" custScaleY="108816"/>
      <dgm:spPr/>
    </dgm:pt>
    <dgm:pt modelId="{98070901-58C5-476D-9CDA-3E6FD55ED0C6}" type="pres">
      <dgm:prSet presAssocID="{F0A54F12-170F-40BD-A1B3-8786D2FA14AD}" presName="wedge2Tx" presStyleLbl="node1" presStyleIdx="1" presStyleCnt="3">
        <dgm:presLayoutVars>
          <dgm:chMax val="0"/>
          <dgm:chPref val="0"/>
          <dgm:bulletEnabled val="1"/>
        </dgm:presLayoutVars>
      </dgm:prSet>
      <dgm:spPr/>
    </dgm:pt>
    <dgm:pt modelId="{F19F69E7-A307-4009-A350-D3C3C71D2586}" type="pres">
      <dgm:prSet presAssocID="{F0A54F12-170F-40BD-A1B3-8786D2FA14AD}" presName="wedge3" presStyleLbl="node1" presStyleIdx="2" presStyleCnt="3" custScaleX="100207" custScaleY="102054"/>
      <dgm:spPr/>
    </dgm:pt>
    <dgm:pt modelId="{D7BB59AD-2E7F-4D22-8214-0E4E51954E53}" type="pres">
      <dgm:prSet presAssocID="{F0A54F12-170F-40BD-A1B3-8786D2FA14AD}" presName="wedge3Tx" presStyleLbl="node1" presStyleIdx="2" presStyleCnt="3">
        <dgm:presLayoutVars>
          <dgm:chMax val="0"/>
          <dgm:chPref val="0"/>
          <dgm:bulletEnabled val="1"/>
        </dgm:presLayoutVars>
      </dgm:prSet>
      <dgm:spPr/>
    </dgm:pt>
  </dgm:ptLst>
  <dgm:cxnLst>
    <dgm:cxn modelId="{1C2CCE99-ACD1-4C55-A9AE-4D50F4E0B502}" type="presOf" srcId="{76F272FA-5FE3-480E-8CE7-FF13E2907D1C}" destId="{98070901-58C5-476D-9CDA-3E6FD55ED0C6}" srcOrd="1" destOrd="0" presId="urn:microsoft.com/office/officeart/2005/8/layout/chart3"/>
    <dgm:cxn modelId="{39871D9B-F55E-4935-B0B5-C81E4396B6FB}" srcId="{F0A54F12-170F-40BD-A1B3-8786D2FA14AD}" destId="{F2E7A3F2-8A79-4B89-8EA0-26650A801EA4}" srcOrd="2" destOrd="0" parTransId="{094576E9-0657-4001-94FA-845DE552E9EC}" sibTransId="{93AFE2CF-DA9A-4910-8E39-F8E67A2D339E}"/>
    <dgm:cxn modelId="{A7C7F206-E3DF-469F-8D49-51999C56AD7B}" type="presOf" srcId="{F0A54F12-170F-40BD-A1B3-8786D2FA14AD}" destId="{614656BE-A3B8-43AC-8D3C-B29C2B6C23CD}" srcOrd="0" destOrd="0" presId="urn:microsoft.com/office/officeart/2005/8/layout/chart3"/>
    <dgm:cxn modelId="{77616D7E-1C41-4E9B-A025-2A83D43185CC}" type="presOf" srcId="{4DFB2F62-807A-4FDC-8960-E067F5B49C2C}" destId="{A6A3E864-7C3E-4B80-8FD3-958D0FDB1C6F}" srcOrd="1" destOrd="0" presId="urn:microsoft.com/office/officeart/2005/8/layout/chart3"/>
    <dgm:cxn modelId="{1879460E-73C8-40F5-92F2-05306640D318}" srcId="{F0A54F12-170F-40BD-A1B3-8786D2FA14AD}" destId="{76F272FA-5FE3-480E-8CE7-FF13E2907D1C}" srcOrd="1" destOrd="0" parTransId="{206091F7-0F86-4C0B-946D-8CB2AA8B969B}" sibTransId="{660EAC79-0B24-4513-B28C-3D713F66082D}"/>
    <dgm:cxn modelId="{E4F8E244-08D0-4BC6-AEA6-5EB952E0E54F}" type="presOf" srcId="{4DFB2F62-807A-4FDC-8960-E067F5B49C2C}" destId="{62ECB017-8781-4906-9097-1259BA8FD323}" srcOrd="0" destOrd="0" presId="urn:microsoft.com/office/officeart/2005/8/layout/chart3"/>
    <dgm:cxn modelId="{91F4CB99-E698-40CD-B781-5EE11AE992AA}" srcId="{F0A54F12-170F-40BD-A1B3-8786D2FA14AD}" destId="{4DFB2F62-807A-4FDC-8960-E067F5B49C2C}" srcOrd="0" destOrd="0" parTransId="{C0947D55-6CB6-4426-9FB3-F73071DDBCFA}" sibTransId="{6A27D353-85D2-484D-831C-01E100109BFB}"/>
    <dgm:cxn modelId="{CC102510-E208-423E-BD76-4A49160E87CA}" type="presOf" srcId="{F2E7A3F2-8A79-4B89-8EA0-26650A801EA4}" destId="{F19F69E7-A307-4009-A350-D3C3C71D2586}" srcOrd="0" destOrd="0" presId="urn:microsoft.com/office/officeart/2005/8/layout/chart3"/>
    <dgm:cxn modelId="{75DD4651-781B-4982-B226-959315C4A724}" type="presOf" srcId="{76F272FA-5FE3-480E-8CE7-FF13E2907D1C}" destId="{016AB7B8-1C47-4147-989E-3389DFC1FB91}" srcOrd="0" destOrd="0" presId="urn:microsoft.com/office/officeart/2005/8/layout/chart3"/>
    <dgm:cxn modelId="{0E3E317D-946F-4FF0-B7E9-196CA336CEE0}" type="presOf" srcId="{F2E7A3F2-8A79-4B89-8EA0-26650A801EA4}" destId="{D7BB59AD-2E7F-4D22-8214-0E4E51954E53}" srcOrd="1" destOrd="0" presId="urn:microsoft.com/office/officeart/2005/8/layout/chart3"/>
    <dgm:cxn modelId="{29226D28-FE37-4322-A7A1-43529A309304}" type="presParOf" srcId="{614656BE-A3B8-43AC-8D3C-B29C2B6C23CD}" destId="{62ECB017-8781-4906-9097-1259BA8FD323}" srcOrd="0" destOrd="0" presId="urn:microsoft.com/office/officeart/2005/8/layout/chart3"/>
    <dgm:cxn modelId="{129A13C6-1F05-4CEA-8DB8-FED60956B6A4}" type="presParOf" srcId="{614656BE-A3B8-43AC-8D3C-B29C2B6C23CD}" destId="{A6A3E864-7C3E-4B80-8FD3-958D0FDB1C6F}" srcOrd="1" destOrd="0" presId="urn:microsoft.com/office/officeart/2005/8/layout/chart3"/>
    <dgm:cxn modelId="{9037A240-3E1D-4D44-A733-12C1CBC28BA7}" type="presParOf" srcId="{614656BE-A3B8-43AC-8D3C-B29C2B6C23CD}" destId="{016AB7B8-1C47-4147-989E-3389DFC1FB91}" srcOrd="2" destOrd="0" presId="urn:microsoft.com/office/officeart/2005/8/layout/chart3"/>
    <dgm:cxn modelId="{FD44DC0D-ED4D-4DB5-A338-424C2CD40213}" type="presParOf" srcId="{614656BE-A3B8-43AC-8D3C-B29C2B6C23CD}" destId="{98070901-58C5-476D-9CDA-3E6FD55ED0C6}" srcOrd="3" destOrd="0" presId="urn:microsoft.com/office/officeart/2005/8/layout/chart3"/>
    <dgm:cxn modelId="{9B8E05BC-B32C-446C-9066-32D4E49F2EE5}" type="presParOf" srcId="{614656BE-A3B8-43AC-8D3C-B29C2B6C23CD}" destId="{F19F69E7-A307-4009-A350-D3C3C71D2586}" srcOrd="4" destOrd="0" presId="urn:microsoft.com/office/officeart/2005/8/layout/chart3"/>
    <dgm:cxn modelId="{8EEECE9F-2310-4AEA-9D4B-28A9DB6194C2}" type="presParOf" srcId="{614656BE-A3B8-43AC-8D3C-B29C2B6C23CD}" destId="{D7BB59AD-2E7F-4D22-8214-0E4E51954E53}"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9DD165-DC55-4028-87CC-A67CEF8104B4}"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83206A43-5170-4892-945D-791C79027F6F}">
      <dgm:prSet phldrT="[Text]"/>
      <dgm:spPr>
        <a:solidFill>
          <a:srgbClr val="00B050"/>
        </a:solidFill>
        <a:ln>
          <a:solidFill>
            <a:srgbClr val="00B050"/>
          </a:solidFill>
        </a:ln>
      </dgm:spPr>
      <dgm:t>
        <a:bodyPr/>
        <a:lstStyle/>
        <a:p>
          <a:endParaRPr lang="en-US" dirty="0">
            <a:solidFill>
              <a:srgbClr val="FFFFFF"/>
            </a:solidFill>
          </a:endParaRPr>
        </a:p>
      </dgm:t>
    </dgm:pt>
    <dgm:pt modelId="{DD19A951-F639-4CCF-BD93-31989730428A}" type="parTrans" cxnId="{EB075B0B-6B5D-4367-A173-04BA0D90CE98}">
      <dgm:prSet/>
      <dgm:spPr/>
      <dgm:t>
        <a:bodyPr/>
        <a:lstStyle/>
        <a:p>
          <a:endParaRPr lang="en-US"/>
        </a:p>
      </dgm:t>
    </dgm:pt>
    <dgm:pt modelId="{05C0E587-0713-4717-82C3-B14376B479EB}" type="sibTrans" cxnId="{EB075B0B-6B5D-4367-A173-04BA0D90CE98}">
      <dgm:prSet/>
      <dgm:spPr/>
      <dgm:t>
        <a:bodyPr/>
        <a:lstStyle/>
        <a:p>
          <a:endParaRPr lang="en-US"/>
        </a:p>
      </dgm:t>
    </dgm:pt>
    <dgm:pt modelId="{4FF8A90A-AD30-49D5-B9A1-77AD938C4E94}">
      <dgm:prSet phldrT="[Text]" phldr="1"/>
      <dgm:spPr>
        <a:solidFill>
          <a:srgbClr val="00B050"/>
        </a:solidFill>
        <a:ln>
          <a:solidFill>
            <a:srgbClr val="00B050"/>
          </a:solidFill>
        </a:ln>
      </dgm:spPr>
      <dgm:t>
        <a:bodyPr/>
        <a:lstStyle/>
        <a:p>
          <a:endParaRPr lang="en-US" dirty="0">
            <a:solidFill>
              <a:srgbClr val="00B050"/>
            </a:solidFill>
          </a:endParaRPr>
        </a:p>
      </dgm:t>
    </dgm:pt>
    <dgm:pt modelId="{23ED0141-5B76-4F1A-94B3-0A1EB9BB45BC}" type="parTrans" cxnId="{95151D0F-0744-4DEE-B893-251A20F3CD36}">
      <dgm:prSet/>
      <dgm:spPr/>
      <dgm:t>
        <a:bodyPr/>
        <a:lstStyle/>
        <a:p>
          <a:endParaRPr lang="en-US"/>
        </a:p>
      </dgm:t>
    </dgm:pt>
    <dgm:pt modelId="{72BF66C4-D3BE-43AD-974A-B67BC50E9568}" type="sibTrans" cxnId="{95151D0F-0744-4DEE-B893-251A20F3CD36}">
      <dgm:prSet/>
      <dgm:spPr/>
      <dgm:t>
        <a:bodyPr/>
        <a:lstStyle/>
        <a:p>
          <a:endParaRPr lang="en-US"/>
        </a:p>
      </dgm:t>
    </dgm:pt>
    <dgm:pt modelId="{2016A531-53F3-4BBF-883D-1F951E75D602}" type="pres">
      <dgm:prSet presAssocID="{C09DD165-DC55-4028-87CC-A67CEF8104B4}" presName="cycle" presStyleCnt="0">
        <dgm:presLayoutVars>
          <dgm:dir/>
          <dgm:resizeHandles val="exact"/>
        </dgm:presLayoutVars>
      </dgm:prSet>
      <dgm:spPr/>
    </dgm:pt>
    <dgm:pt modelId="{FF5D9DD5-4DE8-4137-9EA7-7A6BCC6FFFBD}" type="pres">
      <dgm:prSet presAssocID="{83206A43-5170-4892-945D-791C79027F6F}" presName="arrow" presStyleLbl="node1" presStyleIdx="0" presStyleCnt="2" custRadScaleRad="165787" custRadScaleInc="3475">
        <dgm:presLayoutVars>
          <dgm:bulletEnabled val="1"/>
        </dgm:presLayoutVars>
      </dgm:prSet>
      <dgm:spPr/>
    </dgm:pt>
    <dgm:pt modelId="{C6E7E9F3-1295-4AF9-A194-3040A26BD95C}" type="pres">
      <dgm:prSet presAssocID="{4FF8A90A-AD30-49D5-B9A1-77AD938C4E94}" presName="arrow" presStyleLbl="node1" presStyleIdx="1" presStyleCnt="2">
        <dgm:presLayoutVars>
          <dgm:bulletEnabled val="1"/>
        </dgm:presLayoutVars>
      </dgm:prSet>
      <dgm:spPr/>
    </dgm:pt>
  </dgm:ptLst>
  <dgm:cxnLst>
    <dgm:cxn modelId="{95151D0F-0744-4DEE-B893-251A20F3CD36}" srcId="{C09DD165-DC55-4028-87CC-A67CEF8104B4}" destId="{4FF8A90A-AD30-49D5-B9A1-77AD938C4E94}" srcOrd="1" destOrd="0" parTransId="{23ED0141-5B76-4F1A-94B3-0A1EB9BB45BC}" sibTransId="{72BF66C4-D3BE-43AD-974A-B67BC50E9568}"/>
    <dgm:cxn modelId="{EB075B0B-6B5D-4367-A173-04BA0D90CE98}" srcId="{C09DD165-DC55-4028-87CC-A67CEF8104B4}" destId="{83206A43-5170-4892-945D-791C79027F6F}" srcOrd="0" destOrd="0" parTransId="{DD19A951-F639-4CCF-BD93-31989730428A}" sibTransId="{05C0E587-0713-4717-82C3-B14376B479EB}"/>
    <dgm:cxn modelId="{E96363BD-71A3-4960-9998-2892B0631774}" type="presOf" srcId="{83206A43-5170-4892-945D-791C79027F6F}" destId="{FF5D9DD5-4DE8-4137-9EA7-7A6BCC6FFFBD}" srcOrd="0" destOrd="0" presId="urn:microsoft.com/office/officeart/2005/8/layout/arrow1"/>
    <dgm:cxn modelId="{753D6A50-034D-4B05-B316-375A8BCFC697}" type="presOf" srcId="{4FF8A90A-AD30-49D5-B9A1-77AD938C4E94}" destId="{C6E7E9F3-1295-4AF9-A194-3040A26BD95C}" srcOrd="0" destOrd="0" presId="urn:microsoft.com/office/officeart/2005/8/layout/arrow1"/>
    <dgm:cxn modelId="{D7DF24AE-9614-4129-AF85-B1FFBE5B3731}" type="presOf" srcId="{C09DD165-DC55-4028-87CC-A67CEF8104B4}" destId="{2016A531-53F3-4BBF-883D-1F951E75D602}" srcOrd="0" destOrd="0" presId="urn:microsoft.com/office/officeart/2005/8/layout/arrow1"/>
    <dgm:cxn modelId="{B54BF1DD-768E-40C9-82A3-E439BEDA225A}" type="presParOf" srcId="{2016A531-53F3-4BBF-883D-1F951E75D602}" destId="{FF5D9DD5-4DE8-4137-9EA7-7A6BCC6FFFBD}" srcOrd="0" destOrd="0" presId="urn:microsoft.com/office/officeart/2005/8/layout/arrow1"/>
    <dgm:cxn modelId="{11C6D323-7605-4993-A2AC-95E20C83CADC}" type="presParOf" srcId="{2016A531-53F3-4BBF-883D-1F951E75D602}" destId="{C6E7E9F3-1295-4AF9-A194-3040A26BD95C}"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9DD165-DC55-4028-87CC-A67CEF8104B4}"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83206A43-5170-4892-945D-791C79027F6F}">
      <dgm:prSet phldrT="[Text]"/>
      <dgm:spPr>
        <a:solidFill>
          <a:srgbClr val="00B050"/>
        </a:solidFill>
        <a:ln>
          <a:solidFill>
            <a:srgbClr val="00B050"/>
          </a:solidFill>
        </a:ln>
      </dgm:spPr>
      <dgm:t>
        <a:bodyPr/>
        <a:lstStyle/>
        <a:p>
          <a:endParaRPr lang="en-US" dirty="0">
            <a:solidFill>
              <a:srgbClr val="FFFFFF"/>
            </a:solidFill>
          </a:endParaRPr>
        </a:p>
      </dgm:t>
    </dgm:pt>
    <dgm:pt modelId="{DD19A951-F639-4CCF-BD93-31989730428A}" type="parTrans" cxnId="{EB075B0B-6B5D-4367-A173-04BA0D90CE98}">
      <dgm:prSet/>
      <dgm:spPr/>
      <dgm:t>
        <a:bodyPr/>
        <a:lstStyle/>
        <a:p>
          <a:endParaRPr lang="en-US"/>
        </a:p>
      </dgm:t>
    </dgm:pt>
    <dgm:pt modelId="{05C0E587-0713-4717-82C3-B14376B479EB}" type="sibTrans" cxnId="{EB075B0B-6B5D-4367-A173-04BA0D90CE98}">
      <dgm:prSet/>
      <dgm:spPr/>
      <dgm:t>
        <a:bodyPr/>
        <a:lstStyle/>
        <a:p>
          <a:endParaRPr lang="en-US"/>
        </a:p>
      </dgm:t>
    </dgm:pt>
    <dgm:pt modelId="{2016A531-53F3-4BBF-883D-1F951E75D602}" type="pres">
      <dgm:prSet presAssocID="{C09DD165-DC55-4028-87CC-A67CEF8104B4}" presName="cycle" presStyleCnt="0">
        <dgm:presLayoutVars>
          <dgm:dir/>
          <dgm:resizeHandles val="exact"/>
        </dgm:presLayoutVars>
      </dgm:prSet>
      <dgm:spPr/>
    </dgm:pt>
    <dgm:pt modelId="{FF5D9DD5-4DE8-4137-9EA7-7A6BCC6FFFBD}" type="pres">
      <dgm:prSet presAssocID="{83206A43-5170-4892-945D-791C79027F6F}" presName="arrow" presStyleLbl="node1" presStyleIdx="0" presStyleCnt="1" custAng="5400000" custRadScaleRad="165787" custRadScaleInc="3475">
        <dgm:presLayoutVars>
          <dgm:bulletEnabled val="1"/>
        </dgm:presLayoutVars>
      </dgm:prSet>
      <dgm:spPr/>
    </dgm:pt>
  </dgm:ptLst>
  <dgm:cxnLst>
    <dgm:cxn modelId="{EB075B0B-6B5D-4367-A173-04BA0D90CE98}" srcId="{C09DD165-DC55-4028-87CC-A67CEF8104B4}" destId="{83206A43-5170-4892-945D-791C79027F6F}" srcOrd="0" destOrd="0" parTransId="{DD19A951-F639-4CCF-BD93-31989730428A}" sibTransId="{05C0E587-0713-4717-82C3-B14376B479EB}"/>
    <dgm:cxn modelId="{AD7ED6A3-C9C3-4783-B7DB-5F088E7ACBB2}" type="presOf" srcId="{83206A43-5170-4892-945D-791C79027F6F}" destId="{FF5D9DD5-4DE8-4137-9EA7-7A6BCC6FFFBD}" srcOrd="0" destOrd="0" presId="urn:microsoft.com/office/officeart/2005/8/layout/arrow1"/>
    <dgm:cxn modelId="{635167CD-7E85-4E98-AACA-41E456BDC9CA}" type="presOf" srcId="{C09DD165-DC55-4028-87CC-A67CEF8104B4}" destId="{2016A531-53F3-4BBF-883D-1F951E75D602}" srcOrd="0" destOrd="0" presId="urn:microsoft.com/office/officeart/2005/8/layout/arrow1"/>
    <dgm:cxn modelId="{9AA9BCA9-CA65-4F98-AF4A-2B0BC2BC475B}" type="presParOf" srcId="{2016A531-53F3-4BBF-883D-1F951E75D602}" destId="{FF5D9DD5-4DE8-4137-9EA7-7A6BCC6FFFBD}" srcOrd="0" destOrd="0" presId="urn:microsoft.com/office/officeart/2005/8/layout/arrow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539498-D3CE-42A4-BE39-6C0A0644D965}" type="doc">
      <dgm:prSet loTypeId="urn:microsoft.com/office/officeart/2005/8/layout/venn1" loCatId="relationship" qsTypeId="urn:microsoft.com/office/officeart/2005/8/quickstyle/simple1" qsCatId="simple" csTypeId="urn:microsoft.com/office/officeart/2005/8/colors/accent1_2" csCatId="accent1" phldr="1"/>
      <dgm:spPr/>
    </dgm:pt>
    <dgm:pt modelId="{B171C7C7-CF8C-4B24-8B92-6F9F1871B50B}">
      <dgm:prSet phldrT="[Text]" custT="1"/>
      <dgm:spPr>
        <a:solidFill>
          <a:srgbClr val="0070C0">
            <a:alpha val="50000"/>
          </a:srgbClr>
        </a:solidFill>
      </dgm:spPr>
      <dgm:t>
        <a:bodyPr/>
        <a:lstStyle/>
        <a:p>
          <a:pPr algn="l"/>
          <a:r>
            <a:rPr lang="en-US" sz="2800" dirty="0"/>
            <a:t>  </a:t>
          </a:r>
          <a:r>
            <a:rPr lang="en-US" sz="2800" b="0" dirty="0">
              <a:solidFill>
                <a:srgbClr val="FFFF00"/>
              </a:solidFill>
              <a:effectLst/>
            </a:rPr>
            <a:t>Industrial                </a:t>
          </a:r>
        </a:p>
        <a:p>
          <a:pPr algn="l"/>
          <a:r>
            <a:rPr lang="en-US" sz="2800" b="0" dirty="0">
              <a:solidFill>
                <a:srgbClr val="FFFF00"/>
              </a:solidFill>
              <a:effectLst/>
            </a:rPr>
            <a:t>   Permit       </a:t>
          </a:r>
        </a:p>
        <a:p>
          <a:pPr algn="l"/>
          <a:r>
            <a:rPr lang="en-US" sz="2800" b="0" dirty="0">
              <a:solidFill>
                <a:srgbClr val="FFFF00"/>
              </a:solidFill>
              <a:effectLst/>
            </a:rPr>
            <a:t>  SWPPP</a:t>
          </a:r>
        </a:p>
      </dgm:t>
    </dgm:pt>
    <dgm:pt modelId="{325F2B54-8964-4868-BCBF-EF693DD4B4E1}" type="parTrans" cxnId="{B2C4BA4C-53E1-4F37-ABA6-602F8FE4A2D1}">
      <dgm:prSet/>
      <dgm:spPr/>
      <dgm:t>
        <a:bodyPr/>
        <a:lstStyle/>
        <a:p>
          <a:endParaRPr lang="en-US"/>
        </a:p>
      </dgm:t>
    </dgm:pt>
    <dgm:pt modelId="{91EA4EAA-384B-4049-B7B3-6C024595B379}" type="sibTrans" cxnId="{B2C4BA4C-53E1-4F37-ABA6-602F8FE4A2D1}">
      <dgm:prSet/>
      <dgm:spPr/>
      <dgm:t>
        <a:bodyPr/>
        <a:lstStyle/>
        <a:p>
          <a:endParaRPr lang="en-US"/>
        </a:p>
      </dgm:t>
    </dgm:pt>
    <dgm:pt modelId="{6B982F24-A996-43FC-A387-A5DEE0274515}">
      <dgm:prSet phldrT="[Text]" custT="1"/>
      <dgm:spPr>
        <a:solidFill>
          <a:srgbClr val="00B050">
            <a:alpha val="50000"/>
          </a:srgbClr>
        </a:solidFill>
      </dgm:spPr>
      <dgm:t>
        <a:bodyPr/>
        <a:lstStyle/>
        <a:p>
          <a:pPr algn="r"/>
          <a:r>
            <a:rPr lang="en-US" sz="2800" dirty="0"/>
            <a:t>      </a:t>
          </a:r>
          <a:r>
            <a:rPr lang="en-US" sz="2800" b="0" dirty="0">
              <a:solidFill>
                <a:srgbClr val="FFFF00"/>
              </a:solidFill>
              <a:effectLst>
                <a:outerShdw blurRad="38100" dist="38100" dir="2700000" algn="tl">
                  <a:srgbClr val="000000">
                    <a:alpha val="43137"/>
                  </a:srgbClr>
                </a:outerShdw>
              </a:effectLst>
            </a:rPr>
            <a:t>MS4 </a:t>
          </a:r>
        </a:p>
        <a:p>
          <a:pPr algn="r"/>
          <a:r>
            <a:rPr lang="en-US" sz="2800" b="0" dirty="0">
              <a:solidFill>
                <a:srgbClr val="FFFF00"/>
              </a:solidFill>
              <a:effectLst>
                <a:outerShdw blurRad="38100" dist="38100" dir="2700000" algn="tl">
                  <a:srgbClr val="000000">
                    <a:alpha val="43137"/>
                  </a:srgbClr>
                </a:outerShdw>
              </a:effectLst>
            </a:rPr>
            <a:t>      SWMP</a:t>
          </a:r>
        </a:p>
      </dgm:t>
    </dgm:pt>
    <dgm:pt modelId="{BA4498DD-4EA0-4339-9B2C-1C7F678CDD2B}" type="parTrans" cxnId="{AC107921-C188-4413-A401-9FD207DB1341}">
      <dgm:prSet/>
      <dgm:spPr/>
      <dgm:t>
        <a:bodyPr/>
        <a:lstStyle/>
        <a:p>
          <a:endParaRPr lang="en-US"/>
        </a:p>
      </dgm:t>
    </dgm:pt>
    <dgm:pt modelId="{7AAD3BB0-F0A9-47FF-AF4F-16A683249932}" type="sibTrans" cxnId="{AC107921-C188-4413-A401-9FD207DB1341}">
      <dgm:prSet/>
      <dgm:spPr/>
      <dgm:t>
        <a:bodyPr/>
        <a:lstStyle/>
        <a:p>
          <a:endParaRPr lang="en-US"/>
        </a:p>
      </dgm:t>
    </dgm:pt>
    <dgm:pt modelId="{31439635-051F-4D50-9105-A133DA8F65C8}" type="pres">
      <dgm:prSet presAssocID="{F6539498-D3CE-42A4-BE39-6C0A0644D965}" presName="compositeShape" presStyleCnt="0">
        <dgm:presLayoutVars>
          <dgm:chMax val="7"/>
          <dgm:dir/>
          <dgm:resizeHandles val="exact"/>
        </dgm:presLayoutVars>
      </dgm:prSet>
      <dgm:spPr/>
    </dgm:pt>
    <dgm:pt modelId="{ECE81F07-C650-4AB7-A08A-BDF3F06A4191}" type="pres">
      <dgm:prSet presAssocID="{B171C7C7-CF8C-4B24-8B92-6F9F1871B50B}" presName="circ1" presStyleLbl="vennNode1" presStyleIdx="0" presStyleCnt="2" custScaleX="126598" custScaleY="63720" custLinFactNeighborX="3536"/>
      <dgm:spPr/>
    </dgm:pt>
    <dgm:pt modelId="{54C83229-A456-41EB-AF6C-35E0D7C8415F}" type="pres">
      <dgm:prSet presAssocID="{B171C7C7-CF8C-4B24-8B92-6F9F1871B50B}" presName="circ1Tx" presStyleLbl="revTx" presStyleIdx="0" presStyleCnt="0">
        <dgm:presLayoutVars>
          <dgm:chMax val="0"/>
          <dgm:chPref val="0"/>
          <dgm:bulletEnabled val="1"/>
        </dgm:presLayoutVars>
      </dgm:prSet>
      <dgm:spPr/>
    </dgm:pt>
    <dgm:pt modelId="{A0587551-8317-4515-8CB3-EAAB939737E5}" type="pres">
      <dgm:prSet presAssocID="{6B982F24-A996-43FC-A387-A5DEE0274515}" presName="circ2" presStyleLbl="vennNode1" presStyleIdx="1" presStyleCnt="2" custScaleX="117117" custScaleY="66374" custLinFactNeighborX="-6188"/>
      <dgm:spPr/>
    </dgm:pt>
    <dgm:pt modelId="{A3C51F0D-627D-48F8-B60D-B4A75B1248BB}" type="pres">
      <dgm:prSet presAssocID="{6B982F24-A996-43FC-A387-A5DEE0274515}" presName="circ2Tx" presStyleLbl="revTx" presStyleIdx="0" presStyleCnt="0">
        <dgm:presLayoutVars>
          <dgm:chMax val="0"/>
          <dgm:chPref val="0"/>
          <dgm:bulletEnabled val="1"/>
        </dgm:presLayoutVars>
      </dgm:prSet>
      <dgm:spPr/>
    </dgm:pt>
  </dgm:ptLst>
  <dgm:cxnLst>
    <dgm:cxn modelId="{C4FAEE90-E384-46D6-84EF-86559F74D0D4}" type="presOf" srcId="{B171C7C7-CF8C-4B24-8B92-6F9F1871B50B}" destId="{54C83229-A456-41EB-AF6C-35E0D7C8415F}" srcOrd="1" destOrd="0" presId="urn:microsoft.com/office/officeart/2005/8/layout/venn1"/>
    <dgm:cxn modelId="{AC107921-C188-4413-A401-9FD207DB1341}" srcId="{F6539498-D3CE-42A4-BE39-6C0A0644D965}" destId="{6B982F24-A996-43FC-A387-A5DEE0274515}" srcOrd="1" destOrd="0" parTransId="{BA4498DD-4EA0-4339-9B2C-1C7F678CDD2B}" sibTransId="{7AAD3BB0-F0A9-47FF-AF4F-16A683249932}"/>
    <dgm:cxn modelId="{B2C4BA4C-53E1-4F37-ABA6-602F8FE4A2D1}" srcId="{F6539498-D3CE-42A4-BE39-6C0A0644D965}" destId="{B171C7C7-CF8C-4B24-8B92-6F9F1871B50B}" srcOrd="0" destOrd="0" parTransId="{325F2B54-8964-4868-BCBF-EF693DD4B4E1}" sibTransId="{91EA4EAA-384B-4049-B7B3-6C024595B379}"/>
    <dgm:cxn modelId="{A95D14B9-921D-4A36-AD89-845A47A9D5FB}" type="presOf" srcId="{6B982F24-A996-43FC-A387-A5DEE0274515}" destId="{A3C51F0D-627D-48F8-B60D-B4A75B1248BB}" srcOrd="1" destOrd="0" presId="urn:microsoft.com/office/officeart/2005/8/layout/venn1"/>
    <dgm:cxn modelId="{F430DFD0-241A-4E31-8D99-36E06BF253DB}" type="presOf" srcId="{B171C7C7-CF8C-4B24-8B92-6F9F1871B50B}" destId="{ECE81F07-C650-4AB7-A08A-BDF3F06A4191}" srcOrd="0" destOrd="0" presId="urn:microsoft.com/office/officeart/2005/8/layout/venn1"/>
    <dgm:cxn modelId="{98F13B7A-D04E-4B85-991A-B5A95BB343FA}" type="presOf" srcId="{6B982F24-A996-43FC-A387-A5DEE0274515}" destId="{A0587551-8317-4515-8CB3-EAAB939737E5}" srcOrd="0" destOrd="0" presId="urn:microsoft.com/office/officeart/2005/8/layout/venn1"/>
    <dgm:cxn modelId="{B0BB7588-96D7-47F0-8026-482E03E9EFAC}" type="presOf" srcId="{F6539498-D3CE-42A4-BE39-6C0A0644D965}" destId="{31439635-051F-4D50-9105-A133DA8F65C8}" srcOrd="0" destOrd="0" presId="urn:microsoft.com/office/officeart/2005/8/layout/venn1"/>
    <dgm:cxn modelId="{9B698F2F-5A44-4ADC-88A8-F6351BC7DEAC}" type="presParOf" srcId="{31439635-051F-4D50-9105-A133DA8F65C8}" destId="{ECE81F07-C650-4AB7-A08A-BDF3F06A4191}" srcOrd="0" destOrd="0" presId="urn:microsoft.com/office/officeart/2005/8/layout/venn1"/>
    <dgm:cxn modelId="{4D31108C-117A-45A5-A283-4F5D35B825A7}" type="presParOf" srcId="{31439635-051F-4D50-9105-A133DA8F65C8}" destId="{54C83229-A456-41EB-AF6C-35E0D7C8415F}" srcOrd="1" destOrd="0" presId="urn:microsoft.com/office/officeart/2005/8/layout/venn1"/>
    <dgm:cxn modelId="{95C0F963-A254-4410-8A1E-BD94678915C4}" type="presParOf" srcId="{31439635-051F-4D50-9105-A133DA8F65C8}" destId="{A0587551-8317-4515-8CB3-EAAB939737E5}" srcOrd="2" destOrd="0" presId="urn:microsoft.com/office/officeart/2005/8/layout/venn1"/>
    <dgm:cxn modelId="{E3A02FE9-23A6-4410-AF6F-75627238C792}" type="presParOf" srcId="{31439635-051F-4D50-9105-A133DA8F65C8}" destId="{A3C51F0D-627D-48F8-B60D-B4A75B1248BB}"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539498-D3CE-42A4-BE39-6C0A0644D965}" type="doc">
      <dgm:prSet loTypeId="urn:microsoft.com/office/officeart/2005/8/layout/venn1" loCatId="relationship" qsTypeId="urn:microsoft.com/office/officeart/2005/8/quickstyle/simple1" qsCatId="simple" csTypeId="urn:microsoft.com/office/officeart/2005/8/colors/accent1_2" csCatId="accent1" phldr="1"/>
      <dgm:spPr/>
    </dgm:pt>
    <dgm:pt modelId="{B171C7C7-CF8C-4B24-8B92-6F9F1871B50B}">
      <dgm:prSet phldrT="[Text]" custT="1"/>
      <dgm:spPr>
        <a:solidFill>
          <a:srgbClr val="0070C0">
            <a:alpha val="50000"/>
          </a:srgbClr>
        </a:solidFill>
      </dgm:spPr>
      <dgm:t>
        <a:bodyPr/>
        <a:lstStyle/>
        <a:p>
          <a:pPr algn="l"/>
          <a:r>
            <a:rPr lang="en-US" sz="2800" dirty="0"/>
            <a:t>  </a:t>
          </a:r>
          <a:r>
            <a:rPr lang="en-US" sz="2800" b="0" dirty="0">
              <a:solidFill>
                <a:srgbClr val="FFFF00"/>
              </a:solidFill>
              <a:effectLst/>
            </a:rPr>
            <a:t>Industrial                </a:t>
          </a:r>
        </a:p>
        <a:p>
          <a:pPr algn="l"/>
          <a:r>
            <a:rPr lang="en-US" sz="2800" b="0" dirty="0">
              <a:solidFill>
                <a:srgbClr val="FFFF00"/>
              </a:solidFill>
              <a:effectLst/>
            </a:rPr>
            <a:t>   Permit       </a:t>
          </a:r>
        </a:p>
        <a:p>
          <a:pPr algn="l"/>
          <a:r>
            <a:rPr lang="en-US" sz="2800" b="0" dirty="0">
              <a:solidFill>
                <a:srgbClr val="FFFF00"/>
              </a:solidFill>
              <a:effectLst/>
            </a:rPr>
            <a:t>  SWPPP</a:t>
          </a:r>
        </a:p>
      </dgm:t>
    </dgm:pt>
    <dgm:pt modelId="{325F2B54-8964-4868-BCBF-EF693DD4B4E1}" type="parTrans" cxnId="{B2C4BA4C-53E1-4F37-ABA6-602F8FE4A2D1}">
      <dgm:prSet/>
      <dgm:spPr/>
      <dgm:t>
        <a:bodyPr/>
        <a:lstStyle/>
        <a:p>
          <a:endParaRPr lang="en-US"/>
        </a:p>
      </dgm:t>
    </dgm:pt>
    <dgm:pt modelId="{91EA4EAA-384B-4049-B7B3-6C024595B379}" type="sibTrans" cxnId="{B2C4BA4C-53E1-4F37-ABA6-602F8FE4A2D1}">
      <dgm:prSet/>
      <dgm:spPr/>
      <dgm:t>
        <a:bodyPr/>
        <a:lstStyle/>
        <a:p>
          <a:endParaRPr lang="en-US"/>
        </a:p>
      </dgm:t>
    </dgm:pt>
    <dgm:pt modelId="{6B982F24-A996-43FC-A387-A5DEE0274515}">
      <dgm:prSet phldrT="[Text]" custT="1"/>
      <dgm:spPr>
        <a:solidFill>
          <a:srgbClr val="00B050">
            <a:alpha val="50000"/>
          </a:srgbClr>
        </a:solidFill>
      </dgm:spPr>
      <dgm:t>
        <a:bodyPr/>
        <a:lstStyle/>
        <a:p>
          <a:pPr algn="r"/>
          <a:r>
            <a:rPr lang="en-US" sz="2800" dirty="0"/>
            <a:t>      </a:t>
          </a:r>
          <a:r>
            <a:rPr lang="en-US" sz="2800" b="0" dirty="0">
              <a:solidFill>
                <a:srgbClr val="FFFF00"/>
              </a:solidFill>
              <a:effectLst>
                <a:outerShdw blurRad="38100" dist="38100" dir="2700000" algn="tl">
                  <a:srgbClr val="000000">
                    <a:alpha val="43137"/>
                  </a:srgbClr>
                </a:outerShdw>
              </a:effectLst>
            </a:rPr>
            <a:t>MS4 </a:t>
          </a:r>
        </a:p>
        <a:p>
          <a:pPr algn="r"/>
          <a:r>
            <a:rPr lang="en-US" sz="2800" b="0" dirty="0">
              <a:solidFill>
                <a:srgbClr val="FFFF00"/>
              </a:solidFill>
              <a:effectLst>
                <a:outerShdw blurRad="38100" dist="38100" dir="2700000" algn="tl">
                  <a:srgbClr val="000000">
                    <a:alpha val="43137"/>
                  </a:srgbClr>
                </a:outerShdw>
              </a:effectLst>
            </a:rPr>
            <a:t>      SWMP</a:t>
          </a:r>
        </a:p>
      </dgm:t>
    </dgm:pt>
    <dgm:pt modelId="{BA4498DD-4EA0-4339-9B2C-1C7F678CDD2B}" type="parTrans" cxnId="{AC107921-C188-4413-A401-9FD207DB1341}">
      <dgm:prSet/>
      <dgm:spPr/>
      <dgm:t>
        <a:bodyPr/>
        <a:lstStyle/>
        <a:p>
          <a:endParaRPr lang="en-US"/>
        </a:p>
      </dgm:t>
    </dgm:pt>
    <dgm:pt modelId="{7AAD3BB0-F0A9-47FF-AF4F-16A683249932}" type="sibTrans" cxnId="{AC107921-C188-4413-A401-9FD207DB1341}">
      <dgm:prSet/>
      <dgm:spPr/>
      <dgm:t>
        <a:bodyPr/>
        <a:lstStyle/>
        <a:p>
          <a:endParaRPr lang="en-US"/>
        </a:p>
      </dgm:t>
    </dgm:pt>
    <dgm:pt modelId="{31439635-051F-4D50-9105-A133DA8F65C8}" type="pres">
      <dgm:prSet presAssocID="{F6539498-D3CE-42A4-BE39-6C0A0644D965}" presName="compositeShape" presStyleCnt="0">
        <dgm:presLayoutVars>
          <dgm:chMax val="7"/>
          <dgm:dir/>
          <dgm:resizeHandles val="exact"/>
        </dgm:presLayoutVars>
      </dgm:prSet>
      <dgm:spPr/>
    </dgm:pt>
    <dgm:pt modelId="{ECE81F07-C650-4AB7-A08A-BDF3F06A4191}" type="pres">
      <dgm:prSet presAssocID="{B171C7C7-CF8C-4B24-8B92-6F9F1871B50B}" presName="circ1" presStyleLbl="vennNode1" presStyleIdx="0" presStyleCnt="2" custScaleX="126598" custScaleY="63720" custLinFactNeighborX="3536"/>
      <dgm:spPr/>
    </dgm:pt>
    <dgm:pt modelId="{54C83229-A456-41EB-AF6C-35E0D7C8415F}" type="pres">
      <dgm:prSet presAssocID="{B171C7C7-CF8C-4B24-8B92-6F9F1871B50B}" presName="circ1Tx" presStyleLbl="revTx" presStyleIdx="0" presStyleCnt="0">
        <dgm:presLayoutVars>
          <dgm:chMax val="0"/>
          <dgm:chPref val="0"/>
          <dgm:bulletEnabled val="1"/>
        </dgm:presLayoutVars>
      </dgm:prSet>
      <dgm:spPr/>
    </dgm:pt>
    <dgm:pt modelId="{A0587551-8317-4515-8CB3-EAAB939737E5}" type="pres">
      <dgm:prSet presAssocID="{6B982F24-A996-43FC-A387-A5DEE0274515}" presName="circ2" presStyleLbl="vennNode1" presStyleIdx="1" presStyleCnt="2" custScaleX="117117" custScaleY="66374" custLinFactNeighborX="-6188"/>
      <dgm:spPr/>
    </dgm:pt>
    <dgm:pt modelId="{A3C51F0D-627D-48F8-B60D-B4A75B1248BB}" type="pres">
      <dgm:prSet presAssocID="{6B982F24-A996-43FC-A387-A5DEE0274515}" presName="circ2Tx" presStyleLbl="revTx" presStyleIdx="0" presStyleCnt="0">
        <dgm:presLayoutVars>
          <dgm:chMax val="0"/>
          <dgm:chPref val="0"/>
          <dgm:bulletEnabled val="1"/>
        </dgm:presLayoutVars>
      </dgm:prSet>
      <dgm:spPr/>
    </dgm:pt>
  </dgm:ptLst>
  <dgm:cxnLst>
    <dgm:cxn modelId="{C4FAEE90-E384-46D6-84EF-86559F74D0D4}" type="presOf" srcId="{B171C7C7-CF8C-4B24-8B92-6F9F1871B50B}" destId="{54C83229-A456-41EB-AF6C-35E0D7C8415F}" srcOrd="1" destOrd="0" presId="urn:microsoft.com/office/officeart/2005/8/layout/venn1"/>
    <dgm:cxn modelId="{AC107921-C188-4413-A401-9FD207DB1341}" srcId="{F6539498-D3CE-42A4-BE39-6C0A0644D965}" destId="{6B982F24-A996-43FC-A387-A5DEE0274515}" srcOrd="1" destOrd="0" parTransId="{BA4498DD-4EA0-4339-9B2C-1C7F678CDD2B}" sibTransId="{7AAD3BB0-F0A9-47FF-AF4F-16A683249932}"/>
    <dgm:cxn modelId="{B2C4BA4C-53E1-4F37-ABA6-602F8FE4A2D1}" srcId="{F6539498-D3CE-42A4-BE39-6C0A0644D965}" destId="{B171C7C7-CF8C-4B24-8B92-6F9F1871B50B}" srcOrd="0" destOrd="0" parTransId="{325F2B54-8964-4868-BCBF-EF693DD4B4E1}" sibTransId="{91EA4EAA-384B-4049-B7B3-6C024595B379}"/>
    <dgm:cxn modelId="{A95D14B9-921D-4A36-AD89-845A47A9D5FB}" type="presOf" srcId="{6B982F24-A996-43FC-A387-A5DEE0274515}" destId="{A3C51F0D-627D-48F8-B60D-B4A75B1248BB}" srcOrd="1" destOrd="0" presId="urn:microsoft.com/office/officeart/2005/8/layout/venn1"/>
    <dgm:cxn modelId="{F430DFD0-241A-4E31-8D99-36E06BF253DB}" type="presOf" srcId="{B171C7C7-CF8C-4B24-8B92-6F9F1871B50B}" destId="{ECE81F07-C650-4AB7-A08A-BDF3F06A4191}" srcOrd="0" destOrd="0" presId="urn:microsoft.com/office/officeart/2005/8/layout/venn1"/>
    <dgm:cxn modelId="{98F13B7A-D04E-4B85-991A-B5A95BB343FA}" type="presOf" srcId="{6B982F24-A996-43FC-A387-A5DEE0274515}" destId="{A0587551-8317-4515-8CB3-EAAB939737E5}" srcOrd="0" destOrd="0" presId="urn:microsoft.com/office/officeart/2005/8/layout/venn1"/>
    <dgm:cxn modelId="{B0BB7588-96D7-47F0-8026-482E03E9EFAC}" type="presOf" srcId="{F6539498-D3CE-42A4-BE39-6C0A0644D965}" destId="{31439635-051F-4D50-9105-A133DA8F65C8}" srcOrd="0" destOrd="0" presId="urn:microsoft.com/office/officeart/2005/8/layout/venn1"/>
    <dgm:cxn modelId="{9B698F2F-5A44-4ADC-88A8-F6351BC7DEAC}" type="presParOf" srcId="{31439635-051F-4D50-9105-A133DA8F65C8}" destId="{ECE81F07-C650-4AB7-A08A-BDF3F06A4191}" srcOrd="0" destOrd="0" presId="urn:microsoft.com/office/officeart/2005/8/layout/venn1"/>
    <dgm:cxn modelId="{4D31108C-117A-45A5-A283-4F5D35B825A7}" type="presParOf" srcId="{31439635-051F-4D50-9105-A133DA8F65C8}" destId="{54C83229-A456-41EB-AF6C-35E0D7C8415F}" srcOrd="1" destOrd="0" presId="urn:microsoft.com/office/officeart/2005/8/layout/venn1"/>
    <dgm:cxn modelId="{95C0F963-A254-4410-8A1E-BD94678915C4}" type="presParOf" srcId="{31439635-051F-4D50-9105-A133DA8F65C8}" destId="{A0587551-8317-4515-8CB3-EAAB939737E5}" srcOrd="2" destOrd="0" presId="urn:microsoft.com/office/officeart/2005/8/layout/venn1"/>
    <dgm:cxn modelId="{E3A02FE9-23A6-4410-AF6F-75627238C792}" type="presParOf" srcId="{31439635-051F-4D50-9105-A133DA8F65C8}" destId="{A3C51F0D-627D-48F8-B60D-B4A75B1248BB}"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539498-D3CE-42A4-BE39-6C0A0644D965}" type="doc">
      <dgm:prSet loTypeId="urn:microsoft.com/office/officeart/2005/8/layout/venn1" loCatId="relationship" qsTypeId="urn:microsoft.com/office/officeart/2005/8/quickstyle/simple1" qsCatId="simple" csTypeId="urn:microsoft.com/office/officeart/2005/8/colors/accent1_2" csCatId="accent1" phldr="1"/>
      <dgm:spPr/>
    </dgm:pt>
    <dgm:pt modelId="{B171C7C7-CF8C-4B24-8B92-6F9F1871B50B}">
      <dgm:prSet phldrT="[Text]" custT="1"/>
      <dgm:spPr>
        <a:solidFill>
          <a:srgbClr val="0070C0">
            <a:alpha val="50000"/>
          </a:srgbClr>
        </a:solidFill>
      </dgm:spPr>
      <dgm:t>
        <a:bodyPr/>
        <a:lstStyle/>
        <a:p>
          <a:pPr algn="l"/>
          <a:r>
            <a:rPr lang="en-US" sz="2800" dirty="0"/>
            <a:t>  </a:t>
          </a:r>
          <a:r>
            <a:rPr lang="en-US" sz="2800" b="0" dirty="0">
              <a:solidFill>
                <a:srgbClr val="FFFF00"/>
              </a:solidFill>
              <a:effectLst/>
            </a:rPr>
            <a:t>Industrial                </a:t>
          </a:r>
        </a:p>
        <a:p>
          <a:pPr algn="l"/>
          <a:r>
            <a:rPr lang="en-US" sz="2800" b="0" dirty="0">
              <a:solidFill>
                <a:srgbClr val="FFFF00"/>
              </a:solidFill>
              <a:effectLst/>
            </a:rPr>
            <a:t>   Permit       </a:t>
          </a:r>
        </a:p>
        <a:p>
          <a:pPr algn="l"/>
          <a:r>
            <a:rPr lang="en-US" sz="2800" b="0" dirty="0">
              <a:solidFill>
                <a:srgbClr val="FFFF00"/>
              </a:solidFill>
              <a:effectLst/>
            </a:rPr>
            <a:t>  SWPPP</a:t>
          </a:r>
        </a:p>
      </dgm:t>
    </dgm:pt>
    <dgm:pt modelId="{325F2B54-8964-4868-BCBF-EF693DD4B4E1}" type="parTrans" cxnId="{B2C4BA4C-53E1-4F37-ABA6-602F8FE4A2D1}">
      <dgm:prSet/>
      <dgm:spPr/>
      <dgm:t>
        <a:bodyPr/>
        <a:lstStyle/>
        <a:p>
          <a:endParaRPr lang="en-US"/>
        </a:p>
      </dgm:t>
    </dgm:pt>
    <dgm:pt modelId="{91EA4EAA-384B-4049-B7B3-6C024595B379}" type="sibTrans" cxnId="{B2C4BA4C-53E1-4F37-ABA6-602F8FE4A2D1}">
      <dgm:prSet/>
      <dgm:spPr/>
      <dgm:t>
        <a:bodyPr/>
        <a:lstStyle/>
        <a:p>
          <a:endParaRPr lang="en-US"/>
        </a:p>
      </dgm:t>
    </dgm:pt>
    <dgm:pt modelId="{6B982F24-A996-43FC-A387-A5DEE0274515}">
      <dgm:prSet phldrT="[Text]" custT="1"/>
      <dgm:spPr>
        <a:solidFill>
          <a:srgbClr val="00B050">
            <a:alpha val="50000"/>
          </a:srgbClr>
        </a:solidFill>
      </dgm:spPr>
      <dgm:t>
        <a:bodyPr/>
        <a:lstStyle/>
        <a:p>
          <a:pPr algn="r"/>
          <a:r>
            <a:rPr lang="en-US" sz="2800" dirty="0"/>
            <a:t>      </a:t>
          </a:r>
          <a:r>
            <a:rPr lang="en-US" sz="2800" b="0" dirty="0">
              <a:solidFill>
                <a:srgbClr val="FFFF00"/>
              </a:solidFill>
              <a:effectLst>
                <a:outerShdw blurRad="38100" dist="38100" dir="2700000" algn="tl">
                  <a:srgbClr val="000000">
                    <a:alpha val="43137"/>
                  </a:srgbClr>
                </a:outerShdw>
              </a:effectLst>
            </a:rPr>
            <a:t>MS4 </a:t>
          </a:r>
        </a:p>
        <a:p>
          <a:pPr algn="r"/>
          <a:r>
            <a:rPr lang="en-US" sz="2800" b="0" dirty="0">
              <a:solidFill>
                <a:srgbClr val="FFFF00"/>
              </a:solidFill>
              <a:effectLst>
                <a:outerShdw blurRad="38100" dist="38100" dir="2700000" algn="tl">
                  <a:srgbClr val="000000">
                    <a:alpha val="43137"/>
                  </a:srgbClr>
                </a:outerShdw>
              </a:effectLst>
            </a:rPr>
            <a:t>      SWMP</a:t>
          </a:r>
        </a:p>
      </dgm:t>
    </dgm:pt>
    <dgm:pt modelId="{BA4498DD-4EA0-4339-9B2C-1C7F678CDD2B}" type="parTrans" cxnId="{AC107921-C188-4413-A401-9FD207DB1341}">
      <dgm:prSet/>
      <dgm:spPr/>
      <dgm:t>
        <a:bodyPr/>
        <a:lstStyle/>
        <a:p>
          <a:endParaRPr lang="en-US"/>
        </a:p>
      </dgm:t>
    </dgm:pt>
    <dgm:pt modelId="{7AAD3BB0-F0A9-47FF-AF4F-16A683249932}" type="sibTrans" cxnId="{AC107921-C188-4413-A401-9FD207DB1341}">
      <dgm:prSet/>
      <dgm:spPr/>
      <dgm:t>
        <a:bodyPr/>
        <a:lstStyle/>
        <a:p>
          <a:endParaRPr lang="en-US"/>
        </a:p>
      </dgm:t>
    </dgm:pt>
    <dgm:pt modelId="{31439635-051F-4D50-9105-A133DA8F65C8}" type="pres">
      <dgm:prSet presAssocID="{F6539498-D3CE-42A4-BE39-6C0A0644D965}" presName="compositeShape" presStyleCnt="0">
        <dgm:presLayoutVars>
          <dgm:chMax val="7"/>
          <dgm:dir/>
          <dgm:resizeHandles val="exact"/>
        </dgm:presLayoutVars>
      </dgm:prSet>
      <dgm:spPr/>
    </dgm:pt>
    <dgm:pt modelId="{ECE81F07-C650-4AB7-A08A-BDF3F06A4191}" type="pres">
      <dgm:prSet presAssocID="{B171C7C7-CF8C-4B24-8B92-6F9F1871B50B}" presName="circ1" presStyleLbl="vennNode1" presStyleIdx="0" presStyleCnt="2" custScaleX="126598" custScaleY="63720" custLinFactNeighborX="3536"/>
      <dgm:spPr/>
    </dgm:pt>
    <dgm:pt modelId="{54C83229-A456-41EB-AF6C-35E0D7C8415F}" type="pres">
      <dgm:prSet presAssocID="{B171C7C7-CF8C-4B24-8B92-6F9F1871B50B}" presName="circ1Tx" presStyleLbl="revTx" presStyleIdx="0" presStyleCnt="0">
        <dgm:presLayoutVars>
          <dgm:chMax val="0"/>
          <dgm:chPref val="0"/>
          <dgm:bulletEnabled val="1"/>
        </dgm:presLayoutVars>
      </dgm:prSet>
      <dgm:spPr/>
    </dgm:pt>
    <dgm:pt modelId="{A0587551-8317-4515-8CB3-EAAB939737E5}" type="pres">
      <dgm:prSet presAssocID="{6B982F24-A996-43FC-A387-A5DEE0274515}" presName="circ2" presStyleLbl="vennNode1" presStyleIdx="1" presStyleCnt="2" custScaleX="117117" custScaleY="66374" custLinFactNeighborX="-6188"/>
      <dgm:spPr/>
    </dgm:pt>
    <dgm:pt modelId="{A3C51F0D-627D-48F8-B60D-B4A75B1248BB}" type="pres">
      <dgm:prSet presAssocID="{6B982F24-A996-43FC-A387-A5DEE0274515}" presName="circ2Tx" presStyleLbl="revTx" presStyleIdx="0" presStyleCnt="0">
        <dgm:presLayoutVars>
          <dgm:chMax val="0"/>
          <dgm:chPref val="0"/>
          <dgm:bulletEnabled val="1"/>
        </dgm:presLayoutVars>
      </dgm:prSet>
      <dgm:spPr/>
    </dgm:pt>
  </dgm:ptLst>
  <dgm:cxnLst>
    <dgm:cxn modelId="{C4FAEE90-E384-46D6-84EF-86559F74D0D4}" type="presOf" srcId="{B171C7C7-CF8C-4B24-8B92-6F9F1871B50B}" destId="{54C83229-A456-41EB-AF6C-35E0D7C8415F}" srcOrd="1" destOrd="0" presId="urn:microsoft.com/office/officeart/2005/8/layout/venn1"/>
    <dgm:cxn modelId="{AC107921-C188-4413-A401-9FD207DB1341}" srcId="{F6539498-D3CE-42A4-BE39-6C0A0644D965}" destId="{6B982F24-A996-43FC-A387-A5DEE0274515}" srcOrd="1" destOrd="0" parTransId="{BA4498DD-4EA0-4339-9B2C-1C7F678CDD2B}" sibTransId="{7AAD3BB0-F0A9-47FF-AF4F-16A683249932}"/>
    <dgm:cxn modelId="{B2C4BA4C-53E1-4F37-ABA6-602F8FE4A2D1}" srcId="{F6539498-D3CE-42A4-BE39-6C0A0644D965}" destId="{B171C7C7-CF8C-4B24-8B92-6F9F1871B50B}" srcOrd="0" destOrd="0" parTransId="{325F2B54-8964-4868-BCBF-EF693DD4B4E1}" sibTransId="{91EA4EAA-384B-4049-B7B3-6C024595B379}"/>
    <dgm:cxn modelId="{A95D14B9-921D-4A36-AD89-845A47A9D5FB}" type="presOf" srcId="{6B982F24-A996-43FC-A387-A5DEE0274515}" destId="{A3C51F0D-627D-48F8-B60D-B4A75B1248BB}" srcOrd="1" destOrd="0" presId="urn:microsoft.com/office/officeart/2005/8/layout/venn1"/>
    <dgm:cxn modelId="{F430DFD0-241A-4E31-8D99-36E06BF253DB}" type="presOf" srcId="{B171C7C7-CF8C-4B24-8B92-6F9F1871B50B}" destId="{ECE81F07-C650-4AB7-A08A-BDF3F06A4191}" srcOrd="0" destOrd="0" presId="urn:microsoft.com/office/officeart/2005/8/layout/venn1"/>
    <dgm:cxn modelId="{98F13B7A-D04E-4B85-991A-B5A95BB343FA}" type="presOf" srcId="{6B982F24-A996-43FC-A387-A5DEE0274515}" destId="{A0587551-8317-4515-8CB3-EAAB939737E5}" srcOrd="0" destOrd="0" presId="urn:microsoft.com/office/officeart/2005/8/layout/venn1"/>
    <dgm:cxn modelId="{B0BB7588-96D7-47F0-8026-482E03E9EFAC}" type="presOf" srcId="{F6539498-D3CE-42A4-BE39-6C0A0644D965}" destId="{31439635-051F-4D50-9105-A133DA8F65C8}" srcOrd="0" destOrd="0" presId="urn:microsoft.com/office/officeart/2005/8/layout/venn1"/>
    <dgm:cxn modelId="{9B698F2F-5A44-4ADC-88A8-F6351BC7DEAC}" type="presParOf" srcId="{31439635-051F-4D50-9105-A133DA8F65C8}" destId="{ECE81F07-C650-4AB7-A08A-BDF3F06A4191}" srcOrd="0" destOrd="0" presId="urn:microsoft.com/office/officeart/2005/8/layout/venn1"/>
    <dgm:cxn modelId="{4D31108C-117A-45A5-A283-4F5D35B825A7}" type="presParOf" srcId="{31439635-051F-4D50-9105-A133DA8F65C8}" destId="{54C83229-A456-41EB-AF6C-35E0D7C8415F}" srcOrd="1" destOrd="0" presId="urn:microsoft.com/office/officeart/2005/8/layout/venn1"/>
    <dgm:cxn modelId="{95C0F963-A254-4410-8A1E-BD94678915C4}" type="presParOf" srcId="{31439635-051F-4D50-9105-A133DA8F65C8}" destId="{A0587551-8317-4515-8CB3-EAAB939737E5}" srcOrd="2" destOrd="0" presId="urn:microsoft.com/office/officeart/2005/8/layout/venn1"/>
    <dgm:cxn modelId="{E3A02FE9-23A6-4410-AF6F-75627238C792}" type="presParOf" srcId="{31439635-051F-4D50-9105-A133DA8F65C8}" destId="{A3C51F0D-627D-48F8-B60D-B4A75B1248BB}"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6539498-D3CE-42A4-BE39-6C0A0644D965}" type="doc">
      <dgm:prSet loTypeId="urn:microsoft.com/office/officeart/2005/8/layout/venn1" loCatId="relationship" qsTypeId="urn:microsoft.com/office/officeart/2005/8/quickstyle/simple1" qsCatId="simple" csTypeId="urn:microsoft.com/office/officeart/2005/8/colors/accent1_2" csCatId="accent1" phldr="1"/>
      <dgm:spPr/>
    </dgm:pt>
    <dgm:pt modelId="{B171C7C7-CF8C-4B24-8B92-6F9F1871B50B}">
      <dgm:prSet phldrT="[Text]" custT="1"/>
      <dgm:spPr>
        <a:solidFill>
          <a:srgbClr val="0070C0">
            <a:alpha val="50000"/>
          </a:srgbClr>
        </a:solidFill>
      </dgm:spPr>
      <dgm:t>
        <a:bodyPr/>
        <a:lstStyle/>
        <a:p>
          <a:pPr algn="l"/>
          <a:r>
            <a:rPr lang="en-US" sz="2800" dirty="0"/>
            <a:t>  </a:t>
          </a:r>
          <a:r>
            <a:rPr lang="en-US" sz="2800" b="0" dirty="0">
              <a:solidFill>
                <a:srgbClr val="FFFF00"/>
              </a:solidFill>
              <a:effectLst/>
            </a:rPr>
            <a:t>Industrial                </a:t>
          </a:r>
        </a:p>
        <a:p>
          <a:pPr algn="l"/>
          <a:r>
            <a:rPr lang="en-US" sz="2800" b="0" dirty="0">
              <a:solidFill>
                <a:srgbClr val="FFFF00"/>
              </a:solidFill>
              <a:effectLst/>
            </a:rPr>
            <a:t>   Permit       </a:t>
          </a:r>
        </a:p>
        <a:p>
          <a:pPr algn="l"/>
          <a:r>
            <a:rPr lang="en-US" sz="2800" b="0" dirty="0">
              <a:solidFill>
                <a:srgbClr val="FFFF00"/>
              </a:solidFill>
              <a:effectLst/>
            </a:rPr>
            <a:t>  SWPPP</a:t>
          </a:r>
        </a:p>
      </dgm:t>
    </dgm:pt>
    <dgm:pt modelId="{325F2B54-8964-4868-BCBF-EF693DD4B4E1}" type="parTrans" cxnId="{B2C4BA4C-53E1-4F37-ABA6-602F8FE4A2D1}">
      <dgm:prSet/>
      <dgm:spPr/>
      <dgm:t>
        <a:bodyPr/>
        <a:lstStyle/>
        <a:p>
          <a:endParaRPr lang="en-US"/>
        </a:p>
      </dgm:t>
    </dgm:pt>
    <dgm:pt modelId="{91EA4EAA-384B-4049-B7B3-6C024595B379}" type="sibTrans" cxnId="{B2C4BA4C-53E1-4F37-ABA6-602F8FE4A2D1}">
      <dgm:prSet/>
      <dgm:spPr/>
      <dgm:t>
        <a:bodyPr/>
        <a:lstStyle/>
        <a:p>
          <a:endParaRPr lang="en-US"/>
        </a:p>
      </dgm:t>
    </dgm:pt>
    <dgm:pt modelId="{6B982F24-A996-43FC-A387-A5DEE0274515}">
      <dgm:prSet phldrT="[Text]" custT="1"/>
      <dgm:spPr>
        <a:solidFill>
          <a:srgbClr val="00B050">
            <a:alpha val="50000"/>
          </a:srgbClr>
        </a:solidFill>
      </dgm:spPr>
      <dgm:t>
        <a:bodyPr/>
        <a:lstStyle/>
        <a:p>
          <a:pPr algn="r"/>
          <a:r>
            <a:rPr lang="en-US" sz="2800" dirty="0"/>
            <a:t>      </a:t>
          </a:r>
          <a:r>
            <a:rPr lang="en-US" sz="2800" b="0" dirty="0">
              <a:solidFill>
                <a:srgbClr val="FFFF00"/>
              </a:solidFill>
              <a:effectLst>
                <a:outerShdw blurRad="38100" dist="38100" dir="2700000" algn="tl">
                  <a:srgbClr val="000000">
                    <a:alpha val="43137"/>
                  </a:srgbClr>
                </a:outerShdw>
              </a:effectLst>
            </a:rPr>
            <a:t>MS4 </a:t>
          </a:r>
        </a:p>
        <a:p>
          <a:pPr algn="r"/>
          <a:r>
            <a:rPr lang="en-US" sz="2800" b="0" dirty="0">
              <a:solidFill>
                <a:srgbClr val="FFFF00"/>
              </a:solidFill>
              <a:effectLst>
                <a:outerShdw blurRad="38100" dist="38100" dir="2700000" algn="tl">
                  <a:srgbClr val="000000">
                    <a:alpha val="43137"/>
                  </a:srgbClr>
                </a:outerShdw>
              </a:effectLst>
            </a:rPr>
            <a:t>      SWMP</a:t>
          </a:r>
        </a:p>
      </dgm:t>
    </dgm:pt>
    <dgm:pt modelId="{BA4498DD-4EA0-4339-9B2C-1C7F678CDD2B}" type="parTrans" cxnId="{AC107921-C188-4413-A401-9FD207DB1341}">
      <dgm:prSet/>
      <dgm:spPr/>
      <dgm:t>
        <a:bodyPr/>
        <a:lstStyle/>
        <a:p>
          <a:endParaRPr lang="en-US"/>
        </a:p>
      </dgm:t>
    </dgm:pt>
    <dgm:pt modelId="{7AAD3BB0-F0A9-47FF-AF4F-16A683249932}" type="sibTrans" cxnId="{AC107921-C188-4413-A401-9FD207DB1341}">
      <dgm:prSet/>
      <dgm:spPr/>
      <dgm:t>
        <a:bodyPr/>
        <a:lstStyle/>
        <a:p>
          <a:endParaRPr lang="en-US"/>
        </a:p>
      </dgm:t>
    </dgm:pt>
    <dgm:pt modelId="{31439635-051F-4D50-9105-A133DA8F65C8}" type="pres">
      <dgm:prSet presAssocID="{F6539498-D3CE-42A4-BE39-6C0A0644D965}" presName="compositeShape" presStyleCnt="0">
        <dgm:presLayoutVars>
          <dgm:chMax val="7"/>
          <dgm:dir/>
          <dgm:resizeHandles val="exact"/>
        </dgm:presLayoutVars>
      </dgm:prSet>
      <dgm:spPr/>
    </dgm:pt>
    <dgm:pt modelId="{ECE81F07-C650-4AB7-A08A-BDF3F06A4191}" type="pres">
      <dgm:prSet presAssocID="{B171C7C7-CF8C-4B24-8B92-6F9F1871B50B}" presName="circ1" presStyleLbl="vennNode1" presStyleIdx="0" presStyleCnt="2" custScaleX="126598" custScaleY="63720" custLinFactNeighborX="3536"/>
      <dgm:spPr/>
    </dgm:pt>
    <dgm:pt modelId="{54C83229-A456-41EB-AF6C-35E0D7C8415F}" type="pres">
      <dgm:prSet presAssocID="{B171C7C7-CF8C-4B24-8B92-6F9F1871B50B}" presName="circ1Tx" presStyleLbl="revTx" presStyleIdx="0" presStyleCnt="0">
        <dgm:presLayoutVars>
          <dgm:chMax val="0"/>
          <dgm:chPref val="0"/>
          <dgm:bulletEnabled val="1"/>
        </dgm:presLayoutVars>
      </dgm:prSet>
      <dgm:spPr/>
    </dgm:pt>
    <dgm:pt modelId="{A0587551-8317-4515-8CB3-EAAB939737E5}" type="pres">
      <dgm:prSet presAssocID="{6B982F24-A996-43FC-A387-A5DEE0274515}" presName="circ2" presStyleLbl="vennNode1" presStyleIdx="1" presStyleCnt="2" custScaleX="117117" custScaleY="66374" custLinFactNeighborX="-6188"/>
      <dgm:spPr/>
    </dgm:pt>
    <dgm:pt modelId="{A3C51F0D-627D-48F8-B60D-B4A75B1248BB}" type="pres">
      <dgm:prSet presAssocID="{6B982F24-A996-43FC-A387-A5DEE0274515}" presName="circ2Tx" presStyleLbl="revTx" presStyleIdx="0" presStyleCnt="0">
        <dgm:presLayoutVars>
          <dgm:chMax val="0"/>
          <dgm:chPref val="0"/>
          <dgm:bulletEnabled val="1"/>
        </dgm:presLayoutVars>
      </dgm:prSet>
      <dgm:spPr/>
    </dgm:pt>
  </dgm:ptLst>
  <dgm:cxnLst>
    <dgm:cxn modelId="{C4FAEE90-E384-46D6-84EF-86559F74D0D4}" type="presOf" srcId="{B171C7C7-CF8C-4B24-8B92-6F9F1871B50B}" destId="{54C83229-A456-41EB-AF6C-35E0D7C8415F}" srcOrd="1" destOrd="0" presId="urn:microsoft.com/office/officeart/2005/8/layout/venn1"/>
    <dgm:cxn modelId="{AC107921-C188-4413-A401-9FD207DB1341}" srcId="{F6539498-D3CE-42A4-BE39-6C0A0644D965}" destId="{6B982F24-A996-43FC-A387-A5DEE0274515}" srcOrd="1" destOrd="0" parTransId="{BA4498DD-4EA0-4339-9B2C-1C7F678CDD2B}" sibTransId="{7AAD3BB0-F0A9-47FF-AF4F-16A683249932}"/>
    <dgm:cxn modelId="{B2C4BA4C-53E1-4F37-ABA6-602F8FE4A2D1}" srcId="{F6539498-D3CE-42A4-BE39-6C0A0644D965}" destId="{B171C7C7-CF8C-4B24-8B92-6F9F1871B50B}" srcOrd="0" destOrd="0" parTransId="{325F2B54-8964-4868-BCBF-EF693DD4B4E1}" sibTransId="{91EA4EAA-384B-4049-B7B3-6C024595B379}"/>
    <dgm:cxn modelId="{A95D14B9-921D-4A36-AD89-845A47A9D5FB}" type="presOf" srcId="{6B982F24-A996-43FC-A387-A5DEE0274515}" destId="{A3C51F0D-627D-48F8-B60D-B4A75B1248BB}" srcOrd="1" destOrd="0" presId="urn:microsoft.com/office/officeart/2005/8/layout/venn1"/>
    <dgm:cxn modelId="{F430DFD0-241A-4E31-8D99-36E06BF253DB}" type="presOf" srcId="{B171C7C7-CF8C-4B24-8B92-6F9F1871B50B}" destId="{ECE81F07-C650-4AB7-A08A-BDF3F06A4191}" srcOrd="0" destOrd="0" presId="urn:microsoft.com/office/officeart/2005/8/layout/venn1"/>
    <dgm:cxn modelId="{98F13B7A-D04E-4B85-991A-B5A95BB343FA}" type="presOf" srcId="{6B982F24-A996-43FC-A387-A5DEE0274515}" destId="{A0587551-8317-4515-8CB3-EAAB939737E5}" srcOrd="0" destOrd="0" presId="urn:microsoft.com/office/officeart/2005/8/layout/venn1"/>
    <dgm:cxn modelId="{B0BB7588-96D7-47F0-8026-482E03E9EFAC}" type="presOf" srcId="{F6539498-D3CE-42A4-BE39-6C0A0644D965}" destId="{31439635-051F-4D50-9105-A133DA8F65C8}" srcOrd="0" destOrd="0" presId="urn:microsoft.com/office/officeart/2005/8/layout/venn1"/>
    <dgm:cxn modelId="{9B698F2F-5A44-4ADC-88A8-F6351BC7DEAC}" type="presParOf" srcId="{31439635-051F-4D50-9105-A133DA8F65C8}" destId="{ECE81F07-C650-4AB7-A08A-BDF3F06A4191}" srcOrd="0" destOrd="0" presId="urn:microsoft.com/office/officeart/2005/8/layout/venn1"/>
    <dgm:cxn modelId="{4D31108C-117A-45A5-A283-4F5D35B825A7}" type="presParOf" srcId="{31439635-051F-4D50-9105-A133DA8F65C8}" destId="{54C83229-A456-41EB-AF6C-35E0D7C8415F}" srcOrd="1" destOrd="0" presId="urn:microsoft.com/office/officeart/2005/8/layout/venn1"/>
    <dgm:cxn modelId="{95C0F963-A254-4410-8A1E-BD94678915C4}" type="presParOf" srcId="{31439635-051F-4D50-9105-A133DA8F65C8}" destId="{A0587551-8317-4515-8CB3-EAAB939737E5}" srcOrd="2" destOrd="0" presId="urn:microsoft.com/office/officeart/2005/8/layout/venn1"/>
    <dgm:cxn modelId="{E3A02FE9-23A6-4410-AF6F-75627238C792}" type="presParOf" srcId="{31439635-051F-4D50-9105-A133DA8F65C8}" destId="{A3C51F0D-627D-48F8-B60D-B4A75B1248BB}"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A79D6-3A40-4BA9-AB2A-5FAC119D1FF4}">
      <dsp:nvSpPr>
        <dsp:cNvPr id="0" name=""/>
        <dsp:cNvSpPr/>
      </dsp:nvSpPr>
      <dsp:spPr>
        <a:xfrm>
          <a:off x="3673933" y="947501"/>
          <a:ext cx="909999" cy="433077"/>
        </a:xfrm>
        <a:custGeom>
          <a:avLst/>
          <a:gdLst/>
          <a:ahLst/>
          <a:cxnLst/>
          <a:rect l="0" t="0" r="0" b="0"/>
          <a:pathLst>
            <a:path>
              <a:moveTo>
                <a:pt x="0" y="0"/>
              </a:moveTo>
              <a:lnTo>
                <a:pt x="0" y="295129"/>
              </a:lnTo>
              <a:lnTo>
                <a:pt x="909999" y="295129"/>
              </a:lnTo>
              <a:lnTo>
                <a:pt x="909999" y="43307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1C892E-3F4A-4C4A-B9C7-12051FB48AE4}">
      <dsp:nvSpPr>
        <dsp:cNvPr id="0" name=""/>
        <dsp:cNvSpPr/>
      </dsp:nvSpPr>
      <dsp:spPr>
        <a:xfrm>
          <a:off x="3673933" y="3704800"/>
          <a:ext cx="1819999" cy="433077"/>
        </a:xfrm>
        <a:custGeom>
          <a:avLst/>
          <a:gdLst/>
          <a:ahLst/>
          <a:cxnLst/>
          <a:rect l="0" t="0" r="0" b="0"/>
          <a:pathLst>
            <a:path>
              <a:moveTo>
                <a:pt x="0" y="0"/>
              </a:moveTo>
              <a:lnTo>
                <a:pt x="0" y="295129"/>
              </a:lnTo>
              <a:lnTo>
                <a:pt x="1819999" y="295129"/>
              </a:lnTo>
              <a:lnTo>
                <a:pt x="1819999" y="43307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80F208-8E80-49C5-BB8C-3046706D3EDF}">
      <dsp:nvSpPr>
        <dsp:cNvPr id="0" name=""/>
        <dsp:cNvSpPr/>
      </dsp:nvSpPr>
      <dsp:spPr>
        <a:xfrm>
          <a:off x="3628213" y="3704800"/>
          <a:ext cx="91440" cy="433077"/>
        </a:xfrm>
        <a:custGeom>
          <a:avLst/>
          <a:gdLst/>
          <a:ahLst/>
          <a:cxnLst/>
          <a:rect l="0" t="0" r="0" b="0"/>
          <a:pathLst>
            <a:path>
              <a:moveTo>
                <a:pt x="45720" y="0"/>
              </a:moveTo>
              <a:lnTo>
                <a:pt x="45720" y="43307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BBF2CE-9A53-45F1-8062-5F7EC25AD39F}">
      <dsp:nvSpPr>
        <dsp:cNvPr id="0" name=""/>
        <dsp:cNvSpPr/>
      </dsp:nvSpPr>
      <dsp:spPr>
        <a:xfrm>
          <a:off x="1853933" y="3704800"/>
          <a:ext cx="1819999" cy="433077"/>
        </a:xfrm>
        <a:custGeom>
          <a:avLst/>
          <a:gdLst/>
          <a:ahLst/>
          <a:cxnLst/>
          <a:rect l="0" t="0" r="0" b="0"/>
          <a:pathLst>
            <a:path>
              <a:moveTo>
                <a:pt x="1819999" y="0"/>
              </a:moveTo>
              <a:lnTo>
                <a:pt x="1819999" y="295129"/>
              </a:lnTo>
              <a:lnTo>
                <a:pt x="0" y="295129"/>
              </a:lnTo>
              <a:lnTo>
                <a:pt x="0" y="43307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659434-58A7-423B-820A-025AD26B648D}">
      <dsp:nvSpPr>
        <dsp:cNvPr id="0" name=""/>
        <dsp:cNvSpPr/>
      </dsp:nvSpPr>
      <dsp:spPr>
        <a:xfrm>
          <a:off x="2763933" y="2326150"/>
          <a:ext cx="909999" cy="433077"/>
        </a:xfrm>
        <a:custGeom>
          <a:avLst/>
          <a:gdLst/>
          <a:ahLst/>
          <a:cxnLst/>
          <a:rect l="0" t="0" r="0" b="0"/>
          <a:pathLst>
            <a:path>
              <a:moveTo>
                <a:pt x="0" y="0"/>
              </a:moveTo>
              <a:lnTo>
                <a:pt x="0" y="295129"/>
              </a:lnTo>
              <a:lnTo>
                <a:pt x="909999" y="295129"/>
              </a:lnTo>
              <a:lnTo>
                <a:pt x="909999" y="43307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437318-0210-405F-AB95-C9AE089A3EA7}">
      <dsp:nvSpPr>
        <dsp:cNvPr id="0" name=""/>
        <dsp:cNvSpPr/>
      </dsp:nvSpPr>
      <dsp:spPr>
        <a:xfrm>
          <a:off x="1853933" y="2326150"/>
          <a:ext cx="909999" cy="433077"/>
        </a:xfrm>
        <a:custGeom>
          <a:avLst/>
          <a:gdLst/>
          <a:ahLst/>
          <a:cxnLst/>
          <a:rect l="0" t="0" r="0" b="0"/>
          <a:pathLst>
            <a:path>
              <a:moveTo>
                <a:pt x="909999" y="0"/>
              </a:moveTo>
              <a:lnTo>
                <a:pt x="909999" y="295129"/>
              </a:lnTo>
              <a:lnTo>
                <a:pt x="0" y="295129"/>
              </a:lnTo>
              <a:lnTo>
                <a:pt x="0" y="43307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8F614A-860B-4208-A718-71256ACD3A25}">
      <dsp:nvSpPr>
        <dsp:cNvPr id="0" name=""/>
        <dsp:cNvSpPr/>
      </dsp:nvSpPr>
      <dsp:spPr>
        <a:xfrm>
          <a:off x="2763933" y="947501"/>
          <a:ext cx="909999" cy="433077"/>
        </a:xfrm>
        <a:custGeom>
          <a:avLst/>
          <a:gdLst/>
          <a:ahLst/>
          <a:cxnLst/>
          <a:rect l="0" t="0" r="0" b="0"/>
          <a:pathLst>
            <a:path>
              <a:moveTo>
                <a:pt x="909999" y="0"/>
              </a:moveTo>
              <a:lnTo>
                <a:pt x="909999" y="295129"/>
              </a:lnTo>
              <a:lnTo>
                <a:pt x="0" y="295129"/>
              </a:lnTo>
              <a:lnTo>
                <a:pt x="0" y="43307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7F7D7C-32C6-48B1-A08A-F57C0FB5428F}">
      <dsp:nvSpPr>
        <dsp:cNvPr id="0" name=""/>
        <dsp:cNvSpPr/>
      </dsp:nvSpPr>
      <dsp:spPr>
        <a:xfrm>
          <a:off x="2929388" y="1928"/>
          <a:ext cx="1489090" cy="94557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2E7955-D2D9-4797-A513-95EF0B6E99C9}">
      <dsp:nvSpPr>
        <dsp:cNvPr id="0" name=""/>
        <dsp:cNvSpPr/>
      </dsp:nvSpPr>
      <dsp:spPr>
        <a:xfrm>
          <a:off x="3094842" y="159110"/>
          <a:ext cx="1489090" cy="945572"/>
        </a:xfrm>
        <a:prstGeom prst="roundRect">
          <a:avLst>
            <a:gd name="adj" fmla="val 10000"/>
          </a:avLst>
        </a:prstGeom>
        <a:solidFill>
          <a:srgbClr val="0F78AE">
            <a:alpha val="90000"/>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EPA Clean Water Act</a:t>
          </a:r>
        </a:p>
      </dsp:txBody>
      <dsp:txXfrm>
        <a:off x="3122537" y="186805"/>
        <a:ext cx="1433700" cy="890182"/>
      </dsp:txXfrm>
    </dsp:sp>
    <dsp:sp modelId="{8181767B-A776-4986-AF4B-7A0C0EAD1A9F}">
      <dsp:nvSpPr>
        <dsp:cNvPr id="0" name=""/>
        <dsp:cNvSpPr/>
      </dsp:nvSpPr>
      <dsp:spPr>
        <a:xfrm>
          <a:off x="2019388" y="1380578"/>
          <a:ext cx="1489090" cy="94557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6CEC3D-00AD-4E11-B94E-60FCA828DF1B}">
      <dsp:nvSpPr>
        <dsp:cNvPr id="0" name=""/>
        <dsp:cNvSpPr/>
      </dsp:nvSpPr>
      <dsp:spPr>
        <a:xfrm>
          <a:off x="2184842" y="1537759"/>
          <a:ext cx="1489090" cy="945572"/>
        </a:xfrm>
        <a:prstGeom prst="roundRect">
          <a:avLst>
            <a:gd name="adj" fmla="val 10000"/>
          </a:avLst>
        </a:prstGeom>
        <a:solidFill>
          <a:srgbClr val="0F78AE">
            <a:alpha val="90000"/>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State</a:t>
          </a:r>
        </a:p>
        <a:p>
          <a:pPr marL="0" lvl="0" indent="0" algn="ctr" defTabSz="577850">
            <a:lnSpc>
              <a:spcPct val="90000"/>
            </a:lnSpc>
            <a:spcBef>
              <a:spcPct val="0"/>
            </a:spcBef>
            <a:spcAft>
              <a:spcPct val="35000"/>
            </a:spcAft>
            <a:buNone/>
          </a:pPr>
          <a:r>
            <a:rPr lang="en-US" sz="1300" kern="1200" dirty="0"/>
            <a:t>or</a:t>
          </a:r>
        </a:p>
        <a:p>
          <a:pPr marL="0" lvl="0" indent="0" algn="ctr" defTabSz="577850">
            <a:lnSpc>
              <a:spcPct val="90000"/>
            </a:lnSpc>
            <a:spcBef>
              <a:spcPct val="0"/>
            </a:spcBef>
            <a:spcAft>
              <a:spcPct val="35000"/>
            </a:spcAft>
            <a:buNone/>
          </a:pPr>
          <a:r>
            <a:rPr lang="en-US" sz="1300" kern="1200" dirty="0"/>
            <a:t>EPA </a:t>
          </a:r>
        </a:p>
      </dsp:txBody>
      <dsp:txXfrm>
        <a:off x="2212537" y="1565454"/>
        <a:ext cx="1433700" cy="890182"/>
      </dsp:txXfrm>
    </dsp:sp>
    <dsp:sp modelId="{3C2C9054-50F2-485B-B834-D3406E075925}">
      <dsp:nvSpPr>
        <dsp:cNvPr id="0" name=""/>
        <dsp:cNvSpPr/>
      </dsp:nvSpPr>
      <dsp:spPr>
        <a:xfrm>
          <a:off x="1109388" y="2759227"/>
          <a:ext cx="1489090" cy="94557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C49369-466D-4CB6-8F5B-D202598611D3}">
      <dsp:nvSpPr>
        <dsp:cNvPr id="0" name=""/>
        <dsp:cNvSpPr/>
      </dsp:nvSpPr>
      <dsp:spPr>
        <a:xfrm>
          <a:off x="1274843" y="2916409"/>
          <a:ext cx="1489090" cy="945572"/>
        </a:xfrm>
        <a:prstGeom prst="roundRect">
          <a:avLst>
            <a:gd name="adj" fmla="val 10000"/>
          </a:avLst>
        </a:prstGeom>
        <a:solidFill>
          <a:srgbClr val="0F78AE">
            <a:alpha val="90000"/>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Total Maximum Daily Load </a:t>
          </a:r>
          <a:r>
            <a:rPr lang="en-US" sz="1300" kern="1200" dirty="0">
              <a:solidFill>
                <a:srgbClr val="FFC000"/>
              </a:solidFill>
            </a:rPr>
            <a:t>(TMDL)</a:t>
          </a:r>
        </a:p>
      </dsp:txBody>
      <dsp:txXfrm>
        <a:off x="1302538" y="2944104"/>
        <a:ext cx="1433700" cy="890182"/>
      </dsp:txXfrm>
    </dsp:sp>
    <dsp:sp modelId="{D2FDD315-AE39-4C1E-8E64-8D8893BCF24E}">
      <dsp:nvSpPr>
        <dsp:cNvPr id="0" name=""/>
        <dsp:cNvSpPr/>
      </dsp:nvSpPr>
      <dsp:spPr>
        <a:xfrm>
          <a:off x="2929388" y="2759227"/>
          <a:ext cx="1489090" cy="94557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4ED320-D692-426D-980C-63922E1340EE}">
      <dsp:nvSpPr>
        <dsp:cNvPr id="0" name=""/>
        <dsp:cNvSpPr/>
      </dsp:nvSpPr>
      <dsp:spPr>
        <a:xfrm>
          <a:off x="3094842" y="2916409"/>
          <a:ext cx="1489090" cy="945572"/>
        </a:xfrm>
        <a:prstGeom prst="roundRect">
          <a:avLst>
            <a:gd name="adj" fmla="val 10000"/>
          </a:avLst>
        </a:prstGeom>
        <a:solidFill>
          <a:srgbClr val="0F78AE">
            <a:alpha val="90000"/>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FFC000"/>
              </a:solidFill>
            </a:rPr>
            <a:t>NPDES </a:t>
          </a:r>
          <a:r>
            <a:rPr lang="en-US" sz="1300" kern="1200" dirty="0"/>
            <a:t>Permitting Program</a:t>
          </a:r>
        </a:p>
      </dsp:txBody>
      <dsp:txXfrm>
        <a:off x="3122537" y="2944104"/>
        <a:ext cx="1433700" cy="890182"/>
      </dsp:txXfrm>
    </dsp:sp>
    <dsp:sp modelId="{D8C018BF-D06C-42AE-9F3C-84643378E46B}">
      <dsp:nvSpPr>
        <dsp:cNvPr id="0" name=""/>
        <dsp:cNvSpPr/>
      </dsp:nvSpPr>
      <dsp:spPr>
        <a:xfrm>
          <a:off x="1109388" y="4137877"/>
          <a:ext cx="1489090" cy="94557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5C35C9-CD70-4D73-B41C-90DFAFC4731D}">
      <dsp:nvSpPr>
        <dsp:cNvPr id="0" name=""/>
        <dsp:cNvSpPr/>
      </dsp:nvSpPr>
      <dsp:spPr>
        <a:xfrm>
          <a:off x="1274843" y="4295058"/>
          <a:ext cx="1489090" cy="945572"/>
        </a:xfrm>
        <a:prstGeom prst="roundRect">
          <a:avLst>
            <a:gd name="adj" fmla="val 10000"/>
          </a:avLst>
        </a:prstGeom>
        <a:solidFill>
          <a:srgbClr val="0F78AE">
            <a:alpha val="90000"/>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FFC000"/>
              </a:solidFill>
            </a:rPr>
            <a:t>Industrial </a:t>
          </a:r>
          <a:r>
            <a:rPr lang="en-US" sz="1300" kern="1200" dirty="0"/>
            <a:t>Activities</a:t>
          </a:r>
        </a:p>
      </dsp:txBody>
      <dsp:txXfrm>
        <a:off x="1302538" y="4322753"/>
        <a:ext cx="1433700" cy="890182"/>
      </dsp:txXfrm>
    </dsp:sp>
    <dsp:sp modelId="{7A57E2A0-FE77-4CF6-A57A-7C2F06B55B95}">
      <dsp:nvSpPr>
        <dsp:cNvPr id="0" name=""/>
        <dsp:cNvSpPr/>
      </dsp:nvSpPr>
      <dsp:spPr>
        <a:xfrm>
          <a:off x="2929388" y="4137877"/>
          <a:ext cx="1489090" cy="94557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080832-2247-42CD-9744-9A3A4F6CF4AD}">
      <dsp:nvSpPr>
        <dsp:cNvPr id="0" name=""/>
        <dsp:cNvSpPr/>
      </dsp:nvSpPr>
      <dsp:spPr>
        <a:xfrm>
          <a:off x="3094842" y="4295058"/>
          <a:ext cx="1489090" cy="945572"/>
        </a:xfrm>
        <a:prstGeom prst="roundRect">
          <a:avLst>
            <a:gd name="adj" fmla="val 10000"/>
          </a:avLst>
        </a:prstGeom>
        <a:solidFill>
          <a:srgbClr val="0F78AE">
            <a:alpha val="90000"/>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FFC000"/>
              </a:solidFill>
            </a:rPr>
            <a:t>Construction </a:t>
          </a:r>
          <a:r>
            <a:rPr lang="en-US" sz="1300" kern="1200" dirty="0"/>
            <a:t>Activities</a:t>
          </a:r>
        </a:p>
      </dsp:txBody>
      <dsp:txXfrm>
        <a:off x="3122537" y="4322753"/>
        <a:ext cx="1433700" cy="890182"/>
      </dsp:txXfrm>
    </dsp:sp>
    <dsp:sp modelId="{B1E26B62-7985-4009-A8A0-CFE1D46208A9}">
      <dsp:nvSpPr>
        <dsp:cNvPr id="0" name=""/>
        <dsp:cNvSpPr/>
      </dsp:nvSpPr>
      <dsp:spPr>
        <a:xfrm>
          <a:off x="4749387" y="4137877"/>
          <a:ext cx="1489090" cy="94557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20B628-7FC4-4B3C-9D80-A2C70877CE14}">
      <dsp:nvSpPr>
        <dsp:cNvPr id="0" name=""/>
        <dsp:cNvSpPr/>
      </dsp:nvSpPr>
      <dsp:spPr>
        <a:xfrm>
          <a:off x="4914841" y="4295058"/>
          <a:ext cx="1489090" cy="945572"/>
        </a:xfrm>
        <a:prstGeom prst="roundRect">
          <a:avLst>
            <a:gd name="adj" fmla="val 10000"/>
          </a:avLst>
        </a:prstGeom>
        <a:solidFill>
          <a:srgbClr val="0F78AE">
            <a:alpha val="90000"/>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Municipal Separate Storm Sewer System </a:t>
          </a:r>
          <a:r>
            <a:rPr lang="en-US" sz="1300" kern="1200" dirty="0">
              <a:solidFill>
                <a:srgbClr val="FFC000"/>
              </a:solidFill>
            </a:rPr>
            <a:t>(MS4)</a:t>
          </a:r>
        </a:p>
      </dsp:txBody>
      <dsp:txXfrm>
        <a:off x="4942536" y="4322753"/>
        <a:ext cx="1433700" cy="890182"/>
      </dsp:txXfrm>
    </dsp:sp>
    <dsp:sp modelId="{2A2A0060-247B-4177-89D2-DAF2FAB12D5F}">
      <dsp:nvSpPr>
        <dsp:cNvPr id="0" name=""/>
        <dsp:cNvSpPr/>
      </dsp:nvSpPr>
      <dsp:spPr>
        <a:xfrm>
          <a:off x="3839387" y="1380578"/>
          <a:ext cx="1489090" cy="94557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E712D2-F4B0-44DF-A2F7-A9405152D9B5}">
      <dsp:nvSpPr>
        <dsp:cNvPr id="0" name=""/>
        <dsp:cNvSpPr/>
      </dsp:nvSpPr>
      <dsp:spPr>
        <a:xfrm>
          <a:off x="4004842" y="1537759"/>
          <a:ext cx="1489090" cy="945572"/>
        </a:xfrm>
        <a:prstGeom prst="roundRect">
          <a:avLst>
            <a:gd name="adj" fmla="val 10000"/>
          </a:avLst>
        </a:prstGeom>
        <a:solidFill>
          <a:srgbClr val="0F78AE">
            <a:alpha val="90000"/>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Spill Prevention Controls &amp; Countermeasures </a:t>
          </a:r>
          <a:r>
            <a:rPr lang="en-US" sz="1300" kern="1200" dirty="0">
              <a:solidFill>
                <a:srgbClr val="FFC000"/>
              </a:solidFill>
            </a:rPr>
            <a:t>(SPCC)</a:t>
          </a:r>
        </a:p>
      </dsp:txBody>
      <dsp:txXfrm>
        <a:off x="4032537" y="1565454"/>
        <a:ext cx="1433700" cy="8901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81F07-C650-4AB7-A08A-BDF3F06A4191}">
      <dsp:nvSpPr>
        <dsp:cNvPr id="0" name=""/>
        <dsp:cNvSpPr/>
      </dsp:nvSpPr>
      <dsp:spPr>
        <a:xfrm>
          <a:off x="-140843" y="782168"/>
          <a:ext cx="5340571" cy="2688045"/>
        </a:xfrm>
        <a:prstGeom prst="ellipse">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dirty="0"/>
            <a:t>  </a:t>
          </a:r>
          <a:r>
            <a:rPr lang="en-US" sz="2800" b="0" kern="1200" dirty="0">
              <a:solidFill>
                <a:srgbClr val="FFFF00"/>
              </a:solidFill>
              <a:effectLst/>
            </a:rPr>
            <a:t>Industrial                </a:t>
          </a:r>
        </a:p>
        <a:p>
          <a:pPr marL="0" lvl="0" indent="0" algn="l" defTabSz="1244600">
            <a:lnSpc>
              <a:spcPct val="90000"/>
            </a:lnSpc>
            <a:spcBef>
              <a:spcPct val="0"/>
            </a:spcBef>
            <a:spcAft>
              <a:spcPct val="35000"/>
            </a:spcAft>
            <a:buNone/>
          </a:pPr>
          <a:r>
            <a:rPr lang="en-US" sz="2800" b="0" kern="1200" dirty="0">
              <a:solidFill>
                <a:srgbClr val="FFFF00"/>
              </a:solidFill>
              <a:effectLst/>
            </a:rPr>
            <a:t>   Permit       </a:t>
          </a:r>
        </a:p>
        <a:p>
          <a:pPr marL="0" lvl="0" indent="0" algn="l" defTabSz="1244600">
            <a:lnSpc>
              <a:spcPct val="90000"/>
            </a:lnSpc>
            <a:spcBef>
              <a:spcPct val="0"/>
            </a:spcBef>
            <a:spcAft>
              <a:spcPct val="35000"/>
            </a:spcAft>
            <a:buNone/>
          </a:pPr>
          <a:r>
            <a:rPr lang="en-US" sz="2800" b="0" kern="1200" dirty="0">
              <a:solidFill>
                <a:srgbClr val="FFFF00"/>
              </a:solidFill>
              <a:effectLst/>
            </a:rPr>
            <a:t>  SWPPP</a:t>
          </a:r>
        </a:p>
      </dsp:txBody>
      <dsp:txXfrm>
        <a:off x="604911" y="1099147"/>
        <a:ext cx="3079248" cy="2054088"/>
      </dsp:txXfrm>
    </dsp:sp>
    <dsp:sp modelId="{A0587551-8317-4515-8CB3-EAAB939737E5}">
      <dsp:nvSpPr>
        <dsp:cNvPr id="0" name=""/>
        <dsp:cNvSpPr/>
      </dsp:nvSpPr>
      <dsp:spPr>
        <a:xfrm>
          <a:off x="2689305" y="726188"/>
          <a:ext cx="4940612" cy="2800005"/>
        </a:xfrm>
        <a:prstGeom prst="ellipse">
          <a:avLst/>
        </a:prstGeom>
        <a:solidFill>
          <a:srgbClr val="00B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244600">
            <a:lnSpc>
              <a:spcPct val="90000"/>
            </a:lnSpc>
            <a:spcBef>
              <a:spcPct val="0"/>
            </a:spcBef>
            <a:spcAft>
              <a:spcPct val="35000"/>
            </a:spcAft>
            <a:buNone/>
          </a:pPr>
          <a:r>
            <a:rPr lang="en-US" sz="2800" kern="1200" dirty="0"/>
            <a:t>      </a:t>
          </a:r>
          <a:r>
            <a:rPr lang="en-US" sz="2800" b="0" kern="1200" dirty="0">
              <a:solidFill>
                <a:srgbClr val="FFFF00"/>
              </a:solidFill>
              <a:effectLst>
                <a:outerShdw blurRad="38100" dist="38100" dir="2700000" algn="tl">
                  <a:srgbClr val="000000">
                    <a:alpha val="43137"/>
                  </a:srgbClr>
                </a:outerShdw>
              </a:effectLst>
            </a:rPr>
            <a:t>MS4 </a:t>
          </a:r>
        </a:p>
        <a:p>
          <a:pPr marL="0" lvl="0" indent="0" algn="r" defTabSz="1244600">
            <a:lnSpc>
              <a:spcPct val="90000"/>
            </a:lnSpc>
            <a:spcBef>
              <a:spcPct val="0"/>
            </a:spcBef>
            <a:spcAft>
              <a:spcPct val="35000"/>
            </a:spcAft>
            <a:buNone/>
          </a:pPr>
          <a:r>
            <a:rPr lang="en-US" sz="2800" b="0" kern="1200" dirty="0">
              <a:solidFill>
                <a:srgbClr val="FFFF00"/>
              </a:solidFill>
              <a:effectLst>
                <a:outerShdw blurRad="38100" dist="38100" dir="2700000" algn="tl">
                  <a:srgbClr val="000000">
                    <a:alpha val="43137"/>
                  </a:srgbClr>
                </a:outerShdw>
              </a:effectLst>
            </a:rPr>
            <a:t>      SWMP</a:t>
          </a:r>
        </a:p>
      </dsp:txBody>
      <dsp:txXfrm>
        <a:off x="4091371" y="1056369"/>
        <a:ext cx="2848641" cy="2139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57471-5170-4F24-876C-93026C3221E2}">
      <dsp:nvSpPr>
        <dsp:cNvPr id="0" name=""/>
        <dsp:cNvSpPr/>
      </dsp:nvSpPr>
      <dsp:spPr>
        <a:xfrm>
          <a:off x="3451565" y="2658562"/>
          <a:ext cx="1039936" cy="494915"/>
        </a:xfrm>
        <a:custGeom>
          <a:avLst/>
          <a:gdLst/>
          <a:ahLst/>
          <a:cxnLst/>
          <a:rect l="0" t="0" r="0" b="0"/>
          <a:pathLst>
            <a:path>
              <a:moveTo>
                <a:pt x="0" y="0"/>
              </a:moveTo>
              <a:lnTo>
                <a:pt x="0" y="337270"/>
              </a:lnTo>
              <a:lnTo>
                <a:pt x="1039936" y="337270"/>
              </a:lnTo>
              <a:lnTo>
                <a:pt x="1039936" y="494915"/>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DC5903-9D7C-4B98-999D-060270CAC967}">
      <dsp:nvSpPr>
        <dsp:cNvPr id="0" name=""/>
        <dsp:cNvSpPr/>
      </dsp:nvSpPr>
      <dsp:spPr>
        <a:xfrm>
          <a:off x="2411628" y="2658562"/>
          <a:ext cx="1039936" cy="494915"/>
        </a:xfrm>
        <a:custGeom>
          <a:avLst/>
          <a:gdLst/>
          <a:ahLst/>
          <a:cxnLst/>
          <a:rect l="0" t="0" r="0" b="0"/>
          <a:pathLst>
            <a:path>
              <a:moveTo>
                <a:pt x="1039936" y="0"/>
              </a:moveTo>
              <a:lnTo>
                <a:pt x="1039936" y="337270"/>
              </a:lnTo>
              <a:lnTo>
                <a:pt x="0" y="337270"/>
              </a:lnTo>
              <a:lnTo>
                <a:pt x="0" y="494915"/>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90FBDD-4243-4830-80F4-9319A7AEBA7C}">
      <dsp:nvSpPr>
        <dsp:cNvPr id="0" name=""/>
        <dsp:cNvSpPr/>
      </dsp:nvSpPr>
      <dsp:spPr>
        <a:xfrm>
          <a:off x="3405845" y="1083057"/>
          <a:ext cx="91440" cy="494915"/>
        </a:xfrm>
        <a:custGeom>
          <a:avLst/>
          <a:gdLst/>
          <a:ahLst/>
          <a:cxnLst/>
          <a:rect l="0" t="0" r="0" b="0"/>
          <a:pathLst>
            <a:path>
              <a:moveTo>
                <a:pt x="45720" y="0"/>
              </a:moveTo>
              <a:lnTo>
                <a:pt x="45720" y="49491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DBDC58-FBB5-452F-8547-EF5F7E67298E}">
      <dsp:nvSpPr>
        <dsp:cNvPr id="0" name=""/>
        <dsp:cNvSpPr/>
      </dsp:nvSpPr>
      <dsp:spPr>
        <a:xfrm>
          <a:off x="2600707" y="2468"/>
          <a:ext cx="1701714" cy="108058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F86628-584E-4B1D-8E57-7EAE530766D7}">
      <dsp:nvSpPr>
        <dsp:cNvPr id="0" name=""/>
        <dsp:cNvSpPr/>
      </dsp:nvSpPr>
      <dsp:spPr>
        <a:xfrm>
          <a:off x="2789787" y="182094"/>
          <a:ext cx="1701714" cy="1080588"/>
        </a:xfrm>
        <a:prstGeom prst="roundRect">
          <a:avLst>
            <a:gd name="adj" fmla="val 10000"/>
          </a:avLst>
        </a:prstGeom>
        <a:solidFill>
          <a:schemeClr val="accent1">
            <a:lumMod val="75000"/>
            <a:alpha val="9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C000"/>
              </a:solidFill>
            </a:rPr>
            <a:t>NPDES </a:t>
          </a:r>
          <a:r>
            <a:rPr lang="en-US" sz="2000" kern="1200" dirty="0"/>
            <a:t>Permitting Program</a:t>
          </a:r>
        </a:p>
      </dsp:txBody>
      <dsp:txXfrm>
        <a:off x="2821436" y="213743"/>
        <a:ext cx="1638416" cy="1017290"/>
      </dsp:txXfrm>
    </dsp:sp>
    <dsp:sp modelId="{FAE29D46-92FD-4EFC-B35E-382C8D6B687F}">
      <dsp:nvSpPr>
        <dsp:cNvPr id="0" name=""/>
        <dsp:cNvSpPr/>
      </dsp:nvSpPr>
      <dsp:spPr>
        <a:xfrm>
          <a:off x="2600707" y="1577973"/>
          <a:ext cx="1701714" cy="108058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4832CC-8E43-4BF1-9BF2-8AA914D49D65}">
      <dsp:nvSpPr>
        <dsp:cNvPr id="0" name=""/>
        <dsp:cNvSpPr/>
      </dsp:nvSpPr>
      <dsp:spPr>
        <a:xfrm>
          <a:off x="2789787" y="1757598"/>
          <a:ext cx="1701714" cy="1080588"/>
        </a:xfrm>
        <a:prstGeom prst="roundRect">
          <a:avLst>
            <a:gd name="adj" fmla="val 10000"/>
          </a:avLst>
        </a:prstGeom>
        <a:solidFill>
          <a:srgbClr val="0F78AE">
            <a:alpha val="90000"/>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SWPPP</a:t>
          </a:r>
        </a:p>
      </dsp:txBody>
      <dsp:txXfrm>
        <a:off x="2821436" y="1789247"/>
        <a:ext cx="1638416" cy="1017290"/>
      </dsp:txXfrm>
    </dsp:sp>
    <dsp:sp modelId="{EFC1B38D-3B3E-47B1-8135-A150958D4252}">
      <dsp:nvSpPr>
        <dsp:cNvPr id="0" name=""/>
        <dsp:cNvSpPr/>
      </dsp:nvSpPr>
      <dsp:spPr>
        <a:xfrm>
          <a:off x="1560771" y="3153477"/>
          <a:ext cx="1701714" cy="108058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9BAB50-0473-461F-AA35-A0C22F7BDEB7}">
      <dsp:nvSpPr>
        <dsp:cNvPr id="0" name=""/>
        <dsp:cNvSpPr/>
      </dsp:nvSpPr>
      <dsp:spPr>
        <a:xfrm>
          <a:off x="1749850" y="3333103"/>
          <a:ext cx="1701714" cy="1080588"/>
        </a:xfrm>
        <a:prstGeom prst="roundRect">
          <a:avLst>
            <a:gd name="adj" fmla="val 10000"/>
          </a:avLst>
        </a:prstGeom>
        <a:solidFill>
          <a:srgbClr val="0F78AE">
            <a:alpha val="90000"/>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Construction Activities</a:t>
          </a:r>
        </a:p>
      </dsp:txBody>
      <dsp:txXfrm>
        <a:off x="1781499" y="3364752"/>
        <a:ext cx="1638416" cy="1017290"/>
      </dsp:txXfrm>
    </dsp:sp>
    <dsp:sp modelId="{A920755C-707F-4C19-8E87-2C5BD1E8AF49}">
      <dsp:nvSpPr>
        <dsp:cNvPr id="0" name=""/>
        <dsp:cNvSpPr/>
      </dsp:nvSpPr>
      <dsp:spPr>
        <a:xfrm>
          <a:off x="3640644" y="3153477"/>
          <a:ext cx="1701714" cy="108058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3A01FF-11C5-466E-BB58-F5D51678E189}">
      <dsp:nvSpPr>
        <dsp:cNvPr id="0" name=""/>
        <dsp:cNvSpPr/>
      </dsp:nvSpPr>
      <dsp:spPr>
        <a:xfrm>
          <a:off x="3829724" y="3333103"/>
          <a:ext cx="1701714" cy="1080588"/>
        </a:xfrm>
        <a:prstGeom prst="roundRect">
          <a:avLst>
            <a:gd name="adj" fmla="val 10000"/>
          </a:avLst>
        </a:prstGeom>
        <a:solidFill>
          <a:srgbClr val="0F78AE">
            <a:alpha val="90000"/>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Industrial Activities</a:t>
          </a:r>
        </a:p>
      </dsp:txBody>
      <dsp:txXfrm>
        <a:off x="3861373" y="3364752"/>
        <a:ext cx="1638416" cy="10172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CB017-8781-4906-9097-1259BA8FD323}">
      <dsp:nvSpPr>
        <dsp:cNvPr id="0" name=""/>
        <dsp:cNvSpPr/>
      </dsp:nvSpPr>
      <dsp:spPr>
        <a:xfrm>
          <a:off x="838235" y="187957"/>
          <a:ext cx="2870628" cy="2870628"/>
        </a:xfrm>
        <a:prstGeom prst="pie">
          <a:avLst>
            <a:gd name="adj1" fmla="val 16200000"/>
            <a:gd name="adj2" fmla="val 1800000"/>
          </a:avLst>
        </a:prstGeom>
        <a:solidFill>
          <a:srgbClr val="0F78A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Airport</a:t>
          </a:r>
        </a:p>
      </dsp:txBody>
      <dsp:txXfrm>
        <a:off x="2398968" y="717657"/>
        <a:ext cx="973963" cy="956876"/>
      </dsp:txXfrm>
    </dsp:sp>
    <dsp:sp modelId="{016AB7B8-1C47-4147-989E-3389DFC1FB91}">
      <dsp:nvSpPr>
        <dsp:cNvPr id="0" name=""/>
        <dsp:cNvSpPr/>
      </dsp:nvSpPr>
      <dsp:spPr>
        <a:xfrm>
          <a:off x="690261" y="146855"/>
          <a:ext cx="2870628" cy="3123703"/>
        </a:xfrm>
        <a:prstGeom prst="pie">
          <a:avLst>
            <a:gd name="adj1" fmla="val 1800000"/>
            <a:gd name="adj2" fmla="val 9000000"/>
          </a:avLst>
        </a:prstGeom>
        <a:solidFill>
          <a:srgbClr val="0F78A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Airport Staff</a:t>
          </a:r>
        </a:p>
      </dsp:txBody>
      <dsp:txXfrm>
        <a:off x="1476266" y="2117763"/>
        <a:ext cx="1298617" cy="966860"/>
      </dsp:txXfrm>
    </dsp:sp>
    <dsp:sp modelId="{F19F69E7-A307-4009-A350-D3C3C71D2586}">
      <dsp:nvSpPr>
        <dsp:cNvPr id="0" name=""/>
        <dsp:cNvSpPr/>
      </dsp:nvSpPr>
      <dsp:spPr>
        <a:xfrm>
          <a:off x="687290" y="243911"/>
          <a:ext cx="2876570" cy="2929591"/>
        </a:xfrm>
        <a:prstGeom prst="pie">
          <a:avLst>
            <a:gd name="adj1" fmla="val 9000000"/>
            <a:gd name="adj2" fmla="val 16200000"/>
          </a:avLst>
        </a:prstGeom>
        <a:solidFill>
          <a:srgbClr val="0F78A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Airport Tenants</a:t>
          </a:r>
        </a:p>
      </dsp:txBody>
      <dsp:txXfrm>
        <a:off x="995494" y="819367"/>
        <a:ext cx="975979" cy="9765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D9DD5-4DE8-4137-9EA7-7A6BCC6FFFBD}">
      <dsp:nvSpPr>
        <dsp:cNvPr id="0" name=""/>
        <dsp:cNvSpPr/>
      </dsp:nvSpPr>
      <dsp:spPr>
        <a:xfrm rot="16200000">
          <a:off x="0" y="0"/>
          <a:ext cx="1485190" cy="1485190"/>
        </a:xfrm>
        <a:prstGeom prst="upArrow">
          <a:avLst>
            <a:gd name="adj1" fmla="val 50000"/>
            <a:gd name="adj2" fmla="val 35000"/>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endParaRPr lang="en-US" sz="2700" kern="1200" dirty="0">
            <a:solidFill>
              <a:srgbClr val="FFFFFF"/>
            </a:solidFill>
          </a:endParaRPr>
        </a:p>
      </dsp:txBody>
      <dsp:txXfrm rot="5400000">
        <a:off x="259909" y="371296"/>
        <a:ext cx="1225282" cy="742595"/>
      </dsp:txXfrm>
    </dsp:sp>
    <dsp:sp modelId="{C6E7E9F3-1295-4AF9-A194-3040A26BD95C}">
      <dsp:nvSpPr>
        <dsp:cNvPr id="0" name=""/>
        <dsp:cNvSpPr/>
      </dsp:nvSpPr>
      <dsp:spPr>
        <a:xfrm rot="5400000">
          <a:off x="3451471" y="266"/>
          <a:ext cx="1485190" cy="1485190"/>
        </a:xfrm>
        <a:prstGeom prst="upArrow">
          <a:avLst>
            <a:gd name="adj1" fmla="val 50000"/>
            <a:gd name="adj2" fmla="val 35000"/>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endParaRPr lang="en-US" sz="2700" kern="1200" dirty="0">
            <a:solidFill>
              <a:srgbClr val="00B050"/>
            </a:solidFill>
          </a:endParaRPr>
        </a:p>
      </dsp:txBody>
      <dsp:txXfrm rot="-5400000">
        <a:off x="3451472" y="371564"/>
        <a:ext cx="1225282" cy="7425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D9DD5-4DE8-4137-9EA7-7A6BCC6FFFBD}">
      <dsp:nvSpPr>
        <dsp:cNvPr id="0" name=""/>
        <dsp:cNvSpPr/>
      </dsp:nvSpPr>
      <dsp:spPr>
        <a:xfrm rot="5400000">
          <a:off x="3452585" y="0"/>
          <a:ext cx="1485190" cy="1485190"/>
        </a:xfrm>
        <a:prstGeom prst="upArrow">
          <a:avLst>
            <a:gd name="adj1" fmla="val 50000"/>
            <a:gd name="adj2" fmla="val 35000"/>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endParaRPr lang="en-US" sz="4400" kern="1200" dirty="0">
            <a:solidFill>
              <a:srgbClr val="FFFFFF"/>
            </a:solidFill>
          </a:endParaRPr>
        </a:p>
      </dsp:txBody>
      <dsp:txXfrm>
        <a:off x="3693929" y="129955"/>
        <a:ext cx="742595" cy="12252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81F07-C650-4AB7-A08A-BDF3F06A4191}">
      <dsp:nvSpPr>
        <dsp:cNvPr id="0" name=""/>
        <dsp:cNvSpPr/>
      </dsp:nvSpPr>
      <dsp:spPr>
        <a:xfrm>
          <a:off x="-140843" y="782168"/>
          <a:ext cx="5340571" cy="2688045"/>
        </a:xfrm>
        <a:prstGeom prst="ellipse">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dirty="0"/>
            <a:t>  </a:t>
          </a:r>
          <a:r>
            <a:rPr lang="en-US" sz="2800" b="0" kern="1200" dirty="0">
              <a:solidFill>
                <a:srgbClr val="FFFF00"/>
              </a:solidFill>
              <a:effectLst/>
            </a:rPr>
            <a:t>Industrial                </a:t>
          </a:r>
        </a:p>
        <a:p>
          <a:pPr marL="0" lvl="0" indent="0" algn="l" defTabSz="1244600">
            <a:lnSpc>
              <a:spcPct val="90000"/>
            </a:lnSpc>
            <a:spcBef>
              <a:spcPct val="0"/>
            </a:spcBef>
            <a:spcAft>
              <a:spcPct val="35000"/>
            </a:spcAft>
            <a:buNone/>
          </a:pPr>
          <a:r>
            <a:rPr lang="en-US" sz="2800" b="0" kern="1200" dirty="0">
              <a:solidFill>
                <a:srgbClr val="FFFF00"/>
              </a:solidFill>
              <a:effectLst/>
            </a:rPr>
            <a:t>   Permit       </a:t>
          </a:r>
        </a:p>
        <a:p>
          <a:pPr marL="0" lvl="0" indent="0" algn="l" defTabSz="1244600">
            <a:lnSpc>
              <a:spcPct val="90000"/>
            </a:lnSpc>
            <a:spcBef>
              <a:spcPct val="0"/>
            </a:spcBef>
            <a:spcAft>
              <a:spcPct val="35000"/>
            </a:spcAft>
            <a:buNone/>
          </a:pPr>
          <a:r>
            <a:rPr lang="en-US" sz="2800" b="0" kern="1200" dirty="0">
              <a:solidFill>
                <a:srgbClr val="FFFF00"/>
              </a:solidFill>
              <a:effectLst/>
            </a:rPr>
            <a:t>  SWPPP</a:t>
          </a:r>
        </a:p>
      </dsp:txBody>
      <dsp:txXfrm>
        <a:off x="604911" y="1099147"/>
        <a:ext cx="3079248" cy="2054088"/>
      </dsp:txXfrm>
    </dsp:sp>
    <dsp:sp modelId="{A0587551-8317-4515-8CB3-EAAB939737E5}">
      <dsp:nvSpPr>
        <dsp:cNvPr id="0" name=""/>
        <dsp:cNvSpPr/>
      </dsp:nvSpPr>
      <dsp:spPr>
        <a:xfrm>
          <a:off x="2689305" y="726188"/>
          <a:ext cx="4940612" cy="2800005"/>
        </a:xfrm>
        <a:prstGeom prst="ellipse">
          <a:avLst/>
        </a:prstGeom>
        <a:solidFill>
          <a:srgbClr val="00B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244600">
            <a:lnSpc>
              <a:spcPct val="90000"/>
            </a:lnSpc>
            <a:spcBef>
              <a:spcPct val="0"/>
            </a:spcBef>
            <a:spcAft>
              <a:spcPct val="35000"/>
            </a:spcAft>
            <a:buNone/>
          </a:pPr>
          <a:r>
            <a:rPr lang="en-US" sz="2800" kern="1200" dirty="0"/>
            <a:t>      </a:t>
          </a:r>
          <a:r>
            <a:rPr lang="en-US" sz="2800" b="0" kern="1200" dirty="0">
              <a:solidFill>
                <a:srgbClr val="FFFF00"/>
              </a:solidFill>
              <a:effectLst>
                <a:outerShdw blurRad="38100" dist="38100" dir="2700000" algn="tl">
                  <a:srgbClr val="000000">
                    <a:alpha val="43137"/>
                  </a:srgbClr>
                </a:outerShdw>
              </a:effectLst>
            </a:rPr>
            <a:t>MS4 </a:t>
          </a:r>
        </a:p>
        <a:p>
          <a:pPr marL="0" lvl="0" indent="0" algn="r" defTabSz="1244600">
            <a:lnSpc>
              <a:spcPct val="90000"/>
            </a:lnSpc>
            <a:spcBef>
              <a:spcPct val="0"/>
            </a:spcBef>
            <a:spcAft>
              <a:spcPct val="35000"/>
            </a:spcAft>
            <a:buNone/>
          </a:pPr>
          <a:r>
            <a:rPr lang="en-US" sz="2800" b="0" kern="1200" dirty="0">
              <a:solidFill>
                <a:srgbClr val="FFFF00"/>
              </a:solidFill>
              <a:effectLst>
                <a:outerShdw blurRad="38100" dist="38100" dir="2700000" algn="tl">
                  <a:srgbClr val="000000">
                    <a:alpha val="43137"/>
                  </a:srgbClr>
                </a:outerShdw>
              </a:effectLst>
            </a:rPr>
            <a:t>      SWMP</a:t>
          </a:r>
        </a:p>
      </dsp:txBody>
      <dsp:txXfrm>
        <a:off x="4091371" y="1056369"/>
        <a:ext cx="2848641" cy="21396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81F07-C650-4AB7-A08A-BDF3F06A4191}">
      <dsp:nvSpPr>
        <dsp:cNvPr id="0" name=""/>
        <dsp:cNvSpPr/>
      </dsp:nvSpPr>
      <dsp:spPr>
        <a:xfrm>
          <a:off x="-140843" y="782168"/>
          <a:ext cx="5340571" cy="2688045"/>
        </a:xfrm>
        <a:prstGeom prst="ellipse">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dirty="0"/>
            <a:t>  </a:t>
          </a:r>
          <a:r>
            <a:rPr lang="en-US" sz="2800" b="0" kern="1200" dirty="0">
              <a:solidFill>
                <a:srgbClr val="FFFF00"/>
              </a:solidFill>
              <a:effectLst/>
            </a:rPr>
            <a:t>Industrial                </a:t>
          </a:r>
        </a:p>
        <a:p>
          <a:pPr marL="0" lvl="0" indent="0" algn="l" defTabSz="1244600">
            <a:lnSpc>
              <a:spcPct val="90000"/>
            </a:lnSpc>
            <a:spcBef>
              <a:spcPct val="0"/>
            </a:spcBef>
            <a:spcAft>
              <a:spcPct val="35000"/>
            </a:spcAft>
            <a:buNone/>
          </a:pPr>
          <a:r>
            <a:rPr lang="en-US" sz="2800" b="0" kern="1200" dirty="0">
              <a:solidFill>
                <a:srgbClr val="FFFF00"/>
              </a:solidFill>
              <a:effectLst/>
            </a:rPr>
            <a:t>   Permit       </a:t>
          </a:r>
        </a:p>
        <a:p>
          <a:pPr marL="0" lvl="0" indent="0" algn="l" defTabSz="1244600">
            <a:lnSpc>
              <a:spcPct val="90000"/>
            </a:lnSpc>
            <a:spcBef>
              <a:spcPct val="0"/>
            </a:spcBef>
            <a:spcAft>
              <a:spcPct val="35000"/>
            </a:spcAft>
            <a:buNone/>
          </a:pPr>
          <a:r>
            <a:rPr lang="en-US" sz="2800" b="0" kern="1200" dirty="0">
              <a:solidFill>
                <a:srgbClr val="FFFF00"/>
              </a:solidFill>
              <a:effectLst/>
            </a:rPr>
            <a:t>  SWPPP</a:t>
          </a:r>
        </a:p>
      </dsp:txBody>
      <dsp:txXfrm>
        <a:off x="604911" y="1099147"/>
        <a:ext cx="3079248" cy="2054088"/>
      </dsp:txXfrm>
    </dsp:sp>
    <dsp:sp modelId="{A0587551-8317-4515-8CB3-EAAB939737E5}">
      <dsp:nvSpPr>
        <dsp:cNvPr id="0" name=""/>
        <dsp:cNvSpPr/>
      </dsp:nvSpPr>
      <dsp:spPr>
        <a:xfrm>
          <a:off x="2689305" y="726188"/>
          <a:ext cx="4940612" cy="2800005"/>
        </a:xfrm>
        <a:prstGeom prst="ellipse">
          <a:avLst/>
        </a:prstGeom>
        <a:solidFill>
          <a:srgbClr val="00B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244600">
            <a:lnSpc>
              <a:spcPct val="90000"/>
            </a:lnSpc>
            <a:spcBef>
              <a:spcPct val="0"/>
            </a:spcBef>
            <a:spcAft>
              <a:spcPct val="35000"/>
            </a:spcAft>
            <a:buNone/>
          </a:pPr>
          <a:r>
            <a:rPr lang="en-US" sz="2800" kern="1200" dirty="0"/>
            <a:t>      </a:t>
          </a:r>
          <a:r>
            <a:rPr lang="en-US" sz="2800" b="0" kern="1200" dirty="0">
              <a:solidFill>
                <a:srgbClr val="FFFF00"/>
              </a:solidFill>
              <a:effectLst>
                <a:outerShdw blurRad="38100" dist="38100" dir="2700000" algn="tl">
                  <a:srgbClr val="000000">
                    <a:alpha val="43137"/>
                  </a:srgbClr>
                </a:outerShdw>
              </a:effectLst>
            </a:rPr>
            <a:t>MS4 </a:t>
          </a:r>
        </a:p>
        <a:p>
          <a:pPr marL="0" lvl="0" indent="0" algn="r" defTabSz="1244600">
            <a:lnSpc>
              <a:spcPct val="90000"/>
            </a:lnSpc>
            <a:spcBef>
              <a:spcPct val="0"/>
            </a:spcBef>
            <a:spcAft>
              <a:spcPct val="35000"/>
            </a:spcAft>
            <a:buNone/>
          </a:pPr>
          <a:r>
            <a:rPr lang="en-US" sz="2800" b="0" kern="1200" dirty="0">
              <a:solidFill>
                <a:srgbClr val="FFFF00"/>
              </a:solidFill>
              <a:effectLst>
                <a:outerShdw blurRad="38100" dist="38100" dir="2700000" algn="tl">
                  <a:srgbClr val="000000">
                    <a:alpha val="43137"/>
                  </a:srgbClr>
                </a:outerShdw>
              </a:effectLst>
            </a:rPr>
            <a:t>      SWMP</a:t>
          </a:r>
        </a:p>
      </dsp:txBody>
      <dsp:txXfrm>
        <a:off x="4091371" y="1056369"/>
        <a:ext cx="2848641" cy="21396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81F07-C650-4AB7-A08A-BDF3F06A4191}">
      <dsp:nvSpPr>
        <dsp:cNvPr id="0" name=""/>
        <dsp:cNvSpPr/>
      </dsp:nvSpPr>
      <dsp:spPr>
        <a:xfrm>
          <a:off x="-140843" y="782168"/>
          <a:ext cx="5340571" cy="2688045"/>
        </a:xfrm>
        <a:prstGeom prst="ellipse">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dirty="0"/>
            <a:t>  </a:t>
          </a:r>
          <a:r>
            <a:rPr lang="en-US" sz="2800" b="0" kern="1200" dirty="0">
              <a:solidFill>
                <a:srgbClr val="FFFF00"/>
              </a:solidFill>
              <a:effectLst/>
            </a:rPr>
            <a:t>Industrial                </a:t>
          </a:r>
        </a:p>
        <a:p>
          <a:pPr marL="0" lvl="0" indent="0" algn="l" defTabSz="1244600">
            <a:lnSpc>
              <a:spcPct val="90000"/>
            </a:lnSpc>
            <a:spcBef>
              <a:spcPct val="0"/>
            </a:spcBef>
            <a:spcAft>
              <a:spcPct val="35000"/>
            </a:spcAft>
            <a:buNone/>
          </a:pPr>
          <a:r>
            <a:rPr lang="en-US" sz="2800" b="0" kern="1200" dirty="0">
              <a:solidFill>
                <a:srgbClr val="FFFF00"/>
              </a:solidFill>
              <a:effectLst/>
            </a:rPr>
            <a:t>   Permit       </a:t>
          </a:r>
        </a:p>
        <a:p>
          <a:pPr marL="0" lvl="0" indent="0" algn="l" defTabSz="1244600">
            <a:lnSpc>
              <a:spcPct val="90000"/>
            </a:lnSpc>
            <a:spcBef>
              <a:spcPct val="0"/>
            </a:spcBef>
            <a:spcAft>
              <a:spcPct val="35000"/>
            </a:spcAft>
            <a:buNone/>
          </a:pPr>
          <a:r>
            <a:rPr lang="en-US" sz="2800" b="0" kern="1200" dirty="0">
              <a:solidFill>
                <a:srgbClr val="FFFF00"/>
              </a:solidFill>
              <a:effectLst/>
            </a:rPr>
            <a:t>  SWPPP</a:t>
          </a:r>
        </a:p>
      </dsp:txBody>
      <dsp:txXfrm>
        <a:off x="604911" y="1099147"/>
        <a:ext cx="3079248" cy="2054088"/>
      </dsp:txXfrm>
    </dsp:sp>
    <dsp:sp modelId="{A0587551-8317-4515-8CB3-EAAB939737E5}">
      <dsp:nvSpPr>
        <dsp:cNvPr id="0" name=""/>
        <dsp:cNvSpPr/>
      </dsp:nvSpPr>
      <dsp:spPr>
        <a:xfrm>
          <a:off x="2689305" y="726188"/>
          <a:ext cx="4940612" cy="2800005"/>
        </a:xfrm>
        <a:prstGeom prst="ellipse">
          <a:avLst/>
        </a:prstGeom>
        <a:solidFill>
          <a:srgbClr val="00B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244600">
            <a:lnSpc>
              <a:spcPct val="90000"/>
            </a:lnSpc>
            <a:spcBef>
              <a:spcPct val="0"/>
            </a:spcBef>
            <a:spcAft>
              <a:spcPct val="35000"/>
            </a:spcAft>
            <a:buNone/>
          </a:pPr>
          <a:r>
            <a:rPr lang="en-US" sz="2800" kern="1200" dirty="0"/>
            <a:t>      </a:t>
          </a:r>
          <a:r>
            <a:rPr lang="en-US" sz="2800" b="0" kern="1200" dirty="0">
              <a:solidFill>
                <a:srgbClr val="FFFF00"/>
              </a:solidFill>
              <a:effectLst>
                <a:outerShdw blurRad="38100" dist="38100" dir="2700000" algn="tl">
                  <a:srgbClr val="000000">
                    <a:alpha val="43137"/>
                  </a:srgbClr>
                </a:outerShdw>
              </a:effectLst>
            </a:rPr>
            <a:t>MS4 </a:t>
          </a:r>
        </a:p>
        <a:p>
          <a:pPr marL="0" lvl="0" indent="0" algn="r" defTabSz="1244600">
            <a:lnSpc>
              <a:spcPct val="90000"/>
            </a:lnSpc>
            <a:spcBef>
              <a:spcPct val="0"/>
            </a:spcBef>
            <a:spcAft>
              <a:spcPct val="35000"/>
            </a:spcAft>
            <a:buNone/>
          </a:pPr>
          <a:r>
            <a:rPr lang="en-US" sz="2800" b="0" kern="1200" dirty="0">
              <a:solidFill>
                <a:srgbClr val="FFFF00"/>
              </a:solidFill>
              <a:effectLst>
                <a:outerShdw blurRad="38100" dist="38100" dir="2700000" algn="tl">
                  <a:srgbClr val="000000">
                    <a:alpha val="43137"/>
                  </a:srgbClr>
                </a:outerShdw>
              </a:effectLst>
            </a:rPr>
            <a:t>      SWMP</a:t>
          </a:r>
        </a:p>
      </dsp:txBody>
      <dsp:txXfrm>
        <a:off x="4091371" y="1056369"/>
        <a:ext cx="2848641" cy="21396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81F07-C650-4AB7-A08A-BDF3F06A4191}">
      <dsp:nvSpPr>
        <dsp:cNvPr id="0" name=""/>
        <dsp:cNvSpPr/>
      </dsp:nvSpPr>
      <dsp:spPr>
        <a:xfrm>
          <a:off x="-140843" y="782168"/>
          <a:ext cx="5340571" cy="2688045"/>
        </a:xfrm>
        <a:prstGeom prst="ellipse">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ct val="35000"/>
            </a:spcAft>
            <a:buNone/>
          </a:pPr>
          <a:r>
            <a:rPr lang="en-US" sz="2800" kern="1200" dirty="0"/>
            <a:t>  </a:t>
          </a:r>
          <a:r>
            <a:rPr lang="en-US" sz="2800" b="0" kern="1200" dirty="0">
              <a:solidFill>
                <a:srgbClr val="FFFF00"/>
              </a:solidFill>
              <a:effectLst/>
            </a:rPr>
            <a:t>Industrial                </a:t>
          </a:r>
        </a:p>
        <a:p>
          <a:pPr marL="0" lvl="0" indent="0" algn="l" defTabSz="1244600">
            <a:lnSpc>
              <a:spcPct val="90000"/>
            </a:lnSpc>
            <a:spcBef>
              <a:spcPct val="0"/>
            </a:spcBef>
            <a:spcAft>
              <a:spcPct val="35000"/>
            </a:spcAft>
            <a:buNone/>
          </a:pPr>
          <a:r>
            <a:rPr lang="en-US" sz="2800" b="0" kern="1200" dirty="0">
              <a:solidFill>
                <a:srgbClr val="FFFF00"/>
              </a:solidFill>
              <a:effectLst/>
            </a:rPr>
            <a:t>   Permit       </a:t>
          </a:r>
        </a:p>
        <a:p>
          <a:pPr marL="0" lvl="0" indent="0" algn="l" defTabSz="1244600">
            <a:lnSpc>
              <a:spcPct val="90000"/>
            </a:lnSpc>
            <a:spcBef>
              <a:spcPct val="0"/>
            </a:spcBef>
            <a:spcAft>
              <a:spcPct val="35000"/>
            </a:spcAft>
            <a:buNone/>
          </a:pPr>
          <a:r>
            <a:rPr lang="en-US" sz="2800" b="0" kern="1200" dirty="0">
              <a:solidFill>
                <a:srgbClr val="FFFF00"/>
              </a:solidFill>
              <a:effectLst/>
            </a:rPr>
            <a:t>  SWPPP</a:t>
          </a:r>
        </a:p>
      </dsp:txBody>
      <dsp:txXfrm>
        <a:off x="604911" y="1099147"/>
        <a:ext cx="3079248" cy="2054088"/>
      </dsp:txXfrm>
    </dsp:sp>
    <dsp:sp modelId="{A0587551-8317-4515-8CB3-EAAB939737E5}">
      <dsp:nvSpPr>
        <dsp:cNvPr id="0" name=""/>
        <dsp:cNvSpPr/>
      </dsp:nvSpPr>
      <dsp:spPr>
        <a:xfrm>
          <a:off x="2689305" y="726188"/>
          <a:ext cx="4940612" cy="2800005"/>
        </a:xfrm>
        <a:prstGeom prst="ellipse">
          <a:avLst/>
        </a:prstGeom>
        <a:solidFill>
          <a:srgbClr val="00B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244600">
            <a:lnSpc>
              <a:spcPct val="90000"/>
            </a:lnSpc>
            <a:spcBef>
              <a:spcPct val="0"/>
            </a:spcBef>
            <a:spcAft>
              <a:spcPct val="35000"/>
            </a:spcAft>
            <a:buNone/>
          </a:pPr>
          <a:r>
            <a:rPr lang="en-US" sz="2800" kern="1200" dirty="0"/>
            <a:t>      </a:t>
          </a:r>
          <a:r>
            <a:rPr lang="en-US" sz="2800" b="0" kern="1200" dirty="0">
              <a:solidFill>
                <a:srgbClr val="FFFF00"/>
              </a:solidFill>
              <a:effectLst>
                <a:outerShdw blurRad="38100" dist="38100" dir="2700000" algn="tl">
                  <a:srgbClr val="000000">
                    <a:alpha val="43137"/>
                  </a:srgbClr>
                </a:outerShdw>
              </a:effectLst>
            </a:rPr>
            <a:t>MS4 </a:t>
          </a:r>
        </a:p>
        <a:p>
          <a:pPr marL="0" lvl="0" indent="0" algn="r" defTabSz="1244600">
            <a:lnSpc>
              <a:spcPct val="90000"/>
            </a:lnSpc>
            <a:spcBef>
              <a:spcPct val="0"/>
            </a:spcBef>
            <a:spcAft>
              <a:spcPct val="35000"/>
            </a:spcAft>
            <a:buNone/>
          </a:pPr>
          <a:r>
            <a:rPr lang="en-US" sz="2800" b="0" kern="1200" dirty="0">
              <a:solidFill>
                <a:srgbClr val="FFFF00"/>
              </a:solidFill>
              <a:effectLst>
                <a:outerShdw blurRad="38100" dist="38100" dir="2700000" algn="tl">
                  <a:srgbClr val="000000">
                    <a:alpha val="43137"/>
                  </a:srgbClr>
                </a:outerShdw>
              </a:effectLst>
            </a:rPr>
            <a:t>      SWMP</a:t>
          </a:r>
        </a:p>
      </dsp:txBody>
      <dsp:txXfrm>
        <a:off x="4091371" y="1056369"/>
        <a:ext cx="2848641" cy="213964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8" tIns="48329" rIns="96658" bIns="48329" rtlCol="0"/>
          <a:lstStyle>
            <a:lvl1pPr algn="l">
              <a:defRPr sz="1300"/>
            </a:lvl1pPr>
          </a:lstStyle>
          <a:p>
            <a:r>
              <a:rPr lang="en-US"/>
              <a:t>Course 3:  Lesson 1 - Introduction to Planning, Inspection, Reporting</a:t>
            </a:r>
          </a:p>
        </p:txBody>
      </p:sp>
      <p:sp>
        <p:nvSpPr>
          <p:cNvPr id="3" name="Date Placeholder 2"/>
          <p:cNvSpPr>
            <a:spLocks noGrp="1"/>
          </p:cNvSpPr>
          <p:nvPr>
            <p:ph type="dt" sz="quarter" idx="1"/>
          </p:nvPr>
        </p:nvSpPr>
        <p:spPr>
          <a:xfrm>
            <a:off x="4143588" y="0"/>
            <a:ext cx="3169920" cy="481728"/>
          </a:xfrm>
          <a:prstGeom prst="rect">
            <a:avLst/>
          </a:prstGeom>
        </p:spPr>
        <p:txBody>
          <a:bodyPr vert="horz" lIns="96658" tIns="48329" rIns="96658" bIns="48329" rtlCol="0"/>
          <a:lstStyle>
            <a:lvl1pPr algn="r">
              <a:defRPr sz="1300"/>
            </a:lvl1pPr>
          </a:lstStyle>
          <a:p>
            <a:fld id="{D781D10B-029C-45DE-8A68-33D7C5576A7D}" type="datetimeFigureOut">
              <a:rPr lang="en-US" smtClean="0"/>
              <a:t>1/22/2017</a:t>
            </a:fld>
            <a:endParaRPr lang="en-US"/>
          </a:p>
        </p:txBody>
      </p:sp>
      <p:sp>
        <p:nvSpPr>
          <p:cNvPr id="4" name="Footer Placeholder 3"/>
          <p:cNvSpPr>
            <a:spLocks noGrp="1"/>
          </p:cNvSpPr>
          <p:nvPr>
            <p:ph type="ftr" sz="quarter" idx="2"/>
          </p:nvPr>
        </p:nvSpPr>
        <p:spPr>
          <a:xfrm>
            <a:off x="0" y="9119474"/>
            <a:ext cx="3169920" cy="481727"/>
          </a:xfrm>
          <a:prstGeom prst="rect">
            <a:avLst/>
          </a:prstGeom>
        </p:spPr>
        <p:txBody>
          <a:bodyPr vert="horz" lIns="96658" tIns="48329" rIns="96658" bIns="48329" rtlCol="0" anchor="b"/>
          <a:lstStyle>
            <a:lvl1pPr algn="l">
              <a:defRPr sz="1300"/>
            </a:lvl1pPr>
          </a:lstStyle>
          <a:p>
            <a:r>
              <a:rPr lang="en-US"/>
              <a:t>© ACRP, 2015.  All Rights Reserved.</a:t>
            </a:r>
          </a:p>
        </p:txBody>
      </p:sp>
      <p:sp>
        <p:nvSpPr>
          <p:cNvPr id="5" name="Slide Number Placeholder 4"/>
          <p:cNvSpPr>
            <a:spLocks noGrp="1"/>
          </p:cNvSpPr>
          <p:nvPr>
            <p:ph type="sldNum" sz="quarter" idx="3"/>
          </p:nvPr>
        </p:nvSpPr>
        <p:spPr>
          <a:xfrm>
            <a:off x="4143588" y="9119474"/>
            <a:ext cx="3169920" cy="481727"/>
          </a:xfrm>
          <a:prstGeom prst="rect">
            <a:avLst/>
          </a:prstGeom>
        </p:spPr>
        <p:txBody>
          <a:bodyPr vert="horz" lIns="96658" tIns="48329" rIns="96658" bIns="48329" rtlCol="0" anchor="b"/>
          <a:lstStyle>
            <a:lvl1pPr algn="r">
              <a:defRPr sz="1300"/>
            </a:lvl1pPr>
          </a:lstStyle>
          <a:p>
            <a:fld id="{413C041C-DC12-4D20-A40A-EFFD89CC8A6E}" type="slidenum">
              <a:rPr lang="en-US" smtClean="0"/>
              <a:t>‹#›</a:t>
            </a:fld>
            <a:endParaRPr lang="en-US"/>
          </a:p>
        </p:txBody>
      </p:sp>
    </p:spTree>
    <p:extLst>
      <p:ext uri="{BB962C8B-B14F-4D97-AF65-F5344CB8AC3E}">
        <p14:creationId xmlns:p14="http://schemas.microsoft.com/office/powerpoint/2010/main" val="15772273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8" tIns="48329" rIns="96658" bIns="48329" rtlCol="0"/>
          <a:lstStyle>
            <a:lvl1pPr algn="l">
              <a:defRPr sz="1300"/>
            </a:lvl1pPr>
          </a:lstStyle>
          <a:p>
            <a:r>
              <a:rPr lang="en-US"/>
              <a:t>Course 3:  Lesson 1 - Introduction to Planning, Inspection, Reporting</a:t>
            </a:r>
          </a:p>
        </p:txBody>
      </p:sp>
      <p:sp>
        <p:nvSpPr>
          <p:cNvPr id="3" name="Date Placeholder 2"/>
          <p:cNvSpPr>
            <a:spLocks noGrp="1"/>
          </p:cNvSpPr>
          <p:nvPr>
            <p:ph type="dt" idx="1"/>
          </p:nvPr>
        </p:nvSpPr>
        <p:spPr>
          <a:xfrm>
            <a:off x="4143588" y="0"/>
            <a:ext cx="3169920" cy="481728"/>
          </a:xfrm>
          <a:prstGeom prst="rect">
            <a:avLst/>
          </a:prstGeom>
        </p:spPr>
        <p:txBody>
          <a:bodyPr vert="horz" lIns="96658" tIns="48329" rIns="96658" bIns="48329" rtlCol="0"/>
          <a:lstStyle>
            <a:lvl1pPr algn="r">
              <a:defRPr sz="1300"/>
            </a:lvl1pPr>
          </a:lstStyle>
          <a:p>
            <a:fld id="{EC13577B-6902-467D-A26C-08A0DD5E4E03}" type="datetimeFigureOut">
              <a:rPr lang="en-US" smtClean="0"/>
              <a:t>1/22/2017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8" tIns="48329" rIns="96658" bIns="48329"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8" tIns="48329" rIns="96658" bIns="4832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7"/>
          </a:xfrm>
          <a:prstGeom prst="rect">
            <a:avLst/>
          </a:prstGeom>
        </p:spPr>
        <p:txBody>
          <a:bodyPr vert="horz" lIns="96658" tIns="48329" rIns="96658" bIns="48329" rtlCol="0" anchor="b"/>
          <a:lstStyle>
            <a:lvl1pPr algn="l">
              <a:defRPr sz="1300"/>
            </a:lvl1pPr>
          </a:lstStyle>
          <a:p>
            <a:r>
              <a:rPr lang="en-US" dirty="0"/>
              <a:t>© ACRP, 2016.  All Rights Reserved.</a:t>
            </a:r>
          </a:p>
        </p:txBody>
      </p:sp>
      <p:sp>
        <p:nvSpPr>
          <p:cNvPr id="7" name="Slide Number Placeholder 6"/>
          <p:cNvSpPr>
            <a:spLocks noGrp="1"/>
          </p:cNvSpPr>
          <p:nvPr>
            <p:ph type="sldNum" sz="quarter" idx="5"/>
          </p:nvPr>
        </p:nvSpPr>
        <p:spPr>
          <a:xfrm>
            <a:off x="4143588" y="9119474"/>
            <a:ext cx="3169920" cy="481727"/>
          </a:xfrm>
          <a:prstGeom prst="rect">
            <a:avLst/>
          </a:prstGeom>
        </p:spPr>
        <p:txBody>
          <a:bodyPr vert="horz" lIns="96658" tIns="48329" rIns="96658" bIns="48329" rtlCol="0" anchor="b"/>
          <a:lstStyle>
            <a:lvl1pPr algn="r">
              <a:defRPr sz="1300"/>
            </a:lvl1pPr>
          </a:lstStyle>
          <a:p>
            <a:fld id="{DF61EA0F-A667-4B49-8422-0062BC55E249}" type="slidenum">
              <a:rPr lang="en-US" smtClean="0"/>
              <a:t>‹#›</a:t>
            </a:fld>
            <a:endParaRPr lang="en-US"/>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rgbClr val="000000"/>
                </a:solidFill>
              </a:rPr>
              <a:t>Notes to Instructor</a:t>
            </a:r>
          </a:p>
          <a:p>
            <a:endParaRPr lang="en-US" sz="1100" dirty="0">
              <a:solidFill>
                <a:srgbClr val="000000"/>
              </a:solidFill>
            </a:endParaRPr>
          </a:p>
          <a:p>
            <a:pPr marL="179080" indent="-179080">
              <a:buFont typeface="Arial" panose="020B0604020202020204" pitchFamily="34" charset="0"/>
              <a:buChar char="•"/>
            </a:pPr>
            <a:r>
              <a:rPr lang="en-US" sz="1100" dirty="0">
                <a:solidFill>
                  <a:srgbClr val="000000"/>
                </a:solidFill>
              </a:rPr>
              <a:t>Training is approximately100 Minutes total – </a:t>
            </a:r>
            <a:br>
              <a:rPr lang="en-US" sz="1100" dirty="0">
                <a:solidFill>
                  <a:srgbClr val="000000"/>
                </a:solidFill>
              </a:rPr>
            </a:br>
            <a:r>
              <a:rPr lang="en-US" sz="1100" dirty="0">
                <a:solidFill>
                  <a:srgbClr val="000000"/>
                </a:solidFill>
              </a:rPr>
              <a:t>90 minutes of instruction plus 10 question final quiz as a class discussion </a:t>
            </a:r>
          </a:p>
          <a:p>
            <a:pPr marL="179080" indent="-179080">
              <a:buFont typeface="Arial" panose="020B0604020202020204" pitchFamily="34" charset="0"/>
              <a:buChar char="•"/>
            </a:pPr>
            <a:r>
              <a:rPr lang="en-US" sz="1100" dirty="0"/>
              <a:t>This overview training was created for airport staff who are responsible for stormwater management and regulatory compliance and reporting. </a:t>
            </a:r>
          </a:p>
          <a:p>
            <a:pPr marL="179080" indent="-179080">
              <a:buFont typeface="Arial" panose="020B0604020202020204" pitchFamily="34" charset="0"/>
              <a:buChar char="•"/>
            </a:pPr>
            <a:r>
              <a:rPr lang="en-US" sz="1100" dirty="0">
                <a:solidFill>
                  <a:srgbClr val="000000"/>
                </a:solidFill>
              </a:rPr>
              <a:t>There are three </a:t>
            </a:r>
            <a:r>
              <a:rPr lang="en-US" sz="1100" b="1" dirty="0">
                <a:solidFill>
                  <a:srgbClr val="000000"/>
                </a:solidFill>
              </a:rPr>
              <a:t>Optional</a:t>
            </a:r>
            <a:r>
              <a:rPr lang="en-US" sz="1100" dirty="0">
                <a:solidFill>
                  <a:srgbClr val="000000"/>
                </a:solidFill>
              </a:rPr>
              <a:t> slides to “localize” for your airport situation. </a:t>
            </a:r>
            <a:br>
              <a:rPr lang="en-US" sz="1100" dirty="0">
                <a:solidFill>
                  <a:srgbClr val="000000"/>
                </a:solidFill>
              </a:rPr>
            </a:br>
            <a:r>
              <a:rPr lang="en-US" sz="1100" dirty="0">
                <a:solidFill>
                  <a:srgbClr val="000000"/>
                </a:solidFill>
              </a:rPr>
              <a:t>Use this slide deck as is, or add more to fit your need.</a:t>
            </a:r>
          </a:p>
          <a:p>
            <a:pPr marL="179080" indent="-179080">
              <a:buFont typeface="Arial" panose="020B0604020202020204" pitchFamily="34" charset="0"/>
              <a:buChar char="•"/>
            </a:pPr>
            <a:r>
              <a:rPr lang="en-US" sz="1100" dirty="0">
                <a:solidFill>
                  <a:srgbClr val="000000"/>
                </a:solidFill>
              </a:rPr>
              <a:t>There are no bullet point transitions, click and see entire screen</a:t>
            </a:r>
          </a:p>
          <a:p>
            <a:pPr marL="179080" indent="-179080">
              <a:buFont typeface="Arial" panose="020B0604020202020204" pitchFamily="34" charset="0"/>
              <a:buChar char="•"/>
            </a:pPr>
            <a:r>
              <a:rPr lang="en-US" sz="1100" dirty="0">
                <a:solidFill>
                  <a:srgbClr val="000000"/>
                </a:solidFill>
              </a:rPr>
              <a:t>Print a </a:t>
            </a:r>
            <a:r>
              <a:rPr lang="en-US" sz="1100" b="1" dirty="0">
                <a:solidFill>
                  <a:srgbClr val="000000"/>
                </a:solidFill>
              </a:rPr>
              <a:t>Notes Version </a:t>
            </a:r>
            <a:r>
              <a:rPr lang="en-US" sz="1100" dirty="0">
                <a:solidFill>
                  <a:srgbClr val="000000"/>
                </a:solidFill>
              </a:rPr>
              <a:t>for your Instructor Guide</a:t>
            </a:r>
          </a:p>
          <a:p>
            <a:pPr marL="179080" indent="-179080">
              <a:buFont typeface="Arial" panose="020B0604020202020204" pitchFamily="34" charset="0"/>
              <a:buChar char="•"/>
            </a:pPr>
            <a:r>
              <a:rPr lang="en-US" sz="1100" b="1" dirty="0">
                <a:solidFill>
                  <a:srgbClr val="000000"/>
                </a:solidFill>
              </a:rPr>
              <a:t>Note: </a:t>
            </a:r>
            <a:r>
              <a:rPr lang="en-US" sz="1100" dirty="0">
                <a:solidFill>
                  <a:srgbClr val="000000"/>
                </a:solidFill>
              </a:rPr>
              <a:t>The final quiz can be a printed quiz or class discussion. </a:t>
            </a:r>
          </a:p>
          <a:p>
            <a:pPr marL="179080" indent="-179080">
              <a:buFont typeface="Arial" panose="020B0604020202020204" pitchFamily="34" charset="0"/>
              <a:buChar char="•"/>
            </a:pPr>
            <a:r>
              <a:rPr lang="en-US" sz="1100" dirty="0">
                <a:solidFill>
                  <a:srgbClr val="000000"/>
                </a:solidFill>
              </a:rPr>
              <a:t>Course handout (PDF) and certificate (last slide) are optional</a:t>
            </a:r>
            <a:endParaRPr lang="en-US" sz="1100" dirty="0">
              <a:effectLst>
                <a:outerShdw blurRad="38100" dist="38100" dir="2700000" algn="tl">
                  <a:srgbClr val="000000">
                    <a:alpha val="43137"/>
                  </a:srgbClr>
                </a:outerShdw>
              </a:effectLst>
            </a:endParaRPr>
          </a:p>
          <a:p>
            <a:endParaRPr lang="en-US" sz="1100" dirty="0"/>
          </a:p>
        </p:txBody>
      </p:sp>
      <p:sp>
        <p:nvSpPr>
          <p:cNvPr id="4" name="Slide Number Placeholder 3"/>
          <p:cNvSpPr>
            <a:spLocks noGrp="1"/>
          </p:cNvSpPr>
          <p:nvPr>
            <p:ph type="sldNum" sz="quarter" idx="10"/>
          </p:nvPr>
        </p:nvSpPr>
        <p:spPr/>
        <p:txBody>
          <a:bodyPr/>
          <a:lstStyle/>
          <a:p>
            <a:fld id="{A2F90DF7-9D93-4D76-A7CE-4D16F346478E}" type="slidenum">
              <a:rPr lang="en-US" smtClean="0"/>
              <a:t>1</a:t>
            </a:fld>
            <a:endParaRPr lang="en-US" dirty="0"/>
          </a:p>
        </p:txBody>
      </p:sp>
    </p:spTree>
    <p:extLst>
      <p:ext uri="{BB962C8B-B14F-4D97-AF65-F5344CB8AC3E}">
        <p14:creationId xmlns:p14="http://schemas.microsoft.com/office/powerpoint/2010/main" val="2226983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091">
              <a:defRPr/>
            </a:pPr>
            <a:r>
              <a:rPr lang="en-US" dirty="0">
                <a:latin typeface="Arial" panose="020B0604020202020204" pitchFamily="34" charset="0"/>
                <a:cs typeface="Arial" panose="020B0604020202020204" pitchFamily="34" charset="0"/>
              </a:rPr>
              <a:t>The last stormwater plan</a:t>
            </a:r>
            <a:r>
              <a:rPr lang="en-US" baseline="0" dirty="0">
                <a:latin typeface="Arial" panose="020B0604020202020204" pitchFamily="34" charset="0"/>
                <a:cs typeface="Arial" panose="020B0604020202020204" pitchFamily="34" charset="0"/>
              </a:rPr>
              <a:t> we will discuss in this lesson is a</a:t>
            </a:r>
            <a:r>
              <a:rPr lang="en-US" dirty="0">
                <a:latin typeface="Arial" panose="020B0604020202020204" pitchFamily="34" charset="0"/>
                <a:cs typeface="Arial" panose="020B0604020202020204" pitchFamily="34" charset="0"/>
              </a:rPr>
              <a:t>n SPCC plan,</a:t>
            </a:r>
            <a:r>
              <a:rPr lang="en-US" baseline="0" dirty="0">
                <a:latin typeface="Arial" panose="020B0604020202020204" pitchFamily="34" charset="0"/>
                <a:cs typeface="Arial" panose="020B0604020202020204" pitchFamily="34" charset="0"/>
              </a:rPr>
              <a:t> which</a:t>
            </a:r>
            <a:r>
              <a:rPr lang="en-US" dirty="0">
                <a:latin typeface="Arial" panose="020B0604020202020204" pitchFamily="34" charset="0"/>
                <a:cs typeface="Arial" panose="020B0604020202020204" pitchFamily="34" charset="0"/>
              </a:rPr>
              <a:t> is required by the EPA when an airport and/or its tenants store volumes of oil and/or fuel on-site that exceed certain minimums. </a:t>
            </a:r>
          </a:p>
          <a:p>
            <a:pPr marL="238773" indent="-238773" defTabSz="955091">
              <a:buFont typeface="Arial" panose="020B0604020202020204" pitchFamily="34" charset="0"/>
              <a:buChar char="•"/>
              <a:defRPr/>
            </a:pPr>
            <a:r>
              <a:rPr lang="en-US" dirty="0">
                <a:latin typeface="Arial" panose="020B0604020202020204" pitchFamily="34" charset="0"/>
                <a:cs typeface="Arial" panose="020B0604020202020204" pitchFamily="34" charset="0"/>
              </a:rPr>
              <a:t>For above ground facilities, the minimum is 1,320 gallons, while the minimum for below ground tanks is 42,000 gallons.  </a:t>
            </a:r>
          </a:p>
          <a:p>
            <a:pPr defTabSz="955091">
              <a:defRPr/>
            </a:pPr>
            <a:r>
              <a:rPr lang="en-US" dirty="0">
                <a:latin typeface="Arial" panose="020B0604020202020204" pitchFamily="34" charset="0"/>
                <a:cs typeface="Arial" panose="020B0604020202020204" pitchFamily="34" charset="0"/>
              </a:rPr>
              <a:t>Exceeding either volume triggers the need for an SPCC plan. </a:t>
            </a:r>
          </a:p>
          <a:p>
            <a:pPr marL="179080" indent="-179080" defTabSz="955091">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The SPCC plan establishes control and response procedures to mitigate the impact of a spill if it occurs</a:t>
            </a:r>
            <a:r>
              <a:rPr lang="en-US" baseline="0" dirty="0">
                <a:solidFill>
                  <a:schemeClr val="tx1"/>
                </a:solidFill>
                <a:latin typeface="Arial" panose="020B0604020202020204" pitchFamily="34" charset="0"/>
                <a:cs typeface="Arial" panose="020B0604020202020204" pitchFamily="34" charset="0"/>
              </a:rPr>
              <a:t> </a:t>
            </a:r>
          </a:p>
          <a:p>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10</a:t>
            </a:fld>
            <a:endParaRPr lang="en-US"/>
          </a:p>
        </p:txBody>
      </p:sp>
    </p:spTree>
    <p:extLst>
      <p:ext uri="{BB962C8B-B14F-4D97-AF65-F5344CB8AC3E}">
        <p14:creationId xmlns:p14="http://schemas.microsoft.com/office/powerpoint/2010/main" val="1696261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8773" indent="-238773" defTabSz="955091">
              <a:buFont typeface="+mj-lt"/>
              <a:buAutoNum type="arabicPeriod"/>
              <a:defRPr/>
            </a:pPr>
            <a:r>
              <a:rPr lang="en-US" b="0" dirty="0">
                <a:latin typeface="Arial" panose="020B0604020202020204" pitchFamily="34" charset="0"/>
                <a:cs typeface="Arial" panose="020B0604020202020204" pitchFamily="34" charset="0"/>
              </a:rPr>
              <a:t>SPCC plans may have some overlap with SWPPP or SWMP plans.</a:t>
            </a:r>
            <a:r>
              <a:rPr lang="en-US" b="0" baseline="0" dirty="0">
                <a:latin typeface="Arial" panose="020B0604020202020204" pitchFamily="34" charset="0"/>
                <a:cs typeface="Arial" panose="020B0604020202020204" pitchFamily="34" charset="0"/>
              </a:rPr>
              <a:t>  </a:t>
            </a:r>
          </a:p>
          <a:p>
            <a:pPr marL="238773" indent="-238773" defTabSz="955091">
              <a:buFont typeface="+mj-lt"/>
              <a:buAutoNum type="arabicPeriod"/>
              <a:defRPr/>
            </a:pPr>
            <a:r>
              <a:rPr lang="en-US" b="0" dirty="0">
                <a:latin typeface="Arial" panose="020B0604020202020204" pitchFamily="34" charset="0"/>
                <a:cs typeface="Arial" panose="020B0604020202020204" pitchFamily="34" charset="0"/>
              </a:rPr>
              <a:t>However, because SPCC plans are covered under the Code of Federal Regulations, they are separate from NPDES program requirements.</a:t>
            </a:r>
            <a:r>
              <a:rPr lang="en-US" b="0" baseline="0" dirty="0">
                <a:latin typeface="Arial" panose="020B0604020202020204" pitchFamily="34" charset="0"/>
                <a:cs typeface="Arial" panose="020B0604020202020204" pitchFamily="34" charset="0"/>
              </a:rPr>
              <a:t> </a:t>
            </a:r>
          </a:p>
          <a:p>
            <a:pPr marL="238773" indent="-238773" defTabSz="955091">
              <a:buFont typeface="+mj-lt"/>
              <a:buAutoNum type="arabicPeriod"/>
              <a:defRPr/>
            </a:pPr>
            <a:r>
              <a:rPr lang="en-US" b="0" dirty="0">
                <a:solidFill>
                  <a:schemeClr val="tx1"/>
                </a:solidFill>
                <a:latin typeface="Arial" panose="020B0604020202020204" pitchFamily="34" charset="0"/>
                <a:cs typeface="Arial" panose="020B0604020202020204" pitchFamily="34" charset="0"/>
              </a:rPr>
              <a:t>For this reason, SPCC plans </a:t>
            </a:r>
            <a:r>
              <a:rPr lang="en-US" b="0" dirty="0">
                <a:latin typeface="Arial" panose="020B0604020202020204" pitchFamily="34" charset="0"/>
                <a:cs typeface="Arial" panose="020B0604020202020204" pitchFamily="34" charset="0"/>
              </a:rPr>
              <a:t>are usually not combined with either the SWPPP or SWMP. </a:t>
            </a:r>
          </a:p>
          <a:p>
            <a:pPr marL="238773" indent="-238773">
              <a:buFont typeface="+mj-lt"/>
              <a:buAutoNum type="arabicPeriod"/>
            </a:pPr>
            <a:endParaRPr lang="en-US" b="0"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11</a:t>
            </a:fld>
            <a:endParaRPr lang="en-US"/>
          </a:p>
        </p:txBody>
      </p:sp>
    </p:spTree>
    <p:extLst>
      <p:ext uri="{BB962C8B-B14F-4D97-AF65-F5344CB8AC3E}">
        <p14:creationId xmlns:p14="http://schemas.microsoft.com/office/powerpoint/2010/main" val="3166917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It’s time for a Knowledge Check. Recall the information you have just covered</a:t>
            </a:r>
            <a:r>
              <a:rPr lang="en-US" baseline="0" dirty="0">
                <a:latin typeface="Arial" panose="020B0604020202020204" pitchFamily="34" charset="0"/>
                <a:cs typeface="Arial" panose="020B0604020202020204" pitchFamily="34" charset="0"/>
              </a:rPr>
              <a:t> in the lesson</a:t>
            </a:r>
          </a:p>
          <a:p>
            <a:endParaRPr lang="en-US" sz="1300" dirty="0">
              <a:effectLst>
                <a:outerShdw blurRad="38100" dist="38100" dir="2700000" algn="tl">
                  <a:srgbClr val="000000">
                    <a:alpha val="43137"/>
                  </a:srgbClr>
                </a:outerShdw>
              </a:effectLst>
            </a:endParaRPr>
          </a:p>
          <a:p>
            <a:r>
              <a:rPr lang="en-US" sz="1300" dirty="0">
                <a:effectLst>
                  <a:outerShdw blurRad="38100" dist="38100" dir="2700000" algn="tl">
                    <a:srgbClr val="000000">
                      <a:alpha val="43137"/>
                    </a:srgbClr>
                  </a:outerShdw>
                </a:effectLst>
              </a:rPr>
              <a:t>Multiple Choice</a:t>
            </a:r>
          </a:p>
          <a:p>
            <a:endParaRPr lang="en-US" sz="1300" dirty="0">
              <a:effectLst>
                <a:outerShdw blurRad="38100" dist="38100" dir="2700000" algn="tl">
                  <a:srgbClr val="000000">
                    <a:alpha val="43137"/>
                  </a:srgbClr>
                </a:outerShdw>
              </a:effectLst>
            </a:endParaRPr>
          </a:p>
          <a:p>
            <a:r>
              <a:rPr lang="en-US" sz="1300" dirty="0">
                <a:effectLst>
                  <a:outerShdw blurRad="38100" dist="38100" dir="2700000" algn="tl">
                    <a:srgbClr val="000000">
                      <a:alpha val="43137"/>
                    </a:srgbClr>
                  </a:outerShdw>
                </a:effectLst>
              </a:rPr>
              <a:t>Stormwater plans comply with which type of regulatory requirement:</a:t>
            </a:r>
          </a:p>
          <a:p>
            <a:pPr marL="238773" indent="-238773">
              <a:buFont typeface="+mj-lt"/>
              <a:buAutoNum type="alphaUcPeriod"/>
            </a:pPr>
            <a:r>
              <a:rPr lang="en-US" sz="1300" dirty="0"/>
              <a:t>Federal</a:t>
            </a:r>
          </a:p>
          <a:p>
            <a:pPr marL="238773" indent="-238773">
              <a:buFont typeface="+mj-lt"/>
              <a:buAutoNum type="alphaUcPeriod"/>
            </a:pPr>
            <a:r>
              <a:rPr lang="en-US" sz="1300" dirty="0"/>
              <a:t>State</a:t>
            </a:r>
          </a:p>
          <a:p>
            <a:pPr marL="238773" indent="-238773">
              <a:buFont typeface="+mj-lt"/>
              <a:buAutoNum type="alphaUcPeriod"/>
            </a:pPr>
            <a:r>
              <a:rPr lang="en-US" sz="1300" dirty="0"/>
              <a:t>Local</a:t>
            </a:r>
          </a:p>
          <a:p>
            <a:pPr marL="238773" indent="-238773">
              <a:buFont typeface="+mj-lt"/>
              <a:buAutoNum type="alphaUcPeriod"/>
            </a:pPr>
            <a:r>
              <a:rPr lang="en-US" sz="1300" b="1" dirty="0"/>
              <a:t>All of the above (correct)</a:t>
            </a:r>
            <a:endParaRPr lang="en-US" b="1"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AF544F8-0AB5-4262-97E1-5C46A33C042C}" type="slidenum">
              <a:rPr lang="en-US" smtClean="0"/>
              <a:t>12</a:t>
            </a:fld>
            <a:endParaRPr lang="en-US"/>
          </a:p>
        </p:txBody>
      </p:sp>
    </p:spTree>
    <p:extLst>
      <p:ext uri="{BB962C8B-B14F-4D97-AF65-F5344CB8AC3E}">
        <p14:creationId xmlns:p14="http://schemas.microsoft.com/office/powerpoint/2010/main" val="987327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True / False</a:t>
            </a:r>
          </a:p>
          <a:p>
            <a:r>
              <a:rPr lang="en-US" dirty="0"/>
              <a:t>SWPPPs and SWMPs can be combined into one stormwater plan with consent from the regulatory agency.</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True (Correct answer)</a:t>
            </a:r>
          </a:p>
        </p:txBody>
      </p:sp>
      <p:sp>
        <p:nvSpPr>
          <p:cNvPr id="4" name="Slide Number Placeholder 3"/>
          <p:cNvSpPr>
            <a:spLocks noGrp="1"/>
          </p:cNvSpPr>
          <p:nvPr>
            <p:ph type="sldNum" sz="quarter" idx="10"/>
          </p:nvPr>
        </p:nvSpPr>
        <p:spPr/>
        <p:txBody>
          <a:bodyPr/>
          <a:lstStyle/>
          <a:p>
            <a:fld id="{3AF544F8-0AB5-4262-97E1-5C46A33C042C}" type="slidenum">
              <a:rPr lang="en-US" smtClean="0"/>
              <a:t>13</a:t>
            </a:fld>
            <a:endParaRPr lang="en-US"/>
          </a:p>
        </p:txBody>
      </p:sp>
    </p:spTree>
    <p:extLst>
      <p:ext uri="{BB962C8B-B14F-4D97-AF65-F5344CB8AC3E}">
        <p14:creationId xmlns:p14="http://schemas.microsoft.com/office/powerpoint/2010/main" val="2245007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effectLst>
                  <a:outerShdw blurRad="38100" dist="38100" dir="2700000" algn="tl">
                    <a:srgbClr val="000000">
                      <a:alpha val="43137"/>
                    </a:srgbClr>
                  </a:outerShdw>
                </a:effectLst>
              </a:rPr>
              <a:t>Multiple Choice</a:t>
            </a:r>
          </a:p>
          <a:p>
            <a:endParaRPr lang="en-US" sz="1300" dirty="0">
              <a:effectLst>
                <a:outerShdw blurRad="38100" dist="38100" dir="2700000" algn="tl">
                  <a:srgbClr val="000000">
                    <a:alpha val="43137"/>
                  </a:srgbClr>
                </a:outerShdw>
              </a:effectLst>
            </a:endParaRPr>
          </a:p>
          <a:p>
            <a:r>
              <a:rPr lang="en-US" dirty="0"/>
              <a:t>SPCC stands for:</a:t>
            </a:r>
            <a:br>
              <a:rPr lang="en-US" dirty="0"/>
            </a:br>
            <a:endParaRPr lang="en-US" dirty="0"/>
          </a:p>
          <a:p>
            <a:pPr marL="477545" indent="-477545">
              <a:buFont typeface="+mj-lt"/>
              <a:buAutoNum type="alphaUcPeriod"/>
            </a:pPr>
            <a:r>
              <a:rPr lang="en-US" dirty="0"/>
              <a:t>Spill Protection of Coal Carts</a:t>
            </a:r>
          </a:p>
          <a:p>
            <a:pPr marL="477545" indent="-477545">
              <a:buFont typeface="+mj-lt"/>
              <a:buAutoNum type="alphaUcPeriod"/>
            </a:pPr>
            <a:r>
              <a:rPr lang="en-US" dirty="0"/>
              <a:t>Stormwater Protection Control and Carts</a:t>
            </a:r>
          </a:p>
          <a:p>
            <a:pPr marL="477545" indent="-477545">
              <a:buFont typeface="+mj-lt"/>
              <a:buAutoNum type="alphaUcPeriod"/>
            </a:pPr>
            <a:r>
              <a:rPr lang="en-US" b="1" dirty="0"/>
              <a:t>Spill Prevention Controls and Countermeasures </a:t>
            </a:r>
          </a:p>
          <a:p>
            <a:pPr marL="477545" indent="-477545">
              <a:buFont typeface="+mj-lt"/>
              <a:buAutoNum type="alphaUcPeriod"/>
            </a:pPr>
            <a:r>
              <a:rPr lang="en-US" dirty="0"/>
              <a:t>Spills Can be Controlled</a:t>
            </a:r>
          </a:p>
          <a:p>
            <a:endParaRPr lang="en-US" dirty="0"/>
          </a:p>
        </p:txBody>
      </p:sp>
      <p:sp>
        <p:nvSpPr>
          <p:cNvPr id="4" name="Slide Number Placeholder 3"/>
          <p:cNvSpPr>
            <a:spLocks noGrp="1"/>
          </p:cNvSpPr>
          <p:nvPr>
            <p:ph type="sldNum" sz="quarter" idx="10"/>
          </p:nvPr>
        </p:nvSpPr>
        <p:spPr/>
        <p:txBody>
          <a:bodyPr/>
          <a:lstStyle/>
          <a:p>
            <a:fld id="{3AF544F8-0AB5-4262-97E1-5C46A33C042C}" type="slidenum">
              <a:rPr lang="en-US" smtClean="0"/>
              <a:t>14</a:t>
            </a:fld>
            <a:endParaRPr lang="en-US"/>
          </a:p>
        </p:txBody>
      </p:sp>
    </p:spTree>
    <p:extLst>
      <p:ext uri="{BB962C8B-B14F-4D97-AF65-F5344CB8AC3E}">
        <p14:creationId xmlns:p14="http://schemas.microsoft.com/office/powerpoint/2010/main" val="2481165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lesson 2 we will examine airport Stormwater Pollution Prevention Plans</a:t>
            </a:r>
            <a:r>
              <a:rPr lang="en-US" baseline="0" dirty="0">
                <a:latin typeface="Arial" panose="020B0604020202020204" pitchFamily="34" charset="0"/>
                <a:cs typeface="Arial" panose="020B0604020202020204" pitchFamily="34" charset="0"/>
              </a:rPr>
              <a:t> in depth.</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4F7F030-D2E5-48DD-9957-B23FA16BBB33}" type="slidenum">
              <a:rPr lang="en-US" smtClean="0"/>
              <a:t>15</a:t>
            </a:fld>
            <a:endParaRPr lang="en-US"/>
          </a:p>
        </p:txBody>
      </p:sp>
      <p:sp>
        <p:nvSpPr>
          <p:cNvPr id="5" name="Footer Placeholder 4"/>
          <p:cNvSpPr>
            <a:spLocks noGrp="1"/>
          </p:cNvSpPr>
          <p:nvPr>
            <p:ph type="ftr" sz="quarter" idx="11"/>
          </p:nvPr>
        </p:nvSpPr>
        <p:spPr/>
        <p:txBody>
          <a:bodyPr/>
          <a:lstStyle/>
          <a:p>
            <a:r>
              <a:rPr lang="en-US"/>
              <a:t>© ACRP, 2015.  All Rights Reserved.</a:t>
            </a:r>
          </a:p>
        </p:txBody>
      </p:sp>
      <p:sp>
        <p:nvSpPr>
          <p:cNvPr id="6" name="Header Placeholder 5"/>
          <p:cNvSpPr>
            <a:spLocks noGrp="1"/>
          </p:cNvSpPr>
          <p:nvPr>
            <p:ph type="hdr" sz="quarter" idx="12"/>
          </p:nvPr>
        </p:nvSpPr>
        <p:spPr/>
        <p:txBody>
          <a:bodyPr/>
          <a:lstStyle/>
          <a:p>
            <a:r>
              <a:rPr lang="en-US"/>
              <a:t>Course 3:  Lesson 1 - Introduction to Planning, Inspection, Reporting</a:t>
            </a:r>
          </a:p>
        </p:txBody>
      </p:sp>
    </p:spTree>
    <p:extLst>
      <p:ext uri="{BB962C8B-B14F-4D97-AF65-F5344CB8AC3E}">
        <p14:creationId xmlns:p14="http://schemas.microsoft.com/office/powerpoint/2010/main" val="1638765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lesson 2 you will learn to:</a:t>
            </a:r>
          </a:p>
          <a:p>
            <a:pPr marL="362493" indent="-362493">
              <a:buClr>
                <a:srgbClr val="0070C0"/>
              </a:buCl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Identify five key </a:t>
            </a:r>
            <a:r>
              <a:rPr lang="en-US" b="1" dirty="0">
                <a:solidFill>
                  <a:schemeClr val="tx1"/>
                </a:solidFill>
                <a:latin typeface="Arial" panose="020B0604020202020204" pitchFamily="34" charset="0"/>
                <a:cs typeface="Arial" panose="020B0604020202020204" pitchFamily="34" charset="0"/>
              </a:rPr>
              <a:t>SWPPP</a:t>
            </a:r>
            <a:r>
              <a:rPr lang="en-US" dirty="0">
                <a:solidFill>
                  <a:schemeClr val="tx1"/>
                </a:solidFill>
                <a:latin typeface="Arial" panose="020B0604020202020204" pitchFamily="34" charset="0"/>
                <a:cs typeface="Arial" panose="020B0604020202020204" pitchFamily="34" charset="0"/>
              </a:rPr>
              <a:t> components </a:t>
            </a:r>
          </a:p>
          <a:p>
            <a:pPr marL="362493" indent="-362493">
              <a:buClr>
                <a:srgbClr val="0070C0"/>
              </a:buCl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Describe </a:t>
            </a:r>
            <a:r>
              <a:rPr lang="en-US" b="1" dirty="0">
                <a:solidFill>
                  <a:schemeClr val="tx1"/>
                </a:solidFill>
                <a:latin typeface="Arial" panose="020B0604020202020204" pitchFamily="34" charset="0"/>
                <a:cs typeface="Arial" panose="020B0604020202020204" pitchFamily="34" charset="0"/>
              </a:rPr>
              <a:t>SWPPP</a:t>
            </a:r>
            <a:r>
              <a:rPr lang="en-US" dirty="0">
                <a:solidFill>
                  <a:schemeClr val="tx1"/>
                </a:solidFill>
                <a:latin typeface="Arial" panose="020B0604020202020204" pitchFamily="34" charset="0"/>
                <a:cs typeface="Arial" panose="020B0604020202020204" pitchFamily="34" charset="0"/>
              </a:rPr>
              <a:t> Inspections &amp; Reporting</a:t>
            </a:r>
          </a:p>
          <a:p>
            <a:pPr marL="362493" indent="-362493">
              <a:buClr>
                <a:srgbClr val="0070C0"/>
              </a:buCl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Identify six</a:t>
            </a:r>
            <a:r>
              <a:rPr lang="en-US" baseline="0"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essential practices of </a:t>
            </a:r>
            <a:r>
              <a:rPr lang="en-US" b="1" dirty="0">
                <a:solidFill>
                  <a:schemeClr val="tx1"/>
                </a:solidFill>
                <a:latin typeface="Arial" panose="020B0604020202020204" pitchFamily="34" charset="0"/>
                <a:cs typeface="Arial" panose="020B0604020202020204" pitchFamily="34" charset="0"/>
              </a:rPr>
              <a:t>SWPPP</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109517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7" indent="-181247">
              <a:buFont typeface="Arial" panose="020B0604020202020204" pitchFamily="34" charset="0"/>
              <a:buChar char="•"/>
            </a:pPr>
            <a:r>
              <a:rPr lang="en-US" dirty="0">
                <a:latin typeface="Arial" panose="020B0604020202020204" pitchFamily="34" charset="0"/>
                <a:cs typeface="Arial" panose="020B0604020202020204" pitchFamily="34" charset="0"/>
              </a:rPr>
              <a:t>Recall</a:t>
            </a:r>
            <a:r>
              <a:rPr lang="en-US" baseline="0" dirty="0">
                <a:latin typeface="Arial" panose="020B0604020202020204" pitchFamily="34" charset="0"/>
                <a:cs typeface="Arial" panose="020B0604020202020204" pitchFamily="34" charset="0"/>
              </a:rPr>
              <a:t> that a</a:t>
            </a:r>
            <a:r>
              <a:rPr lang="en-US" dirty="0">
                <a:latin typeface="Arial" panose="020B0604020202020204" pitchFamily="34" charset="0"/>
                <a:cs typeface="Arial" panose="020B0604020202020204" pitchFamily="34" charset="0"/>
              </a:rPr>
              <a:t> SWPPP or Stormwater Pollution Prevention Plan is prepared as a regulatory requirement of the Airport Industrial Stormwater Permit or a Construction Stormwater</a:t>
            </a:r>
            <a:r>
              <a:rPr lang="en-US" baseline="0" dirty="0">
                <a:latin typeface="Arial" panose="020B0604020202020204" pitchFamily="34" charset="0"/>
                <a:cs typeface="Arial" panose="020B0604020202020204" pitchFamily="34" charset="0"/>
              </a:rPr>
              <a:t> Permit.</a:t>
            </a:r>
            <a:endParaRPr lang="en-US"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224246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Industrial NPDES permits and SWPPPs</a:t>
            </a:r>
            <a:r>
              <a:rPr lang="en-US" baseline="0" dirty="0">
                <a:latin typeface="Arial" panose="020B0604020202020204" pitchFamily="34" charset="0"/>
                <a:cs typeface="Arial" panose="020B0604020202020204" pitchFamily="34" charset="0"/>
              </a:rPr>
              <a:t> are required at airports that perform certain activities that could pollute stormwater such as: </a:t>
            </a:r>
            <a:endParaRPr lang="en-US" dirty="0">
              <a:latin typeface="Arial" panose="020B0604020202020204" pitchFamily="34" charset="0"/>
              <a:cs typeface="Arial" panose="020B0604020202020204" pitchFamily="34" charset="0"/>
            </a:endParaRPr>
          </a:p>
          <a:p>
            <a:pPr marL="181247" indent="-181247">
              <a:buFont typeface="Arial" panose="020B0604020202020204" pitchFamily="34" charset="0"/>
              <a:buChar char="•"/>
            </a:pPr>
            <a:r>
              <a:rPr lang="en-US" dirty="0">
                <a:latin typeface="Arial" panose="020B0604020202020204" pitchFamily="34" charset="0"/>
                <a:cs typeface="Arial" panose="020B0604020202020204" pitchFamily="34" charset="0"/>
              </a:rPr>
              <a:t>Servicing, repairing, or maintaining aircraft and ground support equipment or GSE;</a:t>
            </a:r>
          </a:p>
          <a:p>
            <a:pPr marL="181247" indent="-181247">
              <a:buFont typeface="Arial" panose="020B0604020202020204" pitchFamily="34" charset="0"/>
              <a:buChar char="•"/>
            </a:pPr>
            <a:r>
              <a:rPr lang="en-US" dirty="0">
                <a:latin typeface="Arial" panose="020B0604020202020204" pitchFamily="34" charset="0"/>
                <a:cs typeface="Arial" panose="020B0604020202020204" pitchFamily="34" charset="0"/>
              </a:rPr>
              <a:t>Equipment cleaning and maintenance, which includes vehicle and equipment repairs, painting, fueling, and lubrication; and</a:t>
            </a:r>
          </a:p>
          <a:p>
            <a:pPr marL="181247" indent="-181247">
              <a:buFont typeface="Arial" panose="020B0604020202020204" pitchFamily="34" charset="0"/>
              <a:buChar char="•"/>
            </a:pPr>
            <a:r>
              <a:rPr lang="en-US" dirty="0">
                <a:latin typeface="Arial" panose="020B0604020202020204" pitchFamily="34" charset="0"/>
                <a:cs typeface="Arial" panose="020B0604020202020204" pitchFamily="34" charset="0"/>
              </a:rPr>
              <a:t>Deicing/anti-icing operations.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purpose of an Industrial SWPPP is to identify potential sources of stormwater pollution from these specific industrial activities and describe the measures that are being taken to minimize associated stormwater pollution. </a:t>
            </a:r>
          </a:p>
          <a:p>
            <a:endParaRPr lang="en-US"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621135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091">
              <a:defRPr/>
            </a:pPr>
            <a:r>
              <a:rPr lang="en-US" baseline="0" dirty="0">
                <a:latin typeface="Arial" panose="020B0604020202020204" pitchFamily="34" charset="0"/>
                <a:cs typeface="Arial" panose="020B0604020202020204" pitchFamily="34" charset="0"/>
              </a:rPr>
              <a:t>A construction stormwater permit and SWPPP are required when </a:t>
            </a:r>
            <a:r>
              <a:rPr lang="en-US" dirty="0">
                <a:latin typeface="Arial" panose="020B0604020202020204" pitchFamily="34" charset="0"/>
                <a:cs typeface="Arial" panose="020B0604020202020204" pitchFamily="34" charset="0"/>
              </a:rPr>
              <a:t>the project disturbs an area greater than 1 acre.</a:t>
            </a:r>
            <a:r>
              <a:rPr lang="en-US" baseline="0" dirty="0">
                <a:latin typeface="Arial" panose="020B0604020202020204" pitchFamily="34" charset="0"/>
                <a:cs typeface="Arial" panose="020B0604020202020204" pitchFamily="34" charset="0"/>
              </a:rPr>
              <a:t> Some state and local jurisdictions may have smaller site size thresholds for when a permit and SWPPP is required.</a:t>
            </a:r>
          </a:p>
          <a:p>
            <a:pPr defTabSz="955091">
              <a:defRPr/>
            </a:pPr>
            <a:endParaRPr lang="en-US" baseline="0" dirty="0">
              <a:latin typeface="Arial" panose="020B0604020202020204" pitchFamily="34" charset="0"/>
              <a:cs typeface="Arial" panose="020B0604020202020204" pitchFamily="34" charset="0"/>
            </a:endParaRPr>
          </a:p>
          <a:p>
            <a:pPr defTabSz="955091">
              <a:defRPr/>
            </a:pPr>
            <a:r>
              <a:rPr lang="en-US" dirty="0">
                <a:solidFill>
                  <a:schemeClr val="tx1"/>
                </a:solidFill>
                <a:latin typeface="Arial" panose="020B0604020202020204" pitchFamily="34" charset="0"/>
                <a:cs typeface="Arial" panose="020B0604020202020204" pitchFamily="34" charset="0"/>
              </a:rPr>
              <a:t>The purpose of the construction SWPPP is to identify potential sources of stormwater pollution associated with construction activities and describe the measures that are being taken to minimize stormwater pollution.  </a:t>
            </a:r>
          </a:p>
          <a:p>
            <a:pPr marL="181247" indent="-181247">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81247" indent="-181247">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Sediment from soil erosion is typically the main pollutant</a:t>
            </a:r>
            <a:r>
              <a:rPr lang="en-US" baseline="0" dirty="0">
                <a:solidFill>
                  <a:schemeClr val="tx1"/>
                </a:solidFill>
                <a:latin typeface="Arial" panose="020B0604020202020204" pitchFamily="34" charset="0"/>
                <a:cs typeface="Arial" panose="020B0604020202020204" pitchFamily="34" charset="0"/>
              </a:rPr>
              <a:t> of concern</a:t>
            </a:r>
            <a:r>
              <a:rPr lang="en-US" dirty="0">
                <a:solidFill>
                  <a:schemeClr val="tx1"/>
                </a:solidFill>
                <a:latin typeface="Arial" panose="020B0604020202020204" pitchFamily="34" charset="0"/>
                <a:cs typeface="Arial" panose="020B0604020202020204" pitchFamily="34" charset="0"/>
              </a:rPr>
              <a:t>, but the SWPPP must also address concrete washout, fuel and oil spill potential and other site specific requirements</a:t>
            </a:r>
          </a:p>
          <a:p>
            <a:pPr marL="181247" indent="-181247">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pPr marL="181247" indent="-181247">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 construction</a:t>
            </a:r>
            <a:r>
              <a:rPr lang="en-US" baseline="0" dirty="0">
                <a:solidFill>
                  <a:schemeClr val="tx1"/>
                </a:solidFill>
                <a:latin typeface="Arial" panose="020B0604020202020204" pitchFamily="34" charset="0"/>
                <a:cs typeface="Arial" panose="020B0604020202020204" pitchFamily="34" charset="0"/>
              </a:rPr>
              <a:t> SWPPP is in effect only for the duration of the construction project.</a:t>
            </a:r>
            <a:br>
              <a:rPr lang="en-US" dirty="0">
                <a:solidFill>
                  <a:schemeClr val="tx1"/>
                </a:solidFill>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120436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 this course there are four lessons in which you will learn about various types of stormwater plans airports may be required to implement and maintain, the interrelation between them and the reporting and inspections required with each plan.   </a:t>
            </a:r>
          </a:p>
          <a:p>
            <a:endParaRPr lang="en-US" dirty="0"/>
          </a:p>
        </p:txBody>
      </p:sp>
      <p:sp>
        <p:nvSpPr>
          <p:cNvPr id="4" name="Slide Number Placeholder 3"/>
          <p:cNvSpPr>
            <a:spLocks noGrp="1"/>
          </p:cNvSpPr>
          <p:nvPr>
            <p:ph type="sldNum" sz="quarter" idx="10"/>
          </p:nvPr>
        </p:nvSpPr>
        <p:spPr/>
        <p:txBody>
          <a:bodyPr/>
          <a:lstStyle/>
          <a:p>
            <a:fld id="{A4F7F030-D2E5-48DD-9957-B23FA16BBB33}" type="slidenum">
              <a:rPr lang="en-US" smtClean="0"/>
              <a:t>2</a:t>
            </a:fld>
            <a:endParaRPr lang="en-US"/>
          </a:p>
        </p:txBody>
      </p:sp>
      <p:sp>
        <p:nvSpPr>
          <p:cNvPr id="5" name="Footer Placeholder 4"/>
          <p:cNvSpPr>
            <a:spLocks noGrp="1"/>
          </p:cNvSpPr>
          <p:nvPr>
            <p:ph type="ftr" sz="quarter" idx="11"/>
          </p:nvPr>
        </p:nvSpPr>
        <p:spPr/>
        <p:txBody>
          <a:bodyPr/>
          <a:lstStyle/>
          <a:p>
            <a:r>
              <a:rPr lang="en-US"/>
              <a:t>© ACRP, 2015.  All Rights Reserved.</a:t>
            </a:r>
          </a:p>
        </p:txBody>
      </p:sp>
      <p:sp>
        <p:nvSpPr>
          <p:cNvPr id="6" name="Header Placeholder 5"/>
          <p:cNvSpPr>
            <a:spLocks noGrp="1"/>
          </p:cNvSpPr>
          <p:nvPr>
            <p:ph type="hdr" sz="quarter" idx="12"/>
          </p:nvPr>
        </p:nvSpPr>
        <p:spPr/>
        <p:txBody>
          <a:bodyPr/>
          <a:lstStyle/>
          <a:p>
            <a:r>
              <a:rPr lang="en-US"/>
              <a:t>Course 3:  Lesson 1 - Introduction to Planning, Inspection, Reporting</a:t>
            </a:r>
          </a:p>
        </p:txBody>
      </p:sp>
    </p:spTree>
    <p:extLst>
      <p:ext uri="{BB962C8B-B14F-4D97-AF65-F5344CB8AC3E}">
        <p14:creationId xmlns:p14="http://schemas.microsoft.com/office/powerpoint/2010/main" val="1827643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091">
              <a:defRPr/>
            </a:pPr>
            <a:r>
              <a:rPr lang="en-US" b="1" dirty="0">
                <a:effectLst/>
              </a:rPr>
              <a:t> </a:t>
            </a:r>
            <a:r>
              <a:rPr lang="en-US" dirty="0"/>
              <a:t>Your</a:t>
            </a:r>
            <a:r>
              <a:rPr lang="en-US" baseline="0" dirty="0"/>
              <a:t> airport Industrial SWPPP may already be prepared. The Industrial SWPPP is a plan the Airport follows and is typically renewed every 5 years.  </a:t>
            </a:r>
            <a:endParaRPr lang="en-US" dirty="0"/>
          </a:p>
          <a:p>
            <a:endParaRPr lang="en-US" b="1" dirty="0">
              <a:effectLst/>
            </a:endParaRPr>
          </a:p>
          <a:p>
            <a:endParaRPr lang="en-US" sz="1300" dirty="0"/>
          </a:p>
          <a:p>
            <a:endParaRPr lang="en-US" sz="1300" dirty="0"/>
          </a:p>
          <a:p>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20</a:t>
            </a:fld>
            <a:endParaRPr lang="en-US"/>
          </a:p>
        </p:txBody>
      </p:sp>
    </p:spTree>
    <p:extLst>
      <p:ext uri="{BB962C8B-B14F-4D97-AF65-F5344CB8AC3E}">
        <p14:creationId xmlns:p14="http://schemas.microsoft.com/office/powerpoint/2010/main" val="1161860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five major elements common to both Industrial and Construction permit SWPPPs.  These are: </a:t>
            </a:r>
            <a:endParaRPr lang="en-US" dirty="0"/>
          </a:p>
          <a:p>
            <a:pPr marL="181247" indent="-181247">
              <a:buFont typeface="Arial" panose="020B0604020202020204" pitchFamily="34" charset="0"/>
              <a:buChar char="•"/>
            </a:pPr>
            <a:r>
              <a:rPr lang="en-US" dirty="0"/>
              <a:t>Pollution Prevention Team Identification</a:t>
            </a:r>
          </a:p>
          <a:p>
            <a:pPr marL="181247" indent="-181247">
              <a:buFont typeface="Arial" panose="020B0604020202020204" pitchFamily="34" charset="0"/>
              <a:buChar char="•"/>
            </a:pPr>
            <a:r>
              <a:rPr lang="en-US" dirty="0"/>
              <a:t>Facility Description</a:t>
            </a:r>
          </a:p>
          <a:p>
            <a:pPr marL="181247" indent="-181247">
              <a:buFont typeface="Arial" panose="020B0604020202020204" pitchFamily="34" charset="0"/>
              <a:buChar char="•"/>
            </a:pPr>
            <a:r>
              <a:rPr lang="en-US" dirty="0"/>
              <a:t>Potential Pollutant Sources</a:t>
            </a:r>
          </a:p>
          <a:p>
            <a:pPr marL="181247" indent="-181247">
              <a:buFont typeface="Arial" panose="020B0604020202020204" pitchFamily="34" charset="0"/>
              <a:buChar char="•"/>
            </a:pPr>
            <a:r>
              <a:rPr lang="en-US" dirty="0"/>
              <a:t>Control Measures (BMPs)</a:t>
            </a:r>
          </a:p>
          <a:p>
            <a:pPr marL="181247" indent="-181247">
              <a:buFont typeface="Arial" panose="020B0604020202020204" pitchFamily="34" charset="0"/>
              <a:buChar char="•"/>
            </a:pPr>
            <a:r>
              <a:rPr lang="en-US" dirty="0"/>
              <a:t>Schedules and Procedures</a:t>
            </a:r>
          </a:p>
          <a:p>
            <a:pPr marL="181247" indent="-181247">
              <a:buFont typeface="Arial" panose="020B0604020202020204" pitchFamily="34" charset="0"/>
              <a:buChar char="•"/>
            </a:pPr>
            <a:endParaRPr lang="en-US" dirty="0"/>
          </a:p>
          <a:p>
            <a:pPr defTabSz="966647">
              <a:defRPr/>
            </a:pPr>
            <a:r>
              <a:rPr lang="en-US" b="0" dirty="0">
                <a:solidFill>
                  <a:srgbClr val="0070C0"/>
                </a:solidFill>
              </a:rPr>
              <a:t>In EPA regulated states and territories, the </a:t>
            </a:r>
            <a:r>
              <a:rPr lang="en-US" b="1" dirty="0">
                <a:solidFill>
                  <a:srgbClr val="0070C0"/>
                </a:solidFill>
              </a:rPr>
              <a:t>SWPPP</a:t>
            </a:r>
            <a:r>
              <a:rPr lang="en-US" b="1" dirty="0">
                <a:solidFill>
                  <a:schemeClr val="tx1"/>
                </a:solidFill>
              </a:rPr>
              <a:t> </a:t>
            </a:r>
            <a:r>
              <a:rPr lang="en-US" dirty="0">
                <a:solidFill>
                  <a:schemeClr val="tx1"/>
                </a:solidFill>
              </a:rPr>
              <a:t>must also identify and document historical and endangered species.  </a:t>
            </a:r>
          </a:p>
          <a:p>
            <a:pPr defTabSz="966647">
              <a:defRPr/>
            </a:pPr>
            <a:endParaRPr lang="en-US" dirty="0">
              <a:solidFill>
                <a:schemeClr val="tx1"/>
              </a:solidFill>
            </a:endParaRPr>
          </a:p>
          <a:p>
            <a:pPr defTabSz="966647">
              <a:defRPr/>
            </a:pPr>
            <a:r>
              <a:rPr lang="en-US" dirty="0">
                <a:solidFill>
                  <a:schemeClr val="tx1"/>
                </a:solidFill>
              </a:rPr>
              <a:t>Now let’s look at each of the five SWPPP elements</a:t>
            </a:r>
            <a:r>
              <a:rPr lang="en-US" baseline="0" dirty="0">
                <a:solidFill>
                  <a:schemeClr val="tx1"/>
                </a:solidFill>
              </a:rPr>
              <a:t>. </a:t>
            </a:r>
            <a:endParaRPr lang="en-US" dirty="0"/>
          </a:p>
          <a:p>
            <a:endParaRPr lang="en-US" dirty="0"/>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244041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pollution prevention team consists of the individuals responsible for creating, implementing and updating the SWPPP.  The roles and responsibilities of each team member must be outlined in the plan.</a:t>
            </a:r>
          </a:p>
          <a:p>
            <a:r>
              <a:rPr lang="en-US" dirty="0"/>
              <a:t> </a:t>
            </a:r>
          </a:p>
          <a:p>
            <a:r>
              <a:rPr lang="en-US" dirty="0"/>
              <a:t>The pollution prevention team for an industrial SWPPP consists of the Airport itself; the Airport on behalf of its tenants; and tenants for themselves.</a:t>
            </a:r>
          </a:p>
          <a:p>
            <a:endParaRPr lang="en-US" dirty="0"/>
          </a:p>
          <a:p>
            <a:r>
              <a:rPr lang="en-US" dirty="0"/>
              <a:t>The</a:t>
            </a:r>
            <a:r>
              <a:rPr lang="en-US" baseline="0" dirty="0"/>
              <a:t> pollution prevention team for construction SWPPPs is often one person in charge of overseeing </a:t>
            </a:r>
            <a:r>
              <a:rPr lang="en-US" dirty="0"/>
              <a:t>implementation</a:t>
            </a:r>
            <a:r>
              <a:rPr lang="en-US" baseline="0" dirty="0"/>
              <a:t> of BMPs, oversee operations and conduct routine inspections</a:t>
            </a:r>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73493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NOTE:</a:t>
            </a:r>
            <a:r>
              <a:rPr lang="en-US" i="1" dirty="0"/>
              <a:t> Instructor may want</a:t>
            </a:r>
            <a:r>
              <a:rPr lang="en-US" i="1" baseline="0" dirty="0"/>
              <a:t> to substitute local airport SWPPP site map on this and the next slide</a:t>
            </a:r>
            <a:endParaRPr lang="en-US" i="1" dirty="0"/>
          </a:p>
          <a:p>
            <a:r>
              <a:rPr lang="en-US" sz="1300" dirty="0"/>
              <a:t>A facility description section contains a description of the activities and locations of inspections and management practices.  A site map is typically included as part of the facility description and includes locations for inspections, stormwater outfalls, drainage areas, places on the site where industrial activities occur and best management practices or BMPs to prevent stormwater pollution.</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775490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pollution sources section of the SWPPP describes the types of activities at the airport that could contribute pollution to </a:t>
            </a:r>
            <a:r>
              <a:rPr lang="en-US" dirty="0" err="1"/>
              <a:t>stormwater</a:t>
            </a:r>
            <a:r>
              <a:rPr lang="en-US" dirty="0"/>
              <a:t> runoff. Examples of industrial activities that could be pollutant sources include:</a:t>
            </a:r>
          </a:p>
          <a:p>
            <a:pPr marL="171450" lvl="0" indent="-171450">
              <a:spcBef>
                <a:spcPts val="0"/>
              </a:spcBef>
              <a:buFont typeface="Arial" panose="020B0604020202020204" pitchFamily="34" charset="0"/>
              <a:buChar char="•"/>
            </a:pPr>
            <a:r>
              <a:rPr lang="en-US" dirty="0"/>
              <a:t>Oil or chemical storage</a:t>
            </a:r>
          </a:p>
          <a:p>
            <a:pPr marL="171450" lvl="0" indent="-171450">
              <a:spcBef>
                <a:spcPts val="0"/>
              </a:spcBef>
              <a:buFont typeface="Arial" panose="020B0604020202020204" pitchFamily="34" charset="0"/>
              <a:buChar char="•"/>
            </a:pPr>
            <a:r>
              <a:rPr lang="en-US" sz="2800" dirty="0">
                <a:solidFill>
                  <a:schemeClr val="accent6"/>
                </a:solidFill>
                <a:latin typeface="Arial" panose="020B0604020202020204" pitchFamily="34" charset="0"/>
              </a:rPr>
              <a:t>Aircraft maintenance and fueling</a:t>
            </a:r>
          </a:p>
          <a:p>
            <a:pPr marL="171450" lvl="0" indent="-171450">
              <a:spcBef>
                <a:spcPts val="0"/>
              </a:spcBef>
              <a:buFont typeface="Arial" panose="020B0604020202020204" pitchFamily="34" charset="0"/>
              <a:buChar char="•"/>
            </a:pPr>
            <a:r>
              <a:rPr lang="en-US" sz="2800" dirty="0">
                <a:solidFill>
                  <a:schemeClr val="accent6"/>
                </a:solidFill>
                <a:latin typeface="Arial" panose="020B0604020202020204" pitchFamily="34" charset="0"/>
              </a:rPr>
              <a:t>Waste management</a:t>
            </a:r>
          </a:p>
          <a:p>
            <a:pPr marL="171450" lvl="0" indent="-171450">
              <a:spcBef>
                <a:spcPts val="0"/>
              </a:spcBef>
              <a:buFont typeface="Arial" panose="020B0604020202020204" pitchFamily="34" charset="0"/>
              <a:buChar char="•"/>
            </a:pPr>
            <a:r>
              <a:rPr lang="en-US" sz="2800" dirty="0">
                <a:solidFill>
                  <a:schemeClr val="accent6"/>
                </a:solidFill>
                <a:latin typeface="Arial" panose="020B0604020202020204" pitchFamily="34" charset="0"/>
              </a:rPr>
              <a:t>Aircraft deicing</a:t>
            </a:r>
          </a:p>
          <a:p>
            <a:pPr marL="171450" lvl="0" indent="-171450">
              <a:spcBef>
                <a:spcPts val="0"/>
              </a:spcBef>
              <a:buFont typeface="Arial" panose="020B0604020202020204" pitchFamily="34" charset="0"/>
              <a:buChar char="•"/>
            </a:pPr>
            <a:r>
              <a:rPr lang="en-US" sz="2800" dirty="0">
                <a:solidFill>
                  <a:schemeClr val="accent6"/>
                </a:solidFill>
                <a:latin typeface="Arial" panose="020B0604020202020204" pitchFamily="34" charset="0"/>
              </a:rPr>
              <a:t>Lavatory waste transfer</a:t>
            </a:r>
          </a:p>
          <a:p>
            <a:pPr marL="171450" lvl="0" indent="-171450">
              <a:spcBef>
                <a:spcPts val="0"/>
              </a:spcBef>
              <a:buFont typeface="Arial" panose="020B0604020202020204" pitchFamily="34" charset="0"/>
              <a:buChar char="•"/>
            </a:pPr>
            <a:r>
              <a:rPr lang="en-US" sz="2800" dirty="0">
                <a:solidFill>
                  <a:schemeClr val="accent6"/>
                </a:solidFill>
                <a:latin typeface="Arial" panose="020B0604020202020204" pitchFamily="34" charset="0"/>
              </a:rPr>
              <a:t>Vehicle wash racks</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711077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a:t>
            </a:r>
            <a:r>
              <a:rPr lang="en-US" baseline="0" dirty="0"/>
              <a:t> Pollution Sources section </a:t>
            </a:r>
            <a:r>
              <a:rPr lang="en-US" dirty="0"/>
              <a:t>of the Construction SWPPP describes the various types of activities at construction sites that could contribute pollution to stormwater, such as: </a:t>
            </a:r>
          </a:p>
          <a:p>
            <a:pPr marL="171450" indent="-171450">
              <a:buFont typeface="Arial" panose="020B0604020202020204" pitchFamily="34" charset="0"/>
              <a:buChar char="•"/>
            </a:pPr>
            <a:r>
              <a:rPr lang="en-US" dirty="0"/>
              <a:t>Land disturbance, with causes sediment from erosion.  This is the main pollutant of concern from construction project sites.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Examples of other potential pollutant sources from construction sites include:</a:t>
            </a:r>
          </a:p>
          <a:p>
            <a:pPr marL="181247" indent="-181247">
              <a:buFont typeface="Arial" panose="020B0604020202020204" pitchFamily="34" charset="0"/>
              <a:buChar char="•"/>
            </a:pPr>
            <a:r>
              <a:rPr lang="en-US" dirty="0"/>
              <a:t>Concrete washout and paving operations</a:t>
            </a:r>
          </a:p>
          <a:p>
            <a:pPr marL="181247" indent="-181247">
              <a:buFont typeface="Arial" panose="020B0604020202020204" pitchFamily="34" charset="0"/>
              <a:buChar char="•"/>
            </a:pPr>
            <a:r>
              <a:rPr lang="en-US" dirty="0"/>
              <a:t>Equipment maintenance and fueling</a:t>
            </a:r>
          </a:p>
          <a:p>
            <a:pPr marL="181247" indent="-181247">
              <a:buFont typeface="Arial" panose="020B0604020202020204" pitchFamily="34" charset="0"/>
              <a:buChar char="•"/>
            </a:pPr>
            <a:r>
              <a:rPr lang="en-US" dirty="0"/>
              <a:t>Dewatering operations</a:t>
            </a:r>
          </a:p>
          <a:p>
            <a:pPr marL="181247" indent="-181247">
              <a:buFont typeface="Arial" panose="020B0604020202020204" pitchFamily="34" charset="0"/>
              <a:buChar char="•"/>
            </a:pPr>
            <a:r>
              <a:rPr lang="en-US" dirty="0"/>
              <a:t>Material and vehicle storage</a:t>
            </a:r>
          </a:p>
          <a:p>
            <a:pPr marL="181247" indent="-181247">
              <a:buFont typeface="Arial" panose="020B0604020202020204" pitchFamily="34" charset="0"/>
              <a:buChar char="•"/>
            </a:pPr>
            <a:r>
              <a:rPr lang="en-US" dirty="0"/>
              <a:t>Waste materials handling</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287511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 measures or Best Management Practices are actions, practices or structural controls designed to minimize pollutants from entering the airport stormwater system.  </a:t>
            </a:r>
          </a:p>
          <a:p>
            <a:endParaRPr lang="en-US" dirty="0"/>
          </a:p>
          <a:p>
            <a:r>
              <a:rPr lang="en-US" dirty="0"/>
              <a:t>Once the pollutant sources are identified in the SWPPP, this section describes the BMPs implemented to control those pollutants.</a:t>
            </a:r>
          </a:p>
          <a:p>
            <a:r>
              <a:rPr lang="en-US" dirty="0"/>
              <a:t> </a:t>
            </a:r>
          </a:p>
          <a:p>
            <a:r>
              <a:rPr lang="en-US" dirty="0"/>
              <a:t>BMPs may include</a:t>
            </a:r>
          </a:p>
          <a:p>
            <a:r>
              <a:rPr lang="en-US" b="1" dirty="0"/>
              <a:t>structural</a:t>
            </a:r>
            <a:r>
              <a:rPr lang="en-US" dirty="0"/>
              <a:t> controls such as oil/water separators and other types of treatment devices, and</a:t>
            </a:r>
          </a:p>
          <a:p>
            <a:r>
              <a:rPr lang="en-US" b="1" dirty="0"/>
              <a:t>non-structural </a:t>
            </a:r>
            <a:r>
              <a:rPr lang="en-US" dirty="0"/>
              <a:t>controls such as policies, standard operating procedures, and Good Housekeeping practices.</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376018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Schedules and Procedures section identifies</a:t>
            </a:r>
            <a:r>
              <a:rPr lang="en-US" baseline="0" dirty="0"/>
              <a:t> </a:t>
            </a:r>
            <a:r>
              <a:rPr lang="en-US" dirty="0"/>
              <a:t>when and how the following activities will be conducted:</a:t>
            </a:r>
          </a:p>
          <a:p>
            <a:pPr marL="181247" indent="-181247">
              <a:buFont typeface="Arial" panose="020B0604020202020204" pitchFamily="34" charset="0"/>
              <a:buChar char="•"/>
            </a:pPr>
            <a:r>
              <a:rPr lang="en-US" dirty="0"/>
              <a:t>Inspections of BMPs and outfalls, </a:t>
            </a:r>
          </a:p>
          <a:p>
            <a:pPr marL="181247" indent="-181247">
              <a:buFont typeface="Arial" panose="020B0604020202020204" pitchFamily="34" charset="0"/>
              <a:buChar char="•"/>
            </a:pPr>
            <a:r>
              <a:rPr lang="en-US" dirty="0"/>
              <a:t>Monitoring of </a:t>
            </a:r>
            <a:r>
              <a:rPr lang="en-US" dirty="0" err="1"/>
              <a:t>stormwater</a:t>
            </a:r>
            <a:r>
              <a:rPr lang="en-US" dirty="0"/>
              <a:t> where the permit requires</a:t>
            </a:r>
            <a:r>
              <a:rPr lang="en-US" baseline="0" dirty="0"/>
              <a:t> </a:t>
            </a:r>
            <a:r>
              <a:rPr lang="en-US" dirty="0"/>
              <a:t>operation and maintenance of the BMPs</a:t>
            </a:r>
          </a:p>
          <a:p>
            <a:pPr marL="181247" indent="-181247">
              <a:buFont typeface="Arial" panose="020B0604020202020204" pitchFamily="34" charset="0"/>
              <a:buChar char="•"/>
            </a:pPr>
            <a:r>
              <a:rPr lang="en-US" dirty="0"/>
              <a:t>Periodic</a:t>
            </a:r>
            <a:r>
              <a:rPr lang="en-US" baseline="0" dirty="0"/>
              <a:t> review of </a:t>
            </a:r>
            <a:r>
              <a:rPr lang="en-US" dirty="0"/>
              <a:t>the SWPPP for compliance with the permit, and </a:t>
            </a:r>
          </a:p>
          <a:p>
            <a:pPr marL="181247" indent="-181247">
              <a:buFont typeface="Arial" panose="020B0604020202020204" pitchFamily="34" charset="0"/>
              <a:buChar char="•"/>
            </a:pPr>
            <a:r>
              <a:rPr lang="en-US" dirty="0"/>
              <a:t>SWPPP</a:t>
            </a:r>
            <a:r>
              <a:rPr lang="en-US" baseline="0" dirty="0"/>
              <a:t> updates that may be required</a:t>
            </a:r>
            <a:endParaRPr lang="en-US" dirty="0"/>
          </a:p>
          <a:p>
            <a:pPr marL="181247" indent="-181247">
              <a:buFont typeface="Arial" panose="020B0604020202020204" pitchFamily="34" charset="0"/>
              <a:buChar char="•"/>
            </a:pPr>
            <a:endParaRPr lang="en-US" dirty="0"/>
          </a:p>
          <a:p>
            <a:pPr defTabSz="955091">
              <a:defRPr/>
            </a:pPr>
            <a:r>
              <a:rPr lang="en-US" dirty="0"/>
              <a:t>Routine facility inspection intervals and quarterly visual assessment of stormwater outfalls</a:t>
            </a:r>
            <a:r>
              <a:rPr lang="en-US" baseline="0" dirty="0"/>
              <a:t> are spelled out in this section and are key to making sure the requirements of the SWPPP are being carried out.  Routine inspections and monitoring are critically important activities in permit and plan compliance.</a:t>
            </a:r>
            <a:endParaRPr lang="en-US" dirty="0"/>
          </a:p>
          <a:p>
            <a:pPr marL="0" indent="0">
              <a:buFont typeface="Arial" panose="020B0604020202020204" pitchFamily="34" charset="0"/>
              <a:buNone/>
            </a:pPr>
            <a:endParaRPr lang="en-US" dirty="0"/>
          </a:p>
          <a:p>
            <a:endParaRPr lang="en-US" dirty="0"/>
          </a:p>
          <a:p>
            <a:r>
              <a:rPr lang="en-US" dirty="0"/>
              <a:t> </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658524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items to be covered under schedules and procedures specific to an industrial permit are:</a:t>
            </a:r>
          </a:p>
          <a:p>
            <a:pPr marL="181247" indent="-181247">
              <a:buFont typeface="Arial" panose="020B0604020202020204" pitchFamily="34" charset="0"/>
              <a:buChar char="•"/>
            </a:pPr>
            <a:r>
              <a:rPr lang="en-US" dirty="0"/>
              <a:t>Operation and Maintenance plan for structural controls</a:t>
            </a:r>
          </a:p>
          <a:p>
            <a:pPr marL="181247" indent="-181247">
              <a:buFont typeface="Arial" panose="020B0604020202020204" pitchFamily="34" charset="0"/>
              <a:buChar char="•"/>
            </a:pPr>
            <a:r>
              <a:rPr lang="en-US" dirty="0"/>
              <a:t>Plan of inspections for non-structural controls, and good housekeeping practices</a:t>
            </a:r>
          </a:p>
          <a:p>
            <a:pPr marL="181247" indent="-181247">
              <a:buFont typeface="Arial" panose="020B0604020202020204" pitchFamily="34" charset="0"/>
              <a:buChar char="•"/>
            </a:pPr>
            <a:r>
              <a:rPr lang="en-US" dirty="0"/>
              <a:t>Spill prevention and response procedures</a:t>
            </a:r>
          </a:p>
          <a:p>
            <a:pPr marL="181247" indent="-181247">
              <a:buFont typeface="Arial" panose="020B0604020202020204" pitchFamily="34" charset="0"/>
              <a:buChar char="•"/>
            </a:pPr>
            <a:r>
              <a:rPr lang="en-US" dirty="0"/>
              <a:t>A schedule for employee training, monitoring and updating of the report</a:t>
            </a:r>
          </a:p>
          <a:p>
            <a:pPr marL="181247" indent="-181247">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282161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7" indent="-181247">
              <a:buFont typeface="Arial" panose="020B0604020202020204" pitchFamily="34" charset="0"/>
              <a:buChar char="•"/>
            </a:pPr>
            <a:r>
              <a:rPr lang="en-US" dirty="0"/>
              <a:t>In a construction SWPPP, the project schedule and phasing must be identified along with the timing of installation of each control measure. </a:t>
            </a:r>
          </a:p>
          <a:p>
            <a:pPr marL="181247" indent="-181247">
              <a:buFont typeface="Arial" panose="020B0604020202020204" pitchFamily="34" charset="0"/>
              <a:buChar char="•"/>
            </a:pPr>
            <a:endParaRPr lang="en-US" dirty="0"/>
          </a:p>
          <a:p>
            <a:pPr marL="181247" indent="-181247">
              <a:buFont typeface="Arial" panose="020B0604020202020204" pitchFamily="34" charset="0"/>
              <a:buChar char="•"/>
            </a:pPr>
            <a:r>
              <a:rPr lang="en-US" dirty="0"/>
              <a:t>Inspection intervals are specified and assigned to the appropriate person.</a:t>
            </a:r>
          </a:p>
          <a:p>
            <a:pPr marL="181247" indent="-181247">
              <a:buFont typeface="Arial" panose="020B0604020202020204" pitchFamily="34" charset="0"/>
              <a:buChar char="•"/>
            </a:pPr>
            <a:endParaRPr lang="en-US" dirty="0"/>
          </a:p>
          <a:p>
            <a:pPr marL="181247" lvl="1" indent="-181247" defTabSz="966647">
              <a:buFont typeface="Arial" panose="020B0604020202020204" pitchFamily="34" charset="0"/>
              <a:buChar char="•"/>
              <a:defRPr/>
            </a:pPr>
            <a:r>
              <a:rPr lang="en-US" dirty="0">
                <a:solidFill>
                  <a:schemeClr val="tx1"/>
                </a:solidFill>
              </a:rPr>
              <a:t>Updates to a construction SWPPP are required if</a:t>
            </a:r>
            <a:r>
              <a:rPr lang="en-US" baseline="0" dirty="0">
                <a:solidFill>
                  <a:schemeClr val="tx1"/>
                </a:solidFill>
              </a:rPr>
              <a:t> </a:t>
            </a:r>
            <a:r>
              <a:rPr lang="en-US" dirty="0">
                <a:solidFill>
                  <a:schemeClr val="tx1"/>
                </a:solidFill>
              </a:rPr>
              <a:t>deficiencies in pollution control are observed.  For example, if the site has excessive erosion or has an</a:t>
            </a:r>
            <a:r>
              <a:rPr lang="en-US" baseline="0" dirty="0">
                <a:solidFill>
                  <a:schemeClr val="tx1"/>
                </a:solidFill>
              </a:rPr>
              <a:t> unacceptably muddy discharge after rain events, additional erosion control practices may need to be installed and then documented in the SWPPP.</a:t>
            </a:r>
            <a:endParaRPr lang="en-US" dirty="0">
              <a:solidFill>
                <a:schemeClr val="tx1"/>
              </a:solidFill>
            </a:endParaRP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273469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this lesson you will learn to:</a:t>
            </a:r>
          </a:p>
          <a:p>
            <a:pPr marL="181233" indent="-181233">
              <a:buFont typeface="Arial" panose="020B0604020202020204" pitchFamily="34" charset="0"/>
              <a:buChar char="•"/>
            </a:pPr>
            <a:r>
              <a:rPr lang="en-US" dirty="0">
                <a:latin typeface="Arial" panose="020B0604020202020204" pitchFamily="34" charset="0"/>
                <a:cs typeface="Arial" panose="020B0604020202020204" pitchFamily="34" charset="0"/>
              </a:rPr>
              <a:t>Identify three different types of </a:t>
            </a:r>
            <a:r>
              <a:rPr lang="en-US" dirty="0" err="1">
                <a:latin typeface="Arial" panose="020B0604020202020204" pitchFamily="34" charset="0"/>
                <a:cs typeface="Arial" panose="020B0604020202020204" pitchFamily="34" charset="0"/>
              </a:rPr>
              <a:t>stormwater</a:t>
            </a:r>
            <a:r>
              <a:rPr lang="en-US" dirty="0">
                <a:latin typeface="Arial" panose="020B0604020202020204" pitchFamily="34" charset="0"/>
                <a:cs typeface="Arial" panose="020B0604020202020204" pitchFamily="34" charset="0"/>
              </a:rPr>
              <a:t> plans </a:t>
            </a:r>
          </a:p>
          <a:p>
            <a:pPr marL="181233" indent="-181233">
              <a:buFont typeface="Arial" panose="020B0604020202020204" pitchFamily="34" charset="0"/>
              <a:buChar char="•"/>
            </a:pPr>
            <a:r>
              <a:rPr lang="en-US" dirty="0">
                <a:latin typeface="Arial" panose="020B0604020202020204" pitchFamily="34" charset="0"/>
                <a:cs typeface="Arial" panose="020B0604020202020204" pitchFamily="34" charset="0"/>
              </a:rPr>
              <a:t>Define </a:t>
            </a:r>
            <a:r>
              <a:rPr lang="en-US" dirty="0" err="1">
                <a:latin typeface="Arial" panose="020B0604020202020204" pitchFamily="34" charset="0"/>
                <a:cs typeface="Arial" panose="020B0604020202020204" pitchFamily="34" charset="0"/>
              </a:rPr>
              <a:t>stormwater</a:t>
            </a:r>
            <a:r>
              <a:rPr lang="en-US" dirty="0">
                <a:latin typeface="Arial" panose="020B0604020202020204" pitchFamily="34" charset="0"/>
                <a:cs typeface="Arial" panose="020B0604020202020204" pitchFamily="34" charset="0"/>
              </a:rPr>
              <a:t> plan terms including: SPCC, </a:t>
            </a:r>
            <a:r>
              <a:rPr lang="en-US" dirty="0" err="1">
                <a:latin typeface="Arial" panose="020B0604020202020204" pitchFamily="34" charset="0"/>
                <a:cs typeface="Arial" panose="020B0604020202020204" pitchFamily="34" charset="0"/>
              </a:rPr>
              <a:t>SWiPPP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SWiMP</a:t>
            </a:r>
            <a:r>
              <a:rPr lang="en-US" dirty="0">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NPDES, </a:t>
            </a:r>
            <a:r>
              <a:rPr lang="en-US" dirty="0">
                <a:latin typeface="Arial" panose="020B0604020202020204" pitchFamily="34" charset="0"/>
                <a:cs typeface="Arial" panose="020B0604020202020204" pitchFamily="34" charset="0"/>
              </a:rPr>
              <a:t>TMDL, &amp; MS4</a:t>
            </a:r>
          </a:p>
          <a:p>
            <a:pPr marL="181233" indent="-181233">
              <a:buFont typeface="Arial" panose="020B0604020202020204" pitchFamily="34" charset="0"/>
              <a:buChar char="•"/>
            </a:pPr>
            <a:r>
              <a:rPr lang="en-US" dirty="0">
                <a:latin typeface="Arial" panose="020B0604020202020204" pitchFamily="34" charset="0"/>
                <a:cs typeface="Arial" panose="020B0604020202020204" pitchFamily="34" charset="0"/>
              </a:rPr>
              <a:t>Compare and contrast</a:t>
            </a:r>
            <a:r>
              <a:rPr lang="en-US" baseline="0"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stormwater</a:t>
            </a:r>
            <a:r>
              <a:rPr lang="en-US" dirty="0">
                <a:latin typeface="Arial" panose="020B0604020202020204" pitchFamily="34" charset="0"/>
                <a:cs typeface="Arial" panose="020B0604020202020204" pitchFamily="34" charset="0"/>
              </a:rPr>
              <a:t> plan</a:t>
            </a:r>
            <a:r>
              <a:rPr lang="en-US" baseline="0" dirty="0">
                <a:latin typeface="Arial" panose="020B0604020202020204" pitchFamily="34" charset="0"/>
                <a:cs typeface="Arial" panose="020B0604020202020204" pitchFamily="34" charset="0"/>
              </a:rPr>
              <a:t> requirements</a:t>
            </a:r>
            <a:r>
              <a:rPr lang="en-US" dirty="0">
                <a:latin typeface="Arial" panose="020B0604020202020204" pitchFamily="34" charset="0"/>
                <a:cs typeface="Arial" panose="020B0604020202020204" pitchFamily="34" charset="0"/>
              </a:rPr>
              <a:t> to determine instances where each is required.</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3</a:t>
            </a:fld>
            <a:endParaRPr lang="en-US"/>
          </a:p>
        </p:txBody>
      </p:sp>
    </p:spTree>
    <p:extLst>
      <p:ext uri="{BB962C8B-B14F-4D97-AF65-F5344CB8AC3E}">
        <p14:creationId xmlns:p14="http://schemas.microsoft.com/office/powerpoint/2010/main" val="1862059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SWPPP is created, it should be implemented by the Airport or responsible tenant or construction contractor. </a:t>
            </a:r>
          </a:p>
          <a:p>
            <a:endParaRPr lang="en-US" dirty="0"/>
          </a:p>
          <a:p>
            <a:pPr defTabSz="966647">
              <a:defRPr/>
            </a:pPr>
            <a:r>
              <a:rPr lang="en-US" dirty="0">
                <a:solidFill>
                  <a:schemeClr val="tx1"/>
                </a:solidFill>
              </a:rPr>
              <a:t>Inspections and reporting requirements are set by the Schedules and Procedures section of the report.</a:t>
            </a:r>
          </a:p>
          <a:p>
            <a:pPr defTabSz="966647">
              <a:defRPr/>
            </a:pPr>
            <a:endParaRPr lang="en-US" dirty="0">
              <a:solidFill>
                <a:schemeClr val="tx1"/>
              </a:solidFill>
            </a:endParaRPr>
          </a:p>
          <a:p>
            <a:pPr defTabSz="966647">
              <a:defRPr/>
            </a:pPr>
            <a:r>
              <a:rPr lang="en-US" dirty="0">
                <a:solidFill>
                  <a:schemeClr val="tx1"/>
                </a:solidFill>
              </a:rPr>
              <a:t>Inspections should be carried out at regular intervals by a qualified individual.</a:t>
            </a:r>
          </a:p>
          <a:p>
            <a:pPr defTabSz="966647">
              <a:defRPr/>
            </a:pPr>
            <a:endParaRPr lang="en-US" dirty="0">
              <a:solidFill>
                <a:schemeClr val="tx1"/>
              </a:solidFill>
            </a:endParaRPr>
          </a:p>
          <a:p>
            <a:pPr defTabSz="966647">
              <a:defRPr/>
            </a:pPr>
            <a:r>
              <a:rPr lang="en-US" dirty="0"/>
              <a:t>A qualified stormwater inspector knows what to look for and can help identify potential issues with control practices on the Airport. </a:t>
            </a:r>
          </a:p>
          <a:p>
            <a:pPr defTabSz="966647">
              <a:defRPr/>
            </a:pPr>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7436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Stormwater inspections occur at various times through the year and are timed to coincide with the various regulated activities taking place at the airport.</a:t>
            </a:r>
          </a:p>
          <a:p>
            <a:endParaRPr lang="en-US" dirty="0"/>
          </a:p>
          <a:p>
            <a:r>
              <a:rPr lang="en-US" dirty="0"/>
              <a:t>The two types of stormwater inspections are:</a:t>
            </a:r>
          </a:p>
          <a:p>
            <a:pPr marL="181247" indent="-181247" defTabSz="966647">
              <a:buFont typeface="Arial" panose="020B0604020202020204" pitchFamily="34" charset="0"/>
              <a:buChar char="•"/>
              <a:defRPr/>
            </a:pPr>
            <a:r>
              <a:rPr lang="en-US" dirty="0"/>
              <a:t>General inspections, which are conducted for construction site and Industrial SWPPPs, and </a:t>
            </a:r>
            <a:r>
              <a:rPr lang="en-US" baseline="0" dirty="0"/>
              <a:t> </a:t>
            </a:r>
          </a:p>
          <a:p>
            <a:pPr marL="181247" indent="-181247" defTabSz="966647">
              <a:buFont typeface="Arial" panose="020B0604020202020204" pitchFamily="34" charset="0"/>
              <a:buChar char="•"/>
              <a:defRPr/>
            </a:pPr>
            <a:r>
              <a:rPr lang="en-US" baseline="0" dirty="0"/>
              <a:t>Illicit discharge inspections, which are typically conducted only for the Industrial SWPPP.</a:t>
            </a:r>
            <a:endParaRPr lang="en-US" dirty="0"/>
          </a:p>
          <a:p>
            <a:pPr marL="181247" indent="-181247">
              <a:buFont typeface="Arial" panose="020B0604020202020204" pitchFamily="34" charset="0"/>
              <a:buChar char="•"/>
            </a:pPr>
            <a:endParaRPr lang="en-US" dirty="0"/>
          </a:p>
          <a:p>
            <a:pPr marL="181247" indent="-181247">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297373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70C0"/>
              </a:buClr>
            </a:pPr>
            <a:r>
              <a:rPr lang="en-US" dirty="0"/>
              <a:t>General inspections include:</a:t>
            </a:r>
          </a:p>
          <a:p>
            <a:pPr marL="179080" indent="-179080">
              <a:buClr>
                <a:srgbClr val="0070C0"/>
              </a:buClr>
              <a:buFont typeface="Arial" panose="020B0604020202020204" pitchFamily="34" charset="0"/>
              <a:buChar char="•"/>
            </a:pPr>
            <a:r>
              <a:rPr lang="en-US" dirty="0"/>
              <a:t>Outfall inspections conducted to visually </a:t>
            </a:r>
            <a:br>
              <a:rPr lang="en-US" dirty="0"/>
            </a:br>
            <a:r>
              <a:rPr lang="en-US" dirty="0"/>
              <a:t>identify evidence of stormwater pollution</a:t>
            </a:r>
          </a:p>
          <a:p>
            <a:pPr marL="179080" indent="-179080">
              <a:buClr>
                <a:srgbClr val="0070C0"/>
              </a:buClr>
              <a:buFont typeface="Arial" panose="020B0604020202020204" pitchFamily="34" charset="0"/>
              <a:buChar char="•"/>
            </a:pPr>
            <a:r>
              <a:rPr lang="en-US" dirty="0"/>
              <a:t>Inspections of good housekeeping practices,</a:t>
            </a:r>
            <a:r>
              <a:rPr lang="en-US" baseline="0" dirty="0"/>
              <a:t> </a:t>
            </a:r>
            <a:r>
              <a:rPr lang="en-US" dirty="0"/>
              <a:t>including proper material storage and secondary containment</a:t>
            </a:r>
          </a:p>
          <a:p>
            <a:pPr marL="179080" indent="-179080">
              <a:buClr>
                <a:srgbClr val="0070C0"/>
              </a:buClr>
              <a:buFont typeface="Arial" panose="020B0604020202020204" pitchFamily="34" charset="0"/>
              <a:buChar char="•"/>
            </a:pPr>
            <a:r>
              <a:rPr lang="en-US" dirty="0"/>
              <a:t>Observed evidence of pollutants in runoff should be investigated and addressed</a:t>
            </a:r>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380187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Illicit Discharge inspections are conducted to </a:t>
            </a:r>
            <a:r>
              <a:rPr lang="en-US" dirty="0">
                <a:solidFill>
                  <a:schemeClr val="tx1"/>
                </a:solidFill>
              </a:rPr>
              <a:t>identify pollution from non-stormwater sources. </a:t>
            </a:r>
          </a:p>
          <a:p>
            <a:pPr marL="0" indent="0">
              <a:buFont typeface="Arial" panose="020B0604020202020204" pitchFamily="34" charset="0"/>
              <a:buNone/>
            </a:pPr>
            <a:endParaRPr lang="en-US" dirty="0"/>
          </a:p>
          <a:p>
            <a:pPr marL="181247" indent="-181247">
              <a:buFont typeface="Arial" panose="020B0604020202020204" pitchFamily="34" charset="0"/>
              <a:buChar char="•"/>
            </a:pPr>
            <a:r>
              <a:rPr lang="en-US" dirty="0"/>
              <a:t>Visual inspections identify evidence of pollution, such as unusual color or odor in the water.</a:t>
            </a:r>
          </a:p>
          <a:p>
            <a:pPr marL="181247" indent="-181247">
              <a:buFont typeface="Arial" panose="020B0604020202020204" pitchFamily="34" charset="0"/>
              <a:buChar char="•"/>
            </a:pPr>
            <a:r>
              <a:rPr lang="en-US" dirty="0"/>
              <a:t>Sampling may be required to further investigate visual</a:t>
            </a:r>
            <a:r>
              <a:rPr lang="en-US" baseline="0" dirty="0"/>
              <a:t> evidence and track down the source of pollution.</a:t>
            </a:r>
            <a:endParaRPr lang="en-US" dirty="0"/>
          </a:p>
          <a:p>
            <a:pPr marL="181247" indent="-181247">
              <a:buFont typeface="Arial" panose="020B0604020202020204" pitchFamily="34" charset="0"/>
              <a:buChar char="•"/>
            </a:pPr>
            <a:r>
              <a:rPr lang="en-US" dirty="0"/>
              <a:t>At least one inspection per reporting period should take place during a period</a:t>
            </a:r>
            <a:r>
              <a:rPr lang="en-US" baseline="0" dirty="0"/>
              <a:t> when there is no stormwater </a:t>
            </a:r>
            <a:r>
              <a:rPr lang="en-US" dirty="0"/>
              <a:t>runoff.  This timing is important because you are more likely to see contributions from illicit discharges under low flow conditions. </a:t>
            </a:r>
            <a:br>
              <a:rPr lang="en-US" dirty="0"/>
            </a:br>
            <a:r>
              <a:rPr lang="en-US" dirty="0"/>
              <a:t> </a:t>
            </a:r>
          </a:p>
          <a:p>
            <a:pPr marL="181247" indent="-181247">
              <a:buFont typeface="Arial" panose="020B0604020202020204" pitchFamily="34" charset="0"/>
              <a:buChar char="•"/>
            </a:pPr>
            <a:r>
              <a:rPr lang="en-US" dirty="0"/>
              <a:t>Any observed evidence of pollutants in runoff should be investigated and addressed.</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491074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Illicit discharges are any discharges to the </a:t>
            </a:r>
            <a:r>
              <a:rPr lang="en-US" dirty="0" err="1"/>
              <a:t>stormwater</a:t>
            </a:r>
            <a:r>
              <a:rPr lang="en-US" dirty="0"/>
              <a:t> conveyance system that are not entirely composed of storm water, except for those that are allowed under the NPDES permit such as: </a:t>
            </a:r>
          </a:p>
          <a:p>
            <a:pPr marL="181247" indent="-181247">
              <a:buFont typeface="Arial" panose="020B0604020202020204" pitchFamily="34" charset="0"/>
              <a:buChar char="•"/>
            </a:pPr>
            <a:r>
              <a:rPr lang="en-US" dirty="0"/>
              <a:t>Hydrant flushing water, </a:t>
            </a:r>
          </a:p>
          <a:p>
            <a:pPr marL="181247" indent="-181247">
              <a:buFont typeface="Arial" panose="020B0604020202020204" pitchFamily="34" charset="0"/>
              <a:buChar char="•"/>
            </a:pPr>
            <a:r>
              <a:rPr lang="en-US" dirty="0"/>
              <a:t>landscaping watering and </a:t>
            </a:r>
          </a:p>
          <a:p>
            <a:pPr marL="181247" indent="-181247">
              <a:buFont typeface="Arial" panose="020B0604020202020204" pitchFamily="34" charset="0"/>
              <a:buChar char="•"/>
            </a:pPr>
            <a:r>
              <a:rPr lang="en-US" dirty="0"/>
              <a:t>building foundation drains.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Note</a:t>
            </a:r>
            <a:r>
              <a:rPr lang="en-US" baseline="0" dirty="0"/>
              <a:t> that vehicle wash water is not an allowable discharge.</a:t>
            </a:r>
            <a:endParaRPr lang="en-US" dirty="0"/>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021655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Monitoring of permitted stormwater outfalls is a requirement of most Industrial stormwater permits.  The purpose is to confirm that the airport’s BMPs</a:t>
            </a:r>
            <a:r>
              <a:rPr lang="en-US" baseline="0" dirty="0"/>
              <a:t> are operating correctly</a:t>
            </a:r>
            <a:r>
              <a:rPr lang="en-US" dirty="0"/>
              <a:t>, and help to determine if additional measures are needed to protect water quality.</a:t>
            </a:r>
          </a:p>
          <a:p>
            <a:endParaRPr lang="en-US" baseline="0" dirty="0"/>
          </a:p>
          <a:p>
            <a:r>
              <a:rPr lang="en-US" baseline="0" dirty="0"/>
              <a:t>Monitoring can include </a:t>
            </a:r>
            <a:r>
              <a:rPr lang="en-US" dirty="0"/>
              <a:t>visual observations, field measurements, and collection of samples for laboratory analysis.  </a:t>
            </a:r>
          </a:p>
          <a:p>
            <a:endParaRPr lang="en-US" dirty="0"/>
          </a:p>
          <a:p>
            <a:r>
              <a:rPr lang="en-US" dirty="0"/>
              <a:t>Monitoring can also be a requirement for construction stormwater permits, depending on the jurisdiction where the airport is located.</a:t>
            </a:r>
          </a:p>
          <a:p>
            <a:endParaRPr lang="en-US" dirty="0"/>
          </a:p>
          <a:p>
            <a:endParaRPr lang="en-US" dirty="0"/>
          </a:p>
          <a:p>
            <a:pPr defTabSz="966647">
              <a:defRPr/>
            </a:pPr>
            <a:endParaRPr lang="en-US" dirty="0"/>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502911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7" indent="-181247">
              <a:buFont typeface="Arial" panose="020B0604020202020204" pitchFamily="34" charset="0"/>
              <a:buChar char="•"/>
            </a:pPr>
            <a:r>
              <a:rPr lang="en-US" dirty="0"/>
              <a:t>Reporting requirements for the Airport’s Industrial Permit</a:t>
            </a:r>
            <a:r>
              <a:rPr lang="en-US" baseline="0" dirty="0"/>
              <a:t> </a:t>
            </a:r>
            <a:r>
              <a:rPr lang="en-US" dirty="0"/>
              <a:t>commonly take the form of an annual report to the permitting agency.</a:t>
            </a:r>
          </a:p>
          <a:p>
            <a:pPr marL="181247" indent="-181247">
              <a:buFont typeface="Arial" panose="020B0604020202020204" pitchFamily="34" charset="0"/>
              <a:buChar char="•"/>
            </a:pPr>
            <a:r>
              <a:rPr lang="en-US" dirty="0"/>
              <a:t>Annual industrial permit reporting typically consists of:</a:t>
            </a:r>
          </a:p>
          <a:p>
            <a:pPr marL="664570" lvl="1" indent="-181247">
              <a:buFont typeface="Arial" panose="020B0604020202020204" pitchFamily="34" charset="0"/>
              <a:buChar char="•"/>
            </a:pPr>
            <a:r>
              <a:rPr lang="en-US" dirty="0"/>
              <a:t>Inspection logs and monitoring results</a:t>
            </a:r>
          </a:p>
          <a:p>
            <a:pPr marL="664570" lvl="1" indent="-181247">
              <a:buFont typeface="Arial" panose="020B0604020202020204" pitchFamily="34" charset="0"/>
              <a:buChar char="•"/>
            </a:pPr>
            <a:r>
              <a:rPr lang="en-US" dirty="0"/>
              <a:t>deicer usage, </a:t>
            </a:r>
          </a:p>
          <a:p>
            <a:pPr marL="664570" lvl="1" indent="-181247">
              <a:buFont typeface="Arial" panose="020B0604020202020204" pitchFamily="34" charset="0"/>
              <a:buChar char="•"/>
            </a:pPr>
            <a:r>
              <a:rPr lang="en-US" dirty="0"/>
              <a:t>changes to the airport during the reporting period and </a:t>
            </a:r>
          </a:p>
          <a:p>
            <a:pPr marL="664570" lvl="1" indent="-181247">
              <a:buFont typeface="Arial" panose="020B0604020202020204" pitchFamily="34" charset="0"/>
              <a:buChar char="•"/>
            </a:pPr>
            <a:r>
              <a:rPr lang="en-US" dirty="0"/>
              <a:t>updates to control practices such as the glycol management system or oil/water separators.</a:t>
            </a:r>
          </a:p>
          <a:p>
            <a:pPr marL="181247" indent="-181247">
              <a:buFont typeface="Arial" panose="020B0604020202020204" pitchFamily="34" charset="0"/>
              <a:buChar char="•"/>
            </a:pPr>
            <a:endParaRPr lang="en-US" dirty="0"/>
          </a:p>
          <a:p>
            <a:pPr marL="181247" indent="-181247" defTabSz="966647">
              <a:buFont typeface="Arial" panose="020B0604020202020204" pitchFamily="34" charset="0"/>
              <a:buChar char="•"/>
              <a:defRPr/>
            </a:pPr>
            <a:r>
              <a:rPr lang="en-US" dirty="0"/>
              <a:t>In instances where permit discharge benchmarks or limits are exceeded, additional reporting may be required to investigate the cause and confirm that its been addressed through corrective measures.</a:t>
            </a:r>
          </a:p>
          <a:p>
            <a:pPr marL="181247" indent="-181247" defTabSz="966647">
              <a:buFont typeface="Arial" panose="020B0604020202020204" pitchFamily="34" charset="0"/>
              <a:buChar char="•"/>
              <a:defRPr/>
            </a:pPr>
            <a:endParaRPr lang="en-US" dirty="0"/>
          </a:p>
          <a:p>
            <a:r>
              <a:rPr lang="en-US" dirty="0"/>
              <a:t>It is not common to have reporting for construction permits, unless requested by the permit agency. </a:t>
            </a:r>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4110832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With the knowledge you have gained through learning the fundamentals of a SWPPP, you should now know the six essential practices of SWPPP management.  They include:</a:t>
            </a:r>
            <a:endParaRPr lang="en-US" dirty="0"/>
          </a:p>
          <a:p>
            <a:pPr marL="181247" indent="-181247">
              <a:buFont typeface="Arial" panose="020B0604020202020204" pitchFamily="34" charset="0"/>
              <a:buChar char="•"/>
            </a:pPr>
            <a:r>
              <a:rPr lang="en-US" dirty="0"/>
              <a:t>Ensure</a:t>
            </a:r>
            <a:r>
              <a:rPr lang="en-US" baseline="0" dirty="0"/>
              <a:t> that responsible staff are </a:t>
            </a:r>
            <a:r>
              <a:rPr lang="en-US" dirty="0"/>
              <a:t>aware of the SWPPP </a:t>
            </a:r>
          </a:p>
          <a:p>
            <a:pPr marL="181247" indent="-181247">
              <a:buFont typeface="Arial" panose="020B0604020202020204" pitchFamily="34" charset="0"/>
              <a:buChar char="•"/>
            </a:pPr>
            <a:r>
              <a:rPr lang="en-US" dirty="0"/>
              <a:t>Hold annual training for staff</a:t>
            </a:r>
          </a:p>
          <a:p>
            <a:pPr marL="181247" indent="-181247">
              <a:buFont typeface="Arial" panose="020B0604020202020204" pitchFamily="34" charset="0"/>
              <a:buChar char="•"/>
            </a:pPr>
            <a:r>
              <a:rPr lang="en-US" dirty="0"/>
              <a:t>Inspect facilities annually or more frequently</a:t>
            </a:r>
            <a:r>
              <a:rPr lang="en-US" baseline="0" dirty="0"/>
              <a:t> if your permit requires</a:t>
            </a:r>
            <a:endParaRPr lang="en-US" dirty="0"/>
          </a:p>
          <a:p>
            <a:pPr marL="181247" indent="-181247">
              <a:buFont typeface="Arial" panose="020B0604020202020204" pitchFamily="34" charset="0"/>
              <a:buChar char="•"/>
            </a:pPr>
            <a:r>
              <a:rPr lang="en-US" dirty="0"/>
              <a:t>Modify plan as changes take place at the Airport</a:t>
            </a:r>
          </a:p>
          <a:p>
            <a:pPr marL="181247" indent="-181247">
              <a:buFont typeface="Arial" panose="020B0604020202020204" pitchFamily="34" charset="0"/>
              <a:buChar char="•"/>
            </a:pPr>
            <a:r>
              <a:rPr lang="en-US" dirty="0"/>
              <a:t>Report to regulatory agency</a:t>
            </a:r>
          </a:p>
          <a:p>
            <a:pPr marL="181247" indent="-181247">
              <a:buFont typeface="Arial" panose="020B0604020202020204" pitchFamily="34" charset="0"/>
              <a:buChar char="•"/>
            </a:pPr>
            <a:r>
              <a:rPr lang="en-US" dirty="0"/>
              <a:t>And Maintain records </a:t>
            </a:r>
          </a:p>
          <a:p>
            <a:endParaRPr lang="en-US" dirty="0"/>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573819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in lesson 2 you learned to:</a:t>
            </a:r>
          </a:p>
          <a:p>
            <a:pPr marL="362493" indent="-362493">
              <a:buClr>
                <a:srgbClr val="0070C0"/>
              </a:buClr>
              <a:buFont typeface="Arial" panose="020B0604020202020204" pitchFamily="34" charset="0"/>
              <a:buChar char="•"/>
            </a:pPr>
            <a:r>
              <a:rPr lang="en-US" dirty="0">
                <a:solidFill>
                  <a:schemeClr val="tx1"/>
                </a:solidFill>
              </a:rPr>
              <a:t>Identify five key </a:t>
            </a:r>
            <a:r>
              <a:rPr lang="en-US" b="1" dirty="0">
                <a:solidFill>
                  <a:schemeClr val="tx1"/>
                </a:solidFill>
              </a:rPr>
              <a:t>SWPPP</a:t>
            </a:r>
            <a:r>
              <a:rPr lang="en-US" dirty="0">
                <a:solidFill>
                  <a:schemeClr val="tx1"/>
                </a:solidFill>
              </a:rPr>
              <a:t> components </a:t>
            </a:r>
          </a:p>
          <a:p>
            <a:pPr marL="362493" indent="-362493">
              <a:buClr>
                <a:srgbClr val="0070C0"/>
              </a:buClr>
              <a:buFont typeface="Arial" panose="020B0604020202020204" pitchFamily="34" charset="0"/>
              <a:buChar char="•"/>
            </a:pPr>
            <a:r>
              <a:rPr lang="en-US" dirty="0">
                <a:solidFill>
                  <a:schemeClr val="tx1"/>
                </a:solidFill>
              </a:rPr>
              <a:t>Describe </a:t>
            </a:r>
            <a:r>
              <a:rPr lang="en-US" b="1" dirty="0">
                <a:solidFill>
                  <a:schemeClr val="tx1"/>
                </a:solidFill>
              </a:rPr>
              <a:t>SWPPP</a:t>
            </a:r>
            <a:r>
              <a:rPr lang="en-US" dirty="0">
                <a:solidFill>
                  <a:schemeClr val="tx1"/>
                </a:solidFill>
              </a:rPr>
              <a:t> Inspections &amp; Reporting</a:t>
            </a:r>
          </a:p>
          <a:p>
            <a:pPr marL="362493" indent="-362493">
              <a:buClr>
                <a:srgbClr val="0070C0"/>
              </a:buClr>
              <a:buFont typeface="Arial" panose="020B0604020202020204" pitchFamily="34" charset="0"/>
              <a:buChar char="•"/>
            </a:pPr>
            <a:r>
              <a:rPr lang="en-US" dirty="0">
                <a:solidFill>
                  <a:schemeClr val="tx1"/>
                </a:solidFill>
              </a:rPr>
              <a:t>Identify six</a:t>
            </a:r>
            <a:r>
              <a:rPr lang="en-US" baseline="0" dirty="0">
                <a:solidFill>
                  <a:schemeClr val="tx1"/>
                </a:solidFill>
              </a:rPr>
              <a:t> </a:t>
            </a:r>
            <a:r>
              <a:rPr lang="en-US" dirty="0">
                <a:solidFill>
                  <a:schemeClr val="tx1"/>
                </a:solidFill>
              </a:rPr>
              <a:t>essential practices of </a:t>
            </a:r>
            <a:r>
              <a:rPr lang="en-US" b="1" dirty="0">
                <a:solidFill>
                  <a:schemeClr val="tx1"/>
                </a:solidFill>
              </a:rPr>
              <a:t>SWPPP</a:t>
            </a:r>
          </a:p>
          <a:p>
            <a:pPr marL="362493" indent="-362493">
              <a:buClr>
                <a:srgbClr val="0070C0"/>
              </a:buClr>
              <a:buFont typeface="Arial" panose="020B0604020202020204" pitchFamily="34" charset="0"/>
              <a:buChar char="•"/>
            </a:pPr>
            <a:endParaRPr lang="en-US" b="1" dirty="0">
              <a:solidFill>
                <a:schemeClr val="tx1"/>
              </a:solidFill>
            </a:endParaRPr>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389507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for a Knowledge Check. Recall the information you have just covered</a:t>
            </a:r>
            <a:r>
              <a:rPr lang="en-US" baseline="0" dirty="0"/>
              <a:t> in the lesson</a:t>
            </a:r>
          </a:p>
          <a:p>
            <a:endParaRPr lang="en-US" sz="1300" dirty="0">
              <a:effectLst>
                <a:outerShdw blurRad="38100" dist="38100" dir="2700000" algn="tl">
                  <a:srgbClr val="000000">
                    <a:alpha val="43137"/>
                  </a:srgbClr>
                </a:outerShdw>
              </a:effectLst>
            </a:endParaRPr>
          </a:p>
          <a:p>
            <a:pPr>
              <a:spcAft>
                <a:spcPts val="627"/>
              </a:spcAft>
            </a:pPr>
            <a:r>
              <a:rPr lang="en-US" sz="1300" dirty="0"/>
              <a:t>Multiple Choice </a:t>
            </a:r>
          </a:p>
          <a:p>
            <a:pPr>
              <a:spcAft>
                <a:spcPts val="627"/>
              </a:spcAft>
            </a:pPr>
            <a:endParaRPr lang="en-US" sz="1300" dirty="0"/>
          </a:p>
          <a:p>
            <a:pPr>
              <a:spcAft>
                <a:spcPts val="627"/>
              </a:spcAft>
            </a:pPr>
            <a:r>
              <a:rPr lang="en-US" sz="1300" dirty="0"/>
              <a:t>Stormwater pollutants come from a variety of sources at an airport including:</a:t>
            </a:r>
          </a:p>
          <a:p>
            <a:pPr>
              <a:spcAft>
                <a:spcPts val="627"/>
              </a:spcAft>
            </a:pPr>
            <a:endParaRPr lang="en-US" sz="1300" dirty="0"/>
          </a:p>
          <a:p>
            <a:pPr marL="238773" indent="-238773">
              <a:spcAft>
                <a:spcPts val="627"/>
              </a:spcAft>
              <a:buAutoNum type="alphaUcPeriod"/>
            </a:pPr>
            <a:r>
              <a:rPr lang="en-US" sz="1300" dirty="0"/>
              <a:t>Vehicle and aircraft maintenance</a:t>
            </a:r>
          </a:p>
          <a:p>
            <a:pPr marL="238773" indent="-238773">
              <a:spcAft>
                <a:spcPts val="627"/>
              </a:spcAft>
              <a:buAutoNum type="alphaUcPeriod"/>
            </a:pPr>
            <a:r>
              <a:rPr lang="en-US" sz="1300" dirty="0"/>
              <a:t>Spills or illegal dumping</a:t>
            </a:r>
          </a:p>
          <a:p>
            <a:pPr marL="238773" indent="-238773">
              <a:spcAft>
                <a:spcPts val="627"/>
              </a:spcAft>
              <a:buAutoNum type="alphaUcPeriod"/>
            </a:pPr>
            <a:r>
              <a:rPr lang="en-US" sz="1300" dirty="0"/>
              <a:t>Deicing</a:t>
            </a:r>
          </a:p>
          <a:p>
            <a:pPr marL="238773" indent="-238773">
              <a:spcAft>
                <a:spcPts val="627"/>
              </a:spcAft>
              <a:buAutoNum type="alphaUcPeriod"/>
            </a:pPr>
            <a:r>
              <a:rPr lang="en-US" sz="1300" b="1" dirty="0"/>
              <a:t>All of the above (correct)</a:t>
            </a:r>
          </a:p>
        </p:txBody>
      </p:sp>
      <p:sp>
        <p:nvSpPr>
          <p:cNvPr id="4" name="Slide Number Placeholder 3"/>
          <p:cNvSpPr>
            <a:spLocks noGrp="1"/>
          </p:cNvSpPr>
          <p:nvPr>
            <p:ph type="sldNum" sz="quarter" idx="10"/>
          </p:nvPr>
        </p:nvSpPr>
        <p:spPr/>
        <p:txBody>
          <a:bodyPr/>
          <a:lstStyle/>
          <a:p>
            <a:fld id="{3AF544F8-0AB5-4262-97E1-5C46A33C042C}" type="slidenum">
              <a:rPr lang="en-US" smtClean="0"/>
              <a:t>39</a:t>
            </a:fld>
            <a:endParaRPr lang="en-US"/>
          </a:p>
        </p:txBody>
      </p:sp>
    </p:spTree>
    <p:extLst>
      <p:ext uri="{BB962C8B-B14F-4D97-AF65-F5344CB8AC3E}">
        <p14:creationId xmlns:p14="http://schemas.microsoft.com/office/powerpoint/2010/main" val="172713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33" indent="-181233" defTabSz="966578">
              <a:buFont typeface="Arial" panose="020B0604020202020204" pitchFamily="34" charset="0"/>
              <a:buChar char="•"/>
              <a:defRPr/>
            </a:pPr>
            <a:r>
              <a:rPr lang="en-US" dirty="0">
                <a:latin typeface="Arial" panose="020B0604020202020204" pitchFamily="34" charset="0"/>
                <a:cs typeface="Arial" panose="020B0604020202020204" pitchFamily="34" charset="0"/>
              </a:rPr>
              <a:t>Stormwater plans are prepared to achieve specific stormwater pollution prevention goals of the airport and comply with various regulatory requirements at the federal, state and local levels. The three types of plans that we will discuss are</a:t>
            </a:r>
            <a:r>
              <a:rPr lang="en-US" baseline="0" dirty="0">
                <a:latin typeface="Arial" panose="020B0604020202020204" pitchFamily="34" charset="0"/>
                <a:cs typeface="Arial" panose="020B0604020202020204" pitchFamily="34" charset="0"/>
              </a:rPr>
              <a:t> a</a:t>
            </a:r>
            <a:r>
              <a:rPr lang="en-US" dirty="0">
                <a:latin typeface="Arial" panose="020B0604020202020204" pitchFamily="34" charset="0"/>
                <a:cs typeface="Arial" panose="020B0604020202020204" pitchFamily="34" charset="0"/>
              </a:rPr>
              <a:t> </a:t>
            </a:r>
            <a:r>
              <a:rPr lang="en-US" baseline="0" dirty="0">
                <a:latin typeface="Arial" panose="020B0604020202020204" pitchFamily="34" charset="0"/>
                <a:cs typeface="Arial" panose="020B0604020202020204" pitchFamily="34" charset="0"/>
              </a:rPr>
              <a:t>s</a:t>
            </a:r>
            <a:r>
              <a:rPr lang="en-US" dirty="0">
                <a:latin typeface="Arial" panose="020B0604020202020204" pitchFamily="34" charset="0"/>
                <a:cs typeface="Arial" panose="020B0604020202020204" pitchFamily="34" charset="0"/>
              </a:rPr>
              <a:t>pill prevention controls and countermeasures plan or SPCC Plan, a Stormwater Pollution Prevention</a:t>
            </a:r>
            <a:r>
              <a:rPr lang="en-US" baseline="0" dirty="0">
                <a:latin typeface="Arial" panose="020B0604020202020204" pitchFamily="34" charset="0"/>
                <a:cs typeface="Arial" panose="020B0604020202020204" pitchFamily="34" charset="0"/>
              </a:rPr>
              <a:t> Plan or “</a:t>
            </a:r>
            <a:r>
              <a:rPr lang="en-US" b="1" i="1" baseline="0" dirty="0" err="1">
                <a:latin typeface="Arial" panose="020B0604020202020204" pitchFamily="34" charset="0"/>
                <a:cs typeface="Arial" panose="020B0604020202020204" pitchFamily="34" charset="0"/>
              </a:rPr>
              <a:t>swip</a:t>
            </a:r>
            <a:r>
              <a:rPr lang="en-US" b="1" i="1" baseline="0" dirty="0">
                <a:latin typeface="Arial" panose="020B0604020202020204" pitchFamily="34" charset="0"/>
                <a:cs typeface="Arial" panose="020B0604020202020204" pitchFamily="34" charset="0"/>
              </a:rPr>
              <a:t>”</a:t>
            </a:r>
            <a:r>
              <a:rPr lang="en-US" baseline="0" dirty="0">
                <a:latin typeface="Arial" panose="020B0604020202020204" pitchFamily="34" charset="0"/>
                <a:cs typeface="Arial" panose="020B0604020202020204" pitchFamily="34" charset="0"/>
              </a:rPr>
              <a:t> and a Stormwater Management Plan or “</a:t>
            </a:r>
            <a:r>
              <a:rPr lang="en-US" b="1" i="1" baseline="0" dirty="0" err="1">
                <a:latin typeface="Arial" panose="020B0604020202020204" pitchFamily="34" charset="0"/>
                <a:cs typeface="Arial" panose="020B0604020202020204" pitchFamily="34" charset="0"/>
              </a:rPr>
              <a:t>swimp</a:t>
            </a:r>
            <a:r>
              <a:rPr lang="en-US" b="1" i="1" baseline="0" dirty="0">
                <a:latin typeface="Arial" panose="020B0604020202020204" pitchFamily="34" charset="0"/>
                <a:cs typeface="Arial" panose="020B0604020202020204" pitchFamily="34" charset="0"/>
              </a:rPr>
              <a:t>”</a:t>
            </a:r>
            <a:r>
              <a:rPr lang="en-US" baseline="0"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t>
            </a:r>
          </a:p>
          <a:p>
            <a:pPr marL="181233" indent="-181233" defTabSz="966578">
              <a:buFont typeface="Arial" panose="020B0604020202020204" pitchFamily="34" charset="0"/>
              <a:buChar char="•"/>
              <a:defRPr/>
            </a:pPr>
            <a:r>
              <a:rPr lang="en-US" dirty="0">
                <a:latin typeface="Arial" panose="020B0604020202020204" pitchFamily="34" charset="0"/>
                <a:cs typeface="Arial" panose="020B0604020202020204" pitchFamily="34" charset="0"/>
              </a:rPr>
              <a:t>The EPA Clean Water Act is the overarching federal law</a:t>
            </a:r>
            <a:r>
              <a:rPr lang="en-US" baseline="0" dirty="0">
                <a:latin typeface="Arial" panose="020B0604020202020204" pitchFamily="34" charset="0"/>
                <a:cs typeface="Arial" panose="020B0604020202020204" pitchFamily="34" charset="0"/>
              </a:rPr>
              <a:t> for the </a:t>
            </a:r>
            <a:r>
              <a:rPr lang="en-US" dirty="0">
                <a:latin typeface="Arial" panose="020B0604020202020204" pitchFamily="34" charset="0"/>
                <a:cs typeface="Arial" panose="020B0604020202020204" pitchFamily="34" charset="0"/>
              </a:rPr>
              <a:t>SPCC, National Pollution Discharge Elimination System or </a:t>
            </a:r>
            <a:r>
              <a:rPr lang="en-US" baseline="0" dirty="0">
                <a:latin typeface="Arial" panose="020B0604020202020204" pitchFamily="34" charset="0"/>
                <a:cs typeface="Arial" panose="020B0604020202020204" pitchFamily="34" charset="0"/>
              </a:rPr>
              <a:t>NPDES, and Total Maximum Daily Load or TMDL programs</a:t>
            </a:r>
            <a:r>
              <a:rPr lang="en-US" dirty="0">
                <a:latin typeface="Arial" panose="020B0604020202020204" pitchFamily="34" charset="0"/>
                <a:cs typeface="Arial" panose="020B0604020202020204" pitchFamily="34" charset="0"/>
              </a:rPr>
              <a:t>. The NPDES and TMDL programs </a:t>
            </a:r>
            <a:r>
              <a:rPr lang="en-US" baseline="0" dirty="0">
                <a:latin typeface="Arial" panose="020B0604020202020204" pitchFamily="34" charset="0"/>
                <a:cs typeface="Arial" panose="020B0604020202020204" pitchFamily="34" charset="0"/>
              </a:rPr>
              <a:t>are most commonly regulated by state agencies, while EPA administers the SPCC program.</a:t>
            </a:r>
          </a:p>
          <a:p>
            <a:pPr marL="181233" indent="-181233" defTabSz="966578">
              <a:buFont typeface="Arial" panose="020B0604020202020204" pitchFamily="34" charset="0"/>
              <a:buChar char="•"/>
              <a:defRPr/>
            </a:pPr>
            <a:endParaRPr lang="en-US" baseline="0" dirty="0">
              <a:latin typeface="Arial" panose="020B0604020202020204" pitchFamily="34" charset="0"/>
              <a:cs typeface="Arial" panose="020B0604020202020204" pitchFamily="34" charset="0"/>
            </a:endParaRPr>
          </a:p>
          <a:p>
            <a:pPr marL="181233" indent="-181233" defTabSz="966578">
              <a:buFont typeface="Arial" panose="020B0604020202020204" pitchFamily="34" charset="0"/>
              <a:buChar char="•"/>
              <a:defRPr/>
            </a:pPr>
            <a:r>
              <a:rPr lang="en-US" dirty="0">
                <a:latin typeface="Arial" panose="020B0604020202020204" pitchFamily="34" charset="0"/>
                <a:cs typeface="Arial" panose="020B0604020202020204" pitchFamily="34" charset="0"/>
              </a:rPr>
              <a:t>The NPDES program includes 3 permit types that airport</a:t>
            </a:r>
            <a:r>
              <a:rPr lang="en-US" baseline="0" dirty="0">
                <a:latin typeface="Arial" panose="020B0604020202020204" pitchFamily="34" charset="0"/>
                <a:cs typeface="Arial" panose="020B0604020202020204" pitchFamily="34" charset="0"/>
              </a:rPr>
              <a:t>s are commonly faced with:  </a:t>
            </a:r>
            <a:r>
              <a:rPr lang="en-US" dirty="0">
                <a:latin typeface="Arial" panose="020B0604020202020204" pitchFamily="34" charset="0"/>
                <a:cs typeface="Arial" panose="020B0604020202020204" pitchFamily="34" charset="0"/>
              </a:rPr>
              <a:t>permits for stormwater associated with industrial activities, permits for stormwater associated with construction activities, and Municipal Separate Storm Sewer System , or MS4, permits</a:t>
            </a:r>
            <a:r>
              <a:rPr lang="en-US" baseline="0" dirty="0">
                <a:latin typeface="Arial" panose="020B0604020202020204" pitchFamily="34" charset="0"/>
                <a:cs typeface="Arial" panose="020B0604020202020204" pitchFamily="34" charset="0"/>
              </a:rPr>
              <a:t> for </a:t>
            </a:r>
            <a:r>
              <a:rPr lang="en-US" dirty="0">
                <a:latin typeface="Arial" panose="020B0604020202020204" pitchFamily="34" charset="0"/>
                <a:cs typeface="Arial" panose="020B0604020202020204" pitchFamily="34" charset="0"/>
              </a:rPr>
              <a:t>stormwater associated with </a:t>
            </a:r>
            <a:r>
              <a:rPr lang="en-US" baseline="0" dirty="0">
                <a:latin typeface="Arial" panose="020B0604020202020204" pitchFamily="34" charset="0"/>
                <a:cs typeface="Arial" panose="020B0604020202020204" pitchFamily="34" charset="0"/>
              </a:rPr>
              <a:t>non-industrial activities</a:t>
            </a:r>
            <a:r>
              <a:rPr lang="en-US" dirty="0">
                <a:latin typeface="Arial" panose="020B0604020202020204" pitchFamily="34" charset="0"/>
                <a:cs typeface="Arial" panose="020B0604020202020204" pitchFamily="34" charset="0"/>
              </a:rPr>
              <a:t>.</a:t>
            </a:r>
          </a:p>
          <a:p>
            <a:pPr marL="181233" indent="-181233" defTabSz="966578">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81233" indent="-181233" defTabSz="966578">
              <a:buFont typeface="Arial" panose="020B0604020202020204" pitchFamily="34" charset="0"/>
              <a:buChar char="•"/>
              <a:defRPr/>
            </a:pPr>
            <a:r>
              <a:rPr lang="en-US" dirty="0">
                <a:latin typeface="Arial" panose="020B0604020202020204" pitchFamily="34" charset="0"/>
                <a:cs typeface="Arial" panose="020B0604020202020204" pitchFamily="34" charset="0"/>
              </a:rPr>
              <a:t>Next we will describe</a:t>
            </a:r>
            <a:r>
              <a:rPr lang="en-US" baseline="0" dirty="0">
                <a:latin typeface="Arial" panose="020B0604020202020204" pitchFamily="34" charset="0"/>
                <a:cs typeface="Arial" panose="020B0604020202020204" pitchFamily="34" charset="0"/>
              </a:rPr>
              <a:t> the stormwater plans that are required under these regulations, starting with </a:t>
            </a:r>
            <a:r>
              <a:rPr lang="en-US" baseline="0" dirty="0" err="1">
                <a:latin typeface="Arial" panose="020B0604020202020204" pitchFamily="34" charset="0"/>
                <a:cs typeface="Arial" panose="020B0604020202020204" pitchFamily="34" charset="0"/>
              </a:rPr>
              <a:t>Swip</a:t>
            </a:r>
            <a:r>
              <a:rPr lang="en-US" baseline="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81233" indent="-181233" defTabSz="966578">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966578">
              <a:defRPr/>
            </a:pPr>
            <a:r>
              <a:rPr lang="en-US" dirty="0">
                <a:latin typeface="Arial" panose="020B0604020202020204" pitchFamily="34" charset="0"/>
                <a:cs typeface="Arial" panose="020B0604020202020204" pitchFamily="34" charset="0"/>
              </a:rPr>
              <a:t> </a:t>
            </a:r>
          </a:p>
          <a:p>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4</a:t>
            </a:fld>
            <a:endParaRPr lang="en-US"/>
          </a:p>
        </p:txBody>
      </p:sp>
    </p:spTree>
    <p:extLst>
      <p:ext uri="{BB962C8B-B14F-4D97-AF65-F5344CB8AC3E}">
        <p14:creationId xmlns:p14="http://schemas.microsoft.com/office/powerpoint/2010/main" val="34087343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091">
              <a:defRPr/>
            </a:pPr>
            <a:r>
              <a:rPr lang="en-US" dirty="0"/>
              <a:t>True / False</a:t>
            </a:r>
            <a:br>
              <a:rPr lang="en-US" dirty="0"/>
            </a:br>
            <a:br>
              <a:rPr lang="en-US" dirty="0"/>
            </a:br>
            <a:r>
              <a:rPr lang="en-US" dirty="0"/>
              <a:t>Sediment in r</a:t>
            </a:r>
            <a:r>
              <a:rPr lang="en-US" dirty="0">
                <a:solidFill>
                  <a:srgbClr val="010101"/>
                </a:solidFill>
                <a:ea typeface="Cambria" panose="02040503050406030204" pitchFamily="18" charset="0"/>
              </a:rPr>
              <a:t>unoff from construction projects at airports is a main pollutant of concern in construction permits. </a:t>
            </a:r>
          </a:p>
          <a:p>
            <a:endParaRPr lang="en-US" dirty="0"/>
          </a:p>
          <a:p>
            <a:r>
              <a:rPr lang="en-US" dirty="0"/>
              <a:t>True</a:t>
            </a:r>
          </a:p>
        </p:txBody>
      </p:sp>
      <p:sp>
        <p:nvSpPr>
          <p:cNvPr id="4" name="Slide Number Placeholder 3"/>
          <p:cNvSpPr>
            <a:spLocks noGrp="1"/>
          </p:cNvSpPr>
          <p:nvPr>
            <p:ph type="sldNum" sz="quarter" idx="10"/>
          </p:nvPr>
        </p:nvSpPr>
        <p:spPr/>
        <p:txBody>
          <a:bodyPr/>
          <a:lstStyle/>
          <a:p>
            <a:fld id="{3AF544F8-0AB5-4262-97E1-5C46A33C042C}" type="slidenum">
              <a:rPr lang="en-US" smtClean="0"/>
              <a:t>40</a:t>
            </a:fld>
            <a:endParaRPr lang="en-US"/>
          </a:p>
        </p:txBody>
      </p:sp>
    </p:spTree>
    <p:extLst>
      <p:ext uri="{BB962C8B-B14F-4D97-AF65-F5344CB8AC3E}">
        <p14:creationId xmlns:p14="http://schemas.microsoft.com/office/powerpoint/2010/main" val="4139840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effectLst>
                  <a:outerShdw blurRad="38100" dist="38100" dir="2700000" algn="tl">
                    <a:srgbClr val="000000">
                      <a:alpha val="43137"/>
                    </a:srgbClr>
                  </a:outerShdw>
                </a:effectLst>
              </a:rPr>
              <a:t>True / False</a:t>
            </a:r>
            <a:br>
              <a:rPr lang="en-US" sz="1300" dirty="0">
                <a:effectLst>
                  <a:outerShdw blurRad="38100" dist="38100" dir="2700000" algn="tl">
                    <a:srgbClr val="000000">
                      <a:alpha val="43137"/>
                    </a:srgbClr>
                  </a:outerShdw>
                </a:effectLst>
              </a:rPr>
            </a:br>
            <a:endParaRPr lang="en-US" sz="1300" dirty="0">
              <a:effectLst>
                <a:outerShdw blurRad="38100" dist="38100" dir="2700000" algn="tl">
                  <a:srgbClr val="000000">
                    <a:alpha val="43137"/>
                  </a:srgbClr>
                </a:outerShdw>
              </a:effectLst>
            </a:endParaRPr>
          </a:p>
          <a:p>
            <a:r>
              <a:rPr lang="en-US" sz="1300" dirty="0">
                <a:solidFill>
                  <a:srgbClr val="010101"/>
                </a:solidFill>
                <a:effectLst>
                  <a:outerShdw blurRad="38100" dist="38100" dir="2700000" algn="tl">
                    <a:srgbClr val="000000">
                      <a:alpha val="43137"/>
                    </a:srgbClr>
                  </a:outerShdw>
                </a:effectLst>
                <a:ea typeface="Cambria" panose="02040503050406030204" pitchFamily="18" charset="0"/>
              </a:rPr>
              <a:t>Vehicle wash water, when detergents are used, is considered an illicit discharge.</a:t>
            </a:r>
          </a:p>
          <a:p>
            <a:endParaRPr lang="en-US" sz="1300" dirty="0">
              <a:solidFill>
                <a:srgbClr val="010101"/>
              </a:solidFill>
              <a:effectLst>
                <a:outerShdw blurRad="38100" dist="38100" dir="2700000" algn="tl">
                  <a:srgbClr val="000000">
                    <a:alpha val="43137"/>
                  </a:srgbClr>
                </a:outerShdw>
              </a:effectLst>
            </a:endParaRPr>
          </a:p>
          <a:p>
            <a:r>
              <a:rPr lang="en-US" sz="1300" b="1" dirty="0">
                <a:solidFill>
                  <a:srgbClr val="010101"/>
                </a:solidFill>
                <a:effectLst>
                  <a:outerShdw blurRad="38100" dist="38100" dir="2700000" algn="tl">
                    <a:srgbClr val="000000">
                      <a:alpha val="43137"/>
                    </a:srgbClr>
                  </a:outerShdw>
                </a:effectLst>
              </a:rPr>
              <a:t>True (Correct) </a:t>
            </a:r>
            <a:endParaRPr lang="en-US" sz="1100" b="1" dirty="0"/>
          </a:p>
          <a:p>
            <a:endParaRPr lang="en-US" dirty="0"/>
          </a:p>
        </p:txBody>
      </p:sp>
      <p:sp>
        <p:nvSpPr>
          <p:cNvPr id="4" name="Slide Number Placeholder 3"/>
          <p:cNvSpPr>
            <a:spLocks noGrp="1"/>
          </p:cNvSpPr>
          <p:nvPr>
            <p:ph type="sldNum" sz="quarter" idx="10"/>
          </p:nvPr>
        </p:nvSpPr>
        <p:spPr/>
        <p:txBody>
          <a:bodyPr/>
          <a:lstStyle/>
          <a:p>
            <a:fld id="{3AF544F8-0AB5-4262-97E1-5C46A33C042C}" type="slidenum">
              <a:rPr lang="en-US" smtClean="0"/>
              <a:t>41</a:t>
            </a:fld>
            <a:endParaRPr lang="en-US"/>
          </a:p>
        </p:txBody>
      </p:sp>
    </p:spTree>
    <p:extLst>
      <p:ext uri="{BB962C8B-B14F-4D97-AF65-F5344CB8AC3E}">
        <p14:creationId xmlns:p14="http://schemas.microsoft.com/office/powerpoint/2010/main" val="3856522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to lesson 3, in this lesson we will discuss the need for a stormwater management plan or </a:t>
            </a:r>
            <a:r>
              <a:rPr lang="en-US" baseline="0" dirty="0" err="1"/>
              <a:t>swimp</a:t>
            </a:r>
            <a:r>
              <a:rPr lang="en-US" baseline="0" dirty="0"/>
              <a:t> and discuss the overlap with the industrial permit stormwater pollution prevention plans.</a:t>
            </a:r>
            <a:endParaRPr lang="en-US" dirty="0"/>
          </a:p>
          <a:p>
            <a:endParaRPr lang="en-US" dirty="0"/>
          </a:p>
        </p:txBody>
      </p:sp>
      <p:sp>
        <p:nvSpPr>
          <p:cNvPr id="4" name="Slide Number Placeholder 3"/>
          <p:cNvSpPr>
            <a:spLocks noGrp="1"/>
          </p:cNvSpPr>
          <p:nvPr>
            <p:ph type="sldNum" sz="quarter" idx="10"/>
          </p:nvPr>
        </p:nvSpPr>
        <p:spPr/>
        <p:txBody>
          <a:bodyPr/>
          <a:lstStyle/>
          <a:p>
            <a:pPr defTabSz="955091">
              <a:defRPr/>
            </a:pPr>
            <a:fld id="{A4F7F030-D2E5-48DD-9957-B23FA16BBB33}" type="slidenum">
              <a:rPr lang="en-US">
                <a:solidFill>
                  <a:prstClr val="black"/>
                </a:solidFill>
                <a:latin typeface="Calibri" panose="020F0502020204030204"/>
              </a:rPr>
              <a:pPr defTabSz="955091">
                <a:defRPr/>
              </a:pPr>
              <a:t>42</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955091">
              <a:defRPr/>
            </a:pPr>
            <a:r>
              <a:rPr lang="en-US">
                <a:solidFill>
                  <a:prstClr val="black"/>
                </a:solidFill>
                <a:latin typeface="Calibri" panose="020F0502020204030204"/>
              </a:rPr>
              <a:t>© ACRP, 2015.  All Rights Reserved.</a:t>
            </a:r>
          </a:p>
        </p:txBody>
      </p:sp>
      <p:sp>
        <p:nvSpPr>
          <p:cNvPr id="6" name="Header Placeholder 5"/>
          <p:cNvSpPr>
            <a:spLocks noGrp="1"/>
          </p:cNvSpPr>
          <p:nvPr>
            <p:ph type="hdr" sz="quarter" idx="12"/>
          </p:nvPr>
        </p:nvSpPr>
        <p:spPr/>
        <p:txBody>
          <a:bodyPr/>
          <a:lstStyle/>
          <a:p>
            <a:pPr defTabSz="955091">
              <a:defRPr/>
            </a:pPr>
            <a:r>
              <a:rPr lang="en-US">
                <a:solidFill>
                  <a:prstClr val="black"/>
                </a:solidFill>
                <a:latin typeface="Calibri" panose="020F0502020204030204"/>
              </a:rPr>
              <a:t>Course 3:  Lesson 1 - Introduction to Planning, Inspection, Reporting</a:t>
            </a:r>
          </a:p>
        </p:txBody>
      </p:sp>
    </p:spTree>
    <p:extLst>
      <p:ext uri="{BB962C8B-B14F-4D97-AF65-F5344CB8AC3E}">
        <p14:creationId xmlns:p14="http://schemas.microsoft.com/office/powerpoint/2010/main" val="19833904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In this lesson you will learn to:  </a:t>
            </a:r>
          </a:p>
          <a:p>
            <a:pPr marL="179080" indent="-179080">
              <a:buFont typeface="Arial" panose="020B0604020202020204" pitchFamily="34" charset="0"/>
              <a:buChar char="•"/>
            </a:pPr>
            <a:r>
              <a:rPr lang="en-US" dirty="0"/>
              <a:t>Define the MS4 Stormwater Permitting Program</a:t>
            </a:r>
          </a:p>
          <a:p>
            <a:pPr marL="181247" indent="-181247">
              <a:buFont typeface="Arial" panose="020B0604020202020204" pitchFamily="34" charset="0"/>
              <a:buChar char="•"/>
            </a:pPr>
            <a:r>
              <a:rPr lang="en-US" dirty="0"/>
              <a:t>Identify six minimum control measures and other considerations</a:t>
            </a:r>
          </a:p>
          <a:p>
            <a:pPr marL="181247" indent="-181247">
              <a:buFont typeface="Arial" panose="020B0604020202020204" pitchFamily="34" charset="0"/>
              <a:buChar char="•"/>
            </a:pPr>
            <a:r>
              <a:rPr lang="en-US" dirty="0"/>
              <a:t>And Identify the overlap between</a:t>
            </a:r>
            <a:r>
              <a:rPr lang="en-US" baseline="0" dirty="0"/>
              <a:t> an MS4 stormwater management plan and an Industrial Permit stormwater pollution prevention plan</a:t>
            </a:r>
          </a:p>
          <a:p>
            <a:endParaRPr lang="en-US" dirty="0"/>
          </a:p>
          <a:p>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43</a:t>
            </a:fld>
            <a:endParaRPr lang="en-US"/>
          </a:p>
        </p:txBody>
      </p:sp>
    </p:spTree>
    <p:extLst>
      <p:ext uri="{BB962C8B-B14F-4D97-AF65-F5344CB8AC3E}">
        <p14:creationId xmlns:p14="http://schemas.microsoft.com/office/powerpoint/2010/main" val="40995789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b="0" dirty="0">
                <a:solidFill>
                  <a:srgbClr val="FF0000"/>
                </a:solidFill>
              </a:rPr>
              <a:t>A </a:t>
            </a:r>
            <a:r>
              <a:rPr lang="en-US" dirty="0"/>
              <a:t>Municipal Separate Storm Sewer System, or MS4 </a:t>
            </a:r>
            <a:r>
              <a:rPr lang="en-US" b="0" dirty="0"/>
              <a:t>is defined as</a:t>
            </a:r>
            <a:r>
              <a:rPr lang="en-US" dirty="0"/>
              <a:t>:  A conveyance or system of conveyances that is owned or operated by a State or local government entity that discharges to the Waters of the U.S. and is:</a:t>
            </a:r>
            <a:endParaRPr lang="en-US" sz="1900" dirty="0"/>
          </a:p>
          <a:p>
            <a:pPr marL="664570" lvl="1" indent="-181247">
              <a:buFont typeface="Arial" panose="020B0604020202020204" pitchFamily="34" charset="0"/>
              <a:buChar char="•"/>
            </a:pPr>
            <a:r>
              <a:rPr lang="en-US" dirty="0"/>
              <a:t>Designed for collecting and conveying storm water</a:t>
            </a:r>
            <a:endParaRPr lang="en-US" sz="1900" dirty="0"/>
          </a:p>
          <a:p>
            <a:pPr marL="664570" lvl="1" indent="-181247">
              <a:buFont typeface="Arial" panose="020B0604020202020204" pitchFamily="34" charset="0"/>
              <a:buChar char="•"/>
            </a:pPr>
            <a:r>
              <a:rPr lang="en-US" dirty="0"/>
              <a:t>Not a combined sewer</a:t>
            </a:r>
            <a:endParaRPr lang="en-US" sz="1900" dirty="0"/>
          </a:p>
          <a:p>
            <a:pPr marL="664570" lvl="1" indent="-181247">
              <a:buFont typeface="Arial" panose="020B0604020202020204" pitchFamily="34" charset="0"/>
              <a:buChar char="•"/>
            </a:pPr>
            <a:r>
              <a:rPr lang="en-US" dirty="0"/>
              <a:t>Not part of a Publicly Owned Treatment Works or public wastewater facility</a:t>
            </a:r>
          </a:p>
          <a:p>
            <a:pPr marL="664570" lvl="1" indent="-181247">
              <a:buFont typeface="Arial" panose="020B0604020202020204" pitchFamily="34" charset="0"/>
              <a:buChar char="•"/>
            </a:pPr>
            <a:endParaRPr lang="en-US" sz="1900" dirty="0"/>
          </a:p>
          <a:p>
            <a:r>
              <a:rPr lang="en-US" b="0" dirty="0">
                <a:solidFill>
                  <a:srgbClr val="FF0000"/>
                </a:solidFill>
              </a:rPr>
              <a:t>Most designated MS4s serve </a:t>
            </a:r>
            <a:r>
              <a:rPr lang="en-US" dirty="0"/>
              <a:t>urban areas or urban clusters, but </a:t>
            </a:r>
            <a:r>
              <a:rPr lang="en-US" sz="1200" kern="1200" dirty="0">
                <a:solidFill>
                  <a:schemeClr val="tx1"/>
                </a:solidFill>
                <a:effectLst/>
                <a:latin typeface="Arial" panose="020B0604020202020204" pitchFamily="34" charset="0"/>
                <a:ea typeface="+mn-ea"/>
                <a:cs typeface="Arial" panose="020B0604020202020204" pitchFamily="34" charset="0"/>
              </a:rPr>
              <a:t>certain non-traditional systems, including airports, may also be designated as an MS4.</a:t>
            </a:r>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44</a:t>
            </a:fld>
            <a:endParaRPr lang="en-US"/>
          </a:p>
        </p:txBody>
      </p:sp>
    </p:spTree>
    <p:extLst>
      <p:ext uri="{BB962C8B-B14F-4D97-AF65-F5344CB8AC3E}">
        <p14:creationId xmlns:p14="http://schemas.microsoft.com/office/powerpoint/2010/main" val="4146284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If an airport falls</a:t>
            </a:r>
            <a:r>
              <a:rPr lang="en-US" baseline="0" dirty="0"/>
              <a:t> under the MS4 program, it </a:t>
            </a:r>
            <a:r>
              <a:rPr lang="en-US" dirty="0"/>
              <a:t>may need to manage non-industrial stormwater </a:t>
            </a:r>
            <a:r>
              <a:rPr lang="en-US" baseline="0" dirty="0"/>
              <a:t>in </a:t>
            </a:r>
            <a:r>
              <a:rPr lang="en-US" dirty="0"/>
              <a:t>addition to stormwater associated with industrial activities, .</a:t>
            </a:r>
          </a:p>
          <a:p>
            <a:endParaRPr lang="en-US" dirty="0"/>
          </a:p>
          <a:p>
            <a:r>
              <a:rPr lang="en-US" dirty="0"/>
              <a:t>MS4s are required to develop and implement a stormwater management program, documented in a Stormwater Management Plan (SWMP) </a:t>
            </a:r>
          </a:p>
          <a:p>
            <a:endParaRPr lang="en-US" dirty="0"/>
          </a:p>
          <a:p>
            <a:r>
              <a:rPr lang="en-US" b="1" dirty="0"/>
              <a:t>The goal of the SWMP is </a:t>
            </a:r>
            <a:r>
              <a:rPr lang="en-US" dirty="0"/>
              <a:t>to reduce the contamination of stormwater runoff and prohibit illicit discharges.  This is also the main goal</a:t>
            </a:r>
            <a:r>
              <a:rPr lang="en-US" baseline="0" dirty="0"/>
              <a:t> of the Airport’s Industrial SWPPP. </a:t>
            </a:r>
          </a:p>
          <a:p>
            <a:endParaRPr lang="en-US" baseline="0" dirty="0"/>
          </a:p>
          <a:p>
            <a:r>
              <a:rPr lang="en-US" baseline="0" dirty="0"/>
              <a:t>It should also be noted that the plan prepared for construction NPDES permits is sometimes also called a stormwater management plan instead of a SWPPP.</a:t>
            </a:r>
            <a:endParaRPr lang="en-US" dirty="0"/>
          </a:p>
          <a:p>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45</a:t>
            </a:fld>
            <a:endParaRPr lang="en-US"/>
          </a:p>
        </p:txBody>
      </p:sp>
    </p:spTree>
    <p:extLst>
      <p:ext uri="{BB962C8B-B14F-4D97-AF65-F5344CB8AC3E}">
        <p14:creationId xmlns:p14="http://schemas.microsoft.com/office/powerpoint/2010/main" val="14432160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Each MS4 permittee must develop and implement a SWMP.</a:t>
            </a:r>
          </a:p>
          <a:p>
            <a:r>
              <a:rPr lang="en-US" dirty="0"/>
              <a:t>The SWMP must accomplish the following:</a:t>
            </a:r>
          </a:p>
          <a:p>
            <a:pPr marL="179080" indent="-179080">
              <a:buFont typeface="Arial" panose="020B0604020202020204" pitchFamily="34" charset="0"/>
              <a:buChar char="•"/>
            </a:pPr>
            <a:r>
              <a:rPr lang="en-US" dirty="0"/>
              <a:t>Establish and implement best management practices</a:t>
            </a:r>
            <a:r>
              <a:rPr lang="en-US" b="0" dirty="0"/>
              <a:t>, or BMPs</a:t>
            </a:r>
            <a:r>
              <a:rPr lang="en-US" dirty="0"/>
              <a:t>, that satisfy 6 minimum control measures,</a:t>
            </a:r>
            <a:r>
              <a:rPr lang="en-US" baseline="0" dirty="0"/>
              <a:t> or </a:t>
            </a:r>
            <a:r>
              <a:rPr lang="en-US" dirty="0"/>
              <a:t>MCMs. </a:t>
            </a:r>
          </a:p>
          <a:p>
            <a:pPr marL="179080" indent="-179080">
              <a:buFont typeface="Arial" panose="020B0604020202020204" pitchFamily="34" charset="0"/>
              <a:buChar char="•"/>
            </a:pPr>
            <a:r>
              <a:rPr lang="en-US" dirty="0"/>
              <a:t>Establish and implement a </a:t>
            </a:r>
            <a:r>
              <a:rPr lang="en-US" dirty="0" err="1"/>
              <a:t>stormwater</a:t>
            </a:r>
            <a:r>
              <a:rPr lang="en-US" dirty="0"/>
              <a:t> monitoring  program</a:t>
            </a:r>
          </a:p>
          <a:p>
            <a:pPr marL="179080" indent="-179080">
              <a:buFont typeface="Arial" panose="020B0604020202020204" pitchFamily="34" charset="0"/>
              <a:buChar char="•"/>
            </a:pPr>
            <a:r>
              <a:rPr lang="en-US" dirty="0"/>
              <a:t>Develop measurable goals for the program</a:t>
            </a:r>
          </a:p>
          <a:p>
            <a:pPr marL="179080" indent="-179080">
              <a:buFont typeface="Arial" panose="020B0604020202020204" pitchFamily="34" charset="0"/>
              <a:buChar char="•"/>
            </a:pPr>
            <a:r>
              <a:rPr lang="en-US" dirty="0"/>
              <a:t>Evaluate the effectiveness of the program</a:t>
            </a:r>
          </a:p>
          <a:p>
            <a:pPr marL="179080" indent="-179080">
              <a:buFont typeface="Arial" panose="020B0604020202020204" pitchFamily="34" charset="0"/>
              <a:buChar char="•"/>
            </a:pPr>
            <a:endParaRPr lang="en-US" dirty="0"/>
          </a:p>
          <a:p>
            <a:pPr marL="179080" indent="-179080">
              <a:buFont typeface="Arial" panose="020B0604020202020204" pitchFamily="34" charset="0"/>
              <a:buChar char="•"/>
            </a:pPr>
            <a:r>
              <a:rPr lang="en-US" dirty="0"/>
              <a:t>There may be a lot of overlap between the SWMP and SWPPP requirements. </a:t>
            </a:r>
          </a:p>
          <a:p>
            <a:pPr marL="179080" indent="-179080">
              <a:buFont typeface="Arial" panose="020B0604020202020204" pitchFamily="34" charset="0"/>
              <a:buChar char="•"/>
            </a:pPr>
            <a:endParaRPr lang="en-US" dirty="0"/>
          </a:p>
          <a:p>
            <a:pPr marL="0" indent="0">
              <a:buFont typeface="Arial" panose="020B0604020202020204" pitchFamily="34" charset="0"/>
              <a:buNone/>
            </a:pPr>
            <a:r>
              <a:rPr lang="en-US" dirty="0"/>
              <a:t>Next we will look at the six minimum control measures that are required by MS4 permits.</a:t>
            </a:r>
          </a:p>
          <a:p>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46</a:t>
            </a:fld>
            <a:endParaRPr lang="en-US"/>
          </a:p>
        </p:txBody>
      </p:sp>
    </p:spTree>
    <p:extLst>
      <p:ext uri="{BB962C8B-B14F-4D97-AF65-F5344CB8AC3E}">
        <p14:creationId xmlns:p14="http://schemas.microsoft.com/office/powerpoint/2010/main" val="23792774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The SWMP must contain six minimum control measures for managing stormwater pollution.  </a:t>
            </a:r>
          </a:p>
          <a:p>
            <a:endParaRPr lang="en-US" dirty="0"/>
          </a:p>
          <a:p>
            <a:r>
              <a:rPr lang="en-US" dirty="0"/>
              <a:t>The six controls are: </a:t>
            </a:r>
            <a:endParaRPr lang="en-US" b="1" i="1" dirty="0"/>
          </a:p>
          <a:p>
            <a:pPr marL="179080" indent="-179080">
              <a:buFont typeface="Arial" panose="020B0604020202020204" pitchFamily="34" charset="0"/>
              <a:buChar char="•"/>
            </a:pPr>
            <a:r>
              <a:rPr lang="en-US" b="0" dirty="0"/>
              <a:t>Public Education and Outreach</a:t>
            </a:r>
          </a:p>
          <a:p>
            <a:pPr marL="179080" indent="-179080">
              <a:buFont typeface="Arial" panose="020B0604020202020204" pitchFamily="34" charset="0"/>
              <a:buChar char="•"/>
            </a:pPr>
            <a:r>
              <a:rPr lang="en-US" b="0" dirty="0"/>
              <a:t>Public Participation/Involvement </a:t>
            </a:r>
          </a:p>
          <a:p>
            <a:pPr marL="179080" indent="-179080">
              <a:buFont typeface="Arial" panose="020B0604020202020204" pitchFamily="34" charset="0"/>
              <a:buChar char="•"/>
            </a:pPr>
            <a:r>
              <a:rPr lang="en-US" b="0" dirty="0"/>
              <a:t>Illicit Discharge Detection and Elimination</a:t>
            </a:r>
          </a:p>
          <a:p>
            <a:pPr marL="179080" indent="-179080">
              <a:buFont typeface="Arial" panose="020B0604020202020204" pitchFamily="34" charset="0"/>
              <a:buChar char="•"/>
            </a:pPr>
            <a:r>
              <a:rPr lang="en-US" b="0" dirty="0"/>
              <a:t>Pollution Prevention/Good Housekeeping </a:t>
            </a:r>
          </a:p>
          <a:p>
            <a:pPr marL="179080" indent="-179080">
              <a:buFont typeface="Arial" panose="020B0604020202020204" pitchFamily="34" charset="0"/>
              <a:buChar char="•"/>
            </a:pPr>
            <a:r>
              <a:rPr lang="en-US" b="0" dirty="0"/>
              <a:t>Construction Site Runoff Control</a:t>
            </a:r>
          </a:p>
          <a:p>
            <a:pPr marL="179080" indent="-179080">
              <a:buFont typeface="Arial" panose="020B0604020202020204" pitchFamily="34" charset="0"/>
              <a:buChar char="•"/>
            </a:pPr>
            <a:r>
              <a:rPr lang="en-US" b="0" dirty="0"/>
              <a:t>Post Construction Runoff Control</a:t>
            </a:r>
          </a:p>
          <a:p>
            <a:endParaRPr lang="en-US" b="1" dirty="0"/>
          </a:p>
          <a:p>
            <a:r>
              <a:rPr lang="en-US" dirty="0"/>
              <a:t>Additional control measures may be required by the permitting authority, such as other reporting, drainage basin mapping, or a schedule of compliance.</a:t>
            </a:r>
          </a:p>
          <a:p>
            <a:endParaRPr lang="en-US" dirty="0"/>
          </a:p>
          <a:p>
            <a:r>
              <a:rPr lang="en-US" dirty="0"/>
              <a:t>We’ll now take</a:t>
            </a:r>
            <a:r>
              <a:rPr lang="en-US" baseline="0" dirty="0"/>
              <a:t> a closer look at these measures and discuss the overlap with the Airport’s Industrial SWPPP. Some airports that are required to prepare in Industrial SWPPP and an MS4 SWMP may choose to combine them into one plan because there is overlap with some of the requirements.  Combining of plans is typically done with consent of the permitting authority.</a:t>
            </a:r>
            <a:endParaRPr lang="en-US" i="1" dirty="0"/>
          </a:p>
          <a:p>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47</a:t>
            </a:fld>
            <a:endParaRPr lang="en-US"/>
          </a:p>
        </p:txBody>
      </p:sp>
    </p:spTree>
    <p:extLst>
      <p:ext uri="{BB962C8B-B14F-4D97-AF65-F5344CB8AC3E}">
        <p14:creationId xmlns:p14="http://schemas.microsoft.com/office/powerpoint/2010/main" val="36645838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solidFill>
                  <a:srgbClr val="FF0000"/>
                </a:solidFill>
              </a:rPr>
              <a:t>The first minimum control measure in the MS4 SWMP is public education and outreach.</a:t>
            </a:r>
          </a:p>
          <a:p>
            <a:endParaRPr lang="en-US" b="1" dirty="0"/>
          </a:p>
          <a:p>
            <a:pPr marL="181247" indent="-181247">
              <a:buFont typeface="Arial" panose="020B0604020202020204" pitchFamily="34" charset="0"/>
              <a:buChar char="•"/>
            </a:pPr>
            <a:r>
              <a:rPr lang="en-US" dirty="0"/>
              <a:t>An informed and knowledgeable community is crucial to the success of a stormwater management program since it helps to ensure greater support and compliance for the program.</a:t>
            </a:r>
          </a:p>
          <a:p>
            <a:pPr marL="181247" indent="-181247">
              <a:buFont typeface="Arial" panose="020B0604020202020204" pitchFamily="34" charset="0"/>
              <a:buChar char="•"/>
            </a:pPr>
            <a:endParaRPr lang="en-US" dirty="0"/>
          </a:p>
          <a:p>
            <a:pPr marL="181247" indent="-181247">
              <a:buFont typeface="Arial" panose="020B0604020202020204" pitchFamily="34" charset="0"/>
              <a:buChar char="•"/>
            </a:pPr>
            <a:r>
              <a:rPr lang="en-US" baseline="0" dirty="0"/>
              <a:t>The public’s role at an airport differs from the public’s role in a municipal setting. There are two distinctly different components to the “public” at an airport.</a:t>
            </a:r>
          </a:p>
          <a:p>
            <a:pPr marL="638447" lvl="1" indent="-181247">
              <a:buFont typeface="Arial" panose="020B0604020202020204" pitchFamily="34" charset="0"/>
              <a:buChar char="•"/>
            </a:pPr>
            <a:r>
              <a:rPr lang="en-US" baseline="0" dirty="0"/>
              <a:t>The most influential group in terms of impacts on stormwater is the people who work at the airport. </a:t>
            </a:r>
          </a:p>
          <a:p>
            <a:pPr marL="638447" lvl="1" indent="-181247">
              <a:buFont typeface="Arial" panose="020B0604020202020204" pitchFamily="34" charset="0"/>
              <a:buChar char="•"/>
            </a:pPr>
            <a:r>
              <a:rPr lang="en-US" baseline="0" dirty="0"/>
              <a:t>The other group is the traveling public that use the airport. </a:t>
            </a:r>
          </a:p>
          <a:p>
            <a:pPr marL="181247" indent="-181247">
              <a:buFont typeface="Arial" panose="020B0604020202020204" pitchFamily="34" charset="0"/>
              <a:buChar char="•"/>
            </a:pPr>
            <a:endParaRPr lang="en-US" baseline="0" dirty="0"/>
          </a:p>
          <a:p>
            <a:pPr marL="181247" indent="-181247">
              <a:buFont typeface="Arial" panose="020B0604020202020204" pitchFamily="34" charset="0"/>
              <a:buChar char="•"/>
            </a:pPr>
            <a:r>
              <a:rPr lang="en-US" dirty="0"/>
              <a:t>Airports</a:t>
            </a:r>
            <a:r>
              <a:rPr lang="en-US" baseline="0" dirty="0"/>
              <a:t> must train staff and tenants so they are informed of the goals of the Industrial SWPPP and the MS4 SWMP.  The training program outlined in the Schedules and Procedures section of the SWPPP typically covers this control measure.</a:t>
            </a:r>
          </a:p>
          <a:p>
            <a:pPr marL="181247" indent="-181247">
              <a:buFont typeface="Arial" panose="020B0604020202020204" pitchFamily="34" charset="0"/>
              <a:buChar char="•"/>
            </a:pPr>
            <a:r>
              <a:rPr lang="en-US" baseline="0" dirty="0"/>
              <a:t>For the traveling public, the focus is typically limited to building awareness of the airport’s stormwater management programs, and how the traveling public can support the program goals.</a:t>
            </a:r>
          </a:p>
          <a:p>
            <a:pPr marL="181247" indent="-181247">
              <a:buFont typeface="Arial" panose="020B0604020202020204" pitchFamily="34" charset="0"/>
              <a:buChar char="•"/>
            </a:pPr>
            <a:r>
              <a:rPr lang="en-US" baseline="0" dirty="0"/>
              <a:t>Details may be added to this section of the SWPPP to address any additional unique public education components related to the MS4 SWMP.</a:t>
            </a:r>
          </a:p>
          <a:p>
            <a:pPr marL="181247" indent="-181247">
              <a:buFont typeface="Arial" panose="020B0604020202020204" pitchFamily="34" charset="0"/>
              <a:buChar char="•"/>
            </a:pPr>
            <a:r>
              <a:rPr lang="en-US" baseline="0" dirty="0"/>
              <a:t>The remainder of the information on public outreach and education focuses on the community of people who work at the airport.</a:t>
            </a:r>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48</a:t>
            </a:fld>
            <a:endParaRPr lang="en-US"/>
          </a:p>
        </p:txBody>
      </p:sp>
    </p:spTree>
    <p:extLst>
      <p:ext uri="{BB962C8B-B14F-4D97-AF65-F5344CB8AC3E}">
        <p14:creationId xmlns:p14="http://schemas.microsoft.com/office/powerpoint/2010/main" val="36858338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An active and involved community is crucial to the success of a stormwater management program.</a:t>
            </a:r>
            <a:r>
              <a:rPr lang="en-US" baseline="0" dirty="0"/>
              <a:t> The intent behind public participation is for all to take a stake in  reducing pollution to stormwater runoff. At the airport, this is part of training and making airport and tenant staff aware that it is their responsibility and their job to help o prevent stormwater pollution. </a:t>
            </a:r>
          </a:p>
          <a:p>
            <a:endParaRPr lang="en-US" baseline="0" dirty="0"/>
          </a:p>
          <a:p>
            <a:pPr defTabSz="955091"/>
            <a:r>
              <a:rPr lang="en-US" baseline="0" dirty="0"/>
              <a:t>The Schedules and Procedures section of the SWPPP typically covers this control measure. </a:t>
            </a:r>
            <a:endParaRPr lang="en-US" dirty="0"/>
          </a:p>
          <a:p>
            <a:pPr defTabSz="955091"/>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49</a:t>
            </a:fld>
            <a:endParaRPr lang="en-US"/>
          </a:p>
        </p:txBody>
      </p:sp>
    </p:spTree>
    <p:extLst>
      <p:ext uri="{BB962C8B-B14F-4D97-AF65-F5344CB8AC3E}">
        <p14:creationId xmlns:p14="http://schemas.microsoft.com/office/powerpoint/2010/main" val="3163317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Stormwater Pollution Prevention Plan, or SWPPP is prepared as a regulatory requirement of an Airport’s NPDES Industrial Stormwater Permit</a:t>
            </a:r>
            <a:r>
              <a:rPr lang="en-US" baseline="0" dirty="0">
                <a:latin typeface="Arial" panose="020B0604020202020204" pitchFamily="34" charset="0"/>
                <a:cs typeface="Arial" panose="020B0604020202020204" pitchFamily="34" charset="0"/>
              </a:rPr>
              <a:t> or Construction Stormwater Permit.</a:t>
            </a:r>
            <a:endParaRPr lang="en-US" dirty="0">
              <a:latin typeface="Arial" panose="020B0604020202020204" pitchFamily="34" charset="0"/>
              <a:cs typeface="Arial" panose="020B0604020202020204" pitchFamily="34" charset="0"/>
            </a:endParaRPr>
          </a:p>
          <a:p>
            <a:pPr marL="181233" indent="-181233">
              <a:buFont typeface="Arial" panose="020B0604020202020204" pitchFamily="34" charset="0"/>
              <a:buChar char="•"/>
            </a:pPr>
            <a:r>
              <a:rPr lang="en-US" dirty="0">
                <a:latin typeface="Arial" panose="020B0604020202020204" pitchFamily="34" charset="0"/>
                <a:cs typeface="Arial" panose="020B0604020202020204" pitchFamily="34" charset="0"/>
              </a:rPr>
              <a:t>The permits contain requirements for measures to prevent pollution to stormwater runoff from industrial activities performed on airports or activities at construction sites.  </a:t>
            </a:r>
          </a:p>
          <a:p>
            <a:pPr marL="181233" indent="-181233">
              <a:buFont typeface="Arial" panose="020B0604020202020204" pitchFamily="34" charset="0"/>
              <a:buChar char="•"/>
            </a:pPr>
            <a:r>
              <a:rPr lang="en-US" dirty="0">
                <a:latin typeface="Arial" panose="020B0604020202020204" pitchFamily="34" charset="0"/>
                <a:cs typeface="Arial" panose="020B0604020202020204" pitchFamily="34" charset="0"/>
              </a:rPr>
              <a:t>A SWPPP describes how control measures are implemented to satisfy the permit requirements.  </a:t>
            </a:r>
          </a:p>
          <a:p>
            <a:endParaRPr lang="en-US"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5</a:t>
            </a:fld>
            <a:endParaRPr lang="en-US"/>
          </a:p>
        </p:txBody>
      </p:sp>
    </p:spTree>
    <p:extLst>
      <p:ext uri="{BB962C8B-B14F-4D97-AF65-F5344CB8AC3E}">
        <p14:creationId xmlns:p14="http://schemas.microsoft.com/office/powerpoint/2010/main" val="26531171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lvl="1">
              <a:buClr>
                <a:schemeClr val="accent6"/>
              </a:buClr>
            </a:pPr>
            <a:r>
              <a:rPr lang="en-US" sz="2900" dirty="0">
                <a:solidFill>
                  <a:schemeClr val="accent6"/>
                </a:solidFill>
              </a:rPr>
              <a:t>Beyond what’s covered in eth SWPPP, the airport can take</a:t>
            </a:r>
            <a:r>
              <a:rPr lang="en-US" sz="2900" baseline="0" dirty="0">
                <a:solidFill>
                  <a:schemeClr val="accent6"/>
                </a:solidFill>
              </a:rPr>
              <a:t> additional actions to </a:t>
            </a:r>
            <a:r>
              <a:rPr lang="en-US" sz="2900" dirty="0">
                <a:solidFill>
                  <a:schemeClr val="accent6"/>
                </a:solidFill>
              </a:rPr>
              <a:t>involve the public,</a:t>
            </a:r>
            <a:r>
              <a:rPr lang="en-US" sz="2900" baseline="0" dirty="0">
                <a:solidFill>
                  <a:schemeClr val="accent6"/>
                </a:solidFill>
              </a:rPr>
              <a:t> such as</a:t>
            </a:r>
            <a:r>
              <a:rPr lang="en-US" sz="2900" dirty="0">
                <a:solidFill>
                  <a:schemeClr val="accent6"/>
                </a:solidFill>
              </a:rPr>
              <a:t>:</a:t>
            </a:r>
          </a:p>
          <a:p>
            <a:pPr marL="477545" lvl="1" indent="-477545">
              <a:buClr>
                <a:schemeClr val="accent6"/>
              </a:buClr>
              <a:buFont typeface="Arial" panose="020B0604020202020204" pitchFamily="34" charset="0"/>
              <a:buChar char="•"/>
            </a:pPr>
            <a:r>
              <a:rPr lang="en-US" sz="2900" dirty="0">
                <a:solidFill>
                  <a:schemeClr val="accent6"/>
                </a:solidFill>
              </a:rPr>
              <a:t>Tenant</a:t>
            </a:r>
            <a:r>
              <a:rPr lang="en-US" sz="2900" baseline="0" dirty="0">
                <a:solidFill>
                  <a:schemeClr val="accent6"/>
                </a:solidFill>
              </a:rPr>
              <a:t> surveys</a:t>
            </a:r>
            <a:endParaRPr lang="en-US" sz="2900" dirty="0">
              <a:solidFill>
                <a:schemeClr val="accent6"/>
              </a:solidFill>
            </a:endParaRPr>
          </a:p>
          <a:p>
            <a:pPr marL="457200" lvl="1" indent="-457200">
              <a:buClr>
                <a:schemeClr val="accent6"/>
              </a:buClr>
              <a:buFont typeface="Arial" panose="020B0604020202020204" pitchFamily="34" charset="0"/>
              <a:buChar char="•"/>
            </a:pPr>
            <a:r>
              <a:rPr lang="en-US" sz="3200" dirty="0">
                <a:solidFill>
                  <a:schemeClr val="accent6"/>
                </a:solidFill>
                <a:latin typeface="Arial" panose="020B0604020202020204" pitchFamily="34" charset="0"/>
              </a:rPr>
              <a:t>Checking in with municipal MS4 permit manager to see if there is anything the Airport can do to participate in the public participation plan</a:t>
            </a:r>
          </a:p>
          <a:p>
            <a:pPr marL="477545" lvl="1" indent="-477545">
              <a:buClr>
                <a:schemeClr val="accent6"/>
              </a:buClr>
              <a:buFont typeface="Arial" panose="020B0604020202020204" pitchFamily="34" charset="0"/>
              <a:buChar char="•"/>
            </a:pPr>
            <a:r>
              <a:rPr lang="en-US" sz="2900" dirty="0">
                <a:solidFill>
                  <a:schemeClr val="accent6"/>
                </a:solidFill>
              </a:rPr>
              <a:t>Participating in outreach events and community cleanups</a:t>
            </a:r>
          </a:p>
          <a:p>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50</a:t>
            </a:fld>
            <a:endParaRPr lang="en-US"/>
          </a:p>
        </p:txBody>
      </p:sp>
    </p:spTree>
    <p:extLst>
      <p:ext uri="{BB962C8B-B14F-4D97-AF65-F5344CB8AC3E}">
        <p14:creationId xmlns:p14="http://schemas.microsoft.com/office/powerpoint/2010/main" val="8568993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66647">
              <a:defRPr/>
            </a:pPr>
            <a:r>
              <a:rPr lang="en-US" dirty="0"/>
              <a:t>The third minimum control measure is Illicit Discharge Detection and Elimination</a:t>
            </a:r>
          </a:p>
          <a:p>
            <a:pPr defTabSz="966647">
              <a:defRPr/>
            </a:pPr>
            <a:r>
              <a:rPr lang="en-US" dirty="0"/>
              <a:t>As a reminder, an illicit discharge is “...any discharge …that is not composed entirely of stormwater...” or a discharge</a:t>
            </a:r>
            <a:r>
              <a:rPr lang="en-US" baseline="0" dirty="0"/>
              <a:t> </a:t>
            </a:r>
            <a:r>
              <a:rPr lang="en-US" dirty="0"/>
              <a:t>from explicitly authorized activities.  An example of an authorized non-stormwater discharge is condensate from air conditioning units.  </a:t>
            </a:r>
          </a:p>
          <a:p>
            <a:pPr defTabSz="966647">
              <a:defRPr/>
            </a:pPr>
            <a:endParaRPr lang="en-US" dirty="0"/>
          </a:p>
          <a:p>
            <a:pPr defTabSz="966647">
              <a:defRPr/>
            </a:pPr>
            <a:r>
              <a:rPr lang="en-US" dirty="0"/>
              <a:t>The</a:t>
            </a:r>
            <a:r>
              <a:rPr lang="en-US" baseline="0" dirty="0"/>
              <a:t> illicit discharge inspection schedule and procedures outlined in the Schedules and procedures section of the Industrial SWPPP can cover this MS4 control measure as long as it includes non-industrial areas of the airport.</a:t>
            </a:r>
            <a:endParaRPr lang="en-US" dirty="0"/>
          </a:p>
          <a:p>
            <a:r>
              <a:rPr lang="en-US" dirty="0"/>
              <a:t> </a:t>
            </a:r>
          </a:p>
          <a:p>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51</a:t>
            </a:fld>
            <a:endParaRPr lang="en-US"/>
          </a:p>
        </p:txBody>
      </p:sp>
    </p:spTree>
    <p:extLst>
      <p:ext uri="{BB962C8B-B14F-4D97-AF65-F5344CB8AC3E}">
        <p14:creationId xmlns:p14="http://schemas.microsoft.com/office/powerpoint/2010/main" val="4088425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70C0"/>
              </a:buClr>
            </a:pPr>
            <a:r>
              <a:rPr lang="en-US" dirty="0"/>
              <a:t>The fourth</a:t>
            </a:r>
            <a:r>
              <a:rPr lang="en-US" baseline="0" dirty="0"/>
              <a:t> minimum control measure is Pollution Prevention through Good Housekeeping practices.   </a:t>
            </a:r>
          </a:p>
          <a:p>
            <a:pPr>
              <a:buClr>
                <a:srgbClr val="0070C0"/>
              </a:buClr>
            </a:pPr>
            <a:endParaRPr lang="en-US" baseline="0" dirty="0"/>
          </a:p>
          <a:p>
            <a:pPr>
              <a:buClr>
                <a:srgbClr val="0070C0"/>
              </a:buClr>
            </a:pPr>
            <a:r>
              <a:rPr lang="en-US" dirty="0"/>
              <a:t>The key requirements here are:</a:t>
            </a:r>
          </a:p>
          <a:p>
            <a:pPr marL="171450" indent="-171450">
              <a:buClr>
                <a:srgbClr val="0070C0"/>
              </a:buClr>
              <a:buFont typeface="Arial" panose="020B0604020202020204" pitchFamily="34" charset="0"/>
              <a:buChar char="•"/>
            </a:pPr>
            <a:r>
              <a:rPr lang="en-US" dirty="0"/>
              <a:t>Implement a program of pollution prevention/good housekeeping to ensure existing operations minimize contamination of stormwater discharges</a:t>
            </a:r>
          </a:p>
          <a:p>
            <a:pPr marL="171450" indent="-171450">
              <a:buClr>
                <a:srgbClr val="0070C0"/>
              </a:buClr>
              <a:buFont typeface="Arial" panose="020B0604020202020204" pitchFamily="34" charset="0"/>
              <a:buChar char="•"/>
            </a:pPr>
            <a:r>
              <a:rPr lang="en-US" dirty="0"/>
              <a:t>Conduct inspection and maintenance of stormwater system and controls.</a:t>
            </a:r>
          </a:p>
          <a:p>
            <a:pPr>
              <a:buClr>
                <a:srgbClr val="0070C0"/>
              </a:buClr>
            </a:pPr>
            <a:endParaRPr lang="en-US" dirty="0"/>
          </a:p>
          <a:p>
            <a:pPr>
              <a:buClr>
                <a:srgbClr val="0070C0"/>
              </a:buClr>
            </a:pPr>
            <a:r>
              <a:rPr lang="en-US" dirty="0"/>
              <a:t>This minimum</a:t>
            </a:r>
            <a:r>
              <a:rPr lang="en-US" baseline="0" dirty="0"/>
              <a:t> control measure is covered in the Management Practices section of the Industrial SWPPP. The inspection topic is typically covered in the Schedules and Procedures section of the Industrial SWPPP.</a:t>
            </a:r>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52</a:t>
            </a:fld>
            <a:endParaRPr lang="en-US"/>
          </a:p>
        </p:txBody>
      </p:sp>
    </p:spTree>
    <p:extLst>
      <p:ext uri="{BB962C8B-B14F-4D97-AF65-F5344CB8AC3E}">
        <p14:creationId xmlns:p14="http://schemas.microsoft.com/office/powerpoint/2010/main" val="39500048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defTabSz="966603">
              <a:defRPr/>
            </a:pPr>
            <a:r>
              <a:rPr lang="en-US" dirty="0"/>
              <a:t>The fifth minimum control measure is Construction Site </a:t>
            </a:r>
            <a:r>
              <a:rPr lang="en-US" dirty="0" err="1"/>
              <a:t>Stormwater</a:t>
            </a:r>
            <a:r>
              <a:rPr lang="en-US" dirty="0"/>
              <a:t> and Runoff Controls.</a:t>
            </a:r>
            <a:br>
              <a:rPr lang="en-US" dirty="0"/>
            </a:br>
            <a:endParaRPr lang="en-US" dirty="0"/>
          </a:p>
          <a:p>
            <a:r>
              <a:rPr lang="en-US" dirty="0"/>
              <a:t>Permits</a:t>
            </a:r>
            <a:r>
              <a:rPr lang="en-US" baseline="0" dirty="0"/>
              <a:t> for construction site stormwater discharges are usually issued by state agencies or local municipalities. Airports do not typically create additional requirements in a SWMP, but can create policies that require the control of construction site waste such as building material disposal, concrete wash water and other debris.</a:t>
            </a:r>
          </a:p>
          <a:p>
            <a:endParaRPr lang="en-US" baseline="0" dirty="0"/>
          </a:p>
          <a:p>
            <a:pPr marL="0" indent="0">
              <a:buClr>
                <a:srgbClr val="0070C0"/>
              </a:buClr>
              <a:buNone/>
            </a:pPr>
            <a:r>
              <a:rPr lang="en-US" dirty="0"/>
              <a:t>The Airport can:</a:t>
            </a:r>
          </a:p>
          <a:p>
            <a:pPr marL="171450" indent="-171450">
              <a:buClr>
                <a:srgbClr val="0070C0"/>
              </a:buClr>
              <a:buFont typeface="Arial" panose="020B0604020202020204" pitchFamily="34" charset="0"/>
              <a:buChar char="•"/>
            </a:pPr>
            <a:r>
              <a:rPr lang="en-US" dirty="0"/>
              <a:t>Address control of site waste (i.e. discarded  building materials, concrete truck washout water, chemicals, litter, sanitary waste).</a:t>
            </a:r>
          </a:p>
          <a:p>
            <a:pPr marL="171450" indent="-171450">
              <a:buClr>
                <a:srgbClr val="0070C0"/>
              </a:buClr>
              <a:buFont typeface="Arial" panose="020B0604020202020204" pitchFamily="34" charset="0"/>
              <a:buChar char="•"/>
            </a:pPr>
            <a:r>
              <a:rPr lang="en-US" dirty="0"/>
              <a:t>Educate construction contractor staff on the importance of  sediment control from construction sites.</a:t>
            </a:r>
          </a:p>
          <a:p>
            <a:endParaRPr lang="en-US" baseline="0" dirty="0"/>
          </a:p>
          <a:p>
            <a:r>
              <a:rPr lang="en-US" baseline="0" dirty="0"/>
              <a:t>If the Industrial SWPPP and MS4 SWMP are combined, an additional section could be added to discuss policies the airport has for control or monitoring of potential pollutants to stormwater from construction projects.</a:t>
            </a:r>
            <a:endParaRPr lang="en-US" dirty="0"/>
          </a:p>
        </p:txBody>
      </p:sp>
      <p:sp>
        <p:nvSpPr>
          <p:cNvPr id="4" name="Slide Number Placeholder 3"/>
          <p:cNvSpPr>
            <a:spLocks noGrp="1"/>
          </p:cNvSpPr>
          <p:nvPr>
            <p:ph type="sldNum" sz="quarter" idx="10"/>
          </p:nvPr>
        </p:nvSpPr>
        <p:spPr/>
        <p:txBody>
          <a:bodyPr/>
          <a:lstStyle/>
          <a:p>
            <a:fld id="{0B74475B-3BD4-4276-B99E-477213ED4BD0}"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647233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03">
              <a:defRPr/>
            </a:pPr>
            <a:r>
              <a:rPr lang="en-US" dirty="0"/>
              <a:t>The sixth  minimum control measure is Post Construction Stormwater Management</a:t>
            </a:r>
            <a:br>
              <a:rPr lang="en-US" dirty="0"/>
            </a:br>
            <a:endParaRPr lang="en-US" dirty="0"/>
          </a:p>
          <a:p>
            <a:pPr defTabSz="966603">
              <a:defRPr/>
            </a:pPr>
            <a:r>
              <a:rPr lang="en-US" dirty="0"/>
              <a:t>This</a:t>
            </a:r>
            <a:r>
              <a:rPr lang="en-US" baseline="0" dirty="0"/>
              <a:t> control measure is typically covered in the control practices section of the Industrial SWPPP. </a:t>
            </a:r>
          </a:p>
          <a:p>
            <a:pPr defTabSz="966603">
              <a:defRPr/>
            </a:pPr>
            <a:r>
              <a:rPr lang="en-US" baseline="0" dirty="0"/>
              <a:t>Coordinate with your local regulators to confirm that the measures in place satisfy the post construction stormwater management goals of the MS4 Permit.</a:t>
            </a:r>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54</a:t>
            </a:fld>
            <a:endParaRPr lang="en-US"/>
          </a:p>
        </p:txBody>
      </p:sp>
    </p:spTree>
    <p:extLst>
      <p:ext uri="{BB962C8B-B14F-4D97-AF65-F5344CB8AC3E}">
        <p14:creationId xmlns:p14="http://schemas.microsoft.com/office/powerpoint/2010/main" val="38375368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There are other factors that may impact SWMP requirements, for example:</a:t>
            </a:r>
          </a:p>
          <a:p>
            <a:pPr marL="179080" indent="-179080">
              <a:buFont typeface="Arial" panose="020B0604020202020204" pitchFamily="34" charset="0"/>
              <a:buChar char="•"/>
            </a:pPr>
            <a:r>
              <a:rPr lang="en-US" dirty="0"/>
              <a:t>TMDL requirements that are specific to receiving waterbodies. These would take the form Measures and controls.</a:t>
            </a:r>
          </a:p>
          <a:p>
            <a:pPr marL="179080" indent="-179080">
              <a:buFont typeface="Arial" panose="020B0604020202020204" pitchFamily="34" charset="0"/>
              <a:buChar char="•"/>
            </a:pPr>
            <a:r>
              <a:rPr lang="en-US" dirty="0"/>
              <a:t>Local jurisdictional requirements.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Discussions with local agencies responsible for these types of requirements is highly recommended.</a:t>
            </a:r>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55</a:t>
            </a:fld>
            <a:endParaRPr lang="en-US"/>
          </a:p>
        </p:txBody>
      </p:sp>
    </p:spTree>
    <p:extLst>
      <p:ext uri="{BB962C8B-B14F-4D97-AF65-F5344CB8AC3E}">
        <p14:creationId xmlns:p14="http://schemas.microsoft.com/office/powerpoint/2010/main" val="6742647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in lesson 3 you learned to:  </a:t>
            </a:r>
          </a:p>
          <a:p>
            <a:r>
              <a:rPr lang="en-US" dirty="0"/>
              <a:t>Define MS4 </a:t>
            </a:r>
            <a:r>
              <a:rPr lang="en-US" dirty="0" err="1"/>
              <a:t>Stormwater</a:t>
            </a:r>
            <a:r>
              <a:rPr lang="en-US" dirty="0"/>
              <a:t> Permitting Program</a:t>
            </a:r>
          </a:p>
          <a:p>
            <a:pPr marL="181239" indent="-181239">
              <a:buFont typeface="Arial" panose="020B0604020202020204" pitchFamily="34" charset="0"/>
              <a:buChar char="•"/>
            </a:pPr>
            <a:r>
              <a:rPr lang="en-US" dirty="0"/>
              <a:t>Examine the Components of a SWMP Plan</a:t>
            </a:r>
          </a:p>
          <a:p>
            <a:pPr marL="181239" indent="-181239">
              <a:buFont typeface="Arial" panose="020B0604020202020204" pitchFamily="34" charset="0"/>
              <a:buChar char="•"/>
            </a:pPr>
            <a:r>
              <a:rPr lang="en-US" dirty="0"/>
              <a:t>Identify six minimum control measures and other considerations</a:t>
            </a:r>
          </a:p>
          <a:p>
            <a:pPr marL="181239" indent="-181239">
              <a:buFont typeface="Arial" panose="020B0604020202020204" pitchFamily="34" charset="0"/>
              <a:buChar char="•"/>
            </a:pPr>
            <a:r>
              <a:rPr lang="en-US" dirty="0"/>
              <a:t>And Describe Essentials Practices of a SWMP</a:t>
            </a:r>
          </a:p>
          <a:p>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56</a:t>
            </a:fld>
            <a:endParaRPr lang="en-US"/>
          </a:p>
        </p:txBody>
      </p:sp>
    </p:spTree>
    <p:extLst>
      <p:ext uri="{BB962C8B-B14F-4D97-AF65-F5344CB8AC3E}">
        <p14:creationId xmlns:p14="http://schemas.microsoft.com/office/powerpoint/2010/main" val="20724610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627"/>
              </a:spcAft>
              <a:buClrTx/>
              <a:buSzTx/>
              <a:buFontTx/>
              <a:buNone/>
              <a:tabLst/>
              <a:defRPr/>
            </a:pPr>
            <a:r>
              <a:rPr lang="en-US" sz="1400" dirty="0"/>
              <a:t>It’s time for a Knowledge Check. Recall the information you have just covered</a:t>
            </a:r>
            <a:r>
              <a:rPr lang="en-US" sz="1400" baseline="0" dirty="0"/>
              <a:t> in the lesson</a:t>
            </a:r>
          </a:p>
          <a:p>
            <a:pPr>
              <a:spcAft>
                <a:spcPts val="627"/>
              </a:spcAft>
            </a:pPr>
            <a:endParaRPr lang="en-US" sz="1300" dirty="0"/>
          </a:p>
          <a:p>
            <a:pPr>
              <a:spcAft>
                <a:spcPts val="627"/>
              </a:spcAft>
            </a:pPr>
            <a:r>
              <a:rPr lang="en-US" sz="1300" dirty="0"/>
              <a:t>Multiple Choice </a:t>
            </a:r>
          </a:p>
          <a:p>
            <a:pPr>
              <a:spcAft>
                <a:spcPts val="627"/>
              </a:spcAft>
            </a:pPr>
            <a:br>
              <a:rPr lang="en-US" sz="1300" dirty="0"/>
            </a:br>
            <a:r>
              <a:rPr lang="en-US" sz="1300" dirty="0"/>
              <a:t>Under the ____ Program, MS4s are required to develop and implement a stormwater management program.</a:t>
            </a:r>
          </a:p>
          <a:p>
            <a:pPr>
              <a:spcAft>
                <a:spcPts val="627"/>
              </a:spcAft>
            </a:pPr>
            <a:endParaRPr lang="en-US" sz="1300" dirty="0"/>
          </a:p>
          <a:p>
            <a:pPr>
              <a:spcAft>
                <a:spcPts val="627"/>
              </a:spcAft>
            </a:pPr>
            <a:r>
              <a:rPr lang="en-US" sz="1300" dirty="0"/>
              <a:t>SPCC</a:t>
            </a:r>
          </a:p>
          <a:p>
            <a:pPr>
              <a:spcAft>
                <a:spcPts val="627"/>
              </a:spcAft>
            </a:pPr>
            <a:r>
              <a:rPr lang="en-US" sz="1300" dirty="0"/>
              <a:t>TMDL</a:t>
            </a:r>
          </a:p>
          <a:p>
            <a:pPr>
              <a:spcAft>
                <a:spcPts val="627"/>
              </a:spcAft>
            </a:pPr>
            <a:r>
              <a:rPr lang="en-US" sz="1300" b="1" dirty="0"/>
              <a:t>NPDES (correct)</a:t>
            </a:r>
          </a:p>
          <a:p>
            <a:pPr>
              <a:spcAft>
                <a:spcPts val="627"/>
              </a:spcAft>
            </a:pPr>
            <a:r>
              <a:rPr lang="en-US" sz="1300" b="0" dirty="0"/>
              <a:t>All of the above</a:t>
            </a:r>
            <a:endParaRPr lang="en-US" b="0" dirty="0"/>
          </a:p>
        </p:txBody>
      </p:sp>
      <p:sp>
        <p:nvSpPr>
          <p:cNvPr id="4" name="Slide Number Placeholder 3"/>
          <p:cNvSpPr>
            <a:spLocks noGrp="1"/>
          </p:cNvSpPr>
          <p:nvPr>
            <p:ph type="sldNum" sz="quarter" idx="10"/>
          </p:nvPr>
        </p:nvSpPr>
        <p:spPr/>
        <p:txBody>
          <a:bodyPr/>
          <a:lstStyle/>
          <a:p>
            <a:fld id="{3AF544F8-0AB5-4262-97E1-5C46A33C042C}" type="slidenum">
              <a:rPr lang="en-US" smtClean="0"/>
              <a:t>57</a:t>
            </a:fld>
            <a:endParaRPr lang="en-US"/>
          </a:p>
        </p:txBody>
      </p:sp>
    </p:spTree>
    <p:extLst>
      <p:ext uri="{BB962C8B-B14F-4D97-AF65-F5344CB8AC3E}">
        <p14:creationId xmlns:p14="http://schemas.microsoft.com/office/powerpoint/2010/main" val="9030481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a:solidFill>
                  <a:srgbClr val="010101"/>
                </a:solidFill>
                <a:ea typeface="Cambria" panose="02040503050406030204" pitchFamily="18" charset="0"/>
              </a:rPr>
              <a:t>T/F</a:t>
            </a:r>
          </a:p>
          <a:p>
            <a:pPr marL="0" indent="0">
              <a:buNone/>
            </a:pPr>
            <a:r>
              <a:rPr lang="en-US" sz="1400" dirty="0">
                <a:solidFill>
                  <a:srgbClr val="010101"/>
                </a:solidFill>
              </a:rPr>
              <a:t>Illicit discharge inspections are common to both the SWPPP and SWMP</a:t>
            </a:r>
          </a:p>
          <a:p>
            <a:pPr marL="0" indent="0">
              <a:buNone/>
            </a:pPr>
            <a:endParaRPr lang="en-US" sz="1400" dirty="0">
              <a:solidFill>
                <a:srgbClr val="010101"/>
              </a:solidFill>
            </a:endParaRPr>
          </a:p>
          <a:p>
            <a:pPr marL="0" indent="0">
              <a:buNone/>
            </a:pPr>
            <a:r>
              <a:rPr lang="en-US" sz="1400" dirty="0">
                <a:solidFill>
                  <a:srgbClr val="010101"/>
                </a:solidFill>
              </a:rPr>
              <a:t>True</a:t>
            </a:r>
            <a:endParaRPr lang="en-US" sz="1400" dirty="0"/>
          </a:p>
          <a:p>
            <a:endParaRPr lang="en-US" dirty="0"/>
          </a:p>
        </p:txBody>
      </p:sp>
      <p:sp>
        <p:nvSpPr>
          <p:cNvPr id="4" name="Slide Number Placeholder 3"/>
          <p:cNvSpPr>
            <a:spLocks noGrp="1"/>
          </p:cNvSpPr>
          <p:nvPr>
            <p:ph type="sldNum" sz="quarter" idx="10"/>
          </p:nvPr>
        </p:nvSpPr>
        <p:spPr/>
        <p:txBody>
          <a:bodyPr/>
          <a:lstStyle/>
          <a:p>
            <a:fld id="{3AF544F8-0AB5-4262-97E1-5C46A33C042C}" type="slidenum">
              <a:rPr lang="en-US" smtClean="0"/>
              <a:t>58</a:t>
            </a:fld>
            <a:endParaRPr lang="en-US"/>
          </a:p>
        </p:txBody>
      </p:sp>
    </p:spTree>
    <p:extLst>
      <p:ext uri="{BB962C8B-B14F-4D97-AF65-F5344CB8AC3E}">
        <p14:creationId xmlns:p14="http://schemas.microsoft.com/office/powerpoint/2010/main" val="39495385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to Lesson 4 on Spill Prevention, Control and Countermeasures (SPCC) Plans</a:t>
            </a:r>
            <a:endParaRPr lang="en-US" dirty="0"/>
          </a:p>
          <a:p>
            <a:endParaRPr lang="en-US" dirty="0"/>
          </a:p>
        </p:txBody>
      </p:sp>
      <p:sp>
        <p:nvSpPr>
          <p:cNvPr id="4" name="Slide Number Placeholder 3"/>
          <p:cNvSpPr>
            <a:spLocks noGrp="1"/>
          </p:cNvSpPr>
          <p:nvPr>
            <p:ph type="sldNum" sz="quarter" idx="10"/>
          </p:nvPr>
        </p:nvSpPr>
        <p:spPr/>
        <p:txBody>
          <a:bodyPr/>
          <a:lstStyle/>
          <a:p>
            <a:pPr defTabSz="955091">
              <a:defRPr/>
            </a:pPr>
            <a:fld id="{A4F7F030-D2E5-48DD-9957-B23FA16BBB33}" type="slidenum">
              <a:rPr lang="en-US">
                <a:solidFill>
                  <a:prstClr val="black"/>
                </a:solidFill>
                <a:latin typeface="Calibri" panose="020F0502020204030204"/>
              </a:rPr>
              <a:pPr defTabSz="955091">
                <a:defRPr/>
              </a:pPr>
              <a:t>59</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955091">
              <a:defRPr/>
            </a:pPr>
            <a:r>
              <a:rPr lang="en-US">
                <a:solidFill>
                  <a:prstClr val="black"/>
                </a:solidFill>
                <a:latin typeface="Calibri" panose="020F0502020204030204"/>
              </a:rPr>
              <a:t>© ACRP, 2015.  All Rights Reserved.</a:t>
            </a:r>
          </a:p>
        </p:txBody>
      </p:sp>
      <p:sp>
        <p:nvSpPr>
          <p:cNvPr id="6" name="Header Placeholder 5"/>
          <p:cNvSpPr>
            <a:spLocks noGrp="1"/>
          </p:cNvSpPr>
          <p:nvPr>
            <p:ph type="hdr" sz="quarter" idx="12"/>
          </p:nvPr>
        </p:nvSpPr>
        <p:spPr/>
        <p:txBody>
          <a:bodyPr/>
          <a:lstStyle/>
          <a:p>
            <a:pPr defTabSz="955091">
              <a:defRPr/>
            </a:pPr>
            <a:r>
              <a:rPr lang="en-US">
                <a:solidFill>
                  <a:prstClr val="black"/>
                </a:solidFill>
                <a:latin typeface="Calibri" panose="020F0502020204030204"/>
              </a:rPr>
              <a:t>Course 3:  Lesson 1 - Introduction to Planning, Inspection, Reporting</a:t>
            </a:r>
          </a:p>
        </p:txBody>
      </p:sp>
    </p:spTree>
    <p:extLst>
      <p:ext uri="{BB962C8B-B14F-4D97-AF65-F5344CB8AC3E}">
        <p14:creationId xmlns:p14="http://schemas.microsoft.com/office/powerpoint/2010/main" val="2776781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second type of </a:t>
            </a:r>
            <a:r>
              <a:rPr lang="en-US" dirty="0" err="1">
                <a:latin typeface="Arial" panose="020B0604020202020204" pitchFamily="34" charset="0"/>
                <a:cs typeface="Arial" panose="020B0604020202020204" pitchFamily="34" charset="0"/>
              </a:rPr>
              <a:t>stormwater</a:t>
            </a:r>
            <a:r>
              <a:rPr lang="en-US" dirty="0">
                <a:latin typeface="Arial" panose="020B0604020202020204" pitchFamily="34" charset="0"/>
                <a:cs typeface="Arial" panose="020B0604020202020204" pitchFamily="34" charset="0"/>
              </a:rPr>
              <a:t> plan we’ll learn about is the </a:t>
            </a:r>
            <a:r>
              <a:rPr lang="en-US" dirty="0" err="1">
                <a:latin typeface="Arial" panose="020B0604020202020204" pitchFamily="34" charset="0"/>
                <a:cs typeface="Arial" panose="020B0604020202020204" pitchFamily="34" charset="0"/>
              </a:rPr>
              <a:t>Stormwater</a:t>
            </a:r>
            <a:r>
              <a:rPr lang="en-US" dirty="0">
                <a:latin typeface="Arial" panose="020B0604020202020204" pitchFamily="34" charset="0"/>
                <a:cs typeface="Arial" panose="020B0604020202020204" pitchFamily="34" charset="0"/>
              </a:rPr>
              <a:t> Management Plan, or SWMP.  </a:t>
            </a:r>
            <a:r>
              <a:rPr lang="en-US" baseline="0" dirty="0">
                <a:latin typeface="Arial" panose="020B0604020202020204" pitchFamily="34" charset="0"/>
                <a:cs typeface="Arial" panose="020B0604020202020204" pitchFamily="34" charset="0"/>
              </a:rPr>
              <a:t> </a:t>
            </a:r>
          </a:p>
          <a:p>
            <a:endParaRPr lang="en-US" baseline="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SWMP is prepared as a regulatory requirement for urban or other areas that are regulated under the Municipal Separate Storm Sewer System or MS4 permit program.  Airports located within an MS4 permitted municipalities, or designated as an MS4, may be required to prepare a compliance plan with the 6 minimum controls.  These will be discussed in more detail in Lesson 3.</a:t>
            </a:r>
          </a:p>
          <a:p>
            <a:r>
              <a:rPr lang="en-US" dirty="0"/>
              <a:t> </a:t>
            </a:r>
          </a:p>
          <a:p>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6</a:t>
            </a:fld>
            <a:endParaRPr lang="en-US"/>
          </a:p>
        </p:txBody>
      </p:sp>
    </p:spTree>
    <p:extLst>
      <p:ext uri="{BB962C8B-B14F-4D97-AF65-F5344CB8AC3E}">
        <p14:creationId xmlns:p14="http://schemas.microsoft.com/office/powerpoint/2010/main" val="24634895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you will learn to:</a:t>
            </a:r>
          </a:p>
          <a:p>
            <a:pPr marL="179080" indent="-179080">
              <a:buClr>
                <a:srgbClr val="0070C0"/>
              </a:buClr>
              <a:buFont typeface="Arial" panose="020B0604020202020204" pitchFamily="34" charset="0"/>
              <a:buChar char="•"/>
            </a:pPr>
            <a:r>
              <a:rPr lang="en-US" b="0" dirty="0">
                <a:solidFill>
                  <a:schemeClr val="tx1"/>
                </a:solidFill>
              </a:rPr>
              <a:t>Describe </a:t>
            </a:r>
            <a:r>
              <a:rPr lang="en-US" b="0" dirty="0">
                <a:solidFill>
                  <a:srgbClr val="0070C0"/>
                </a:solidFill>
              </a:rPr>
              <a:t>SPCC</a:t>
            </a:r>
            <a:r>
              <a:rPr lang="en-US" b="0" dirty="0">
                <a:solidFill>
                  <a:schemeClr val="tx1"/>
                </a:solidFill>
              </a:rPr>
              <a:t> regulations</a:t>
            </a:r>
          </a:p>
          <a:p>
            <a:pPr marL="179080" indent="-179080">
              <a:buClr>
                <a:srgbClr val="0070C0"/>
              </a:buClr>
              <a:buFont typeface="Arial" panose="020B0604020202020204" pitchFamily="34" charset="0"/>
              <a:buChar char="•"/>
            </a:pPr>
            <a:r>
              <a:rPr lang="en-US" dirty="0">
                <a:solidFill>
                  <a:schemeClr val="tx1"/>
                </a:solidFill>
              </a:rPr>
              <a:t>Identify the key components of an </a:t>
            </a:r>
            <a:r>
              <a:rPr lang="en-US" b="0" dirty="0">
                <a:solidFill>
                  <a:srgbClr val="0070C0"/>
                </a:solidFill>
              </a:rPr>
              <a:t>SPCC</a:t>
            </a:r>
            <a:r>
              <a:rPr lang="en-US" b="0" dirty="0">
                <a:solidFill>
                  <a:schemeClr val="tx1"/>
                </a:solidFill>
              </a:rPr>
              <a:t> plan</a:t>
            </a:r>
          </a:p>
          <a:p>
            <a:pPr marL="179080" indent="-179080">
              <a:buClr>
                <a:srgbClr val="0070C0"/>
              </a:buClr>
              <a:buFont typeface="Arial" panose="020B0604020202020204" pitchFamily="34" charset="0"/>
              <a:buChar char="•"/>
            </a:pPr>
            <a:endParaRPr lang="en-US" b="0" dirty="0"/>
          </a:p>
          <a:p>
            <a:pPr marL="179080" indent="-17908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8332521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SPCC Plan stands for Spill Prevention, Control and Countermeasures Plan</a:t>
            </a:r>
            <a:br>
              <a:rPr lang="en-US" dirty="0"/>
            </a:br>
            <a:endParaRPr lang="en-US" dirty="0"/>
          </a:p>
          <a:p>
            <a:pPr marL="0" indent="0">
              <a:buFont typeface="Arial" panose="020B0604020202020204" pitchFamily="34" charset="0"/>
              <a:buNone/>
            </a:pPr>
            <a:r>
              <a:rPr lang="en-US" dirty="0"/>
              <a:t>The SPCC Plan establishes </a:t>
            </a:r>
          </a:p>
          <a:p>
            <a:pPr marL="181247" indent="-181247">
              <a:buFont typeface="Arial" panose="020B0604020202020204" pitchFamily="34" charset="0"/>
              <a:buChar char="•"/>
            </a:pPr>
            <a:r>
              <a:rPr lang="en-US" dirty="0"/>
              <a:t>procedures, </a:t>
            </a:r>
          </a:p>
          <a:p>
            <a:pPr marL="181247" indent="-181247">
              <a:buFont typeface="Arial" panose="020B0604020202020204" pitchFamily="34" charset="0"/>
              <a:buChar char="•"/>
            </a:pPr>
            <a:r>
              <a:rPr lang="en-US" dirty="0"/>
              <a:t>methods, </a:t>
            </a:r>
          </a:p>
          <a:p>
            <a:pPr marL="181247" indent="-181247">
              <a:buFont typeface="Arial" panose="020B0604020202020204" pitchFamily="34" charset="0"/>
              <a:buChar char="•"/>
            </a:pPr>
            <a:r>
              <a:rPr lang="en-US" dirty="0"/>
              <a:t>equipment, and </a:t>
            </a:r>
          </a:p>
          <a:p>
            <a:pPr marL="181247" indent="-181247">
              <a:buFont typeface="Arial" panose="020B0604020202020204" pitchFamily="34" charset="0"/>
              <a:buChar char="•"/>
            </a:pPr>
            <a:r>
              <a:rPr lang="en-US" dirty="0"/>
              <a:t>other criteria to prevent the discharge of oil products and hazardous substances into or upon waters of the United States or their adjoining shorelines</a:t>
            </a:r>
          </a:p>
          <a:p>
            <a:pPr marL="0" indent="0">
              <a:buFont typeface="Arial" panose="020B0604020202020204" pitchFamily="34" charset="0"/>
              <a:buNone/>
            </a:pPr>
            <a:endParaRPr lang="en-US" dirty="0"/>
          </a:p>
          <a:p>
            <a:pPr marL="181247" indent="-181247">
              <a:buFont typeface="Arial" panose="020B0604020202020204" pitchFamily="34" charset="0"/>
              <a:buChar char="•"/>
            </a:pPr>
            <a:r>
              <a:rPr lang="en-US" b="0" dirty="0">
                <a:solidFill>
                  <a:schemeClr val="tx1"/>
                </a:solidFill>
              </a:rPr>
              <a:t>It also establishes control and response procedures to mitigate the impact of a spill if it occurs. </a:t>
            </a:r>
            <a:endParaRPr lang="en-US" dirty="0"/>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2299713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8773" indent="-238773" defTabSz="955091">
              <a:buFont typeface="Arial" panose="020B0604020202020204" pitchFamily="34" charset="0"/>
              <a:buChar char="•"/>
              <a:defRPr/>
            </a:pPr>
            <a:r>
              <a:rPr lang="en-US" dirty="0"/>
              <a:t>An SPCC plan is required by the EPA when an airport and/or its tenants store volumes of oil and/or fuel on-site that exceed certain minimums. </a:t>
            </a:r>
          </a:p>
          <a:p>
            <a:pPr marL="238773" indent="-238773" defTabSz="955091">
              <a:buFont typeface="Arial" panose="020B0604020202020204" pitchFamily="34" charset="0"/>
              <a:buChar char="•"/>
              <a:defRPr/>
            </a:pPr>
            <a:r>
              <a:rPr lang="en-US" dirty="0"/>
              <a:t>For above ground facilities, the minimum is 1,320 gallons, while the minimum for below ground tanks is 42,000 gallons.  </a:t>
            </a:r>
          </a:p>
          <a:p>
            <a:pPr defTabSz="955091">
              <a:defRPr/>
            </a:pPr>
            <a:r>
              <a:rPr lang="en-US" dirty="0"/>
              <a:t>Exceeding either volume triggers the need for an SPCC plan. </a:t>
            </a:r>
          </a:p>
          <a:p>
            <a:pPr marL="179080" indent="-179080" defTabSz="955091">
              <a:buFont typeface="Arial" panose="020B0604020202020204" pitchFamily="34" charset="0"/>
              <a:buChar char="•"/>
              <a:defRPr/>
            </a:pPr>
            <a:r>
              <a:rPr lang="en-US" dirty="0">
                <a:solidFill>
                  <a:schemeClr val="tx1"/>
                </a:solidFill>
              </a:rPr>
              <a:t>The SPCC plan establishes control and response procedures to mitigate the impact of a spill if it occurs</a:t>
            </a:r>
            <a:r>
              <a:rPr lang="en-US" baseline="0" dirty="0">
                <a:solidFill>
                  <a:schemeClr val="tx1"/>
                </a:solidFill>
              </a:rPr>
              <a:t> </a:t>
            </a:r>
          </a:p>
          <a:p>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62</a:t>
            </a:fld>
            <a:endParaRPr lang="en-US"/>
          </a:p>
        </p:txBody>
      </p:sp>
    </p:spTree>
    <p:extLst>
      <p:ext uri="{BB962C8B-B14F-4D97-AF65-F5344CB8AC3E}">
        <p14:creationId xmlns:p14="http://schemas.microsoft.com/office/powerpoint/2010/main" val="5194751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common names for SPCC Plans are:</a:t>
            </a:r>
          </a:p>
          <a:p>
            <a:pPr marL="181247" indent="-181247">
              <a:buFont typeface="Arial" panose="020B0604020202020204" pitchFamily="34" charset="0"/>
              <a:buChar char="•"/>
            </a:pPr>
            <a:r>
              <a:rPr lang="en-US" dirty="0"/>
              <a:t>Spill Plan, </a:t>
            </a:r>
          </a:p>
          <a:p>
            <a:pPr marL="181247" indent="-181247">
              <a:buFont typeface="Arial" panose="020B0604020202020204" pitchFamily="34" charset="0"/>
              <a:buChar char="•"/>
            </a:pPr>
            <a:r>
              <a:rPr lang="en-US" dirty="0"/>
              <a:t>Spill Response Plan or </a:t>
            </a:r>
          </a:p>
          <a:p>
            <a:pPr marL="181247" indent="-181247">
              <a:buFont typeface="Arial" panose="020B0604020202020204" pitchFamily="34" charset="0"/>
              <a:buChar char="•"/>
            </a:pPr>
            <a:r>
              <a:rPr lang="en-US" dirty="0"/>
              <a:t>Spill Prevention and Response Plan.  </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41205545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7" indent="-181247">
              <a:buFont typeface="Arial" panose="020B0604020202020204" pitchFamily="34" charset="0"/>
              <a:buChar char="•"/>
            </a:pPr>
            <a:r>
              <a:rPr lang="en-US" dirty="0"/>
              <a:t>Many states have their own oil storage regulations or registries that may apply to the oil stored at the Airport.  </a:t>
            </a:r>
          </a:p>
          <a:p>
            <a:pPr marL="181247" indent="-181247">
              <a:buFont typeface="Arial" panose="020B0604020202020204" pitchFamily="34" charset="0"/>
              <a:buChar char="•"/>
            </a:pPr>
            <a:r>
              <a:rPr lang="en-US" dirty="0"/>
              <a:t>Check with your state natural resources agency for this information.</a:t>
            </a:r>
          </a:p>
          <a:p>
            <a:endParaRPr lang="en-US" dirty="0"/>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2333645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7" indent="-181247">
              <a:buFont typeface="Arial" panose="020B0604020202020204" pitchFamily="34" charset="0"/>
              <a:buChar char="•"/>
            </a:pPr>
            <a:r>
              <a:rPr lang="en-US" dirty="0"/>
              <a:t>SPCC plans may also have some overlap with SWPPPs or SWMPs.</a:t>
            </a:r>
          </a:p>
          <a:p>
            <a:pPr marL="181247" indent="-181247">
              <a:buFont typeface="Arial" panose="020B0604020202020204" pitchFamily="34" charset="0"/>
              <a:buChar char="•"/>
            </a:pPr>
            <a:r>
              <a:rPr lang="en-US" dirty="0"/>
              <a:t>However, because SPCC plans are covered under the Federal Code of Regulations separately from NPDES programs</a:t>
            </a:r>
          </a:p>
          <a:p>
            <a:pPr marL="181247" indent="-181247">
              <a:buFont typeface="Arial" panose="020B0604020202020204" pitchFamily="34" charset="0"/>
              <a:buChar char="•"/>
            </a:pPr>
            <a:r>
              <a:rPr lang="en-US" b="0" dirty="0">
                <a:solidFill>
                  <a:schemeClr val="tx1"/>
                </a:solidFill>
              </a:rPr>
              <a:t>SPCC </a:t>
            </a:r>
            <a:r>
              <a:rPr lang="en-US" dirty="0">
                <a:solidFill>
                  <a:schemeClr val="tx1"/>
                </a:solidFill>
              </a:rPr>
              <a:t>plans </a:t>
            </a:r>
            <a:r>
              <a:rPr lang="en-US" dirty="0"/>
              <a:t>are usually not combined with either the SWPPP or SWMP. </a:t>
            </a:r>
          </a:p>
          <a:p>
            <a:pPr marL="181247" indent="-181247">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40510375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components of a spill plan are: </a:t>
            </a:r>
          </a:p>
          <a:p>
            <a:pPr marL="0" lvl="1" indent="-290330">
              <a:buFont typeface="+mj-lt"/>
              <a:buAutoNum type="arabicPeriod"/>
            </a:pPr>
            <a:r>
              <a:rPr lang="en-US" dirty="0">
                <a:solidFill>
                  <a:schemeClr val="tx1"/>
                </a:solidFill>
              </a:rPr>
              <a:t>Facility description and oil quantities stored </a:t>
            </a:r>
          </a:p>
          <a:p>
            <a:pPr marL="0" lvl="1" indent="-290330">
              <a:buFont typeface="+mj-lt"/>
              <a:buAutoNum type="arabicPeriod"/>
            </a:pPr>
            <a:r>
              <a:rPr lang="en-US" dirty="0">
                <a:solidFill>
                  <a:schemeClr val="tx1"/>
                </a:solidFill>
              </a:rPr>
              <a:t>Facility map </a:t>
            </a:r>
          </a:p>
          <a:p>
            <a:pPr marL="0" lvl="1" indent="-290330">
              <a:buFont typeface="+mj-lt"/>
              <a:buAutoNum type="arabicPeriod"/>
            </a:pPr>
            <a:r>
              <a:rPr lang="en-US" b="0" dirty="0">
                <a:solidFill>
                  <a:schemeClr val="tx1"/>
                </a:solidFill>
              </a:rPr>
              <a:t>Controls for proper storage and use</a:t>
            </a:r>
          </a:p>
          <a:p>
            <a:pPr marL="0" lvl="1" indent="-290330">
              <a:buFont typeface="+mj-lt"/>
              <a:buAutoNum type="arabicPeriod"/>
            </a:pPr>
            <a:r>
              <a:rPr lang="en-US" b="0" dirty="0">
                <a:solidFill>
                  <a:schemeClr val="tx1"/>
                </a:solidFill>
              </a:rPr>
              <a:t>Facility response or Emergency Action Plan</a:t>
            </a:r>
          </a:p>
          <a:p>
            <a:pPr marL="0" lvl="1" indent="-290330">
              <a:buFont typeface="+mj-lt"/>
              <a:buAutoNum type="arabicPeriod"/>
            </a:pPr>
            <a:r>
              <a:rPr lang="en-US" b="0" dirty="0">
                <a:solidFill>
                  <a:schemeClr val="tx1"/>
                </a:solidFill>
              </a:rPr>
              <a:t>Inspections and </a:t>
            </a:r>
            <a:r>
              <a:rPr lang="en-US" dirty="0">
                <a:solidFill>
                  <a:schemeClr val="tx1"/>
                </a:solidFill>
              </a:rPr>
              <a:t>Training</a:t>
            </a:r>
          </a:p>
          <a:p>
            <a:pPr marL="0" lvl="1" indent="-290330">
              <a:buFont typeface="+mj-lt"/>
              <a:buAutoNum type="arabicPeriod"/>
            </a:pPr>
            <a:r>
              <a:rPr lang="en-US" dirty="0">
                <a:solidFill>
                  <a:schemeClr val="tx1"/>
                </a:solidFill>
              </a:rPr>
              <a:t>Recertification Schedule</a:t>
            </a:r>
          </a:p>
          <a:p>
            <a:endParaRPr lang="en-US" dirty="0"/>
          </a:p>
          <a:p>
            <a:r>
              <a:rPr lang="en-US" dirty="0"/>
              <a:t>Let’s look at the details of each component.</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8668864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47">
              <a:defRPr/>
            </a:pPr>
            <a:r>
              <a:rPr lang="en-US" dirty="0"/>
              <a:t>The facility description section should be site specific and include </a:t>
            </a:r>
          </a:p>
          <a:p>
            <a:pPr marL="181247" indent="-181247" defTabSz="966647">
              <a:buFont typeface="Arial" panose="020B0604020202020204" pitchFamily="34" charset="0"/>
              <a:buChar char="•"/>
              <a:defRPr/>
            </a:pPr>
            <a:r>
              <a:rPr lang="en-US" dirty="0"/>
              <a:t>a description of the facility and oil quantities stored and </a:t>
            </a:r>
          </a:p>
          <a:p>
            <a:pPr marL="181247" indent="-181247" defTabSz="966647">
              <a:buFont typeface="Arial" panose="020B0604020202020204" pitchFamily="34" charset="0"/>
              <a:buChar char="•"/>
              <a:defRPr/>
            </a:pPr>
            <a:r>
              <a:rPr lang="en-US" dirty="0"/>
              <a:t>a list of nearby water-bodies that could be affected.</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8908054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70C0"/>
              </a:buClr>
            </a:pPr>
            <a:r>
              <a:rPr lang="en-US" dirty="0">
                <a:solidFill>
                  <a:schemeClr val="tx1"/>
                </a:solidFill>
              </a:rPr>
              <a:t>The Facility map identifies: </a:t>
            </a:r>
          </a:p>
          <a:p>
            <a:pPr marL="362493" indent="-362493">
              <a:buFont typeface="Arial" panose="020B0604020202020204" pitchFamily="34" charset="0"/>
              <a:buChar char="•"/>
            </a:pPr>
            <a:r>
              <a:rPr lang="en-US" b="0" dirty="0">
                <a:solidFill>
                  <a:schemeClr val="tx1"/>
                </a:solidFill>
              </a:rPr>
              <a:t>Oil and fuel storage locations</a:t>
            </a:r>
          </a:p>
          <a:p>
            <a:pPr marL="362493" indent="-362493">
              <a:buFont typeface="Arial" panose="020B0604020202020204" pitchFamily="34" charset="0"/>
              <a:buChar char="•"/>
            </a:pPr>
            <a:r>
              <a:rPr lang="en-US" b="0" dirty="0">
                <a:solidFill>
                  <a:schemeClr val="tx1"/>
                </a:solidFill>
              </a:rPr>
              <a:t>Direction of flow from the storage locations</a:t>
            </a:r>
          </a:p>
          <a:p>
            <a:pPr marL="362493" indent="-362493">
              <a:buFont typeface="Arial" panose="020B0604020202020204" pitchFamily="34" charset="0"/>
              <a:buChar char="•"/>
            </a:pPr>
            <a:r>
              <a:rPr lang="en-US" b="0" dirty="0">
                <a:solidFill>
                  <a:schemeClr val="tx1"/>
                </a:solidFill>
              </a:rPr>
              <a:t>Secondary containment locations</a:t>
            </a:r>
          </a:p>
          <a:p>
            <a:pPr marL="362493" indent="-362493">
              <a:buFont typeface="Arial" panose="020B0604020202020204" pitchFamily="34" charset="0"/>
              <a:buChar char="•"/>
            </a:pPr>
            <a:r>
              <a:rPr lang="en-US" dirty="0">
                <a:solidFill>
                  <a:schemeClr val="tx1"/>
                </a:solidFill>
              </a:rPr>
              <a:t>Site security fences</a:t>
            </a:r>
          </a:p>
          <a:p>
            <a:pPr marL="362493" indent="-362493">
              <a:buFont typeface="Arial" panose="020B0604020202020204" pitchFamily="34" charset="0"/>
              <a:buChar char="•"/>
            </a:pPr>
            <a:r>
              <a:rPr lang="en-US" dirty="0">
                <a:solidFill>
                  <a:schemeClr val="tx1"/>
                </a:solidFill>
              </a:rPr>
              <a:t>Nearby drainage features such as wetlands, creeks, streams, lakes or ponds</a:t>
            </a:r>
          </a:p>
          <a:p>
            <a:pPr marL="362493" indent="-362493">
              <a:buFont typeface="Arial" panose="020B0604020202020204" pitchFamily="34" charset="0"/>
              <a:buChar char="•"/>
            </a:pPr>
            <a:r>
              <a:rPr lang="en-US" dirty="0">
                <a:solidFill>
                  <a:schemeClr val="tx1"/>
                </a:solidFill>
              </a:rPr>
              <a:t>General locations of site</a:t>
            </a:r>
            <a:r>
              <a:rPr lang="en-US" baseline="0" dirty="0">
                <a:solidFill>
                  <a:schemeClr val="tx1"/>
                </a:solidFill>
              </a:rPr>
              <a:t> activities</a:t>
            </a:r>
            <a:endParaRPr lang="en-US" dirty="0">
              <a:solidFill>
                <a:schemeClr val="tx1"/>
              </a:solidFill>
            </a:endParaRPr>
          </a:p>
          <a:p>
            <a:pPr lvl="0"/>
            <a:endParaRPr lang="en-US" dirty="0"/>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5417548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Controls section of the spill plan describes the practices in place to meet the regulations including:</a:t>
            </a:r>
          </a:p>
          <a:p>
            <a:pPr marL="181247" indent="-181247">
              <a:buFont typeface="Arial" panose="020B0604020202020204" pitchFamily="34" charset="0"/>
              <a:buChar char="•"/>
            </a:pPr>
            <a:r>
              <a:rPr lang="en-US" dirty="0">
                <a:solidFill>
                  <a:schemeClr val="tx1"/>
                </a:solidFill>
              </a:rPr>
              <a:t>The proper </a:t>
            </a:r>
            <a:r>
              <a:rPr lang="en-US" b="0" dirty="0">
                <a:solidFill>
                  <a:schemeClr val="tx1"/>
                </a:solidFill>
              </a:rPr>
              <a:t>storage of fuel and oil</a:t>
            </a:r>
          </a:p>
          <a:p>
            <a:pPr marL="181247" indent="-181247">
              <a:buFont typeface="Arial" panose="020B0604020202020204" pitchFamily="34" charset="0"/>
              <a:buChar char="•"/>
            </a:pPr>
            <a:r>
              <a:rPr lang="en-US" b="0" dirty="0">
                <a:solidFill>
                  <a:schemeClr val="tx1"/>
                </a:solidFill>
              </a:rPr>
              <a:t>The Secondary containment measures that are in place in case a spill occurs</a:t>
            </a:r>
          </a:p>
          <a:p>
            <a:pPr marL="181247" indent="-181247" defTabSz="966647">
              <a:buFont typeface="Arial" panose="020B0604020202020204" pitchFamily="34" charset="0"/>
              <a:buChar char="•"/>
              <a:defRPr/>
            </a:pPr>
            <a:r>
              <a:rPr lang="en-US" b="0" dirty="0">
                <a:solidFill>
                  <a:schemeClr val="tx1"/>
                </a:solidFill>
              </a:rPr>
              <a:t>The testing schedule of fuel and oil storage containers</a:t>
            </a:r>
            <a:r>
              <a:rPr lang="en-US" b="0" baseline="0" dirty="0">
                <a:solidFill>
                  <a:schemeClr val="tx1"/>
                </a:solidFill>
              </a:rPr>
              <a:t> </a:t>
            </a:r>
            <a:r>
              <a:rPr lang="en-US" b="0" dirty="0">
                <a:solidFill>
                  <a:schemeClr val="tx1"/>
                </a:solidFill>
              </a:rPr>
              <a:t>and the </a:t>
            </a:r>
          </a:p>
          <a:p>
            <a:pPr marL="181247" indent="-181247" defTabSz="966647">
              <a:buFont typeface="Arial" panose="020B0604020202020204" pitchFamily="34" charset="0"/>
              <a:buChar char="•"/>
              <a:defRPr/>
            </a:pPr>
            <a:r>
              <a:rPr lang="en-US" b="0" dirty="0">
                <a:solidFill>
                  <a:schemeClr val="tx1"/>
                </a:solidFill>
              </a:rPr>
              <a:t>Fuel and </a:t>
            </a:r>
            <a:r>
              <a:rPr lang="en-US" b="0" baseline="0" dirty="0">
                <a:solidFill>
                  <a:schemeClr val="tx1"/>
                </a:solidFill>
              </a:rPr>
              <a:t>oil t</a:t>
            </a:r>
            <a:r>
              <a:rPr lang="en-US" b="0" dirty="0">
                <a:solidFill>
                  <a:schemeClr val="tx1"/>
                </a:solidFill>
              </a:rPr>
              <a:t>ransfer practices and procedures </a:t>
            </a:r>
            <a:r>
              <a:rPr lang="en-US" dirty="0">
                <a:solidFill>
                  <a:schemeClr val="tx1"/>
                </a:solidFill>
              </a:rPr>
              <a:t>to prevent a spill</a:t>
            </a:r>
          </a:p>
          <a:p>
            <a:endParaRPr lang="en-US" dirty="0"/>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14548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Both SWPPPs and SWMPs address </a:t>
            </a:r>
            <a:r>
              <a:rPr lang="en-US" dirty="0" err="1">
                <a:latin typeface="Arial" panose="020B0604020202020204" pitchFamily="34" charset="0"/>
                <a:cs typeface="Arial" panose="020B0604020202020204" pitchFamily="34" charset="0"/>
              </a:rPr>
              <a:t>stormwater</a:t>
            </a:r>
            <a:r>
              <a:rPr lang="en-US" dirty="0">
                <a:latin typeface="Arial" panose="020B0604020202020204" pitchFamily="34" charset="0"/>
                <a:cs typeface="Arial" panose="020B0604020202020204" pitchFamily="34" charset="0"/>
              </a:rPr>
              <a:t> quality under different parts of the NPDES regulation.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SWPPPs and SWMPs may have overlapping requirements and are sometimes combined into one plan to ease the Airport’s burden of maintaining two separate but closely related documents.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Combining plans is coordinated with the regulatory agency that oversees NPDES permit compliance, as well as the municipality if they are the MS4 permit holder. </a:t>
            </a:r>
          </a:p>
          <a:p>
            <a:endParaRPr lang="en-US" dirty="0"/>
          </a:p>
          <a:p>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7</a:t>
            </a:fld>
            <a:endParaRPr lang="en-US"/>
          </a:p>
        </p:txBody>
      </p:sp>
    </p:spTree>
    <p:extLst>
      <p:ext uri="{BB962C8B-B14F-4D97-AF65-F5344CB8AC3E}">
        <p14:creationId xmlns:p14="http://schemas.microsoft.com/office/powerpoint/2010/main" val="11058861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70C0"/>
              </a:buClr>
            </a:pPr>
            <a:r>
              <a:rPr lang="en-US" dirty="0"/>
              <a:t>Examples of SPCC site controls include</a:t>
            </a:r>
          </a:p>
          <a:p>
            <a:pPr marL="179080" indent="-179080">
              <a:buClr>
                <a:srgbClr val="0070C0"/>
              </a:buClr>
              <a:buFont typeface="Arial" panose="020B0604020202020204" pitchFamily="34" charset="0"/>
              <a:buChar char="•"/>
            </a:pPr>
            <a:r>
              <a:rPr lang="en-US" dirty="0"/>
              <a:t>Spill kits</a:t>
            </a:r>
          </a:p>
          <a:p>
            <a:pPr marL="179080" indent="-179080">
              <a:buClr>
                <a:srgbClr val="0070C0"/>
              </a:buClr>
              <a:buFont typeface="Arial" panose="020B0604020202020204" pitchFamily="34" charset="0"/>
              <a:buChar char="•"/>
            </a:pPr>
            <a:r>
              <a:rPr lang="en-US" dirty="0"/>
              <a:t>Secondary containment and</a:t>
            </a:r>
          </a:p>
          <a:p>
            <a:pPr marL="179080" indent="-179080">
              <a:buClr>
                <a:srgbClr val="0070C0"/>
              </a:buClr>
              <a:buFont typeface="Arial" panose="020B0604020202020204" pitchFamily="34" charset="0"/>
              <a:buChar char="•"/>
            </a:pPr>
            <a:r>
              <a:rPr lang="en-US" dirty="0"/>
              <a:t>Best </a:t>
            </a:r>
            <a:r>
              <a:rPr lang="en-US" b="0" dirty="0"/>
              <a:t>practices for mobile </a:t>
            </a:r>
            <a:r>
              <a:rPr lang="en-US" dirty="0"/>
              <a:t>refueling to prevent and contain a spill</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1278555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080" indent="-179080" defTabSz="966647">
              <a:buFont typeface="Arial" panose="020B0604020202020204" pitchFamily="34" charset="0"/>
              <a:buChar char="•"/>
              <a:defRPr/>
            </a:pPr>
            <a:r>
              <a:rPr lang="en-US" dirty="0"/>
              <a:t>Proper oil transfer procedures are a type of control listed in an SPCC plan.</a:t>
            </a:r>
          </a:p>
          <a:p>
            <a:pPr marL="179080" indent="-179080" defTabSz="966647">
              <a:buFont typeface="Arial" panose="020B0604020202020204" pitchFamily="34" charset="0"/>
              <a:buChar char="•"/>
              <a:defRPr/>
            </a:pPr>
            <a:r>
              <a:rPr lang="en-US" dirty="0"/>
              <a:t>Mobile re-fueling operations are a form of oil TRANSFER on an airport.</a:t>
            </a:r>
          </a:p>
          <a:p>
            <a:pPr marL="179080" indent="-179080" defTabSz="966647">
              <a:buFont typeface="Arial" panose="020B0604020202020204" pitchFamily="34" charset="0"/>
              <a:buChar char="•"/>
              <a:defRPr/>
            </a:pPr>
            <a:r>
              <a:rPr lang="en-US" dirty="0"/>
              <a:t>Note that “general secondary containment” is allowable for mobile refueling operations.  This consists of a response procedure in lieu of installed physical secondary containment.  </a:t>
            </a:r>
          </a:p>
          <a:p>
            <a:pPr marL="181247" indent="-181247" defTabSz="966647">
              <a:buFont typeface="Arial" panose="020B0604020202020204" pitchFamily="34" charset="0"/>
              <a:buChar char="•"/>
              <a:defRPr/>
            </a:pPr>
            <a:r>
              <a:rPr lang="en-US" dirty="0"/>
              <a:t>Other transfers of oil could include fuel islands, loading and unloading oil filled drums and oil pipelines. </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5272426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70C0"/>
              </a:buClr>
            </a:pPr>
            <a:r>
              <a:rPr lang="en-US" dirty="0"/>
              <a:t>Testing is a good practice to prevent</a:t>
            </a:r>
            <a:r>
              <a:rPr lang="en-US" baseline="0" dirty="0"/>
              <a:t> a tank failure and can take the place of secondary containment if conducted at regular intervals.</a:t>
            </a:r>
          </a:p>
          <a:p>
            <a:pPr marL="0" indent="0">
              <a:buClr>
                <a:srgbClr val="0070C0"/>
              </a:buClr>
              <a:buFont typeface="Arial" panose="020B0604020202020204" pitchFamily="34" charset="0"/>
              <a:buNone/>
            </a:pPr>
            <a:endParaRPr lang="en-US" baseline="0" dirty="0"/>
          </a:p>
          <a:p>
            <a:pPr marL="0" indent="0">
              <a:buClr>
                <a:srgbClr val="0070C0"/>
              </a:buClr>
              <a:buFont typeface="Arial" panose="020B0604020202020204" pitchFamily="34" charset="0"/>
              <a:buNone/>
            </a:pPr>
            <a:r>
              <a:rPr lang="en-US" baseline="0" dirty="0"/>
              <a:t>Types of testing to consider are:</a:t>
            </a:r>
          </a:p>
          <a:p>
            <a:pPr marL="179080" indent="-179080">
              <a:buClr>
                <a:srgbClr val="0070C0"/>
              </a:buClr>
              <a:buFont typeface="Arial" panose="020B0604020202020204" pitchFamily="34" charset="0"/>
              <a:buChar char="•"/>
            </a:pPr>
            <a:r>
              <a:rPr lang="en-US" baseline="0" dirty="0"/>
              <a:t>Integrity testing </a:t>
            </a:r>
          </a:p>
          <a:p>
            <a:pPr marL="179080" indent="-179080">
              <a:buClr>
                <a:srgbClr val="0070C0"/>
              </a:buClr>
              <a:buFont typeface="Arial" panose="020B0604020202020204" pitchFamily="34" charset="0"/>
              <a:buChar char="•"/>
            </a:pPr>
            <a:r>
              <a:rPr lang="en-US" baseline="0" dirty="0"/>
              <a:t>Brittle facture evaluation of above ground containers</a:t>
            </a:r>
          </a:p>
          <a:p>
            <a:pPr marL="179080" indent="-179080">
              <a:buClr>
                <a:srgbClr val="0070C0"/>
              </a:buClr>
              <a:buFont typeface="Arial" panose="020B0604020202020204" pitchFamily="34" charset="0"/>
              <a:buChar char="•"/>
            </a:pPr>
            <a:r>
              <a:rPr lang="en-US" baseline="0" dirty="0"/>
              <a:t>Tank controls testing</a:t>
            </a:r>
          </a:p>
          <a:p>
            <a:pPr marL="179080" indent="-179080">
              <a:buClr>
                <a:srgbClr val="0070C0"/>
              </a:buClr>
              <a:buFont typeface="Arial" panose="020B0604020202020204" pitchFamily="34" charset="0"/>
              <a:buChar char="•"/>
            </a:pPr>
            <a:endParaRPr lang="en-US" baseline="0" dirty="0"/>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4284854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70C0"/>
              </a:buClr>
            </a:pPr>
            <a:r>
              <a:rPr lang="en-US" dirty="0">
                <a:solidFill>
                  <a:schemeClr val="tx1"/>
                </a:solidFill>
              </a:rPr>
              <a:t>When spills happen, recognition of the problem</a:t>
            </a:r>
            <a:r>
              <a:rPr lang="en-US" baseline="0" dirty="0">
                <a:solidFill>
                  <a:schemeClr val="tx1"/>
                </a:solidFill>
              </a:rPr>
              <a:t> </a:t>
            </a:r>
            <a:r>
              <a:rPr lang="en-US" dirty="0">
                <a:solidFill>
                  <a:schemeClr val="tx1"/>
                </a:solidFill>
              </a:rPr>
              <a:t>and rapid response is key to a timely and appropriate cleanup.</a:t>
            </a:r>
          </a:p>
          <a:p>
            <a:pPr marL="171450" indent="-171450">
              <a:buClr>
                <a:srgbClr val="0070C0"/>
              </a:buClr>
              <a:buFont typeface="Arial" panose="020B0604020202020204" pitchFamily="34" charset="0"/>
              <a:buChar char="•"/>
            </a:pPr>
            <a:r>
              <a:rPr lang="en-US" dirty="0">
                <a:solidFill>
                  <a:schemeClr val="tx1"/>
                </a:solidFill>
              </a:rPr>
              <a:t>The importance of spill response is demonstrated by the fact that a spill of 1 gallon of oil can contaminate 1,000,000 gallons of water</a:t>
            </a:r>
          </a:p>
          <a:p>
            <a:pPr marL="179080" indent="-179080">
              <a:buClr>
                <a:srgbClr val="0070C0"/>
              </a:buClr>
              <a:buFont typeface="Arial" panose="020B0604020202020204" pitchFamily="34" charset="0"/>
              <a:buChar char="•"/>
            </a:pPr>
            <a:r>
              <a:rPr lang="en-US" dirty="0">
                <a:solidFill>
                  <a:schemeClr val="tx1"/>
                </a:solidFill>
              </a:rPr>
              <a:t>The key to timely response is to have a site specific response plan  </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960148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mn-lt"/>
                <a:cs typeface="+mn-cs"/>
              </a:rPr>
              <a:t>There are two types of spill response action plans.  </a:t>
            </a:r>
          </a:p>
          <a:p>
            <a:r>
              <a:rPr lang="en-US" sz="1300" dirty="0">
                <a:latin typeface="+mn-lt"/>
                <a:cs typeface="+mn-cs"/>
              </a:rPr>
              <a:t>The first is a general discharge response 112.7(a)(5) that is included in the SPCC document text.  </a:t>
            </a:r>
          </a:p>
          <a:p>
            <a:r>
              <a:rPr lang="en-US" sz="1300" dirty="0">
                <a:latin typeface="+mn-lt"/>
                <a:cs typeface="+mn-cs"/>
              </a:rPr>
              <a:t>The second is called a Facility Response Plan or FRP 112.20.   </a:t>
            </a:r>
          </a:p>
          <a:p>
            <a:r>
              <a:rPr lang="en-US" sz="1300" dirty="0">
                <a:latin typeface="+mn-lt"/>
                <a:cs typeface="+mn-cs"/>
              </a:rPr>
              <a:t>Only one of these plans is required at a facility. </a:t>
            </a:r>
          </a:p>
          <a:p>
            <a:endParaRPr lang="en-US" sz="1300" dirty="0">
              <a:latin typeface="+mn-lt"/>
              <a:cs typeface="+mn-cs"/>
            </a:endParaRPr>
          </a:p>
          <a:p>
            <a:endParaRPr lang="en-US" sz="1300" dirty="0">
              <a:latin typeface="+mn-lt"/>
              <a:cs typeface="+mn-cs"/>
            </a:endParaRPr>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39443596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080" indent="-179080">
              <a:buFont typeface="Arial" panose="020B0604020202020204" pitchFamily="34" charset="0"/>
              <a:buChar char="•"/>
            </a:pPr>
            <a:r>
              <a:rPr lang="en-US" sz="1300" dirty="0">
                <a:latin typeface="+mn-lt"/>
                <a:cs typeface="+mn-cs"/>
              </a:rPr>
              <a:t>An FRP is less common and is only required when more than 1 million gallons of oil are stored at the facility OR </a:t>
            </a:r>
          </a:p>
          <a:p>
            <a:pPr marL="179080" indent="-179080">
              <a:buFont typeface="Arial" panose="020B0604020202020204" pitchFamily="34" charset="0"/>
              <a:buChar char="•"/>
            </a:pPr>
            <a:r>
              <a:rPr lang="en-US" sz="1300" dirty="0">
                <a:latin typeface="+mn-lt"/>
                <a:cs typeface="+mn-cs"/>
              </a:rPr>
              <a:t>the facility transfers oil over water to and from vessels and has a storage capacity over 42,000 gallons. </a:t>
            </a:r>
          </a:p>
          <a:p>
            <a:pPr marL="179080" indent="-179080">
              <a:buFont typeface="Arial" panose="020B0604020202020204" pitchFamily="34" charset="0"/>
              <a:buChar char="•"/>
            </a:pPr>
            <a:endParaRPr lang="en-US" sz="1300" dirty="0">
              <a:latin typeface="+mn-lt"/>
              <a:cs typeface="+mn-cs"/>
            </a:endParaRPr>
          </a:p>
          <a:p>
            <a:pPr marL="179080" indent="-179080">
              <a:buFont typeface="Arial" panose="020B0604020202020204" pitchFamily="34" charset="0"/>
              <a:buChar char="•"/>
            </a:pPr>
            <a:r>
              <a:rPr lang="en-US" sz="1300" dirty="0">
                <a:latin typeface="+mn-lt"/>
                <a:cs typeface="+mn-cs"/>
              </a:rPr>
              <a:t>An FRP Plan is a separate stand-along document, that is most commonly attached to the SPCC plan as an appendix.</a:t>
            </a:r>
          </a:p>
          <a:p>
            <a:endParaRPr lang="en-US" sz="1300" dirty="0">
              <a:latin typeface="+mn-lt"/>
              <a:cs typeface="+mn-cs"/>
            </a:endParaRPr>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0335632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six steps </a:t>
            </a:r>
            <a:r>
              <a:rPr lang="en-US" baseline="0" dirty="0"/>
              <a:t>are common to either type of spill response action plan:</a:t>
            </a:r>
            <a:endParaRPr lang="en-US" dirty="0"/>
          </a:p>
          <a:p>
            <a:pPr marL="238773" indent="-238773">
              <a:buAutoNum type="arabicPeriod"/>
            </a:pPr>
            <a:r>
              <a:rPr lang="en-US" dirty="0"/>
              <a:t>Locate and Stop the Source: Know where emergency shut off switches are located so spills can be minimized.</a:t>
            </a:r>
          </a:p>
          <a:p>
            <a:pPr marL="238773" indent="-238773">
              <a:buAutoNum type="arabicPeriod"/>
            </a:pPr>
            <a:r>
              <a:rPr lang="en-US" dirty="0"/>
              <a:t>Warn Key Personnel: Notifying</a:t>
            </a:r>
            <a:r>
              <a:rPr lang="en-US" baseline="0" dirty="0"/>
              <a:t> the right people is important to containing the spill and preventing unsafe conditions.</a:t>
            </a:r>
          </a:p>
          <a:p>
            <a:pPr marL="238773" indent="-238773">
              <a:buAutoNum type="arabicPeriod"/>
            </a:pPr>
            <a:r>
              <a:rPr lang="en-US" dirty="0"/>
              <a:t>Contain the spill: Spills can be contained by secondary containment or with spill kit materials.</a:t>
            </a:r>
          </a:p>
          <a:p>
            <a:pPr marL="238773" indent="-238773">
              <a:buAutoNum type="arabicPeriod"/>
            </a:pPr>
            <a:r>
              <a:rPr lang="en-US" dirty="0"/>
              <a:t>Clean up and Dispose of Properly: Use the right kit and dispose</a:t>
            </a:r>
            <a:r>
              <a:rPr lang="en-US" baseline="0" dirty="0"/>
              <a:t> of the used materials properly</a:t>
            </a:r>
            <a:r>
              <a:rPr lang="en-US" dirty="0"/>
              <a:t>.</a:t>
            </a:r>
          </a:p>
          <a:p>
            <a:pPr marL="238773" indent="-238773">
              <a:buAutoNum type="arabicPeriod"/>
            </a:pPr>
            <a:r>
              <a:rPr lang="en-US" dirty="0"/>
              <a:t>Notify the proper authorities:</a:t>
            </a:r>
            <a:r>
              <a:rPr lang="en-US" baseline="0" dirty="0"/>
              <a:t> </a:t>
            </a:r>
            <a:r>
              <a:rPr lang="en-US" dirty="0"/>
              <a:t>If a spill is large enough, it should be reported to the authorities.</a:t>
            </a:r>
            <a:endParaRPr lang="en-US" b="1" dirty="0">
              <a:solidFill>
                <a:srgbClr val="FF0000"/>
              </a:solidFill>
            </a:endParaRPr>
          </a:p>
          <a:p>
            <a:pPr marL="238773" indent="-238773">
              <a:buAutoNum type="arabicPeriod"/>
            </a:pPr>
            <a:r>
              <a:rPr lang="en-US" b="0" dirty="0"/>
              <a:t>Document and Report Spills: It is important to keep a record of all spills for program evaluation and to help guide corrective actions that may be necessary.  Report all spills over the applicable regulatory threshold.</a:t>
            </a:r>
            <a:r>
              <a:rPr lang="en-US" b="0" baseline="0" dirty="0"/>
              <a:t> </a:t>
            </a:r>
            <a:endParaRPr lang="en-US" b="0" dirty="0"/>
          </a:p>
          <a:p>
            <a:pPr lvl="0"/>
            <a:endParaRPr lang="en-US" b="0" dirty="0"/>
          </a:p>
          <a:p>
            <a:r>
              <a:rPr lang="en-US" dirty="0"/>
              <a:t> </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33594433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final follow-up step is required to evaluate if the SPCC Plan and SWPPP are effective.  For example, if a spill occurs in an area where no secondary containment is in place, you may want to consider adding it if there is a reasonable potential for a spill to occur again at that location. </a:t>
            </a:r>
          </a:p>
          <a:p>
            <a:endParaRPr lang="en-US" dirty="0"/>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41456663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080" marR="0" indent="-179080" algn="l" defTabSz="96664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Spills may need to be handled by a Local Fire Department, so their emergency response number should be determined. </a:t>
            </a:r>
          </a:p>
          <a:p>
            <a:pPr marL="179080" indent="-179080" defTabSz="966647">
              <a:buFont typeface="Arial" panose="020B0604020202020204" pitchFamily="34" charset="0"/>
              <a:buChar char="•"/>
              <a:defRPr/>
            </a:pPr>
            <a:r>
              <a:rPr lang="en-US" b="0" dirty="0"/>
              <a:t>Notify the EPA National Response Center (NRC) at 1-800-424-8802 if you have an oil discharge to waters of the U.S. or adjoining shorelines </a:t>
            </a:r>
          </a:p>
          <a:p>
            <a:pPr marL="179080" indent="-179080">
              <a:buFont typeface="Arial" panose="020B0604020202020204" pitchFamily="34" charset="0"/>
              <a:buChar char="•"/>
            </a:pPr>
            <a:r>
              <a:rPr lang="en-US" b="0" dirty="0"/>
              <a:t>Notify your EPA Regional office in writing if the amount of oil spilled to water is more than 42 gallons on two different occasions within a 12-month period or more than 1,000 gallons to water in a single spill event. </a:t>
            </a:r>
          </a:p>
          <a:p>
            <a:pPr marL="179080" indent="-179080">
              <a:buFont typeface="Arial" panose="020B0604020202020204" pitchFamily="34" charset="0"/>
              <a:buChar char="•"/>
            </a:pPr>
            <a:r>
              <a:rPr lang="en-US" b="0" dirty="0"/>
              <a:t>The gallon amount(s) refers to the amount of oil that actually reaches navigable waters of the United States or adjoining shorelines, not the total amount of oil spilled. </a:t>
            </a:r>
          </a:p>
          <a:p>
            <a:pPr marL="179080" indent="-179080">
              <a:buFont typeface="Arial" panose="020B0604020202020204" pitchFamily="34" charset="0"/>
              <a:buChar char="•"/>
            </a:pPr>
            <a:r>
              <a:rPr lang="en-US" b="0" dirty="0"/>
              <a:t>All of these numbers should be included in the Plan and posted where staff that handle fuel and oil can readily find them.</a:t>
            </a:r>
          </a:p>
          <a:p>
            <a:pPr marL="179080" indent="-179080">
              <a:buFont typeface="Arial" panose="020B0604020202020204" pitchFamily="34" charset="0"/>
              <a:buChar char="•"/>
            </a:pPr>
            <a:r>
              <a:rPr lang="en-US" b="0" dirty="0"/>
              <a:t>Check the Course</a:t>
            </a:r>
            <a:r>
              <a:rPr lang="en-US" b="0" baseline="0" dirty="0"/>
              <a:t> Guide </a:t>
            </a:r>
            <a:r>
              <a:rPr lang="en-US" b="0" dirty="0"/>
              <a:t>for a link to State Agency Response Center hotline numbers. </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286575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080" indent="-179080">
              <a:buClr>
                <a:srgbClr val="0070C0"/>
              </a:buClr>
              <a:buFont typeface="Arial" panose="020B0604020202020204" pitchFamily="34" charset="0"/>
              <a:buChar char="•"/>
            </a:pPr>
            <a:r>
              <a:rPr lang="en-US" dirty="0"/>
              <a:t>It is important to have an inspection plan in place with an identified person responsible for carrying out this important step of SPCC Plan regulation. </a:t>
            </a:r>
          </a:p>
          <a:p>
            <a:pPr marL="179080" indent="-179080">
              <a:buClr>
                <a:srgbClr val="0070C0"/>
              </a:buClr>
              <a:buFont typeface="Arial" panose="020B0604020202020204" pitchFamily="34" charset="0"/>
              <a:buChar char="•"/>
            </a:pPr>
            <a:r>
              <a:rPr lang="en-US" dirty="0"/>
              <a:t>Inspections can help prevent spills. </a:t>
            </a:r>
          </a:p>
          <a:p>
            <a:pPr marL="179080" marR="0" indent="-17908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lang="en-US" dirty="0"/>
              <a:t>Have an inventory of your tanks and which ones are in need of secondary containment will help to quickly identify deficiencies.</a:t>
            </a:r>
          </a:p>
          <a:p>
            <a:pPr marL="179080" indent="-179080" defTabSz="966647">
              <a:buClr>
                <a:srgbClr val="0070C0"/>
              </a:buClr>
              <a:buFont typeface="Arial" panose="020B0604020202020204" pitchFamily="34" charset="0"/>
              <a:buChar char="•"/>
              <a:defRPr/>
            </a:pPr>
            <a:r>
              <a:rPr lang="en-US" dirty="0"/>
              <a:t>In</a:t>
            </a:r>
            <a:r>
              <a:rPr lang="en-US" baseline="0" dirty="0"/>
              <a:t> the photos, at first glance it appears the </a:t>
            </a:r>
            <a:r>
              <a:rPr lang="en-US" dirty="0"/>
              <a:t>secondary containment is inadequate.  The gravel area does not appear to be sized</a:t>
            </a:r>
            <a:r>
              <a:rPr lang="en-US" baseline="0" dirty="0"/>
              <a:t> to handle a spill. </a:t>
            </a:r>
            <a:r>
              <a:rPr lang="en-US" dirty="0"/>
              <a:t>  </a:t>
            </a:r>
          </a:p>
          <a:p>
            <a:pPr marL="179080" indent="-179080" defTabSz="966647">
              <a:buClr>
                <a:srgbClr val="0070C0"/>
              </a:buClr>
              <a:buFont typeface="Arial" panose="020B0604020202020204" pitchFamily="34" charset="0"/>
              <a:buChar char="•"/>
              <a:defRPr/>
            </a:pPr>
            <a:r>
              <a:rPr lang="en-US" b="0" dirty="0"/>
              <a:t>However the tanks appear new, which means they may be double walled and not require secondary containment.  </a:t>
            </a:r>
            <a:endParaRPr lang="en-US" dirty="0"/>
          </a:p>
          <a:p>
            <a:pPr>
              <a:buClr>
                <a:srgbClr val="0070C0"/>
              </a:buClr>
            </a:pPr>
            <a:endParaRPr lang="en-US" dirty="0"/>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255892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091">
              <a:defRPr/>
            </a:pPr>
            <a:r>
              <a:rPr lang="en-US" dirty="0">
                <a:latin typeface="Arial" panose="020B0604020202020204" pitchFamily="34" charset="0"/>
                <a:cs typeface="Arial" panose="020B0604020202020204" pitchFamily="34" charset="0"/>
              </a:rPr>
              <a:t>TMDL is the acronym for the Total Maximum Daily Load.  </a:t>
            </a:r>
          </a:p>
          <a:p>
            <a:pPr marL="238773" indent="-238773" defTabSz="955091">
              <a:spcBef>
                <a:spcPts val="627"/>
              </a:spcBef>
              <a:spcAft>
                <a:spcPts val="627"/>
              </a:spcAft>
              <a:buFont typeface="+mj-lt"/>
              <a:buAutoNum type="arabicPeriod"/>
              <a:defRPr/>
            </a:pPr>
            <a:r>
              <a:rPr lang="en-US" dirty="0">
                <a:latin typeface="Arial" panose="020B0604020202020204" pitchFamily="34" charset="0"/>
                <a:cs typeface="Arial" panose="020B0604020202020204" pitchFamily="34" charset="0"/>
              </a:rPr>
              <a:t>TMDLs are required by EPA where receiving waters are listed as impaired by a state or EPA because they do not meet minimum water quality standards. </a:t>
            </a:r>
          </a:p>
          <a:p>
            <a:pPr marL="238773" indent="-238773" defTabSz="955091">
              <a:spcBef>
                <a:spcPts val="627"/>
              </a:spcBef>
              <a:spcAft>
                <a:spcPts val="627"/>
              </a:spcAft>
              <a:buFont typeface="+mj-lt"/>
              <a:buAutoNum type="arabicPeriod"/>
              <a:defRPr/>
            </a:pPr>
            <a:r>
              <a:rPr lang="en-US" dirty="0">
                <a:latin typeface="Arial" panose="020B0604020202020204" pitchFamily="34" charset="0"/>
                <a:cs typeface="Arial" panose="020B0604020202020204" pitchFamily="34" charset="0"/>
              </a:rPr>
              <a:t>A TMDL is the amount of a pollutant a waterbody can receive and still meet water quality standards. </a:t>
            </a:r>
          </a:p>
          <a:p>
            <a:pPr marL="238773" indent="-238773" defTabSz="955091">
              <a:spcBef>
                <a:spcPts val="627"/>
              </a:spcBef>
              <a:spcAft>
                <a:spcPts val="627"/>
              </a:spcAft>
              <a:buFont typeface="+mj-lt"/>
              <a:buAutoNum type="arabicPeriod"/>
              <a:defRPr/>
            </a:pPr>
            <a:r>
              <a:rPr lang="en-US" dirty="0">
                <a:latin typeface="Arial" panose="020B0604020202020204" pitchFamily="34" charset="0"/>
                <a:cs typeface="Arial" panose="020B0604020202020204" pitchFamily="34" charset="0"/>
              </a:rPr>
              <a:t>An airport’s MS4 permit and NPDES permits may be tied to a TMDL that’s been developed for the receiving waterbody.</a:t>
            </a:r>
            <a:r>
              <a:rPr lang="en-US" baseline="0" dirty="0">
                <a:latin typeface="Arial" panose="020B0604020202020204" pitchFamily="34" charset="0"/>
                <a:cs typeface="Arial" panose="020B0604020202020204" pitchFamily="34" charset="0"/>
              </a:rPr>
              <a:t> </a:t>
            </a:r>
          </a:p>
          <a:p>
            <a:pPr marL="238773" indent="-238773" defTabSz="955091">
              <a:spcBef>
                <a:spcPts val="627"/>
              </a:spcBef>
              <a:spcAft>
                <a:spcPts val="627"/>
              </a:spcAft>
              <a:buFont typeface="+mj-lt"/>
              <a:buAutoNum type="arabicPeriod"/>
              <a:defRPr/>
            </a:pPr>
            <a:r>
              <a:rPr lang="en-US" dirty="0">
                <a:latin typeface="Arial" panose="020B0604020202020204" pitchFamily="34" charset="0"/>
                <a:cs typeface="Arial" panose="020B0604020202020204" pitchFamily="34" charset="0"/>
              </a:rPr>
              <a:t>Where TMDL requirements apply, they are incorporated as part of a SWPPP and/or MS4 SWMP.</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More information on TMDLs can be found at your state agency or the EPA website.</a:t>
            </a:r>
            <a:r>
              <a:rPr lang="en-US" baseline="0" dirty="0">
                <a:latin typeface="Arial" panose="020B0604020202020204" pitchFamily="34" charset="0"/>
                <a:cs typeface="Arial" panose="020B0604020202020204" pitchFamily="34" charset="0"/>
              </a:rPr>
              <a:t> </a:t>
            </a:r>
          </a:p>
          <a:p>
            <a:pPr marL="0" indent="0" defTabSz="955091">
              <a:spcBef>
                <a:spcPts val="627"/>
              </a:spcBef>
              <a:spcAft>
                <a:spcPts val="627"/>
              </a:spcAft>
              <a:buFont typeface="+mj-lt"/>
              <a:buNone/>
              <a:defRPr/>
            </a:pPr>
            <a:br>
              <a:rPr lang="en-US" dirty="0"/>
            </a:br>
            <a:endParaRPr lang="en-US" dirty="0"/>
          </a:p>
          <a:p>
            <a:endParaRPr lang="en-US" dirty="0"/>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t>8</a:t>
            </a:fld>
            <a:endParaRPr lang="en-US"/>
          </a:p>
        </p:txBody>
      </p:sp>
    </p:spTree>
    <p:extLst>
      <p:ext uri="{BB962C8B-B14F-4D97-AF65-F5344CB8AC3E}">
        <p14:creationId xmlns:p14="http://schemas.microsoft.com/office/powerpoint/2010/main" val="33925606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47">
              <a:defRPr/>
            </a:pPr>
            <a:r>
              <a:rPr lang="en-US" dirty="0"/>
              <a:t>During inspections, spill response equipment should be examined and replaced if missing or expired. </a:t>
            </a:r>
          </a:p>
          <a:p>
            <a:pPr defTabSz="966647">
              <a:defRPr/>
            </a:pPr>
            <a:endParaRPr lang="en-US" dirty="0"/>
          </a:p>
          <a:p>
            <a:pPr defTabSz="966647">
              <a:defRPr/>
            </a:pPr>
            <a:r>
              <a:rPr lang="en-US" dirty="0"/>
              <a:t>Keep a checklist of items contained in spill kits so missing items can easily be identified.</a:t>
            </a:r>
          </a:p>
          <a:p>
            <a:endParaRPr lang="en-US" dirty="0"/>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8698465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080" indent="-179080">
              <a:buFont typeface="Arial" panose="020B0604020202020204" pitchFamily="34" charset="0"/>
              <a:buChar char="•"/>
            </a:pPr>
            <a:r>
              <a:rPr lang="en-US" b="0" dirty="0"/>
              <a:t>It is important to implement training for all staff who may be</a:t>
            </a:r>
            <a:r>
              <a:rPr lang="en-US" b="0" baseline="0" dirty="0"/>
              <a:t> handling oil or oil filled equipment.</a:t>
            </a:r>
            <a:endParaRPr lang="en-US" b="0" dirty="0"/>
          </a:p>
          <a:p>
            <a:pPr marL="179080" indent="-179080">
              <a:buFont typeface="Arial" panose="020B0604020202020204" pitchFamily="34" charset="0"/>
              <a:buChar char="•"/>
            </a:pPr>
            <a:r>
              <a:rPr lang="en-US" b="0" dirty="0"/>
              <a:t>Train staff on a regular basis about spill risks and so they are prepared if and when a spill happens.</a:t>
            </a:r>
          </a:p>
          <a:p>
            <a:pPr marL="179080" indent="-179080">
              <a:buFont typeface="Arial" panose="020B0604020202020204" pitchFamily="34" charset="0"/>
              <a:buChar char="•"/>
            </a:pPr>
            <a:r>
              <a:rPr lang="en-US" b="0" dirty="0"/>
              <a:t>Records of training and inspections should be kept for a minimum of three years</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29395922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70C0"/>
              </a:buClr>
            </a:pPr>
            <a:r>
              <a:rPr lang="en-US" dirty="0"/>
              <a:t>Recertification of a spill plan is required every five years by a professional engineer who </a:t>
            </a:r>
          </a:p>
          <a:p>
            <a:pPr marL="171450" indent="-171450">
              <a:buClr>
                <a:srgbClr val="0070C0"/>
              </a:buClr>
              <a:buFont typeface="Arial" panose="020B0604020202020204" pitchFamily="34" charset="0"/>
              <a:buChar char="•"/>
            </a:pPr>
            <a:r>
              <a:rPr lang="en-US" dirty="0"/>
              <a:t>is knowledgeable of the regulations, </a:t>
            </a:r>
          </a:p>
          <a:p>
            <a:pPr marL="181247" indent="-181247">
              <a:buFont typeface="Arial" panose="020B0604020202020204" pitchFamily="34" charset="0"/>
              <a:buChar char="•"/>
            </a:pPr>
            <a:r>
              <a:rPr lang="en-US" dirty="0"/>
              <a:t>has made a site visit, and </a:t>
            </a:r>
          </a:p>
          <a:p>
            <a:pPr marL="181247" indent="-181247">
              <a:buFont typeface="Arial" panose="020B0604020202020204" pitchFamily="34" charset="0"/>
              <a:buChar char="•"/>
            </a:pPr>
            <a:r>
              <a:rPr lang="en-US" dirty="0"/>
              <a:t>certifies the plan has been prepared with good engineering practices. </a:t>
            </a:r>
          </a:p>
          <a:p>
            <a:endParaRPr lang="en-US" dirty="0"/>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10622423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Self-certification is an option for Tier 1 and Tier 2 sites </a:t>
            </a:r>
            <a:r>
              <a:rPr lang="en-US" b="1" dirty="0"/>
              <a:t>where</a:t>
            </a:r>
            <a:endParaRPr lang="en-US" dirty="0"/>
          </a:p>
          <a:p>
            <a:pPr marL="181247" indent="-181247">
              <a:buFont typeface="Arial" panose="020B0604020202020204" pitchFamily="34" charset="0"/>
              <a:buChar char="•"/>
            </a:pPr>
            <a:r>
              <a:rPr lang="en-US" dirty="0"/>
              <a:t>Total above ground oil storage capacity is 10,000 U.S. gallons or less, </a:t>
            </a:r>
            <a:r>
              <a:rPr lang="en-US" b="1" u="sng" dirty="0"/>
              <a:t>AND</a:t>
            </a:r>
            <a:endParaRPr lang="en-US" dirty="0"/>
          </a:p>
          <a:p>
            <a:pPr marL="181247" indent="-181247">
              <a:buFont typeface="Arial" panose="020B0604020202020204" pitchFamily="34" charset="0"/>
              <a:buChar char="•"/>
            </a:pPr>
            <a:r>
              <a:rPr lang="en-US" dirty="0"/>
              <a:t>In the prior 3 years, the facility has had no single discharge of oil exceeding 1,000 U.S. gallons, </a:t>
            </a:r>
          </a:p>
          <a:p>
            <a:pPr marL="181247" indent="-181247">
              <a:buFont typeface="Arial" panose="020B0604020202020204" pitchFamily="34" charset="0"/>
              <a:buChar char="•"/>
            </a:pPr>
            <a:r>
              <a:rPr lang="en-US" dirty="0"/>
              <a:t>or two  discharges of oil each exceeding 42 U.S. gallons within any 12-month period.</a:t>
            </a:r>
          </a:p>
          <a:p>
            <a:endParaRPr lang="en-US" dirty="0"/>
          </a:p>
          <a:p>
            <a:r>
              <a:rPr lang="en-US" dirty="0"/>
              <a:t>Self-certification does not require a professional engineer.</a:t>
            </a:r>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30340793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lesson 4 you</a:t>
            </a:r>
            <a:r>
              <a:rPr lang="en-US" baseline="0" dirty="0"/>
              <a:t> </a:t>
            </a:r>
            <a:r>
              <a:rPr lang="en-US" dirty="0"/>
              <a:t>learned to:</a:t>
            </a:r>
          </a:p>
          <a:p>
            <a:pPr marL="179080" indent="-179080">
              <a:buClr>
                <a:srgbClr val="0070C0"/>
              </a:buClr>
              <a:buFont typeface="Arial" panose="020B0604020202020204" pitchFamily="34" charset="0"/>
              <a:buChar char="•"/>
            </a:pPr>
            <a:r>
              <a:rPr lang="en-US" b="0" dirty="0">
                <a:solidFill>
                  <a:schemeClr val="tx1"/>
                </a:solidFill>
              </a:rPr>
              <a:t>Describe </a:t>
            </a:r>
            <a:r>
              <a:rPr lang="en-US" b="0" dirty="0">
                <a:solidFill>
                  <a:srgbClr val="0070C0"/>
                </a:solidFill>
              </a:rPr>
              <a:t>SPCC</a:t>
            </a:r>
            <a:r>
              <a:rPr lang="en-US" b="0" dirty="0">
                <a:solidFill>
                  <a:schemeClr val="tx1"/>
                </a:solidFill>
              </a:rPr>
              <a:t> regulations</a:t>
            </a:r>
          </a:p>
          <a:p>
            <a:pPr marL="179080" indent="-179080">
              <a:buClr>
                <a:srgbClr val="0070C0"/>
              </a:buClr>
              <a:buFont typeface="Arial" panose="020B0604020202020204" pitchFamily="34" charset="0"/>
              <a:buChar char="•"/>
            </a:pPr>
            <a:r>
              <a:rPr lang="en-US" b="0" dirty="0">
                <a:solidFill>
                  <a:schemeClr val="tx1"/>
                </a:solidFill>
              </a:rPr>
              <a:t>Identify the key components of an </a:t>
            </a:r>
            <a:r>
              <a:rPr lang="en-US" b="0" dirty="0">
                <a:solidFill>
                  <a:srgbClr val="0070C0"/>
                </a:solidFill>
              </a:rPr>
              <a:t>SPCC</a:t>
            </a:r>
            <a:r>
              <a:rPr lang="en-US" b="0" dirty="0">
                <a:solidFill>
                  <a:schemeClr val="tx1"/>
                </a:solidFill>
              </a:rPr>
              <a:t> plan</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Course 3:  Lesson 1 - Introduction to Planning, Inspection, Reporting</a:t>
            </a:r>
          </a:p>
        </p:txBody>
      </p:sp>
      <p:sp>
        <p:nvSpPr>
          <p:cNvPr id="5" name="Footer Placeholder 4"/>
          <p:cNvSpPr>
            <a:spLocks noGrp="1"/>
          </p:cNvSpPr>
          <p:nvPr>
            <p:ph type="ftr" sz="quarter" idx="11"/>
          </p:nvPr>
        </p:nvSpPr>
        <p:spPr/>
        <p:txBody>
          <a:bodyPr/>
          <a:lstStyle/>
          <a:p>
            <a:r>
              <a:rPr lang="en-US">
                <a:solidFill>
                  <a:prstClr val="black"/>
                </a:solidFill>
              </a:rPr>
              <a:t>© ACRP, 2015.  All Rights Reserved.</a:t>
            </a:r>
          </a:p>
        </p:txBody>
      </p:sp>
      <p:sp>
        <p:nvSpPr>
          <p:cNvPr id="6" name="Slide Number Placeholder 5"/>
          <p:cNvSpPr>
            <a:spLocks noGrp="1"/>
          </p:cNvSpPr>
          <p:nvPr>
            <p:ph type="sldNum" sz="quarter" idx="12"/>
          </p:nvPr>
        </p:nvSpPr>
        <p:spPr/>
        <p:txBody>
          <a:bodyPr/>
          <a:lstStyle/>
          <a:p>
            <a:fld id="{DF61EA0F-A667-4B49-8422-0062BC55E249}"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29943927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for a Knowledge Check. Recall the information you have just covered</a:t>
            </a:r>
            <a:r>
              <a:rPr lang="en-US" baseline="0" dirty="0"/>
              <a:t> in the lesson</a:t>
            </a:r>
          </a:p>
          <a:p>
            <a:endParaRPr lang="en-US" sz="1300" dirty="0">
              <a:effectLst>
                <a:outerShdw blurRad="38100" dist="38100" dir="2700000" algn="tl">
                  <a:srgbClr val="000000">
                    <a:alpha val="43137"/>
                  </a:srgbClr>
                </a:outerShdw>
              </a:effectLst>
            </a:endParaRPr>
          </a:p>
          <a:p>
            <a:endParaRPr lang="en-US" sz="1300" dirty="0">
              <a:effectLst>
                <a:outerShdw blurRad="38100" dist="38100" dir="2700000" algn="tl">
                  <a:srgbClr val="000000">
                    <a:alpha val="43137"/>
                  </a:srgbClr>
                </a:outerShdw>
              </a:effectLst>
            </a:endParaRPr>
          </a:p>
          <a:p>
            <a:r>
              <a:rPr lang="en-US" sz="1300" dirty="0">
                <a:effectLst>
                  <a:outerShdw blurRad="38100" dist="38100" dir="2700000" algn="tl">
                    <a:srgbClr val="000000">
                      <a:alpha val="43137"/>
                    </a:srgbClr>
                  </a:outerShdw>
                </a:effectLst>
              </a:rPr>
              <a:t>Multiple Choice</a:t>
            </a:r>
          </a:p>
          <a:p>
            <a:r>
              <a:rPr lang="en-US" sz="1300" dirty="0">
                <a:effectLst>
                  <a:outerShdw blurRad="38100" dist="38100" dir="2700000" algn="tl">
                    <a:srgbClr val="000000">
                      <a:alpha val="43137"/>
                    </a:srgbClr>
                  </a:outerShdw>
                </a:effectLst>
              </a:rPr>
              <a:t>Other common names for SPCC are:</a:t>
            </a:r>
          </a:p>
          <a:p>
            <a:endParaRPr lang="en-US" sz="1300" dirty="0">
              <a:effectLst>
                <a:outerShdw blurRad="38100" dist="38100" dir="2700000" algn="tl">
                  <a:srgbClr val="000000">
                    <a:alpha val="43137"/>
                  </a:srgbClr>
                </a:outerShdw>
              </a:effectLst>
            </a:endParaRPr>
          </a:p>
          <a:p>
            <a:pPr marL="238773" indent="-238773">
              <a:buFont typeface="+mj-lt"/>
              <a:buAutoNum type="alphaUcPeriod"/>
            </a:pPr>
            <a:r>
              <a:rPr lang="en-US" sz="1300" dirty="0">
                <a:effectLst>
                  <a:outerShdw blurRad="38100" dist="38100" dir="2700000" algn="tl">
                    <a:srgbClr val="000000">
                      <a:alpha val="43137"/>
                    </a:srgbClr>
                  </a:outerShdw>
                </a:effectLst>
              </a:rPr>
              <a:t>Spill Plan</a:t>
            </a:r>
          </a:p>
          <a:p>
            <a:pPr marL="238773" indent="-238773">
              <a:buFont typeface="+mj-lt"/>
              <a:buAutoNum type="alphaUcPeriod"/>
            </a:pPr>
            <a:r>
              <a:rPr lang="en-US" sz="1300" dirty="0">
                <a:effectLst>
                  <a:outerShdw blurRad="38100" dist="38100" dir="2700000" algn="tl">
                    <a:srgbClr val="000000">
                      <a:alpha val="43137"/>
                    </a:srgbClr>
                  </a:outerShdw>
                </a:effectLst>
              </a:rPr>
              <a:t>Spill Response Plan</a:t>
            </a:r>
          </a:p>
          <a:p>
            <a:pPr marL="238773" indent="-238773">
              <a:buFont typeface="+mj-lt"/>
              <a:buAutoNum type="alphaUcPeriod"/>
            </a:pPr>
            <a:r>
              <a:rPr lang="en-US" sz="1300" dirty="0">
                <a:effectLst>
                  <a:outerShdw blurRad="38100" dist="38100" dir="2700000" algn="tl">
                    <a:srgbClr val="000000">
                      <a:alpha val="43137"/>
                    </a:srgbClr>
                  </a:outerShdw>
                </a:effectLst>
              </a:rPr>
              <a:t>Spill Prevention Controls</a:t>
            </a:r>
            <a:r>
              <a:rPr lang="en-US" sz="1300" baseline="0" dirty="0">
                <a:effectLst>
                  <a:outerShdw blurRad="38100" dist="38100" dir="2700000" algn="tl">
                    <a:srgbClr val="000000">
                      <a:alpha val="43137"/>
                    </a:srgbClr>
                  </a:outerShdw>
                </a:effectLst>
              </a:rPr>
              <a:t> and Countermeasures </a:t>
            </a:r>
            <a:r>
              <a:rPr lang="en-US" sz="1300" dirty="0">
                <a:effectLst>
                  <a:outerShdw blurRad="38100" dist="38100" dir="2700000" algn="tl">
                    <a:srgbClr val="000000">
                      <a:alpha val="43137"/>
                    </a:srgbClr>
                  </a:outerShdw>
                </a:effectLst>
              </a:rPr>
              <a:t>Plan</a:t>
            </a:r>
          </a:p>
          <a:p>
            <a:pPr marL="238773" indent="-238773">
              <a:buFont typeface="+mj-lt"/>
              <a:buAutoNum type="alphaUcPeriod"/>
            </a:pPr>
            <a:r>
              <a:rPr lang="en-US" sz="1300" b="1" dirty="0">
                <a:effectLst>
                  <a:outerShdw blurRad="38100" dist="38100" dir="2700000" algn="tl">
                    <a:srgbClr val="000000">
                      <a:alpha val="43137"/>
                    </a:srgbClr>
                  </a:outerShdw>
                </a:effectLst>
              </a:rPr>
              <a:t>All of the above (correct)</a:t>
            </a:r>
            <a:endParaRPr lang="en-US" b="1" dirty="0"/>
          </a:p>
        </p:txBody>
      </p:sp>
      <p:sp>
        <p:nvSpPr>
          <p:cNvPr id="4" name="Slide Number Placeholder 3"/>
          <p:cNvSpPr>
            <a:spLocks noGrp="1"/>
          </p:cNvSpPr>
          <p:nvPr>
            <p:ph type="sldNum" sz="quarter" idx="10"/>
          </p:nvPr>
        </p:nvSpPr>
        <p:spPr/>
        <p:txBody>
          <a:bodyPr/>
          <a:lstStyle/>
          <a:p>
            <a:pPr defTabSz="955091">
              <a:defRPr/>
            </a:pPr>
            <a:fld id="{3AF544F8-0AB5-4262-97E1-5C46A33C042C}" type="slidenum">
              <a:rPr lang="en-US" sz="1900" kern="0">
                <a:solidFill>
                  <a:sysClr val="windowText" lastClr="000000"/>
                </a:solidFill>
              </a:rPr>
              <a:pPr defTabSz="955091">
                <a:defRPr/>
              </a:pPr>
              <a:t>85</a:t>
            </a:fld>
            <a:endParaRPr lang="en-US" sz="1900" kern="0">
              <a:solidFill>
                <a:sysClr val="windowText" lastClr="000000"/>
              </a:solidFill>
            </a:endParaRPr>
          </a:p>
        </p:txBody>
      </p:sp>
    </p:spTree>
    <p:extLst>
      <p:ext uri="{BB962C8B-B14F-4D97-AF65-F5344CB8AC3E}">
        <p14:creationId xmlns:p14="http://schemas.microsoft.com/office/powerpoint/2010/main" val="27219525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27"/>
              </a:spcAft>
            </a:pPr>
            <a:r>
              <a:rPr lang="en-US" sz="1300" dirty="0"/>
              <a:t>True / False</a:t>
            </a:r>
          </a:p>
          <a:p>
            <a:pPr>
              <a:spcAft>
                <a:spcPts val="627"/>
              </a:spcAft>
            </a:pPr>
            <a:r>
              <a:rPr lang="en-US" sz="1300" dirty="0"/>
              <a:t>The purpose of a spill plan is to establish procedures, methods, equipment, and other criteria to prevent the discharge of oil products and hazardous substances into or upon waters of the United States or their adjoining shorelines. </a:t>
            </a:r>
          </a:p>
          <a:p>
            <a:pPr>
              <a:spcAft>
                <a:spcPts val="627"/>
              </a:spcAft>
            </a:pPr>
            <a:endParaRPr lang="en-US" sz="1300" dirty="0"/>
          </a:p>
          <a:p>
            <a:pPr>
              <a:spcAft>
                <a:spcPts val="627"/>
              </a:spcAft>
            </a:pPr>
            <a:endParaRPr lang="en-US" sz="1300" b="1" dirty="0">
              <a:effectLst>
                <a:outerShdw blurRad="38100" dist="38100" dir="2700000" algn="tl">
                  <a:srgbClr val="000000">
                    <a:alpha val="43137"/>
                  </a:srgbClr>
                </a:outerShdw>
              </a:effectLst>
            </a:endParaRPr>
          </a:p>
          <a:p>
            <a:pPr>
              <a:spcAft>
                <a:spcPts val="627"/>
              </a:spcAft>
            </a:pPr>
            <a:r>
              <a:rPr lang="en-US" sz="1300" b="1" dirty="0">
                <a:effectLst>
                  <a:outerShdw blurRad="38100" dist="38100" dir="2700000" algn="tl">
                    <a:srgbClr val="000000">
                      <a:alpha val="43137"/>
                    </a:srgbClr>
                  </a:outerShdw>
                </a:effectLst>
              </a:rPr>
              <a:t>True (Correct) </a:t>
            </a:r>
            <a:endParaRPr lang="en-US" sz="1300" b="1" dirty="0">
              <a:solidFill>
                <a:srgbClr val="C00000"/>
              </a:solidFill>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10"/>
          </p:nvPr>
        </p:nvSpPr>
        <p:spPr/>
        <p:txBody>
          <a:bodyPr/>
          <a:lstStyle/>
          <a:p>
            <a:pPr defTabSz="955091">
              <a:defRPr/>
            </a:pPr>
            <a:fld id="{3AF544F8-0AB5-4262-97E1-5C46A33C042C}" type="slidenum">
              <a:rPr lang="en-US" sz="1900" kern="0">
                <a:solidFill>
                  <a:sysClr val="windowText" lastClr="000000"/>
                </a:solidFill>
              </a:rPr>
              <a:pPr defTabSz="955091">
                <a:defRPr/>
              </a:pPr>
              <a:t>86</a:t>
            </a:fld>
            <a:endParaRPr lang="en-US" sz="1900" kern="0">
              <a:solidFill>
                <a:sysClr val="windowText" lastClr="000000"/>
              </a:solidFill>
            </a:endParaRPr>
          </a:p>
        </p:txBody>
      </p:sp>
    </p:spTree>
    <p:extLst>
      <p:ext uri="{BB962C8B-B14F-4D97-AF65-F5344CB8AC3E}">
        <p14:creationId xmlns:p14="http://schemas.microsoft.com/office/powerpoint/2010/main" val="38654763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effectLst>
                  <a:outerShdw blurRad="38100" dist="38100" dir="2700000" algn="tl">
                    <a:srgbClr val="000000">
                      <a:alpha val="43137"/>
                    </a:srgbClr>
                  </a:outerShdw>
                </a:effectLst>
              </a:rPr>
              <a:t>Multiple Choice</a:t>
            </a:r>
          </a:p>
          <a:p>
            <a:endParaRPr lang="en-US" sz="1300" dirty="0">
              <a:effectLst>
                <a:outerShdw blurRad="38100" dist="38100" dir="2700000" algn="tl">
                  <a:srgbClr val="000000">
                    <a:alpha val="43137"/>
                  </a:srgbClr>
                </a:outerShdw>
              </a:effectLst>
            </a:endParaRPr>
          </a:p>
          <a:p>
            <a:r>
              <a:rPr lang="en-US" sz="1300" dirty="0">
                <a:effectLst>
                  <a:outerShdw blurRad="38100" dist="38100" dir="2700000" algn="tl">
                    <a:srgbClr val="000000">
                      <a:alpha val="43137"/>
                    </a:srgbClr>
                  </a:outerShdw>
                </a:effectLst>
              </a:rPr>
              <a:t>The purpose of a discharge plan is to  _____.</a:t>
            </a:r>
          </a:p>
          <a:p>
            <a:endParaRPr lang="en-US" sz="1300" dirty="0">
              <a:effectLst>
                <a:outerShdw blurRad="38100" dist="38100" dir="2700000" algn="tl">
                  <a:srgbClr val="000000">
                    <a:alpha val="43137"/>
                  </a:srgbClr>
                </a:outerShdw>
              </a:effectLst>
            </a:endParaRPr>
          </a:p>
          <a:p>
            <a:pPr marL="238773" indent="-238773">
              <a:buFont typeface="+mj-lt"/>
              <a:buAutoNum type="alphaUcPeriod"/>
            </a:pPr>
            <a:r>
              <a:rPr lang="en-US" sz="1100" dirty="0">
                <a:effectLst>
                  <a:outerShdw blurRad="38100" dist="38100" dir="2700000" algn="tl">
                    <a:srgbClr val="000000">
                      <a:alpha val="43137"/>
                    </a:srgbClr>
                  </a:outerShdw>
                </a:effectLst>
              </a:rPr>
              <a:t>Report spill incidents</a:t>
            </a:r>
          </a:p>
          <a:p>
            <a:pPr marL="238773" indent="-238773">
              <a:buFont typeface="+mj-lt"/>
              <a:buAutoNum type="alphaUcPeriod"/>
            </a:pPr>
            <a:r>
              <a:rPr lang="en-US" sz="1100" b="1" dirty="0">
                <a:effectLst>
                  <a:outerShdw blurRad="38100" dist="38100" dir="2700000" algn="tl">
                    <a:srgbClr val="000000">
                      <a:alpha val="43137"/>
                    </a:srgbClr>
                  </a:outerShdw>
                </a:effectLst>
              </a:rPr>
              <a:t>Prepare for spill response (correct)</a:t>
            </a:r>
          </a:p>
          <a:p>
            <a:pPr marL="238773" indent="-238773">
              <a:buFont typeface="+mj-lt"/>
              <a:buAutoNum type="alphaUcPeriod"/>
            </a:pPr>
            <a:r>
              <a:rPr lang="en-US" sz="1100" dirty="0">
                <a:effectLst>
                  <a:outerShdw blurRad="38100" dist="38100" dir="2700000" algn="tl">
                    <a:srgbClr val="000000">
                      <a:alpha val="43137"/>
                    </a:srgbClr>
                  </a:outerShdw>
                </a:effectLst>
              </a:rPr>
              <a:t>Map a location</a:t>
            </a:r>
          </a:p>
          <a:p>
            <a:pPr marL="238773" indent="-238773">
              <a:buFont typeface="+mj-lt"/>
              <a:buAutoNum type="alphaUcPeriod"/>
            </a:pPr>
            <a:r>
              <a:rPr lang="en-US" sz="1100" dirty="0">
                <a:effectLst>
                  <a:outerShdw blurRad="38100" dist="38100" dir="2700000" algn="tl">
                    <a:srgbClr val="000000">
                      <a:alpha val="43137"/>
                    </a:srgbClr>
                  </a:outerShdw>
                </a:effectLst>
              </a:rPr>
              <a:t>All of the above</a:t>
            </a:r>
            <a:endParaRPr lang="en-US" sz="1100" dirty="0"/>
          </a:p>
          <a:p>
            <a:endParaRPr lang="en-US" dirty="0"/>
          </a:p>
        </p:txBody>
      </p:sp>
      <p:sp>
        <p:nvSpPr>
          <p:cNvPr id="4" name="Slide Number Placeholder 3"/>
          <p:cNvSpPr>
            <a:spLocks noGrp="1"/>
          </p:cNvSpPr>
          <p:nvPr>
            <p:ph type="sldNum" sz="quarter" idx="10"/>
          </p:nvPr>
        </p:nvSpPr>
        <p:spPr/>
        <p:txBody>
          <a:bodyPr/>
          <a:lstStyle/>
          <a:p>
            <a:pPr defTabSz="955091">
              <a:defRPr/>
            </a:pPr>
            <a:fld id="{3AF544F8-0AB5-4262-97E1-5C46A33C042C}" type="slidenum">
              <a:rPr lang="en-US" sz="1900" kern="0">
                <a:solidFill>
                  <a:sysClr val="windowText" lastClr="000000"/>
                </a:solidFill>
              </a:rPr>
              <a:pPr defTabSz="955091">
                <a:defRPr/>
              </a:pPr>
              <a:t>87</a:t>
            </a:fld>
            <a:endParaRPr lang="en-US" sz="1900" kern="0">
              <a:solidFill>
                <a:sysClr val="windowText" lastClr="000000"/>
              </a:solidFill>
            </a:endParaRPr>
          </a:p>
        </p:txBody>
      </p:sp>
    </p:spTree>
    <p:extLst>
      <p:ext uri="{BB962C8B-B14F-4D97-AF65-F5344CB8AC3E}">
        <p14:creationId xmlns:p14="http://schemas.microsoft.com/office/powerpoint/2010/main" val="31871096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instructor: The correct answer is given in </a:t>
            </a:r>
            <a:r>
              <a:rPr lang="en-US" b="1" dirty="0"/>
              <a:t>bold.</a:t>
            </a:r>
          </a:p>
          <a:p>
            <a:br>
              <a:rPr lang="en-US" dirty="0"/>
            </a:br>
            <a:r>
              <a:rPr lang="en-US" dirty="0"/>
              <a:t>Instead of a taking final quiz, let’s wrap-up with a quick discussion of today’s topics.</a:t>
            </a:r>
            <a:br>
              <a:rPr lang="en-US" dirty="0"/>
            </a:br>
            <a:br>
              <a:rPr lang="en-US" dirty="0"/>
            </a:br>
            <a:r>
              <a:rPr lang="en-US" dirty="0"/>
              <a:t>1.</a:t>
            </a:r>
            <a:r>
              <a:rPr lang="en-US" baseline="0" dirty="0"/>
              <a:t> A ____ is a conveyance or system of conveyances owned and operated by a State or local government entity that discharges to US waters. </a:t>
            </a:r>
          </a:p>
          <a:p>
            <a:endParaRPr lang="en-US" baseline="0" dirty="0"/>
          </a:p>
          <a:p>
            <a:pPr marL="238773" indent="-238773">
              <a:buFont typeface="+mj-lt"/>
              <a:buAutoNum type="alphaUcPeriod"/>
            </a:pPr>
            <a:r>
              <a:rPr lang="en-US" baseline="0" dirty="0"/>
              <a:t>EPA </a:t>
            </a:r>
          </a:p>
          <a:p>
            <a:pPr marL="238773" indent="-238773">
              <a:buFont typeface="+mj-lt"/>
              <a:buAutoNum type="alphaUcPeriod"/>
            </a:pPr>
            <a:r>
              <a:rPr lang="en-US" b="1" baseline="0" dirty="0"/>
              <a:t>MS4 (correct)</a:t>
            </a:r>
          </a:p>
          <a:p>
            <a:pPr marL="238773" indent="-238773">
              <a:buFont typeface="+mj-lt"/>
              <a:buAutoNum type="alphaUcPeriod"/>
            </a:pPr>
            <a:r>
              <a:rPr lang="en-US" b="0" baseline="0" dirty="0"/>
              <a:t>SWPPP</a:t>
            </a:r>
          </a:p>
          <a:p>
            <a:pPr marL="238773" indent="-238773">
              <a:buFont typeface="+mj-lt"/>
              <a:buAutoNum type="alphaUcPeriod"/>
            </a:pPr>
            <a:r>
              <a:rPr lang="en-US" baseline="0" dirty="0"/>
              <a:t>SWMP</a:t>
            </a:r>
          </a:p>
          <a:p>
            <a:pPr marL="238773" indent="-238773">
              <a:buFont typeface="+mj-lt"/>
              <a:buAutoNum type="alphaUcPeriod"/>
            </a:pPr>
            <a:endParaRPr lang="en-US" baseline="0" dirty="0"/>
          </a:p>
          <a:p>
            <a:r>
              <a:rPr lang="en-US" baseline="0" dirty="0"/>
              <a:t>2. An oil/water separator is an example of a ____ BMP.</a:t>
            </a:r>
            <a:br>
              <a:rPr lang="en-US" baseline="0" dirty="0"/>
            </a:br>
            <a:endParaRPr lang="en-US" baseline="0" dirty="0"/>
          </a:p>
          <a:p>
            <a:pPr marL="238773" indent="-238773">
              <a:buFont typeface="+mj-lt"/>
              <a:buAutoNum type="alphaUcPeriod"/>
            </a:pPr>
            <a:r>
              <a:rPr lang="en-US" b="1" baseline="0" dirty="0"/>
              <a:t>Structural (correct)</a:t>
            </a:r>
          </a:p>
          <a:p>
            <a:pPr marL="238773" indent="-238773">
              <a:buFont typeface="+mj-lt"/>
              <a:buAutoNum type="alphaUcPeriod"/>
            </a:pPr>
            <a:r>
              <a:rPr lang="en-US" baseline="0" dirty="0"/>
              <a:t>Non-structural </a:t>
            </a:r>
          </a:p>
          <a:p>
            <a:pPr marL="238773" indent="-238773">
              <a:buFont typeface="+mj-lt"/>
              <a:buAutoNum type="alphaUcPeriod"/>
            </a:pPr>
            <a:r>
              <a:rPr lang="en-US" baseline="0" dirty="0"/>
              <a:t>Non compliant </a:t>
            </a:r>
          </a:p>
          <a:p>
            <a:pPr marL="238773" indent="-238773">
              <a:buFont typeface="+mj-lt"/>
              <a:buAutoNum type="alphaUcPeriod"/>
            </a:pPr>
            <a:r>
              <a:rPr lang="en-US" baseline="0" dirty="0"/>
              <a:t>None of the above</a:t>
            </a:r>
          </a:p>
          <a:p>
            <a:endParaRPr lang="en-US" b="1" baseline="0" dirty="0"/>
          </a:p>
          <a:p>
            <a:r>
              <a:rPr lang="en-US" b="0" baseline="0" dirty="0"/>
              <a:t>3. True / False</a:t>
            </a:r>
          </a:p>
          <a:p>
            <a:r>
              <a:rPr lang="en-US" b="0" baseline="0" dirty="0"/>
              <a:t>Secondary containment barriers around fuel tanks are an example of a non-structural BMP. </a:t>
            </a:r>
          </a:p>
          <a:p>
            <a:r>
              <a:rPr lang="en-US" b="1" baseline="0" dirty="0"/>
              <a:t>False (Correct)  </a:t>
            </a:r>
            <a:r>
              <a:rPr lang="en-US" b="0" baseline="0" dirty="0"/>
              <a:t>- an example of a non-structural BMP</a:t>
            </a:r>
          </a:p>
          <a:p>
            <a:endParaRPr lang="en-US" b="0" baseline="0" dirty="0"/>
          </a:p>
          <a:p>
            <a:r>
              <a:rPr lang="en-US" b="0" baseline="0" dirty="0"/>
              <a:t>4.) </a:t>
            </a:r>
            <a:r>
              <a:rPr lang="en-US" b="0" baseline="0" dirty="0">
                <a:solidFill>
                  <a:srgbClr val="FF0000"/>
                </a:solidFill>
              </a:rPr>
              <a:t>Training is an important component of what type of plan:</a:t>
            </a:r>
          </a:p>
          <a:p>
            <a:pPr marL="228600" indent="-228600">
              <a:buAutoNum type="alphaUcPeriod"/>
            </a:pPr>
            <a:r>
              <a:rPr lang="en-US" b="0" baseline="0" dirty="0">
                <a:solidFill>
                  <a:srgbClr val="FF0000"/>
                </a:solidFill>
              </a:rPr>
              <a:t>SWPPP</a:t>
            </a:r>
          </a:p>
          <a:p>
            <a:pPr marL="228600" indent="-228600">
              <a:buAutoNum type="alphaUcPeriod"/>
            </a:pPr>
            <a:r>
              <a:rPr lang="en-US" b="0" baseline="0" dirty="0">
                <a:solidFill>
                  <a:srgbClr val="FF0000"/>
                </a:solidFill>
              </a:rPr>
              <a:t>SWMP</a:t>
            </a:r>
          </a:p>
          <a:p>
            <a:pPr marL="228600" indent="-228600">
              <a:buAutoNum type="alphaUcPeriod"/>
            </a:pPr>
            <a:r>
              <a:rPr lang="en-US" b="0" baseline="0" dirty="0">
                <a:solidFill>
                  <a:srgbClr val="FF0000"/>
                </a:solidFill>
              </a:rPr>
              <a:t>SPCC</a:t>
            </a:r>
          </a:p>
          <a:p>
            <a:pPr marL="228600" indent="-228600">
              <a:buAutoNum type="alphaUcPeriod"/>
            </a:pPr>
            <a:r>
              <a:rPr lang="en-US" b="1" baseline="0" dirty="0">
                <a:solidFill>
                  <a:srgbClr val="FF0000"/>
                </a:solidFill>
              </a:rPr>
              <a:t>All of the above</a:t>
            </a:r>
          </a:p>
          <a:p>
            <a:pPr marL="238773" indent="-238773">
              <a:buFont typeface="+mj-lt"/>
              <a:buAutoNum type="alphaUcPeriod"/>
            </a:pPr>
            <a:endParaRPr lang="en-US" b="1" baseline="0" dirty="0"/>
          </a:p>
          <a:p>
            <a:r>
              <a:rPr lang="en-US" b="0" baseline="0" dirty="0"/>
              <a:t>5. Which two stormwater quality documents are often combined into one plan to ease the Airport's burden in maintaining two separate documents?</a:t>
            </a:r>
          </a:p>
          <a:p>
            <a:endParaRPr lang="en-US" b="0" baseline="0" dirty="0"/>
          </a:p>
          <a:p>
            <a:pPr marL="238773" indent="-238773">
              <a:buFont typeface="+mj-lt"/>
              <a:buAutoNum type="alphaUcPeriod"/>
            </a:pPr>
            <a:r>
              <a:rPr lang="en-US" b="1" baseline="0" dirty="0"/>
              <a:t>SWPPP and SWMP (correct)</a:t>
            </a:r>
          </a:p>
          <a:p>
            <a:pPr marL="238773" indent="-238773">
              <a:buFont typeface="+mj-lt"/>
              <a:buAutoNum type="alphaUcPeriod"/>
            </a:pPr>
            <a:r>
              <a:rPr lang="en-US" b="0" baseline="0" dirty="0"/>
              <a:t>SWPPP and MS4</a:t>
            </a:r>
          </a:p>
          <a:p>
            <a:pPr marL="238773" indent="-238773">
              <a:buFont typeface="+mj-lt"/>
              <a:buAutoNum type="alphaUcPeriod"/>
            </a:pPr>
            <a:r>
              <a:rPr lang="en-US" b="0" baseline="0" dirty="0"/>
              <a:t>NPDES and SWPPP</a:t>
            </a:r>
          </a:p>
          <a:p>
            <a:pPr marL="238773" indent="-238773">
              <a:buFont typeface="+mj-lt"/>
              <a:buAutoNum type="alphaUcPeriod"/>
            </a:pPr>
            <a:r>
              <a:rPr lang="en-US" b="0" baseline="0" dirty="0"/>
              <a:t>All of the above</a:t>
            </a:r>
          </a:p>
          <a:p>
            <a:pPr marL="238773" indent="-238773">
              <a:buFont typeface="+mj-lt"/>
              <a:buAutoNum type="alphaUcPeriod"/>
            </a:pPr>
            <a:endParaRPr lang="en-US" b="0" baseline="0" dirty="0"/>
          </a:p>
          <a:p>
            <a:r>
              <a:rPr lang="en-US" b="0" baseline="0" dirty="0"/>
              <a:t>6. A TMDL is the amount </a:t>
            </a:r>
            <a:r>
              <a:rPr lang="en-US" b="0" baseline="0"/>
              <a:t>of a ___ </a:t>
            </a:r>
            <a:r>
              <a:rPr lang="en-US" b="0" baseline="0" dirty="0"/>
              <a:t>a waterbody can receive and still meet water quality standards.  </a:t>
            </a:r>
          </a:p>
          <a:p>
            <a:endParaRPr lang="en-US" b="0" baseline="0" dirty="0"/>
          </a:p>
          <a:p>
            <a:pPr marL="238773" indent="-238773">
              <a:buFont typeface="+mj-lt"/>
              <a:buAutoNum type="alphaUcPeriod"/>
            </a:pPr>
            <a:r>
              <a:rPr lang="en-US" b="0" baseline="0" dirty="0"/>
              <a:t>MS4</a:t>
            </a:r>
          </a:p>
          <a:p>
            <a:pPr marL="238773" indent="-238773">
              <a:buFont typeface="+mj-lt"/>
              <a:buAutoNum type="alphaUcPeriod"/>
            </a:pPr>
            <a:r>
              <a:rPr lang="en-US" b="0" baseline="0" dirty="0"/>
              <a:t>sodium</a:t>
            </a:r>
          </a:p>
          <a:p>
            <a:pPr marL="238773" indent="-238773">
              <a:buFont typeface="+mj-lt"/>
              <a:buAutoNum type="alphaUcPeriod"/>
            </a:pPr>
            <a:r>
              <a:rPr lang="en-US" b="1" baseline="0" dirty="0"/>
              <a:t>Pollutant (correct)</a:t>
            </a:r>
          </a:p>
          <a:p>
            <a:pPr marL="238773" indent="-238773">
              <a:buFont typeface="+mj-lt"/>
              <a:buAutoNum type="alphaUcPeriod"/>
            </a:pPr>
            <a:r>
              <a:rPr lang="en-US" b="0" baseline="0" dirty="0"/>
              <a:t>EPA</a:t>
            </a:r>
          </a:p>
          <a:p>
            <a:pPr marL="238773" indent="-238773">
              <a:buFont typeface="+mj-lt"/>
              <a:buAutoNum type="alphaUcPeriod"/>
            </a:pPr>
            <a:endParaRPr lang="en-US" b="0" baseline="0" dirty="0"/>
          </a:p>
          <a:p>
            <a:r>
              <a:rPr lang="en-US" b="0" baseline="0" dirty="0"/>
              <a:t>7. Which type of stormwater plan describes procedures, methods, equipment and other criteria to prevent the discharge of oil products and hazardous substances into or upon US water or adjoining shorelines?</a:t>
            </a:r>
          </a:p>
          <a:p>
            <a:endParaRPr lang="en-US" b="0" baseline="0" dirty="0"/>
          </a:p>
          <a:p>
            <a:pPr marL="238773" indent="-238773">
              <a:buFont typeface="+mj-lt"/>
              <a:buAutoNum type="alphaUcPeriod"/>
            </a:pPr>
            <a:r>
              <a:rPr lang="en-US" b="0" baseline="0" dirty="0"/>
              <a:t>SWMP</a:t>
            </a:r>
          </a:p>
          <a:p>
            <a:pPr marL="238773" indent="-238773">
              <a:buFont typeface="+mj-lt"/>
              <a:buAutoNum type="alphaUcPeriod"/>
            </a:pPr>
            <a:r>
              <a:rPr lang="en-US" b="0" baseline="0" dirty="0"/>
              <a:t>SWPPP</a:t>
            </a:r>
          </a:p>
          <a:p>
            <a:pPr marL="238773" indent="-238773">
              <a:buFont typeface="+mj-lt"/>
              <a:buAutoNum type="alphaUcPeriod"/>
            </a:pPr>
            <a:r>
              <a:rPr lang="en-US" b="0" baseline="0" dirty="0"/>
              <a:t>MS4</a:t>
            </a:r>
          </a:p>
          <a:p>
            <a:pPr marL="238773" indent="-238773">
              <a:buFont typeface="+mj-lt"/>
              <a:buAutoNum type="alphaUcPeriod"/>
            </a:pPr>
            <a:r>
              <a:rPr lang="en-US" b="1" baseline="0" dirty="0"/>
              <a:t>SPCC (correct)</a:t>
            </a:r>
          </a:p>
          <a:p>
            <a:pPr marL="238773" indent="-238773">
              <a:buFont typeface="+mj-lt"/>
              <a:buAutoNum type="alphaUcPeriod"/>
            </a:pPr>
            <a:endParaRPr lang="en-US" b="1" baseline="0" dirty="0"/>
          </a:p>
          <a:p>
            <a:r>
              <a:rPr lang="en-US" b="0" baseline="0" dirty="0"/>
              <a:t>8. True / False</a:t>
            </a:r>
          </a:p>
          <a:p>
            <a:r>
              <a:rPr lang="en-US" b="0" baseline="0" dirty="0"/>
              <a:t>The SPCC stormwater plan focuses on oil and fuel amounts at airports and establishes control and response procedures to mitigate a spill.   </a:t>
            </a:r>
            <a:r>
              <a:rPr lang="en-US" b="1" baseline="0" dirty="0"/>
              <a:t>True (correct)</a:t>
            </a:r>
          </a:p>
          <a:p>
            <a:endParaRPr lang="en-US" b="1" baseline="0" dirty="0"/>
          </a:p>
          <a:p>
            <a:r>
              <a:rPr lang="en-US" b="0" baseline="0" dirty="0"/>
              <a:t>9.</a:t>
            </a:r>
            <a:r>
              <a:rPr lang="en-US" b="1" baseline="0" dirty="0"/>
              <a:t> </a:t>
            </a:r>
            <a:r>
              <a:rPr lang="en-US" b="0" baseline="0" dirty="0"/>
              <a:t>________ is one of the main pollutants in construction stormwater runoff.</a:t>
            </a:r>
            <a:br>
              <a:rPr lang="en-US" b="0" baseline="0" dirty="0"/>
            </a:br>
            <a:endParaRPr lang="en-US" b="0" baseline="0" dirty="0"/>
          </a:p>
          <a:p>
            <a:pPr marL="238773" indent="-238773">
              <a:buFont typeface="+mj-lt"/>
              <a:buAutoNum type="alphaUcPeriod"/>
            </a:pPr>
            <a:r>
              <a:rPr lang="en-US" b="0" baseline="0" dirty="0"/>
              <a:t>Fertilizers</a:t>
            </a:r>
          </a:p>
          <a:p>
            <a:pPr marL="238773" indent="-238773">
              <a:buFont typeface="+mj-lt"/>
              <a:buAutoNum type="alphaUcPeriod"/>
            </a:pPr>
            <a:r>
              <a:rPr lang="en-US" b="0" baseline="0" dirty="0"/>
              <a:t>Trash</a:t>
            </a:r>
          </a:p>
          <a:p>
            <a:pPr marL="238773" indent="-238773">
              <a:buFont typeface="+mj-lt"/>
              <a:buAutoNum type="alphaUcPeriod"/>
            </a:pPr>
            <a:r>
              <a:rPr lang="en-US" b="1" baseline="0" dirty="0"/>
              <a:t>Sediment (correct)</a:t>
            </a:r>
          </a:p>
          <a:p>
            <a:pPr marL="238773" indent="-238773">
              <a:buFont typeface="+mj-lt"/>
              <a:buAutoNum type="alphaUcPeriod"/>
            </a:pPr>
            <a:r>
              <a:rPr lang="en-US" b="0" baseline="0" dirty="0"/>
              <a:t>None of the above</a:t>
            </a:r>
          </a:p>
          <a:p>
            <a:pPr marL="238773" indent="-238773">
              <a:buFont typeface="+mj-lt"/>
              <a:buAutoNum type="alphaUcPeriod"/>
            </a:pPr>
            <a:endParaRPr lang="en-US" b="0" baseline="0" dirty="0"/>
          </a:p>
          <a:p>
            <a:r>
              <a:rPr lang="en-US" b="0" baseline="0" dirty="0"/>
              <a:t>10.  A SWPPP site map contains:</a:t>
            </a:r>
          </a:p>
          <a:p>
            <a:pPr marL="238773" indent="-238773">
              <a:buFont typeface="+mj-lt"/>
              <a:buAutoNum type="alphaUcPeriod"/>
            </a:pPr>
            <a:r>
              <a:rPr lang="en-US" b="0" baseline="0" dirty="0"/>
              <a:t>Stormwater flow direction and receiving waters</a:t>
            </a:r>
          </a:p>
          <a:p>
            <a:pPr marL="238773" indent="-238773">
              <a:buFont typeface="+mj-lt"/>
              <a:buAutoNum type="alphaUcPeriod"/>
            </a:pPr>
            <a:r>
              <a:rPr lang="en-US" b="0" baseline="0" dirty="0"/>
              <a:t>Property boundaries</a:t>
            </a:r>
          </a:p>
          <a:p>
            <a:pPr marL="238773" indent="-238773">
              <a:buFont typeface="+mj-lt"/>
              <a:buAutoNum type="alphaUcPeriod"/>
            </a:pPr>
            <a:r>
              <a:rPr lang="en-US" b="0" baseline="0" dirty="0"/>
              <a:t>Locations of previous spills and locations of regulated activities exposed to the elements</a:t>
            </a:r>
          </a:p>
          <a:p>
            <a:pPr marL="238773" indent="-238773">
              <a:buFont typeface="+mj-lt"/>
              <a:buAutoNum type="alphaUcPeriod"/>
            </a:pPr>
            <a:r>
              <a:rPr lang="en-US" b="1" baseline="0" dirty="0"/>
              <a:t>All of the above (correct)</a:t>
            </a:r>
          </a:p>
          <a:p>
            <a:pPr marL="238773" indent="-238773">
              <a:buFont typeface="+mj-lt"/>
              <a:buAutoNum type="alphaUcPeriod"/>
            </a:pPr>
            <a:endParaRPr lang="en-US" b="1" baseline="0" dirty="0"/>
          </a:p>
          <a:p>
            <a:pPr marL="238773" indent="-238773">
              <a:buFont typeface="+mj-lt"/>
              <a:buAutoNum type="alphaUcPeriod"/>
            </a:pPr>
            <a:endParaRPr lang="en-US" baseline="0" dirty="0"/>
          </a:p>
          <a:p>
            <a:pPr marL="238773" indent="-238773">
              <a:buFont typeface="+mj-lt"/>
              <a:buAutoNum type="alphaUcPeriod"/>
            </a:pPr>
            <a:endParaRPr lang="en-US" baseline="0" dirty="0"/>
          </a:p>
          <a:p>
            <a:pPr marL="238773" indent="-238773">
              <a:buFont typeface="+mj-lt"/>
              <a:buAutoNum type="alphaUcPeriod"/>
            </a:pPr>
            <a:endParaRPr lang="en-US" dirty="0"/>
          </a:p>
          <a:p>
            <a:endParaRPr lang="en-US" dirty="0"/>
          </a:p>
        </p:txBody>
      </p:sp>
      <p:sp>
        <p:nvSpPr>
          <p:cNvPr id="4" name="Slide Number Placeholder 3"/>
          <p:cNvSpPr>
            <a:spLocks noGrp="1"/>
          </p:cNvSpPr>
          <p:nvPr>
            <p:ph type="sldNum" sz="quarter" idx="10"/>
          </p:nvPr>
        </p:nvSpPr>
        <p:spPr/>
        <p:txBody>
          <a:bodyPr/>
          <a:lstStyle/>
          <a:p>
            <a:pPr defTabSz="955091">
              <a:defRPr/>
            </a:pPr>
            <a:fld id="{3AF544F8-0AB5-4262-97E1-5C46A33C042C}" type="slidenum">
              <a:rPr lang="en-US" sz="1900" kern="0">
                <a:solidFill>
                  <a:sysClr val="windowText" lastClr="000000"/>
                </a:solidFill>
              </a:rPr>
              <a:pPr defTabSz="955091">
                <a:defRPr/>
              </a:pPr>
              <a:t>88</a:t>
            </a:fld>
            <a:endParaRPr lang="en-US" sz="1900" kern="0">
              <a:solidFill>
                <a:sysClr val="windowText" lastClr="000000"/>
              </a:solidFill>
            </a:endParaRPr>
          </a:p>
        </p:txBody>
      </p:sp>
    </p:spTree>
    <p:extLst>
      <p:ext uri="{BB962C8B-B14F-4D97-AF65-F5344CB8AC3E}">
        <p14:creationId xmlns:p14="http://schemas.microsoft.com/office/powerpoint/2010/main" val="16663538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Course 3:  Lesson 1 - Introduction to Planning, Inspection, Reporting</a:t>
            </a:r>
          </a:p>
        </p:txBody>
      </p:sp>
      <p:sp>
        <p:nvSpPr>
          <p:cNvPr id="5" name="Footer Placeholder 4"/>
          <p:cNvSpPr>
            <a:spLocks noGrp="1"/>
          </p:cNvSpPr>
          <p:nvPr>
            <p:ph type="ftr" sz="quarter" idx="11"/>
          </p:nvPr>
        </p:nvSpPr>
        <p:spPr/>
        <p:txBody>
          <a:bodyPr/>
          <a:lstStyle/>
          <a:p>
            <a:r>
              <a:rPr lang="en-US"/>
              <a:t>© ACRP, 2016.  All Rights Reserved.</a:t>
            </a:r>
            <a:endParaRPr lang="en-US" dirty="0"/>
          </a:p>
        </p:txBody>
      </p:sp>
      <p:sp>
        <p:nvSpPr>
          <p:cNvPr id="6" name="Slide Number Placeholder 5"/>
          <p:cNvSpPr>
            <a:spLocks noGrp="1"/>
          </p:cNvSpPr>
          <p:nvPr>
            <p:ph type="sldNum" sz="quarter" idx="12"/>
          </p:nvPr>
        </p:nvSpPr>
        <p:spPr/>
        <p:txBody>
          <a:bodyPr/>
          <a:lstStyle/>
          <a:p>
            <a:fld id="{DF61EA0F-A667-4B49-8422-0062BC55E249}" type="slidenum">
              <a:rPr lang="en-US" smtClean="0"/>
              <a:t>89</a:t>
            </a:fld>
            <a:endParaRPr lang="en-US"/>
          </a:p>
        </p:txBody>
      </p:sp>
    </p:spTree>
    <p:extLst>
      <p:ext uri="{BB962C8B-B14F-4D97-AF65-F5344CB8AC3E}">
        <p14:creationId xmlns:p14="http://schemas.microsoft.com/office/powerpoint/2010/main" val="1936527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 </a:t>
            </a:r>
            <a:r>
              <a:rPr lang="en-US" b="1" i="1" dirty="0">
                <a:latin typeface="Arial" panose="020B0604020202020204" pitchFamily="34" charset="0"/>
                <a:cs typeface="Arial" panose="020B0604020202020204" pitchFamily="34" charset="0"/>
              </a:rPr>
              <a:t>NOTES</a:t>
            </a:r>
            <a:br>
              <a:rPr lang="en-US" i="1" dirty="0">
                <a:latin typeface="Arial" panose="020B0604020202020204" pitchFamily="34" charset="0"/>
                <a:cs typeface="Arial" panose="020B0604020202020204" pitchFamily="34" charset="0"/>
              </a:rPr>
            </a:br>
            <a:r>
              <a:rPr lang="en-US" sz="1300" dirty="0"/>
              <a:t>Replace this slide with information about your local airport stormwater </a:t>
            </a:r>
          </a:p>
          <a:p>
            <a:endParaRPr lang="en-US" sz="1300" dirty="0"/>
          </a:p>
          <a:p>
            <a:r>
              <a:rPr lang="en-US" dirty="0">
                <a:latin typeface="Arial" panose="020B0604020202020204" pitchFamily="34" charset="0"/>
                <a:cs typeface="Arial" panose="020B0604020202020204" pitchFamily="34" charset="0"/>
              </a:rPr>
              <a:t>Is your airport required to have a SWPPP, SWMP or both?</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2F90DF7-9D93-4D76-A7CE-4D16F346478E}" type="slidenum">
              <a:rPr lang="en-US" smtClean="0"/>
              <a:t>9</a:t>
            </a:fld>
            <a:endParaRPr lang="en-US"/>
          </a:p>
        </p:txBody>
      </p:sp>
    </p:spTree>
    <p:extLst>
      <p:ext uri="{BB962C8B-B14F-4D97-AF65-F5344CB8AC3E}">
        <p14:creationId xmlns:p14="http://schemas.microsoft.com/office/powerpoint/2010/main" val="1005516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09600" y="1371600"/>
            <a:ext cx="8534400" cy="762000"/>
          </a:xfrm>
        </p:spPr>
        <p:txBody>
          <a:bodyPr anchor="t"/>
          <a:lstStyle>
            <a:lvl1pPr algn="r">
              <a:defRPr sz="3600" b="1">
                <a:solidFill>
                  <a:schemeClr val="tx1"/>
                </a:solidFill>
                <a:latin typeface="HelveticaNeueLT Std Blk" pitchFamily="34" charset="0"/>
              </a:defRPr>
            </a:lvl1pPr>
          </a:lstStyle>
          <a:p>
            <a:r>
              <a:rPr lang="en-US" dirty="0"/>
              <a:t>Click to edit Master title style</a:t>
            </a:r>
          </a:p>
        </p:txBody>
      </p:sp>
      <p:sp>
        <p:nvSpPr>
          <p:cNvPr id="7171" name="Rectangle 3"/>
          <p:cNvSpPr>
            <a:spLocks noGrp="1" noChangeArrowheads="1"/>
          </p:cNvSpPr>
          <p:nvPr>
            <p:ph type="subTitle" idx="1"/>
          </p:nvPr>
        </p:nvSpPr>
        <p:spPr>
          <a:xfrm>
            <a:off x="609600" y="2209800"/>
            <a:ext cx="8534400" cy="3124200"/>
          </a:xfrm>
        </p:spPr>
        <p:txBody>
          <a:bodyPr/>
          <a:lstStyle>
            <a:lvl1pPr marL="0" indent="0" algn="r">
              <a:defRPr sz="1800">
                <a:solidFill>
                  <a:schemeClr val="tx1"/>
                </a:solidFill>
                <a:latin typeface="HelveticaNeueLT Std Lt"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2167255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432800" cy="762000"/>
          </a:xfrm>
        </p:spPr>
        <p:txBody>
          <a:bodyPr/>
          <a:lstStyle/>
          <a:p>
            <a:r>
              <a:rPr lang="en-US"/>
              <a:t>Click to edit Master title style</a:t>
            </a:r>
          </a:p>
        </p:txBody>
      </p:sp>
      <p:sp>
        <p:nvSpPr>
          <p:cNvPr id="3" name="Vertical Text Placeholder 2"/>
          <p:cNvSpPr>
            <a:spLocks noGrp="1"/>
          </p:cNvSpPr>
          <p:nvPr>
            <p:ph type="body" orient="vert" idx="1"/>
          </p:nvPr>
        </p:nvSpPr>
        <p:spPr>
          <a:xfrm>
            <a:off x="609600" y="2209800"/>
            <a:ext cx="8432800" cy="3124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677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29600" y="1371600"/>
            <a:ext cx="812800" cy="3962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1371600"/>
            <a:ext cx="7518400" cy="3962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8305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9566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458788"/>
            <a:ext cx="103632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1117600" y="1809750"/>
            <a:ext cx="5080000" cy="41132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400800" y="1809750"/>
            <a:ext cx="5080000" cy="4113213"/>
          </a:xfrm>
          <a:prstGeom prst="rect">
            <a:avLst/>
          </a:prstGeom>
        </p:spPr>
        <p:txBody>
          <a:bodyPr/>
          <a:lstStyle/>
          <a:p>
            <a:pPr lvl="0"/>
            <a:endParaRPr lang="en-US" noProof="0"/>
          </a:p>
        </p:txBody>
      </p:sp>
    </p:spTree>
    <p:extLst>
      <p:ext uri="{BB962C8B-B14F-4D97-AF65-F5344CB8AC3E}">
        <p14:creationId xmlns:p14="http://schemas.microsoft.com/office/powerpoint/2010/main" val="262076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984252" y="1177448"/>
            <a:ext cx="10331449" cy="4297841"/>
          </a:xfrm>
          <a:prstGeom prst="rect">
            <a:avLst/>
          </a:prstGeo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4932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984252" y="1177448"/>
            <a:ext cx="10331449" cy="4297841"/>
          </a:xfrm>
          <a:prstGeom prst="rect">
            <a:avLst/>
          </a:prstGeo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508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9825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8525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8893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624329" y="1295401"/>
            <a:ext cx="9434072" cy="4267200"/>
          </a:xfrm>
        </p:spPr>
        <p:txBody>
          <a:bodyPr>
            <a:noAutofit/>
          </a:bodyPr>
          <a:lstStyle>
            <a:lvl1pPr marL="0" indent="0">
              <a:lnSpc>
                <a:spcPct val="100000"/>
              </a:lnSpc>
              <a:spcBef>
                <a:spcPts val="450"/>
              </a:spcBef>
              <a:spcAft>
                <a:spcPts val="450"/>
              </a:spcAft>
              <a:buNone/>
              <a:defRPr sz="2400" b="0">
                <a:solidFill>
                  <a:schemeClr val="tx1"/>
                </a:solidFill>
                <a:effectLst/>
                <a:latin typeface="Arial" panose="020B0604020202020204" pitchFamily="34" charset="0"/>
                <a:cs typeface="Arial" panose="020B0604020202020204" pitchFamily="34" charset="0"/>
              </a:defRPr>
            </a:lvl1pPr>
            <a:lvl2pPr>
              <a:lnSpc>
                <a:spcPct val="100000"/>
              </a:lnSpc>
              <a:spcBef>
                <a:spcPts val="338"/>
              </a:spcBef>
              <a:spcAft>
                <a:spcPts val="338"/>
              </a:spcAft>
              <a:defRPr sz="15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675"/>
              </a:spcAft>
              <a:defRPr sz="135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675"/>
              </a:spcAft>
              <a:defRPr sz="135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675"/>
              </a:spcAft>
              <a:defRPr sz="135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8" name="Rectangle 17"/>
          <p:cNvSpPr/>
          <p:nvPr userDrawn="1"/>
        </p:nvSpPr>
        <p:spPr>
          <a:xfrm>
            <a:off x="0" y="-9179"/>
            <a:ext cx="10058400" cy="1228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2D050"/>
              </a:solidFill>
              <a:effectLst/>
              <a:uLnTx/>
              <a:uFillTx/>
              <a:latin typeface="Articulate" panose="02000503040000020004" pitchFamily="2" charset="0"/>
              <a:ea typeface="+mn-ea"/>
              <a:cs typeface="+mn-cs"/>
            </a:endParaRPr>
          </a:p>
        </p:txBody>
      </p:sp>
      <p:sp>
        <p:nvSpPr>
          <p:cNvPr id="19" name="Title 1"/>
          <p:cNvSpPr>
            <a:spLocks noGrp="1"/>
          </p:cNvSpPr>
          <p:nvPr>
            <p:ph type="title"/>
          </p:nvPr>
        </p:nvSpPr>
        <p:spPr>
          <a:xfrm>
            <a:off x="579723" y="154808"/>
            <a:ext cx="10749367" cy="589576"/>
          </a:xfrm>
          <a:noFill/>
        </p:spPr>
        <p:txBody>
          <a:bodyPr anchor="b">
            <a:normAutofit/>
          </a:bodyPr>
          <a:lstStyle>
            <a:lvl1pPr>
              <a:defRPr sz="2800" b="0">
                <a:solidFill>
                  <a:srgbClr val="0F78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cxnSp>
        <p:nvCxnSpPr>
          <p:cNvPr id="20" name="Straight Connector 19"/>
          <p:cNvCxnSpPr/>
          <p:nvPr userDrawn="1"/>
        </p:nvCxnSpPr>
        <p:spPr>
          <a:xfrm>
            <a:off x="0" y="914400"/>
            <a:ext cx="10058400" cy="0"/>
          </a:xfrm>
          <a:prstGeom prst="line">
            <a:avLst/>
          </a:prstGeom>
          <a:ln w="38100">
            <a:solidFill>
              <a:srgbClr val="FF99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4648200" y="6447797"/>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675"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Tree>
    <p:extLst>
      <p:ext uri="{BB962C8B-B14F-4D97-AF65-F5344CB8AC3E}">
        <p14:creationId xmlns:p14="http://schemas.microsoft.com/office/powerpoint/2010/main" val="422818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609600" y="2209800"/>
            <a:ext cx="8534400" cy="31242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6317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624329" y="1291030"/>
            <a:ext cx="9311241" cy="4565848"/>
          </a:xfrm>
        </p:spPr>
        <p:txBody>
          <a:bodyPr>
            <a:noAutofit/>
          </a:bodyPr>
          <a:lstStyle>
            <a:lvl1pPr marL="0" indent="0">
              <a:lnSpc>
                <a:spcPct val="100000"/>
              </a:lnSpc>
              <a:spcBef>
                <a:spcPts val="600"/>
              </a:spcBef>
              <a:spcAft>
                <a:spcPts val="600"/>
              </a:spcAft>
              <a:buNone/>
              <a:defRPr sz="2800" b="0">
                <a:solidFill>
                  <a:schemeClr val="accent6"/>
                </a:solidFill>
                <a:effectLst/>
                <a:latin typeface="Arial" panose="020B0604020202020204" pitchFamily="34" charset="0"/>
                <a:cs typeface="Arial" panose="020B0604020202020204" pitchFamily="34" charset="0"/>
              </a:defRPr>
            </a:lvl1pPr>
            <a:lvl2pPr>
              <a:lnSpc>
                <a:spcPct val="100000"/>
              </a:lnSpc>
              <a:spcBef>
                <a:spcPts val="450"/>
              </a:spcBef>
              <a:spcAft>
                <a:spcPts val="450"/>
              </a:spcAft>
              <a:defRPr sz="20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8" name="Rectangle 17"/>
          <p:cNvSpPr/>
          <p:nvPr userDrawn="1"/>
        </p:nvSpPr>
        <p:spPr>
          <a:xfrm>
            <a:off x="0" y="-9179"/>
            <a:ext cx="10072048" cy="9948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92D050"/>
              </a:solidFill>
              <a:effectLst/>
              <a:uLnTx/>
              <a:uFillTx/>
              <a:latin typeface="Articulate" panose="02000503040000020004" pitchFamily="2" charset="0"/>
              <a:ea typeface="+mn-ea"/>
              <a:cs typeface="+mn-cs"/>
            </a:endParaRPr>
          </a:p>
        </p:txBody>
      </p:sp>
      <p:sp>
        <p:nvSpPr>
          <p:cNvPr id="19" name="Title 1"/>
          <p:cNvSpPr>
            <a:spLocks noGrp="1"/>
          </p:cNvSpPr>
          <p:nvPr>
            <p:ph type="title"/>
          </p:nvPr>
        </p:nvSpPr>
        <p:spPr>
          <a:xfrm>
            <a:off x="579723" y="154808"/>
            <a:ext cx="9492326" cy="589576"/>
          </a:xfrm>
          <a:noFill/>
        </p:spPr>
        <p:txBody>
          <a:bodyPr anchor="b">
            <a:normAutofit/>
          </a:bodyPr>
          <a:lstStyle>
            <a:lvl1pPr>
              <a:defRPr sz="2800" b="0">
                <a:solidFill>
                  <a:srgbClr val="0F78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cxnSp>
        <p:nvCxnSpPr>
          <p:cNvPr id="20" name="Straight Connector 19"/>
          <p:cNvCxnSpPr/>
          <p:nvPr userDrawn="1"/>
        </p:nvCxnSpPr>
        <p:spPr>
          <a:xfrm flipV="1">
            <a:off x="0" y="928049"/>
            <a:ext cx="10072048" cy="1964"/>
          </a:xfrm>
          <a:prstGeom prst="line">
            <a:avLst/>
          </a:prstGeom>
          <a:ln w="38100">
            <a:solidFill>
              <a:srgbClr val="F79B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4648200" y="6447795"/>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rPr>
              <a:t>© ACRP, 2015.  All Rights Reserved.</a:t>
            </a:r>
          </a:p>
        </p:txBody>
      </p:sp>
    </p:spTree>
    <p:extLst>
      <p:ext uri="{BB962C8B-B14F-4D97-AF65-F5344CB8AC3E}">
        <p14:creationId xmlns:p14="http://schemas.microsoft.com/office/powerpoint/2010/main" val="137243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624327" y="1628077"/>
            <a:ext cx="9297596" cy="4565848"/>
          </a:xfrm>
        </p:spPr>
        <p:txBody>
          <a:bodyPr>
            <a:noAutofit/>
          </a:bodyPr>
          <a:lstStyle>
            <a:lvl1pPr marL="0" indent="0">
              <a:lnSpc>
                <a:spcPct val="100000"/>
              </a:lnSpc>
              <a:spcBef>
                <a:spcPts val="600"/>
              </a:spcBef>
              <a:spcAft>
                <a:spcPts val="600"/>
              </a:spcAft>
              <a:buNone/>
              <a:defRPr sz="2800" b="0">
                <a:solidFill>
                  <a:schemeClr val="accent6"/>
                </a:solidFill>
                <a:effectLst/>
                <a:latin typeface="Arial" panose="020B0604020202020204" pitchFamily="34" charset="0"/>
                <a:cs typeface="Arial" panose="020B0604020202020204" pitchFamily="34" charset="0"/>
              </a:defRPr>
            </a:lvl1pPr>
            <a:lvl2pPr>
              <a:lnSpc>
                <a:spcPct val="100000"/>
              </a:lnSpc>
              <a:spcBef>
                <a:spcPts val="450"/>
              </a:spcBef>
              <a:spcAft>
                <a:spcPts val="450"/>
              </a:spcAft>
              <a:defRPr sz="20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8" name="Rectangle 17"/>
          <p:cNvSpPr/>
          <p:nvPr userDrawn="1"/>
        </p:nvSpPr>
        <p:spPr>
          <a:xfrm>
            <a:off x="0" y="-9179"/>
            <a:ext cx="9921922" cy="9948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92D050"/>
              </a:solidFill>
              <a:effectLst/>
              <a:uLnTx/>
              <a:uFillTx/>
              <a:latin typeface="Articulate" panose="02000503040000020004" pitchFamily="2" charset="0"/>
              <a:ea typeface="+mn-ea"/>
              <a:cs typeface="+mn-cs"/>
            </a:endParaRPr>
          </a:p>
        </p:txBody>
      </p:sp>
      <p:sp>
        <p:nvSpPr>
          <p:cNvPr id="19" name="Title 1"/>
          <p:cNvSpPr>
            <a:spLocks noGrp="1"/>
          </p:cNvSpPr>
          <p:nvPr>
            <p:ph type="title"/>
          </p:nvPr>
        </p:nvSpPr>
        <p:spPr>
          <a:xfrm>
            <a:off x="579723" y="154808"/>
            <a:ext cx="9342200" cy="589576"/>
          </a:xfrm>
          <a:noFill/>
        </p:spPr>
        <p:txBody>
          <a:bodyPr anchor="b">
            <a:normAutofit/>
          </a:bodyPr>
          <a:lstStyle>
            <a:lvl1pPr>
              <a:defRPr sz="2800" b="0">
                <a:solidFill>
                  <a:srgbClr val="0F78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cxnSp>
        <p:nvCxnSpPr>
          <p:cNvPr id="20" name="Straight Connector 19"/>
          <p:cNvCxnSpPr/>
          <p:nvPr userDrawn="1"/>
        </p:nvCxnSpPr>
        <p:spPr>
          <a:xfrm flipV="1">
            <a:off x="0" y="873457"/>
            <a:ext cx="10031104" cy="15614"/>
          </a:xfrm>
          <a:prstGeom prst="line">
            <a:avLst/>
          </a:prstGeom>
          <a:ln w="38100">
            <a:solidFill>
              <a:srgbClr val="F79B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4648200" y="6447795"/>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HelveticaNeueLT Std Lt"/>
                <a:ea typeface="+mn-ea"/>
                <a:cs typeface="+mn-cs"/>
              </a:rPr>
              <a:t>© ACRP, 2015.  All Rights Reserved.</a:t>
            </a:r>
          </a:p>
        </p:txBody>
      </p:sp>
    </p:spTree>
    <p:extLst>
      <p:ext uri="{BB962C8B-B14F-4D97-AF65-F5344CB8AC3E}">
        <p14:creationId xmlns:p14="http://schemas.microsoft.com/office/powerpoint/2010/main" val="366582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624328" y="1265585"/>
            <a:ext cx="9386447" cy="4565848"/>
          </a:xfrm>
        </p:spPr>
        <p:txBody>
          <a:bodyPr>
            <a:noAutofit/>
          </a:bodyPr>
          <a:lstStyle>
            <a:lvl1pPr marL="342900" indent="-342900">
              <a:lnSpc>
                <a:spcPct val="100000"/>
              </a:lnSpc>
              <a:spcBef>
                <a:spcPts val="600"/>
              </a:spcBef>
              <a:spcAft>
                <a:spcPts val="600"/>
              </a:spcAft>
              <a:buFont typeface="Arial" panose="020B0604020202020204" pitchFamily="34" charset="0"/>
              <a:buChar char="•"/>
              <a:defRPr sz="2800" b="0">
                <a:solidFill>
                  <a:schemeClr val="accent6"/>
                </a:solidFill>
                <a:effectLst/>
                <a:latin typeface="Arial" panose="020B0604020202020204" pitchFamily="34" charset="0"/>
                <a:cs typeface="Arial" panose="020B0604020202020204" pitchFamily="34" charset="0"/>
              </a:defRPr>
            </a:lvl1pPr>
            <a:lvl2pPr>
              <a:lnSpc>
                <a:spcPct val="100000"/>
              </a:lnSpc>
              <a:spcBef>
                <a:spcPts val="450"/>
              </a:spcBef>
              <a:spcAft>
                <a:spcPts val="450"/>
              </a:spcAft>
              <a:defRPr sz="20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8" name="Rectangle 17"/>
          <p:cNvSpPr/>
          <p:nvPr userDrawn="1"/>
        </p:nvSpPr>
        <p:spPr>
          <a:xfrm>
            <a:off x="0" y="-9179"/>
            <a:ext cx="9877425" cy="9948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rgbClr val="92D050"/>
              </a:solidFill>
              <a:latin typeface="Articulate" panose="02000503040000020004" pitchFamily="2" charset="0"/>
            </a:endParaRPr>
          </a:p>
        </p:txBody>
      </p:sp>
      <p:sp>
        <p:nvSpPr>
          <p:cNvPr id="19" name="Title 1"/>
          <p:cNvSpPr>
            <a:spLocks noGrp="1"/>
          </p:cNvSpPr>
          <p:nvPr>
            <p:ph type="title"/>
          </p:nvPr>
        </p:nvSpPr>
        <p:spPr>
          <a:xfrm>
            <a:off x="579722" y="154808"/>
            <a:ext cx="9431053" cy="589576"/>
          </a:xfrm>
          <a:noFill/>
        </p:spPr>
        <p:txBody>
          <a:bodyPr anchor="b">
            <a:normAutofit/>
          </a:bodyPr>
          <a:lstStyle>
            <a:lvl1pPr>
              <a:defRPr sz="2800" b="0">
                <a:solidFill>
                  <a:srgbClr val="0F78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cxnSp>
        <p:nvCxnSpPr>
          <p:cNvPr id="20" name="Straight Connector 19"/>
          <p:cNvCxnSpPr/>
          <p:nvPr userDrawn="1"/>
        </p:nvCxnSpPr>
        <p:spPr>
          <a:xfrm flipV="1">
            <a:off x="0" y="914224"/>
            <a:ext cx="10010775" cy="12589"/>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4648200" y="6447795"/>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US" dirty="0">
                <a:solidFill>
                  <a:prstClr val="black">
                    <a:tint val="75000"/>
                  </a:prstClr>
                </a:solidFill>
              </a:rPr>
              <a:t>© ACRP, 2015.  All Rights Reserved.</a:t>
            </a:r>
          </a:p>
        </p:txBody>
      </p:sp>
    </p:spTree>
    <p:extLst>
      <p:ext uri="{BB962C8B-B14F-4D97-AF65-F5344CB8AC3E}">
        <p14:creationId xmlns:p14="http://schemas.microsoft.com/office/powerpoint/2010/main" val="206447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ertficat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320801" y="1463618"/>
            <a:ext cx="9550400" cy="480942"/>
          </a:xfrm>
        </p:spPr>
        <p:txBody>
          <a:bodyPr lIns="91440" tIns="45720" rIns="91440" bIns="45720" anchor="ctr">
            <a:noAutofit/>
          </a:bodyPr>
          <a:lstStyle>
            <a:lvl1pPr marL="0" indent="0" algn="ctr">
              <a:spcBef>
                <a:spcPts val="0"/>
              </a:spcBef>
              <a:buNone/>
              <a:defRPr sz="3200" i="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Type of Certificate</a:t>
            </a:r>
          </a:p>
        </p:txBody>
      </p:sp>
      <p:sp>
        <p:nvSpPr>
          <p:cNvPr id="20" name="Text Placeholder 7"/>
          <p:cNvSpPr>
            <a:spLocks noGrp="1"/>
          </p:cNvSpPr>
          <p:nvPr>
            <p:ph type="body" sz="quarter" idx="19" hasCustomPrompt="1"/>
          </p:nvPr>
        </p:nvSpPr>
        <p:spPr>
          <a:xfrm>
            <a:off x="1320801" y="3791250"/>
            <a:ext cx="9550400" cy="325881"/>
          </a:xfrm>
        </p:spPr>
        <p:txBody>
          <a:bodyPr lIns="91440" tIns="45720" rIns="91440" bIns="45720" anchor="ctr">
            <a:noAutofit/>
          </a:bodyPr>
          <a:lstStyle>
            <a:lvl1pPr marL="0" indent="0" algn="ctr">
              <a:spcBef>
                <a:spcPts val="0"/>
              </a:spcBef>
              <a:buNone/>
              <a:defRPr sz="1800" i="0" cap="all" baseline="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[Describe contribution / reason for award here]</a:t>
            </a:r>
          </a:p>
        </p:txBody>
      </p:sp>
      <p:sp>
        <p:nvSpPr>
          <p:cNvPr id="9" name="Text Placeholder 7"/>
          <p:cNvSpPr>
            <a:spLocks noGrp="1"/>
          </p:cNvSpPr>
          <p:nvPr>
            <p:ph type="body" sz="quarter" idx="11" hasCustomPrompt="1"/>
          </p:nvPr>
        </p:nvSpPr>
        <p:spPr>
          <a:xfrm>
            <a:off x="1320801" y="2949678"/>
            <a:ext cx="9550400" cy="739588"/>
          </a:xfrm>
        </p:spPr>
        <p:txBody>
          <a:bodyPr lIns="91440" tIns="45720" rIns="91440" bIns="45720" anchor="ctr">
            <a:noAutofit/>
          </a:bodyPr>
          <a:lstStyle>
            <a:lvl1pPr marL="0" indent="0" algn="ctr">
              <a:spcBef>
                <a:spcPts val="0"/>
              </a:spcBef>
              <a:buNone/>
              <a:defRPr sz="5400" b="0" baseline="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Recipient Name</a:t>
            </a:r>
          </a:p>
        </p:txBody>
      </p:sp>
      <p:sp>
        <p:nvSpPr>
          <p:cNvPr id="21" name="Text Placeholder 7"/>
          <p:cNvSpPr>
            <a:spLocks noGrp="1"/>
          </p:cNvSpPr>
          <p:nvPr>
            <p:ph type="body" sz="quarter" idx="20" hasCustomPrompt="1"/>
          </p:nvPr>
        </p:nvSpPr>
        <p:spPr>
          <a:xfrm>
            <a:off x="1320801" y="2560806"/>
            <a:ext cx="9550400" cy="325881"/>
          </a:xfrm>
        </p:spPr>
        <p:txBody>
          <a:bodyPr lIns="91440" tIns="45720" rIns="91440" bIns="45720" anchor="ctr">
            <a:noAutofit/>
          </a:bodyPr>
          <a:lstStyle>
            <a:lvl1pPr marL="0" indent="0" algn="ctr">
              <a:spcBef>
                <a:spcPts val="0"/>
              </a:spcBef>
              <a:buNone/>
              <a:defRPr sz="1800" i="0" cap="all" baseline="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[Add text here, such as “This Acknowledges That”]</a:t>
            </a:r>
          </a:p>
        </p:txBody>
      </p:sp>
      <p:cxnSp>
        <p:nvCxnSpPr>
          <p:cNvPr id="24" name="Straight Connector 23"/>
          <p:cNvCxnSpPr/>
          <p:nvPr/>
        </p:nvCxnSpPr>
        <p:spPr>
          <a:xfrm>
            <a:off x="2309091" y="5217459"/>
            <a:ext cx="3602183" cy="0"/>
          </a:xfrm>
          <a:prstGeom prst="line">
            <a:avLst/>
          </a:prstGeom>
          <a:noFill/>
          <a:ln w="9525" cap="flat" cmpd="sng" algn="ctr">
            <a:solidFill>
              <a:srgbClr val="404040"/>
            </a:solidFill>
            <a:prstDash val="solid"/>
          </a:ln>
          <a:effectLst/>
        </p:spPr>
      </p:cxnSp>
      <p:cxnSp>
        <p:nvCxnSpPr>
          <p:cNvPr id="26" name="Straight Connector 25"/>
          <p:cNvCxnSpPr/>
          <p:nvPr/>
        </p:nvCxnSpPr>
        <p:spPr>
          <a:xfrm>
            <a:off x="6301586" y="5217459"/>
            <a:ext cx="3602183" cy="0"/>
          </a:xfrm>
          <a:prstGeom prst="line">
            <a:avLst/>
          </a:prstGeom>
          <a:noFill/>
          <a:ln w="9525" cap="flat" cmpd="sng" algn="ctr">
            <a:solidFill>
              <a:srgbClr val="404040"/>
            </a:solidFill>
            <a:prstDash val="solid"/>
          </a:ln>
          <a:effectLst/>
        </p:spPr>
      </p:cxnSp>
      <p:sp>
        <p:nvSpPr>
          <p:cNvPr id="18" name="Text Placeholder 7"/>
          <p:cNvSpPr>
            <a:spLocks noGrp="1"/>
          </p:cNvSpPr>
          <p:nvPr>
            <p:ph type="body" sz="quarter" idx="17" hasCustomPrompt="1"/>
          </p:nvPr>
        </p:nvSpPr>
        <p:spPr>
          <a:xfrm>
            <a:off x="1951489" y="5217460"/>
            <a:ext cx="3962400" cy="268941"/>
          </a:xfrm>
        </p:spPr>
        <p:txBody>
          <a:bodyPr lIns="91440" tIns="0" rIns="91440" bIns="0" anchor="ctr">
            <a:noAutofit/>
          </a:bodyPr>
          <a:lstStyle>
            <a:lvl1pPr marL="0" indent="0" algn="ctr">
              <a:spcBef>
                <a:spcPts val="0"/>
              </a:spcBef>
              <a:buNone/>
              <a:defRPr sz="800" b="0" i="0" cap="all" baseline="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Name/Title of Presenter</a:t>
            </a:r>
          </a:p>
        </p:txBody>
      </p:sp>
      <p:sp>
        <p:nvSpPr>
          <p:cNvPr id="30" name="Text Placeholder 7"/>
          <p:cNvSpPr>
            <a:spLocks noGrp="1"/>
          </p:cNvSpPr>
          <p:nvPr>
            <p:ph type="body" sz="quarter" idx="21" hasCustomPrompt="1"/>
          </p:nvPr>
        </p:nvSpPr>
        <p:spPr>
          <a:xfrm>
            <a:off x="6301587" y="5217460"/>
            <a:ext cx="3960013" cy="268941"/>
          </a:xfrm>
        </p:spPr>
        <p:txBody>
          <a:bodyPr lIns="91440" tIns="0" rIns="91440" bIns="0" anchor="ctr">
            <a:noAutofit/>
          </a:bodyPr>
          <a:lstStyle>
            <a:lvl1pPr marL="0" indent="0" algn="ctr">
              <a:spcBef>
                <a:spcPts val="0"/>
              </a:spcBef>
              <a:buNone/>
              <a:defRPr sz="800" b="0" i="0" cap="all" baseline="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Date</a:t>
            </a:r>
          </a:p>
        </p:txBody>
      </p:sp>
      <p:cxnSp>
        <p:nvCxnSpPr>
          <p:cNvPr id="4" name="Straight Connector 3"/>
          <p:cNvCxnSpPr/>
          <p:nvPr/>
        </p:nvCxnSpPr>
        <p:spPr>
          <a:xfrm>
            <a:off x="1951489" y="5217459"/>
            <a:ext cx="396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301587" y="5217459"/>
            <a:ext cx="3960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44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2209801"/>
            <a:ext cx="8534400" cy="3124200"/>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hasCustomPrompt="1"/>
          </p:nvPr>
        </p:nvSpPr>
        <p:spPr>
          <a:xfrm>
            <a:off x="609601" y="1371602"/>
            <a:ext cx="8534400" cy="761999"/>
          </a:xfrm>
        </p:spPr>
        <p:txBody>
          <a:bodyPr anchor="ctr"/>
          <a:lstStyle>
            <a:lvl1pPr marL="0" indent="0">
              <a:buNone/>
              <a:defRPr sz="3600">
                <a:latin typeface="HelveticaNeueLT Std Blk"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err="1"/>
              <a:t>ext</a:t>
            </a:r>
            <a:r>
              <a:rPr lang="en-US" dirty="0"/>
              <a:t> styles</a:t>
            </a:r>
          </a:p>
        </p:txBody>
      </p:sp>
    </p:spTree>
    <p:extLst>
      <p:ext uri="{BB962C8B-B14F-4D97-AF65-F5344CB8AC3E}">
        <p14:creationId xmlns:p14="http://schemas.microsoft.com/office/powerpoint/2010/main" val="932038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609600" y="2209800"/>
            <a:ext cx="4267200" cy="3048000"/>
          </a:xfrm>
        </p:spPr>
        <p:txBody>
          <a:bodyPr/>
          <a:lstStyle>
            <a:lvl1pPr>
              <a:defRPr sz="16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76800" y="2209800"/>
            <a:ext cx="4267200" cy="3048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6883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1282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p>
            <a:r>
              <a:rPr lang="en-US"/>
              <a:t>Click to edit Master title style</a:t>
            </a:r>
          </a:p>
        </p:txBody>
      </p:sp>
    </p:spTree>
    <p:extLst>
      <p:ext uri="{BB962C8B-B14F-4D97-AF65-F5344CB8AC3E}">
        <p14:creationId xmlns:p14="http://schemas.microsoft.com/office/powerpoint/2010/main" val="2898727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67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3556000" cy="685800"/>
          </a:xfrm>
        </p:spPr>
        <p:txBody>
          <a:bodyPr anchor="b"/>
          <a:lstStyle>
            <a:lvl1pPr algn="l">
              <a:defRPr sz="1600" b="1"/>
            </a:lvl1pPr>
          </a:lstStyle>
          <a:p>
            <a:r>
              <a:rPr lang="en-US"/>
              <a:t>Click to edit Master title style</a:t>
            </a:r>
            <a:endParaRPr lang="en-US" dirty="0"/>
          </a:p>
        </p:txBody>
      </p:sp>
      <p:sp>
        <p:nvSpPr>
          <p:cNvPr id="3" name="Content Placeholder 2"/>
          <p:cNvSpPr>
            <a:spLocks noGrp="1"/>
          </p:cNvSpPr>
          <p:nvPr>
            <p:ph idx="1"/>
          </p:nvPr>
        </p:nvSpPr>
        <p:spPr>
          <a:xfrm>
            <a:off x="4267200" y="1371601"/>
            <a:ext cx="4775200" cy="3962400"/>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0" y="2057400"/>
            <a:ext cx="3556000" cy="3276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49865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191000"/>
            <a:ext cx="8432800" cy="381000"/>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609600" y="1371600"/>
            <a:ext cx="84328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09600" y="4572000"/>
            <a:ext cx="8432800" cy="7620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3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4">
            <a:lum/>
          </a:blip>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2209800"/>
            <a:ext cx="85344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8"/>
          <p:cNvSpPr>
            <a:spLocks noGrp="1" noChangeArrowheads="1"/>
          </p:cNvSpPr>
          <p:nvPr>
            <p:ph type="title"/>
          </p:nvPr>
        </p:nvSpPr>
        <p:spPr bwMode="auto">
          <a:xfrm>
            <a:off x="609600" y="13716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4" name="Picture 2" descr="C:\Users\joser\Downloads\academynet_171951.png"/>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18161" y="6019801"/>
            <a:ext cx="2840284" cy="2450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joser\Downloads\academynet_172251.png"/>
          <p:cNvPicPr/>
          <p:nvPr userDrawn="1"/>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1867" y="6063727"/>
            <a:ext cx="4632960" cy="182880"/>
          </a:xfrm>
          <a:prstGeom prst="rect">
            <a:avLst/>
          </a:prstGeom>
          <a:noFill/>
          <a:ln>
            <a:noFill/>
          </a:ln>
        </p:spPr>
      </p:pic>
      <p:sp>
        <p:nvSpPr>
          <p:cNvPr id="2" name="Date Placeholder 1"/>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68B628D-CF84-4AD2-ABCC-7377FBC66F15}" type="datetimeFigureOut">
              <a:rPr kumimoji="0" lang="en-US" sz="1200" b="0" i="0" u="none" strike="noStrike" kern="1200" cap="none" spc="0" normalizeH="0" baseline="0" noProof="0" smtClean="0">
                <a:ln>
                  <a:noFill/>
                </a:ln>
                <a:solidFill>
                  <a:srgbClr val="FFFFFF">
                    <a:tint val="75000"/>
                  </a:srgbClr>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1/22/2017</a:t>
            </a:fld>
            <a:endParaRPr kumimoji="0" lang="en-US" sz="1200" b="0" i="0" u="none" strike="noStrike" kern="1200" cap="none" spc="0" normalizeH="0" baseline="0" noProof="0">
              <a:ln>
                <a:noFill/>
              </a:ln>
              <a:solidFill>
                <a:srgbClr val="FFFFFF">
                  <a:tint val="75000"/>
                </a:srgb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tint val="75000"/>
                </a:srgb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DB1FEC1-80EF-4595-A6E6-3D05EDF8E8F2}" type="slidenum">
              <a:rPr kumimoji="0" lang="en-US" sz="1200" b="0" i="0" u="none" strike="noStrike" kern="1200" cap="none" spc="0" normalizeH="0" baseline="0" noProof="0" smtClean="0">
                <a:ln>
                  <a:noFill/>
                </a:ln>
                <a:solidFill>
                  <a:srgbClr val="FFFFFF">
                    <a:tint val="75000"/>
                  </a:srgb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tint val="75000"/>
                </a:srgb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4828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Lst>
  <p:txStyles>
    <p:titleStyle>
      <a:lvl1pPr algn="l" rtl="0" eaLnBrk="1" fontAlgn="base" hangingPunct="1">
        <a:spcBef>
          <a:spcPct val="0"/>
        </a:spcBef>
        <a:spcAft>
          <a:spcPct val="0"/>
        </a:spcAft>
        <a:defRPr sz="2400">
          <a:solidFill>
            <a:schemeClr val="tx2"/>
          </a:solidFill>
          <a:latin typeface="HelveticaNeueLT Std Blk" pitchFamily="34" charset="0"/>
          <a:ea typeface="+mj-ea"/>
          <a:cs typeface="+mj-cs"/>
        </a:defRPr>
      </a:lvl1pPr>
      <a:lvl2pPr algn="l" rtl="0" eaLnBrk="1" fontAlgn="base" hangingPunct="1">
        <a:spcBef>
          <a:spcPct val="0"/>
        </a:spcBef>
        <a:spcAft>
          <a:spcPct val="0"/>
        </a:spcAft>
        <a:defRPr sz="2400">
          <a:solidFill>
            <a:schemeClr val="tx2"/>
          </a:solidFill>
          <a:latin typeface="HelveticaNeueLT Std Blk" pitchFamily="34" charset="0"/>
        </a:defRPr>
      </a:lvl2pPr>
      <a:lvl3pPr algn="l" rtl="0" eaLnBrk="1" fontAlgn="base" hangingPunct="1">
        <a:spcBef>
          <a:spcPct val="0"/>
        </a:spcBef>
        <a:spcAft>
          <a:spcPct val="0"/>
        </a:spcAft>
        <a:defRPr sz="2400">
          <a:solidFill>
            <a:schemeClr val="tx2"/>
          </a:solidFill>
          <a:latin typeface="HelveticaNeueLT Std Blk" pitchFamily="34" charset="0"/>
        </a:defRPr>
      </a:lvl3pPr>
      <a:lvl4pPr algn="l" rtl="0" eaLnBrk="1" fontAlgn="base" hangingPunct="1">
        <a:spcBef>
          <a:spcPct val="0"/>
        </a:spcBef>
        <a:spcAft>
          <a:spcPct val="0"/>
        </a:spcAft>
        <a:defRPr sz="2400">
          <a:solidFill>
            <a:schemeClr val="tx2"/>
          </a:solidFill>
          <a:latin typeface="HelveticaNeueLT Std Blk" pitchFamily="34" charset="0"/>
        </a:defRPr>
      </a:lvl4pPr>
      <a:lvl5pPr algn="l" rtl="0" eaLnBrk="1" fontAlgn="base" hangingPunct="1">
        <a:spcBef>
          <a:spcPct val="0"/>
        </a:spcBef>
        <a:spcAft>
          <a:spcPct val="0"/>
        </a:spcAft>
        <a:defRPr sz="2400">
          <a:solidFill>
            <a:schemeClr val="tx2"/>
          </a:solidFill>
          <a:latin typeface="HelveticaNeueLT Std Blk" pitchFamily="34" charset="0"/>
        </a:defRPr>
      </a:lvl5pPr>
      <a:lvl6pPr marL="457200" algn="l" rtl="0" eaLnBrk="1" fontAlgn="base" hangingPunct="1">
        <a:spcBef>
          <a:spcPct val="0"/>
        </a:spcBef>
        <a:spcAft>
          <a:spcPct val="0"/>
        </a:spcAft>
        <a:defRPr sz="4400">
          <a:solidFill>
            <a:schemeClr val="tx2"/>
          </a:solidFill>
          <a:latin typeface="Futura" charset="0"/>
        </a:defRPr>
      </a:lvl6pPr>
      <a:lvl7pPr marL="914400" algn="l" rtl="0" eaLnBrk="1" fontAlgn="base" hangingPunct="1">
        <a:spcBef>
          <a:spcPct val="0"/>
        </a:spcBef>
        <a:spcAft>
          <a:spcPct val="0"/>
        </a:spcAft>
        <a:defRPr sz="4400">
          <a:solidFill>
            <a:schemeClr val="tx2"/>
          </a:solidFill>
          <a:latin typeface="Futura" charset="0"/>
        </a:defRPr>
      </a:lvl7pPr>
      <a:lvl8pPr marL="1371600" algn="l" rtl="0" eaLnBrk="1" fontAlgn="base" hangingPunct="1">
        <a:spcBef>
          <a:spcPct val="0"/>
        </a:spcBef>
        <a:spcAft>
          <a:spcPct val="0"/>
        </a:spcAft>
        <a:defRPr sz="4400">
          <a:solidFill>
            <a:schemeClr val="tx2"/>
          </a:solidFill>
          <a:latin typeface="Futura" charset="0"/>
        </a:defRPr>
      </a:lvl8pPr>
      <a:lvl9pPr marL="1828800" algn="l" rtl="0" eaLnBrk="1" fontAlgn="base" hangingPunct="1">
        <a:spcBef>
          <a:spcPct val="0"/>
        </a:spcBef>
        <a:spcAft>
          <a:spcPct val="0"/>
        </a:spcAft>
        <a:defRPr sz="4400">
          <a:solidFill>
            <a:schemeClr val="tx2"/>
          </a:solidFill>
          <a:latin typeface="Futura" charset="0"/>
        </a:defRPr>
      </a:lvl9pPr>
    </p:titleStyle>
    <p:body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2"/>
          </p:nvPr>
        </p:nvSpPr>
        <p:spPr>
          <a:xfrm>
            <a:off x="548628" y="6460455"/>
            <a:ext cx="2844800" cy="365125"/>
          </a:xfrm>
          <a:prstGeom prst="rect">
            <a:avLst/>
          </a:prstGeom>
        </p:spPr>
        <p:txBody>
          <a:bodyPr vert="horz" lIns="101882" tIns="50941" rIns="101882" bIns="50941" rtlCol="0" anchor="ctr"/>
          <a:lstStyle>
            <a:lvl1pPr algn="l">
              <a:defRPr sz="727">
                <a:solidFill>
                  <a:schemeClr val="bg1">
                    <a:lumMod val="50000"/>
                  </a:schemeClr>
                </a:solidFill>
              </a:defRPr>
            </a:lvl1pPr>
          </a:lstStyle>
          <a:p>
            <a:fld id="{E2BDE6FC-D800-44C9-9F28-4DA3F75C04DF}" type="datetimeFigureOut">
              <a:rPr lang="en-US"/>
              <a:pPr/>
              <a:t>1/22/2017</a:t>
            </a:fld>
            <a:endParaRPr/>
          </a:p>
        </p:txBody>
      </p:sp>
      <p:sp>
        <p:nvSpPr>
          <p:cNvPr id="5" name="Footer Placeholder 4"/>
          <p:cNvSpPr>
            <a:spLocks noGrp="1"/>
          </p:cNvSpPr>
          <p:nvPr>
            <p:ph type="ftr" sz="quarter" idx="3"/>
          </p:nvPr>
        </p:nvSpPr>
        <p:spPr>
          <a:xfrm>
            <a:off x="4165600" y="6460455"/>
            <a:ext cx="3860800" cy="365125"/>
          </a:xfrm>
          <a:prstGeom prst="rect">
            <a:avLst/>
          </a:prstGeom>
        </p:spPr>
        <p:txBody>
          <a:bodyPr vert="horz" lIns="101882" tIns="50941" rIns="101882" bIns="50941" rtlCol="0" anchor="ctr"/>
          <a:lstStyle>
            <a:lvl1pPr algn="ctr">
              <a:defRPr sz="727">
                <a:solidFill>
                  <a:schemeClr val="bg1">
                    <a:lumMod val="50000"/>
                  </a:schemeClr>
                </a:solidFill>
              </a:defRPr>
            </a:lvl1pPr>
          </a:lstStyle>
          <a:p>
            <a:endParaRPr/>
          </a:p>
        </p:txBody>
      </p:sp>
      <p:sp>
        <p:nvSpPr>
          <p:cNvPr id="6" name="Slide Number Placeholder 5"/>
          <p:cNvSpPr>
            <a:spLocks noGrp="1"/>
          </p:cNvSpPr>
          <p:nvPr>
            <p:ph type="sldNum" sz="quarter" idx="4"/>
          </p:nvPr>
        </p:nvSpPr>
        <p:spPr>
          <a:xfrm>
            <a:off x="8798571" y="6460455"/>
            <a:ext cx="2844800" cy="365125"/>
          </a:xfrm>
          <a:prstGeom prst="rect">
            <a:avLst/>
          </a:prstGeom>
        </p:spPr>
        <p:txBody>
          <a:bodyPr vert="horz" lIns="101882" tIns="50941" rIns="101882" bIns="50941" rtlCol="0" anchor="ctr"/>
          <a:lstStyle>
            <a:lvl1pPr algn="r">
              <a:defRPr sz="727">
                <a:solidFill>
                  <a:schemeClr val="bg1">
                    <a:lumMod val="50000"/>
                  </a:schemeClr>
                </a:solidFill>
              </a:defRPr>
            </a:lvl1pPr>
          </a:lstStyle>
          <a:p>
            <a:fld id="{BD2FA371-C872-4E76-B1E3-5B0775D37C39}" type="slidenum">
              <a:rPr/>
              <a:pPr/>
              <a:t>‹#›</a:t>
            </a:fld>
            <a:endParaRPr/>
          </a:p>
        </p:txBody>
      </p:sp>
      <p:sp>
        <p:nvSpPr>
          <p:cNvPr id="2" name="Title Placeholder 1"/>
          <p:cNvSpPr>
            <a:spLocks noGrp="1"/>
          </p:cNvSpPr>
          <p:nvPr>
            <p:ph type="title"/>
          </p:nvPr>
        </p:nvSpPr>
        <p:spPr>
          <a:xfrm>
            <a:off x="1320801" y="990600"/>
            <a:ext cx="9550400" cy="681318"/>
          </a:xfrm>
          <a:prstGeom prst="rect">
            <a:avLst/>
          </a:prstGeom>
        </p:spPr>
        <p:txBody>
          <a:bodyPr vert="horz" lIns="101882" tIns="50941" rIns="101882" bIns="50941" rtlCol="0" anchor="ctr">
            <a:normAutofit/>
          </a:bodyPr>
          <a:lstStyle/>
          <a:p>
            <a:r>
              <a:rPr lang="en-US"/>
              <a:t>Click to edit Master title style</a:t>
            </a:r>
            <a:endParaRPr/>
          </a:p>
        </p:txBody>
      </p:sp>
      <p:sp>
        <p:nvSpPr>
          <p:cNvPr id="3" name="Text Placeholder 2"/>
          <p:cNvSpPr>
            <a:spLocks noGrp="1"/>
          </p:cNvSpPr>
          <p:nvPr>
            <p:ph type="body" idx="1"/>
          </p:nvPr>
        </p:nvSpPr>
        <p:spPr>
          <a:xfrm>
            <a:off x="1320800" y="1828800"/>
            <a:ext cx="9550403" cy="4038600"/>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33592180"/>
      </p:ext>
    </p:extLst>
  </p:cSld>
  <p:clrMap bg1="lt1" tx1="dk1" bg2="lt2" tx2="dk2" accent1="accent1" accent2="accent2" accent3="accent3" accent4="accent4" accent5="accent5" accent6="accent6" hlink="hlink" folHlink="folHlink"/>
  <p:sldLayoutIdLst>
    <p:sldLayoutId id="2147483701" r:id="rId1"/>
  </p:sldLayoutIdLst>
  <p:txStyles>
    <p:titleStyle>
      <a:lvl1pPr algn="ctr" defTabSz="926250" rtl="0" eaLnBrk="1" latinLnBrk="0" hangingPunct="1">
        <a:spcBef>
          <a:spcPct val="0"/>
        </a:spcBef>
        <a:buNone/>
        <a:defRPr sz="2546" kern="1200">
          <a:solidFill>
            <a:schemeClr val="tx1">
              <a:lumMod val="95000"/>
              <a:lumOff val="5000"/>
            </a:schemeClr>
          </a:solidFill>
          <a:latin typeface="+mj-lt"/>
          <a:ea typeface="+mj-ea"/>
          <a:cs typeface="+mj-cs"/>
        </a:defRPr>
      </a:lvl1pPr>
    </p:titleStyle>
    <p:bodyStyle>
      <a:lvl1pPr marL="249394" indent="-249394" algn="l" defTabSz="926250" rtl="0" eaLnBrk="1" latinLnBrk="0" hangingPunct="1">
        <a:lnSpc>
          <a:spcPct val="90000"/>
        </a:lnSpc>
        <a:spcBef>
          <a:spcPts val="1637"/>
        </a:spcBef>
        <a:buFont typeface="Arial" pitchFamily="34" charset="0"/>
        <a:buChar char="•"/>
        <a:defRPr sz="1819" kern="1200">
          <a:solidFill>
            <a:schemeClr val="tx1">
              <a:lumMod val="95000"/>
              <a:lumOff val="5000"/>
            </a:schemeClr>
          </a:solidFill>
          <a:latin typeface="+mn-lt"/>
          <a:ea typeface="+mn-ea"/>
          <a:cs typeface="+mn-cs"/>
        </a:defRPr>
      </a:lvl1pPr>
      <a:lvl2pPr marL="581920" indent="-249394" algn="l" defTabSz="926250" rtl="0" eaLnBrk="1" latinLnBrk="0" hangingPunct="1">
        <a:lnSpc>
          <a:spcPct val="90000"/>
        </a:lnSpc>
        <a:spcBef>
          <a:spcPts val="545"/>
        </a:spcBef>
        <a:buFont typeface="Arial" pitchFamily="34" charset="0"/>
        <a:buChar char="•"/>
        <a:defRPr sz="1637" kern="1200">
          <a:solidFill>
            <a:schemeClr val="tx1">
              <a:lumMod val="95000"/>
              <a:lumOff val="5000"/>
            </a:schemeClr>
          </a:solidFill>
          <a:latin typeface="+mn-lt"/>
          <a:ea typeface="+mn-ea"/>
          <a:cs typeface="+mn-cs"/>
        </a:defRPr>
      </a:lvl2pPr>
      <a:lvl3pPr marL="914446" indent="-207829" algn="l" defTabSz="926250" rtl="0" eaLnBrk="1" latinLnBrk="0" hangingPunct="1">
        <a:lnSpc>
          <a:spcPct val="90000"/>
        </a:lnSpc>
        <a:spcBef>
          <a:spcPts val="273"/>
        </a:spcBef>
        <a:buFont typeface="Arial" pitchFamily="34" charset="0"/>
        <a:buChar char="•"/>
        <a:defRPr sz="1454" kern="1200">
          <a:solidFill>
            <a:schemeClr val="tx1">
              <a:lumMod val="95000"/>
              <a:lumOff val="5000"/>
            </a:schemeClr>
          </a:solidFill>
          <a:latin typeface="+mn-lt"/>
          <a:ea typeface="+mn-ea"/>
          <a:cs typeface="+mn-cs"/>
        </a:defRPr>
      </a:lvl3pPr>
      <a:lvl4pPr marL="1163841" indent="-207829" algn="l" defTabSz="926250" rtl="0" eaLnBrk="1" latinLnBrk="0" hangingPunct="1">
        <a:lnSpc>
          <a:spcPct val="90000"/>
        </a:lnSpc>
        <a:spcBef>
          <a:spcPts val="273"/>
        </a:spcBef>
        <a:buFont typeface="Arial" pitchFamily="34" charset="0"/>
        <a:buChar char="•"/>
        <a:defRPr sz="1272" kern="1200">
          <a:solidFill>
            <a:schemeClr val="tx1">
              <a:lumMod val="95000"/>
              <a:lumOff val="5000"/>
            </a:schemeClr>
          </a:solidFill>
          <a:latin typeface="+mn-lt"/>
          <a:ea typeface="+mn-ea"/>
          <a:cs typeface="+mn-cs"/>
        </a:defRPr>
      </a:lvl4pPr>
      <a:lvl5pPr marL="1413235" indent="-207829" algn="l" defTabSz="926250" rtl="0" eaLnBrk="1" latinLnBrk="0" hangingPunct="1">
        <a:lnSpc>
          <a:spcPct val="90000"/>
        </a:lnSpc>
        <a:spcBef>
          <a:spcPts val="273"/>
        </a:spcBef>
        <a:buFont typeface="Arial" pitchFamily="34" charset="0"/>
        <a:buChar char="•"/>
        <a:defRPr sz="1272" kern="1200">
          <a:solidFill>
            <a:schemeClr val="tx1">
              <a:lumMod val="95000"/>
              <a:lumOff val="5000"/>
            </a:schemeClr>
          </a:solidFill>
          <a:latin typeface="+mn-lt"/>
          <a:ea typeface="+mn-ea"/>
          <a:cs typeface="+mn-cs"/>
        </a:defRPr>
      </a:lvl5pPr>
      <a:lvl6pPr marL="1662630" indent="-231563" algn="l" defTabSz="926250" rtl="0" eaLnBrk="1" latinLnBrk="0" hangingPunct="1">
        <a:lnSpc>
          <a:spcPct val="90000"/>
        </a:lnSpc>
        <a:spcBef>
          <a:spcPts val="273"/>
        </a:spcBef>
        <a:buFont typeface="Arial" pitchFamily="34" charset="0"/>
        <a:buChar char="•"/>
        <a:defRPr sz="1272" kern="1200">
          <a:solidFill>
            <a:schemeClr val="tx1"/>
          </a:solidFill>
          <a:latin typeface="+mn-lt"/>
          <a:ea typeface="+mn-ea"/>
          <a:cs typeface="+mn-cs"/>
        </a:defRPr>
      </a:lvl6pPr>
      <a:lvl7pPr marL="1912024" indent="-231563" algn="l" defTabSz="926250" rtl="0" eaLnBrk="1" latinLnBrk="0" hangingPunct="1">
        <a:lnSpc>
          <a:spcPct val="90000"/>
        </a:lnSpc>
        <a:spcBef>
          <a:spcPts val="273"/>
        </a:spcBef>
        <a:buFont typeface="Arial" pitchFamily="34" charset="0"/>
        <a:buChar char="•"/>
        <a:defRPr sz="1272" kern="1200">
          <a:solidFill>
            <a:schemeClr val="tx1"/>
          </a:solidFill>
          <a:latin typeface="+mn-lt"/>
          <a:ea typeface="+mn-ea"/>
          <a:cs typeface="+mn-cs"/>
        </a:defRPr>
      </a:lvl7pPr>
      <a:lvl8pPr marL="2161418" indent="-231563" algn="l" defTabSz="926250" rtl="0" eaLnBrk="1" latinLnBrk="0" hangingPunct="1">
        <a:lnSpc>
          <a:spcPct val="90000"/>
        </a:lnSpc>
        <a:spcBef>
          <a:spcPts val="273"/>
        </a:spcBef>
        <a:buFont typeface="Arial" pitchFamily="34" charset="0"/>
        <a:buChar char="•"/>
        <a:defRPr sz="1272" kern="1200">
          <a:solidFill>
            <a:schemeClr val="tx1"/>
          </a:solidFill>
          <a:latin typeface="+mn-lt"/>
          <a:ea typeface="+mn-ea"/>
          <a:cs typeface="+mn-cs"/>
        </a:defRPr>
      </a:lvl8pPr>
      <a:lvl9pPr marL="2410812" indent="-231563" algn="l" defTabSz="926250" rtl="0" eaLnBrk="1" latinLnBrk="0" hangingPunct="1">
        <a:lnSpc>
          <a:spcPct val="90000"/>
        </a:lnSpc>
        <a:spcBef>
          <a:spcPts val="273"/>
        </a:spcBef>
        <a:buFont typeface="Arial" pitchFamily="34" charset="0"/>
        <a:buChar char="•"/>
        <a:defRPr sz="1272" kern="1200">
          <a:solidFill>
            <a:schemeClr val="tx1"/>
          </a:solidFill>
          <a:latin typeface="+mn-lt"/>
          <a:ea typeface="+mn-ea"/>
          <a:cs typeface="+mn-cs"/>
        </a:defRPr>
      </a:lvl9pPr>
    </p:bodyStyle>
    <p:otherStyle>
      <a:defPPr>
        <a:defRPr/>
      </a:defPPr>
      <a:lvl1pPr marL="0" algn="l" defTabSz="926250" rtl="0" eaLnBrk="1" latinLnBrk="0" hangingPunct="1">
        <a:defRPr sz="1819" kern="1200">
          <a:solidFill>
            <a:schemeClr val="tx1"/>
          </a:solidFill>
          <a:latin typeface="+mn-lt"/>
          <a:ea typeface="+mn-ea"/>
          <a:cs typeface="+mn-cs"/>
        </a:defRPr>
      </a:lvl1pPr>
      <a:lvl2pPr marL="463125" algn="l" defTabSz="926250" rtl="0" eaLnBrk="1" latinLnBrk="0" hangingPunct="1">
        <a:defRPr sz="1819" kern="1200">
          <a:solidFill>
            <a:schemeClr val="tx1"/>
          </a:solidFill>
          <a:latin typeface="+mn-lt"/>
          <a:ea typeface="+mn-ea"/>
          <a:cs typeface="+mn-cs"/>
        </a:defRPr>
      </a:lvl2pPr>
      <a:lvl3pPr marL="926250" algn="l" defTabSz="926250" rtl="0" eaLnBrk="1" latinLnBrk="0" hangingPunct="1">
        <a:defRPr sz="1819" kern="1200">
          <a:solidFill>
            <a:schemeClr val="tx1"/>
          </a:solidFill>
          <a:latin typeface="+mn-lt"/>
          <a:ea typeface="+mn-ea"/>
          <a:cs typeface="+mn-cs"/>
        </a:defRPr>
      </a:lvl3pPr>
      <a:lvl4pPr marL="1389377" algn="l" defTabSz="926250" rtl="0" eaLnBrk="1" latinLnBrk="0" hangingPunct="1">
        <a:defRPr sz="1819" kern="1200">
          <a:solidFill>
            <a:schemeClr val="tx1"/>
          </a:solidFill>
          <a:latin typeface="+mn-lt"/>
          <a:ea typeface="+mn-ea"/>
          <a:cs typeface="+mn-cs"/>
        </a:defRPr>
      </a:lvl4pPr>
      <a:lvl5pPr marL="1852502" algn="l" defTabSz="926250" rtl="0" eaLnBrk="1" latinLnBrk="0" hangingPunct="1">
        <a:defRPr sz="1819" kern="1200">
          <a:solidFill>
            <a:schemeClr val="tx1"/>
          </a:solidFill>
          <a:latin typeface="+mn-lt"/>
          <a:ea typeface="+mn-ea"/>
          <a:cs typeface="+mn-cs"/>
        </a:defRPr>
      </a:lvl5pPr>
      <a:lvl6pPr marL="2315627" algn="l" defTabSz="926250" rtl="0" eaLnBrk="1" latinLnBrk="0" hangingPunct="1">
        <a:defRPr sz="1819" kern="1200">
          <a:solidFill>
            <a:schemeClr val="tx1"/>
          </a:solidFill>
          <a:latin typeface="+mn-lt"/>
          <a:ea typeface="+mn-ea"/>
          <a:cs typeface="+mn-cs"/>
        </a:defRPr>
      </a:lvl6pPr>
      <a:lvl7pPr marL="2778752" algn="l" defTabSz="926250" rtl="0" eaLnBrk="1" latinLnBrk="0" hangingPunct="1">
        <a:defRPr sz="1819" kern="1200">
          <a:solidFill>
            <a:schemeClr val="tx1"/>
          </a:solidFill>
          <a:latin typeface="+mn-lt"/>
          <a:ea typeface="+mn-ea"/>
          <a:cs typeface="+mn-cs"/>
        </a:defRPr>
      </a:lvl7pPr>
      <a:lvl8pPr marL="3241878" algn="l" defTabSz="926250" rtl="0" eaLnBrk="1" latinLnBrk="0" hangingPunct="1">
        <a:defRPr sz="1819" kern="1200">
          <a:solidFill>
            <a:schemeClr val="tx1"/>
          </a:solidFill>
          <a:latin typeface="+mn-lt"/>
          <a:ea typeface="+mn-ea"/>
          <a:cs typeface="+mn-cs"/>
        </a:defRPr>
      </a:lvl8pPr>
      <a:lvl9pPr marL="3705003" algn="l" defTabSz="926250" rtl="0" eaLnBrk="1" latinLnBrk="0" hangingPunct="1">
        <a:defRPr sz="181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2.xml"/><Relationship Id="rId1" Type="http://schemas.openxmlformats.org/officeDocument/2006/relationships/vmlDrawing" Target="../drawings/vmlDrawing1.vml"/><Relationship Id="rId5" Type="http://schemas.openxmlformats.org/officeDocument/2006/relationships/image" Target="../media/image22.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8.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9.xml"/><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9.png"/><Relationship Id="rId7" Type="http://schemas.openxmlformats.org/officeDocument/2006/relationships/diagramColors" Target="../diagrams/colors8.xml"/><Relationship Id="rId2" Type="http://schemas.openxmlformats.org/officeDocument/2006/relationships/notesSlide" Target="../notesSlides/notesSlide51.xml"/><Relationship Id="rId1" Type="http://schemas.openxmlformats.org/officeDocument/2006/relationships/slideLayout" Target="../slideLayouts/slideLayout1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50.png"/><Relationship Id="rId7" Type="http://schemas.openxmlformats.org/officeDocument/2006/relationships/diagramColors" Target="../diagrams/colors9.xml"/><Relationship Id="rId2" Type="http://schemas.openxmlformats.org/officeDocument/2006/relationships/notesSlide" Target="../notesSlides/notesSlide52.xml"/><Relationship Id="rId1" Type="http://schemas.openxmlformats.org/officeDocument/2006/relationships/slideLayout" Target="../slideLayouts/slideLayout2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52.png"/><Relationship Id="rId7" Type="http://schemas.openxmlformats.org/officeDocument/2006/relationships/diagramColors" Target="../diagrams/colors10.xml"/><Relationship Id="rId2" Type="http://schemas.openxmlformats.org/officeDocument/2006/relationships/notesSlide" Target="../notesSlides/notesSlide54.xml"/><Relationship Id="rId1" Type="http://schemas.openxmlformats.org/officeDocument/2006/relationships/slideLayout" Target="../slideLayouts/slideLayout2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22.xml"/><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2.xml"/><Relationship Id="rId1" Type="http://schemas.openxmlformats.org/officeDocument/2006/relationships/slideLayout" Target="../slideLayouts/slideLayout22.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22.xml"/><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7.xml"/><Relationship Id="rId1" Type="http://schemas.openxmlformats.org/officeDocument/2006/relationships/slideLayout" Target="../slideLayouts/slideLayout22.xml"/><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0.xml"/><Relationship Id="rId1" Type="http://schemas.openxmlformats.org/officeDocument/2006/relationships/slideLayout" Target="../slideLayouts/slideLayout2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22.xml"/><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22.xml"/><Relationship Id="rId5" Type="http://schemas.openxmlformats.org/officeDocument/2006/relationships/image" Target="../media/image75.jpeg"/><Relationship Id="rId4" Type="http://schemas.microsoft.com/office/2007/relationships/hdphoto" Target="../media/hdphoto2.wdp"/></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22.xml"/><Relationship Id="rId4" Type="http://schemas.openxmlformats.org/officeDocument/2006/relationships/image" Target="../media/image77.jpe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22.xml"/><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7.xml"/><Relationship Id="rId1" Type="http://schemas.openxmlformats.org/officeDocument/2006/relationships/slideLayout" Target="../slideLayouts/slideLayout22.xml"/><Relationship Id="rId6" Type="http://schemas.openxmlformats.org/officeDocument/2006/relationships/image" Target="../media/image79.png"/><Relationship Id="rId5" Type="http://schemas.openxmlformats.org/officeDocument/2006/relationships/image" Target="../media/image82.png"/><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79.xml"/><Relationship Id="rId1" Type="http://schemas.openxmlformats.org/officeDocument/2006/relationships/slideLayout" Target="../slideLayouts/slideLayout22.xml"/><Relationship Id="rId4" Type="http://schemas.openxmlformats.org/officeDocument/2006/relationships/image" Target="../media/image85.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22.xml"/><Relationship Id="rId5" Type="http://schemas.openxmlformats.org/officeDocument/2006/relationships/image" Target="../media/image88.png"/><Relationship Id="rId4" Type="http://schemas.openxmlformats.org/officeDocument/2006/relationships/image" Target="../media/image87.png"/></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1.xml"/><Relationship Id="rId1" Type="http://schemas.openxmlformats.org/officeDocument/2006/relationships/slideLayout" Target="../slideLayouts/slideLayout22.xml"/><Relationship Id="rId4" Type="http://schemas.openxmlformats.org/officeDocument/2006/relationships/image" Target="../media/image90.png"/></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3.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5.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6.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7.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8.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79722" y="1441938"/>
            <a:ext cx="9431053" cy="4107628"/>
          </a:xfrm>
        </p:spPr>
        <p:txBody>
          <a:bodyPr/>
          <a:lstStyle/>
          <a:p>
            <a:r>
              <a:rPr lang="en-US" sz="1800" dirty="0">
                <a:solidFill>
                  <a:srgbClr val="000000"/>
                </a:solidFill>
              </a:rPr>
              <a:t>Training is approximately </a:t>
            </a:r>
            <a:r>
              <a:rPr lang="en-US" sz="1800" b="1" dirty="0">
                <a:solidFill>
                  <a:srgbClr val="000000"/>
                </a:solidFill>
              </a:rPr>
              <a:t>90</a:t>
            </a:r>
            <a:r>
              <a:rPr lang="en-US" sz="1800" dirty="0">
                <a:solidFill>
                  <a:srgbClr val="000000"/>
                </a:solidFill>
              </a:rPr>
              <a:t> Minutes total -  </a:t>
            </a:r>
            <a:br>
              <a:rPr lang="en-US" sz="1800" dirty="0">
                <a:solidFill>
                  <a:srgbClr val="000000"/>
                </a:solidFill>
              </a:rPr>
            </a:br>
            <a:r>
              <a:rPr lang="en-US" sz="1800" b="1" dirty="0">
                <a:solidFill>
                  <a:srgbClr val="000000"/>
                </a:solidFill>
              </a:rPr>
              <a:t>80 </a:t>
            </a:r>
            <a:r>
              <a:rPr lang="en-US" sz="1800" dirty="0">
                <a:solidFill>
                  <a:srgbClr val="000000"/>
                </a:solidFill>
              </a:rPr>
              <a:t>minutes of instruction plus 10 question final quiz as a class discussion </a:t>
            </a:r>
          </a:p>
          <a:p>
            <a:r>
              <a:rPr lang="en-US" sz="1800" dirty="0"/>
              <a:t>This overview training was created for airport staff who are responsible for stormwater management and regulatory compliance and reporting. </a:t>
            </a:r>
          </a:p>
          <a:p>
            <a:r>
              <a:rPr lang="en-US" sz="1800" dirty="0">
                <a:solidFill>
                  <a:srgbClr val="000000"/>
                </a:solidFill>
              </a:rPr>
              <a:t>There are </a:t>
            </a:r>
            <a:r>
              <a:rPr lang="en-US" sz="1800" b="1" dirty="0">
                <a:solidFill>
                  <a:srgbClr val="000000"/>
                </a:solidFill>
              </a:rPr>
              <a:t>Optional</a:t>
            </a:r>
            <a:r>
              <a:rPr lang="en-US" sz="1800" dirty="0">
                <a:solidFill>
                  <a:srgbClr val="000000"/>
                </a:solidFill>
              </a:rPr>
              <a:t> slides to “localize” for your airport situation. </a:t>
            </a:r>
            <a:br>
              <a:rPr lang="en-US" sz="1800" dirty="0">
                <a:solidFill>
                  <a:srgbClr val="000000"/>
                </a:solidFill>
              </a:rPr>
            </a:br>
            <a:r>
              <a:rPr lang="en-US" sz="1800" dirty="0">
                <a:solidFill>
                  <a:srgbClr val="000000"/>
                </a:solidFill>
              </a:rPr>
              <a:t>Use this slide deck as is, or add more to fit your need.</a:t>
            </a:r>
          </a:p>
          <a:p>
            <a:r>
              <a:rPr lang="en-US" sz="1800" dirty="0">
                <a:solidFill>
                  <a:srgbClr val="000000"/>
                </a:solidFill>
              </a:rPr>
              <a:t>There are no bullet point transitions, click and see entire screen</a:t>
            </a:r>
          </a:p>
          <a:p>
            <a:r>
              <a:rPr lang="en-US" sz="1800" dirty="0">
                <a:solidFill>
                  <a:srgbClr val="000000"/>
                </a:solidFill>
              </a:rPr>
              <a:t>Print a </a:t>
            </a:r>
            <a:r>
              <a:rPr lang="en-US" sz="1800" b="1" dirty="0">
                <a:solidFill>
                  <a:srgbClr val="000000"/>
                </a:solidFill>
              </a:rPr>
              <a:t>Notes Version </a:t>
            </a:r>
            <a:r>
              <a:rPr lang="en-US" sz="1800" dirty="0">
                <a:solidFill>
                  <a:srgbClr val="000000"/>
                </a:solidFill>
              </a:rPr>
              <a:t>for your Instructor Guide</a:t>
            </a:r>
          </a:p>
          <a:p>
            <a:r>
              <a:rPr lang="en-US" sz="1800" b="1" dirty="0">
                <a:solidFill>
                  <a:srgbClr val="000000"/>
                </a:solidFill>
              </a:rPr>
              <a:t>Note: </a:t>
            </a:r>
            <a:r>
              <a:rPr lang="en-US" sz="1800" dirty="0">
                <a:solidFill>
                  <a:srgbClr val="000000"/>
                </a:solidFill>
              </a:rPr>
              <a:t>The final quiz can be a printed quiz or class discussion. </a:t>
            </a:r>
          </a:p>
          <a:p>
            <a:r>
              <a:rPr lang="en-US" sz="1800" dirty="0">
                <a:solidFill>
                  <a:srgbClr val="000000"/>
                </a:solidFill>
              </a:rPr>
              <a:t>Course handout (PDF) and certificate (last slide) are optional</a:t>
            </a:r>
            <a:endParaRPr lang="en-US" sz="1800" dirty="0">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US" sz="2100" dirty="0">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normAutofit/>
          </a:bodyPr>
          <a:lstStyle/>
          <a:p>
            <a:r>
              <a:rPr lang="en-US" dirty="0"/>
              <a:t>Notes to Instructor</a:t>
            </a:r>
          </a:p>
        </p:txBody>
      </p:sp>
      <p:sp>
        <p:nvSpPr>
          <p:cNvPr id="3" name="Footer Placeholder 2"/>
          <p:cNvSpPr>
            <a:spLocks noGrp="1"/>
          </p:cNvSpPr>
          <p:nvPr>
            <p:ph type="ftr" sz="quarter" idx="3"/>
          </p:nvPr>
        </p:nvSpPr>
        <p:spPr/>
        <p:txBody>
          <a:bodyPr/>
          <a:lstStyle/>
          <a:p>
            <a:r>
              <a:rPr lang="en-US" dirty="0">
                <a:solidFill>
                  <a:prstClr val="black">
                    <a:tint val="75000"/>
                  </a:prstClr>
                </a:solidFill>
              </a:rPr>
              <a:t>© ACRP, 2015.  All Rights Reserved.</a:t>
            </a:r>
          </a:p>
        </p:txBody>
      </p:sp>
    </p:spTree>
    <p:extLst>
      <p:ext uri="{BB962C8B-B14F-4D97-AF65-F5344CB8AC3E}">
        <p14:creationId xmlns:p14="http://schemas.microsoft.com/office/powerpoint/2010/main" val="413038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8" y="1265585"/>
            <a:ext cx="9386447" cy="4166224"/>
          </a:xfrm>
        </p:spPr>
        <p:txBody>
          <a:bodyPr/>
          <a:lstStyle/>
          <a:p>
            <a:r>
              <a:rPr lang="en-US" dirty="0"/>
              <a:t>SPCC plan required by EPA when airport and/or tenants store oil and/or fuel on-site that exceed </a:t>
            </a:r>
          </a:p>
          <a:p>
            <a:pPr marL="400050" lvl="1" indent="0">
              <a:buNone/>
            </a:pPr>
            <a:r>
              <a:rPr lang="en-US" sz="2800" dirty="0">
                <a:solidFill>
                  <a:srgbClr val="FFC000"/>
                </a:solidFill>
                <a:effectLst>
                  <a:outerShdw blurRad="38100" dist="38100" dir="2700000" algn="tl">
                    <a:srgbClr val="000000">
                      <a:alpha val="43137"/>
                    </a:srgbClr>
                  </a:outerShdw>
                </a:effectLst>
              </a:rPr>
              <a:t>Above Ground 1,320 gal</a:t>
            </a:r>
          </a:p>
          <a:p>
            <a:pPr marL="400050" lvl="1" indent="0">
              <a:buNone/>
            </a:pPr>
            <a:r>
              <a:rPr lang="en-US" sz="2800" dirty="0">
                <a:solidFill>
                  <a:srgbClr val="FFC000"/>
                </a:solidFill>
                <a:effectLst>
                  <a:outerShdw blurRad="38100" dist="38100" dir="2700000" algn="tl">
                    <a:srgbClr val="000000">
                      <a:alpha val="43137"/>
                    </a:srgbClr>
                  </a:outerShdw>
                </a:effectLst>
              </a:rPr>
              <a:t>Below Ground 42,000 gal</a:t>
            </a:r>
          </a:p>
          <a:p>
            <a:pPr marL="342900" indent="-342900">
              <a:buFont typeface="Arial" panose="020B0604020202020204" pitchFamily="34" charset="0"/>
              <a:buChar char="•"/>
            </a:pPr>
            <a:r>
              <a:rPr lang="en-US" dirty="0"/>
              <a:t>SPCC establishes control /response </a:t>
            </a:r>
            <a:br>
              <a:rPr lang="en-US" dirty="0"/>
            </a:br>
            <a:r>
              <a:rPr lang="en-US" dirty="0"/>
              <a:t>procedures to mitigate impact of a spill</a:t>
            </a:r>
          </a:p>
          <a:p>
            <a:endParaRPr lang="en-US" dirty="0"/>
          </a:p>
          <a:p>
            <a:pPr marL="342900" indent="-34290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a:t>SPCC Plan</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7" name="Picture 6"/>
          <p:cNvPicPr>
            <a:picLocks noChangeAspect="1"/>
          </p:cNvPicPr>
          <p:nvPr/>
        </p:nvPicPr>
        <p:blipFill>
          <a:blip r:embed="rId3"/>
          <a:stretch>
            <a:fillRect/>
          </a:stretch>
        </p:blipFill>
        <p:spPr>
          <a:xfrm>
            <a:off x="7562671" y="2770496"/>
            <a:ext cx="3763834" cy="2822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403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dirty="0"/>
              <a:t>SPCC plans may overlap with SWPPP or SWMP plans </a:t>
            </a:r>
          </a:p>
          <a:p>
            <a:pPr marL="342900" indent="-342900">
              <a:buFont typeface="Arial" panose="020B0604020202020204" pitchFamily="34" charset="0"/>
              <a:buChar char="•"/>
            </a:pPr>
            <a:r>
              <a:rPr lang="en-US" dirty="0"/>
              <a:t>SPCC covered under Code of Federal Regulations, separate from NPDES </a:t>
            </a:r>
          </a:p>
          <a:p>
            <a:pPr marL="342900" indent="-342900">
              <a:buFont typeface="Arial" panose="020B0604020202020204" pitchFamily="34" charset="0"/>
              <a:buChar char="•"/>
            </a:pPr>
            <a:r>
              <a:rPr lang="en-US" dirty="0"/>
              <a:t>SPCC plans are usually not combined with </a:t>
            </a:r>
            <a:br>
              <a:rPr lang="en-US" dirty="0"/>
            </a:br>
            <a:r>
              <a:rPr lang="en-US" dirty="0"/>
              <a:t>SWPPP or SWMP</a:t>
            </a:r>
          </a:p>
          <a:p>
            <a:endParaRPr lang="en-US" dirty="0"/>
          </a:p>
        </p:txBody>
      </p:sp>
      <p:sp>
        <p:nvSpPr>
          <p:cNvPr id="3" name="Title 2"/>
          <p:cNvSpPr>
            <a:spLocks noGrp="1"/>
          </p:cNvSpPr>
          <p:nvPr>
            <p:ph type="title"/>
          </p:nvPr>
        </p:nvSpPr>
        <p:spPr/>
        <p:txBody>
          <a:bodyPr/>
          <a:lstStyle/>
          <a:p>
            <a:r>
              <a:rPr lang="en-US" dirty="0"/>
              <a:t>SPCC Plan Overlap with SWPPP, SWMP, NPDES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a:stretch>
            <a:fillRect/>
          </a:stretch>
        </p:blipFill>
        <p:spPr>
          <a:xfrm>
            <a:off x="8461612" y="3791769"/>
            <a:ext cx="2887028" cy="178324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5115044" y="3807723"/>
            <a:ext cx="2861198" cy="17672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071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8" y="1427510"/>
            <a:ext cx="9728540" cy="4565848"/>
          </a:xfrm>
        </p:spPr>
        <p:txBody>
          <a:bodyPr/>
          <a:lstStyle/>
          <a:p>
            <a:pPr marL="347472" indent="0">
              <a:buNone/>
            </a:pPr>
            <a:r>
              <a:rPr lang="en-US" dirty="0"/>
              <a:t>Stormwater plans comply with which type of regulatory requirement?</a:t>
            </a:r>
            <a:br>
              <a:rPr lang="en-US" dirty="0"/>
            </a:br>
            <a:endParaRPr lang="en-US" dirty="0"/>
          </a:p>
          <a:p>
            <a:pPr marL="347472" indent="-457200">
              <a:buFont typeface="+mj-lt"/>
              <a:buAutoNum type="alphaUcPeriod"/>
            </a:pPr>
            <a:r>
              <a:rPr lang="en-US" dirty="0"/>
              <a:t>Federal</a:t>
            </a:r>
          </a:p>
          <a:p>
            <a:pPr marL="347472" indent="-457200">
              <a:buFont typeface="+mj-lt"/>
              <a:buAutoNum type="alphaUcPeriod"/>
            </a:pPr>
            <a:r>
              <a:rPr lang="en-US" dirty="0"/>
              <a:t>State</a:t>
            </a:r>
          </a:p>
          <a:p>
            <a:pPr marL="347472" indent="-457200">
              <a:buFont typeface="+mj-lt"/>
              <a:buAutoNum type="alphaUcPeriod"/>
            </a:pPr>
            <a:r>
              <a:rPr lang="en-US" dirty="0"/>
              <a:t>Local</a:t>
            </a:r>
          </a:p>
          <a:p>
            <a:pPr marL="347472" indent="-457200">
              <a:buFont typeface="+mj-lt"/>
              <a:buAutoNum type="alphaUcPeriod"/>
            </a:pPr>
            <a:r>
              <a:rPr lang="en-US" dirty="0"/>
              <a:t>All of the above</a:t>
            </a:r>
          </a:p>
        </p:txBody>
      </p:sp>
      <p:sp>
        <p:nvSpPr>
          <p:cNvPr id="3" name="Title 2"/>
          <p:cNvSpPr>
            <a:spLocks noGrp="1"/>
          </p:cNvSpPr>
          <p:nvPr>
            <p:ph type="title"/>
          </p:nvPr>
        </p:nvSpPr>
        <p:spPr/>
        <p:txBody>
          <a:bodyPr/>
          <a:lstStyle/>
          <a:p>
            <a:r>
              <a:rPr lang="en-US" dirty="0"/>
              <a:t>Knowledge Check 1</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2367" y="3669490"/>
            <a:ext cx="1391795" cy="1391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178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None/>
            </a:pPr>
            <a:r>
              <a:rPr lang="en-US" dirty="0"/>
              <a:t>True / False</a:t>
            </a:r>
          </a:p>
          <a:p>
            <a:pPr marL="347472" indent="0">
              <a:buNone/>
            </a:pPr>
            <a:r>
              <a:rPr lang="en-US" dirty="0"/>
              <a:t>SWPPPs and SWMPs can often be combined into one stormwater plan with consent from the regulatory agency.</a:t>
            </a:r>
          </a:p>
        </p:txBody>
      </p:sp>
      <p:sp>
        <p:nvSpPr>
          <p:cNvPr id="3" name="Title 2"/>
          <p:cNvSpPr>
            <a:spLocks noGrp="1"/>
          </p:cNvSpPr>
          <p:nvPr>
            <p:ph type="title"/>
          </p:nvPr>
        </p:nvSpPr>
        <p:spPr/>
        <p:txBody>
          <a:bodyPr/>
          <a:lstStyle/>
          <a:p>
            <a:r>
              <a:rPr lang="en-US" dirty="0"/>
              <a:t>Knowledge Check 2</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2367" y="3669490"/>
            <a:ext cx="1391795" cy="1391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041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None/>
            </a:pPr>
            <a:r>
              <a:rPr lang="en-US" dirty="0"/>
              <a:t>SPCC stands for:</a:t>
            </a:r>
            <a:br>
              <a:rPr lang="en-US" dirty="0"/>
            </a:br>
            <a:endParaRPr lang="en-US" dirty="0"/>
          </a:p>
          <a:p>
            <a:pPr marL="347472" indent="-457200">
              <a:buFont typeface="+mj-lt"/>
              <a:buAutoNum type="alphaUcPeriod"/>
            </a:pPr>
            <a:r>
              <a:rPr lang="en-US" dirty="0"/>
              <a:t>Spill Protection of Coal Carts</a:t>
            </a:r>
          </a:p>
          <a:p>
            <a:pPr marL="347472" indent="-457200">
              <a:buFont typeface="+mj-lt"/>
              <a:buAutoNum type="alphaUcPeriod"/>
            </a:pPr>
            <a:r>
              <a:rPr lang="en-US" dirty="0"/>
              <a:t>Stormwater Protection Control and Carts</a:t>
            </a:r>
          </a:p>
          <a:p>
            <a:pPr marL="347472" indent="-457200">
              <a:buFont typeface="+mj-lt"/>
              <a:buAutoNum type="alphaUcPeriod"/>
            </a:pPr>
            <a:r>
              <a:rPr lang="en-US" dirty="0"/>
              <a:t>Spill Prevention Controls and Countermeasures </a:t>
            </a:r>
          </a:p>
          <a:p>
            <a:pPr marL="347472" indent="-457200">
              <a:buFont typeface="+mj-lt"/>
              <a:buAutoNum type="alphaUcPeriod"/>
            </a:pPr>
            <a:r>
              <a:rPr lang="en-US" dirty="0" err="1"/>
              <a:t>SPills</a:t>
            </a:r>
            <a:r>
              <a:rPr lang="en-US" dirty="0"/>
              <a:t> Can be Controlled</a:t>
            </a:r>
          </a:p>
          <a:p>
            <a:endParaRPr lang="en-US" dirty="0"/>
          </a:p>
        </p:txBody>
      </p:sp>
      <p:sp>
        <p:nvSpPr>
          <p:cNvPr id="3" name="Title 2"/>
          <p:cNvSpPr>
            <a:spLocks noGrp="1"/>
          </p:cNvSpPr>
          <p:nvPr>
            <p:ph type="title"/>
          </p:nvPr>
        </p:nvSpPr>
        <p:spPr/>
        <p:txBody>
          <a:bodyPr/>
          <a:lstStyle/>
          <a:p>
            <a:r>
              <a:rPr lang="en-US" dirty="0"/>
              <a:t>Knowledge Check 3</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2367" y="3669490"/>
            <a:ext cx="1391795" cy="1391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401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468" y="0"/>
            <a:ext cx="7792872" cy="4813244"/>
          </a:xfrm>
          <a:prstGeom prst="rect">
            <a:avLst/>
          </a:prstGeom>
          <a:ln>
            <a:noFill/>
          </a:ln>
          <a:effectLst>
            <a:outerShdw blurRad="292100" dist="139700" dir="2700000" algn="tl" rotWithShape="0">
              <a:srgbClr val="333333">
                <a:alpha val="65000"/>
              </a:srgbClr>
            </a:outerShdw>
          </a:effectLst>
        </p:spPr>
      </p:pic>
      <p:sp>
        <p:nvSpPr>
          <p:cNvPr id="5" name="Subtitle 2"/>
          <p:cNvSpPr>
            <a:spLocks noGrp="1"/>
          </p:cNvSpPr>
          <p:nvPr>
            <p:ph type="subTitle" idx="1"/>
          </p:nvPr>
        </p:nvSpPr>
        <p:spPr>
          <a:xfrm>
            <a:off x="996405" y="4740851"/>
            <a:ext cx="7388352" cy="1124261"/>
          </a:xfrm>
        </p:spPr>
        <p:txBody>
          <a:bodyPr>
            <a:noAutofit/>
          </a:bodyPr>
          <a:lstStyle/>
          <a:p>
            <a:pPr algn="l"/>
            <a:br>
              <a:rPr lang="en-US" sz="2400" dirty="0">
                <a:effectLst>
                  <a:outerShdw blurRad="38100" dist="38100" dir="2700000" algn="tl">
                    <a:srgbClr val="000000">
                      <a:alpha val="43137"/>
                    </a:srgbClr>
                  </a:outerShdw>
                </a:effectLst>
                <a:latin typeface="Arial" panose="020B0604020202020204" pitchFamily="34" charset="0"/>
              </a:rPr>
            </a:br>
            <a:r>
              <a:rPr lang="en-US" sz="2400" b="0" dirty="0">
                <a:solidFill>
                  <a:srgbClr val="0F78AE"/>
                </a:solidFill>
                <a:effectLst>
                  <a:outerShdw blurRad="38100" dist="38100" dir="2700000" algn="tl">
                    <a:srgbClr val="000000">
                      <a:alpha val="43137"/>
                    </a:srgbClr>
                  </a:outerShdw>
                </a:effectLst>
                <a:latin typeface="Arial" panose="020B0604020202020204" pitchFamily="34" charset="0"/>
              </a:rPr>
              <a:t>Lesson 2: Stormwater Pollution Prevention Plans</a:t>
            </a:r>
          </a:p>
        </p:txBody>
      </p:sp>
    </p:spTree>
    <p:extLst>
      <p:ext uri="{BB962C8B-B14F-4D97-AF65-F5344CB8AC3E}">
        <p14:creationId xmlns:p14="http://schemas.microsoft.com/office/powerpoint/2010/main" val="3739943176"/>
      </p:ext>
    </p:extLst>
  </p:cSld>
  <p:clrMapOvr>
    <a:masterClrMapping/>
  </p:clrMapOvr>
  <mc:AlternateContent xmlns:mc="http://schemas.openxmlformats.org/markup-compatibility/2006" xmlns:p14="http://schemas.microsoft.com/office/powerpoint/2010/main">
    <mc:Choice Requires="p14">
      <p:transition spd="slow" p14:dur="2000" advClick="0" advTm="17090"/>
    </mc:Choice>
    <mc:Fallback xmlns="">
      <p:transition spd="slow" advClick="0" advTm="17090"/>
    </mc:Fallback>
  </mc:AlternateContent>
  <p:extLst mod="1">
    <p:ext uri="{E180D4A7-C9FB-4DFB-919C-405C955672EB}">
      <p14:showEvtLst xmlns:p14="http://schemas.microsoft.com/office/powerpoint/2010/main">
        <p14:playEvt time="202" objId="6"/>
        <p14:playEvt time="1572" objId="3"/>
        <p14:stopEvt time="18457" objId="3"/>
        <p14:stopEvt time="21303" objId="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347472" indent="0">
              <a:buClr>
                <a:srgbClr val="0070C0"/>
              </a:buClr>
              <a:buNone/>
            </a:pPr>
            <a:r>
              <a:rPr lang="en-US" dirty="0"/>
              <a:t>In this lesson you will learn to:</a:t>
            </a:r>
          </a:p>
          <a:p>
            <a:pPr marL="347472">
              <a:buClr>
                <a:srgbClr val="404040"/>
              </a:buClr>
            </a:pPr>
            <a:r>
              <a:rPr lang="en-US" dirty="0"/>
              <a:t>Identify five SWPPP components </a:t>
            </a:r>
          </a:p>
          <a:p>
            <a:pPr marL="347472" indent="-342900">
              <a:buClr>
                <a:srgbClr val="404040"/>
              </a:buClr>
              <a:buFont typeface="Arial" panose="020B0604020202020204" pitchFamily="34" charset="0"/>
              <a:buChar char="•"/>
            </a:pPr>
            <a:r>
              <a:rPr lang="en-US" dirty="0"/>
              <a:t>Describe SWPPP</a:t>
            </a:r>
            <a:r>
              <a:rPr lang="en-US" b="1" dirty="0"/>
              <a:t> </a:t>
            </a:r>
            <a:r>
              <a:rPr lang="en-US" dirty="0"/>
              <a:t>Inspections &amp; Reporting</a:t>
            </a:r>
          </a:p>
          <a:p>
            <a:pPr marL="347472"/>
            <a:r>
              <a:rPr lang="en-US" dirty="0"/>
              <a:t>Identify the six essential practices of SWPPP</a:t>
            </a:r>
          </a:p>
          <a:p>
            <a:endParaRPr lang="en-US" dirty="0"/>
          </a:p>
        </p:txBody>
      </p:sp>
      <p:sp>
        <p:nvSpPr>
          <p:cNvPr id="6" name="Title 5"/>
          <p:cNvSpPr>
            <a:spLocks noGrp="1"/>
          </p:cNvSpPr>
          <p:nvPr>
            <p:ph type="title"/>
          </p:nvPr>
        </p:nvSpPr>
        <p:spPr/>
        <p:txBody>
          <a:bodyPr/>
          <a:lstStyle/>
          <a:p>
            <a:r>
              <a:rPr lang="en-US" dirty="0"/>
              <a:t>Lesson 2 Objectives</a:t>
            </a:r>
          </a:p>
        </p:txBody>
      </p:sp>
      <p:sp>
        <p:nvSpPr>
          <p:cNvPr id="4" name="Footer Placeholder 3"/>
          <p:cNvSpPr>
            <a:spLocks noGrp="1"/>
          </p:cNvSpPr>
          <p:nvPr>
            <p:ph type="ftr" sz="quarter" idx="3"/>
          </p:nvPr>
        </p:nvSpPr>
        <p:spPr/>
        <p:txBody>
          <a:bodyPr/>
          <a:lstStyle/>
          <a:p>
            <a:r>
              <a:rPr lang="en-US" dirty="0">
                <a:solidFill>
                  <a:prstClr val="black">
                    <a:tint val="75000"/>
                  </a:prstClr>
                </a:solidFill>
              </a:rPr>
              <a:t>© ACRP, 2015.  All Rights Reserved.</a:t>
            </a:r>
          </a:p>
        </p:txBody>
      </p:sp>
      <p:pic>
        <p:nvPicPr>
          <p:cNvPr id="9" name="Picture 8" descr="X:\3151900\131037.01\TECH\reports\photos\photos from Bryan 2015-08\Runoff over jersey barri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7839" y="3466531"/>
            <a:ext cx="3027649" cy="2120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956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2680" y="1265311"/>
            <a:ext cx="9386447" cy="4565848"/>
          </a:xfrm>
        </p:spPr>
        <p:txBody>
          <a:bodyPr/>
          <a:lstStyle/>
          <a:p>
            <a:pPr marL="342900" indent="-342900">
              <a:buFont typeface="Arial" panose="020B0604020202020204" pitchFamily="34" charset="0"/>
              <a:buChar char="•"/>
            </a:pPr>
            <a:endParaRPr lang="en-US" dirty="0"/>
          </a:p>
          <a:p>
            <a:endParaRPr lang="en-US" dirty="0"/>
          </a:p>
        </p:txBody>
      </p:sp>
      <p:sp>
        <p:nvSpPr>
          <p:cNvPr id="3" name="Title 2"/>
          <p:cNvSpPr>
            <a:spLocks noGrp="1"/>
          </p:cNvSpPr>
          <p:nvPr>
            <p:ph type="title"/>
          </p:nvPr>
        </p:nvSpPr>
        <p:spPr/>
        <p:txBody>
          <a:bodyPr/>
          <a:lstStyle/>
          <a:p>
            <a:r>
              <a:rPr lang="en-US" dirty="0"/>
              <a:t>Stormwater Pollution Prevention Plan (SWPPP)</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graphicFrame>
        <p:nvGraphicFramePr>
          <p:cNvPr id="24" name="Diagram 23"/>
          <p:cNvGraphicFramePr/>
          <p:nvPr>
            <p:extLst>
              <p:ext uri="{D42A27DB-BD31-4B8C-83A1-F6EECF244321}">
                <p14:modId xmlns:p14="http://schemas.microsoft.com/office/powerpoint/2010/main" val="1072974692"/>
              </p:ext>
            </p:extLst>
          </p:nvPr>
        </p:nvGraphicFramePr>
        <p:xfrm>
          <a:off x="1670304" y="1265311"/>
          <a:ext cx="7092210" cy="44161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495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9722" y="1336289"/>
            <a:ext cx="9386447" cy="4924200"/>
          </a:xfrm>
        </p:spPr>
        <p:txBody>
          <a:bodyPr/>
          <a:lstStyle/>
          <a:p>
            <a:pPr marL="347472" indent="0">
              <a:buClr>
                <a:srgbClr val="0070C0"/>
              </a:buClr>
              <a:buNone/>
            </a:pPr>
            <a:r>
              <a:rPr lang="en-US" b="1" dirty="0">
                <a:solidFill>
                  <a:srgbClr val="0F78AE"/>
                </a:solidFill>
              </a:rPr>
              <a:t>Required when these activities occur:</a:t>
            </a:r>
            <a:endParaRPr lang="en-US" dirty="0">
              <a:solidFill>
                <a:srgbClr val="404040"/>
              </a:solidFill>
            </a:endParaRPr>
          </a:p>
          <a:p>
            <a:pPr marL="347472">
              <a:buClr>
                <a:srgbClr val="0070C0"/>
              </a:buClr>
            </a:pPr>
            <a:r>
              <a:rPr lang="en-US" dirty="0">
                <a:solidFill>
                  <a:srgbClr val="404040"/>
                </a:solidFill>
              </a:rPr>
              <a:t>Service, maintain, or repair aircraft or GSE</a:t>
            </a:r>
            <a:endParaRPr lang="en-US" dirty="0">
              <a:solidFill>
                <a:srgbClr val="000000"/>
              </a:solidFill>
            </a:endParaRPr>
          </a:p>
          <a:p>
            <a:pPr marL="347472" indent="-342900">
              <a:buFont typeface="Arial" panose="020B0604020202020204" pitchFamily="34" charset="0"/>
              <a:buChar char="•"/>
            </a:pPr>
            <a:r>
              <a:rPr lang="en-US" dirty="0">
                <a:solidFill>
                  <a:srgbClr val="000000"/>
                </a:solidFill>
              </a:rPr>
              <a:t>Equipment cleaning and maintenance</a:t>
            </a:r>
          </a:p>
          <a:p>
            <a:pPr marL="347472" indent="-342900">
              <a:buFont typeface="Arial" panose="020B0604020202020204" pitchFamily="34" charset="0"/>
              <a:buChar char="•"/>
            </a:pPr>
            <a:r>
              <a:rPr lang="en-US" dirty="0"/>
              <a:t>Deicing/anti-icing operations</a:t>
            </a:r>
          </a:p>
          <a:p>
            <a:pPr marL="347472" indent="0">
              <a:buNone/>
            </a:pPr>
            <a:endParaRPr lang="en-US" b="1" dirty="0">
              <a:solidFill>
                <a:srgbClr val="0F78AE"/>
              </a:solidFill>
            </a:endParaRPr>
          </a:p>
          <a:p>
            <a:pPr marL="347472" indent="0">
              <a:buNone/>
            </a:pPr>
            <a:r>
              <a:rPr lang="en-US" b="1" dirty="0">
                <a:solidFill>
                  <a:srgbClr val="0F78AE"/>
                </a:solidFill>
              </a:rPr>
              <a:t>Purpose: </a:t>
            </a:r>
            <a:r>
              <a:rPr lang="en-US" dirty="0"/>
              <a:t>Identify potential sources of </a:t>
            </a:r>
            <a:br>
              <a:rPr lang="en-US" dirty="0"/>
            </a:br>
            <a:r>
              <a:rPr lang="en-US" dirty="0"/>
              <a:t>stormwater pollution, describe measures </a:t>
            </a:r>
            <a:br>
              <a:rPr lang="en-US" dirty="0"/>
            </a:br>
            <a:r>
              <a:rPr lang="en-US" dirty="0"/>
              <a:t>to minimize stormwater pollution</a:t>
            </a:r>
            <a:endParaRPr lang="en-US" b="1" u="sng" dirty="0">
              <a:solidFill>
                <a:srgbClr val="0F78AE"/>
              </a:solidFill>
            </a:endParaRPr>
          </a:p>
          <a:p>
            <a:pPr marL="0" indent="0">
              <a:buNone/>
            </a:pPr>
            <a:endParaRPr lang="en-US" dirty="0"/>
          </a:p>
        </p:txBody>
      </p:sp>
      <p:sp>
        <p:nvSpPr>
          <p:cNvPr id="3" name="Title 2"/>
          <p:cNvSpPr>
            <a:spLocks noGrp="1"/>
          </p:cNvSpPr>
          <p:nvPr>
            <p:ph type="title"/>
          </p:nvPr>
        </p:nvSpPr>
        <p:spPr/>
        <p:txBody>
          <a:bodyPr/>
          <a:lstStyle/>
          <a:p>
            <a:r>
              <a:rPr lang="en-US" dirty="0"/>
              <a:t>Industrial SWPPP Overview</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8132" y="2780523"/>
            <a:ext cx="3796221" cy="24778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761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8" y="1265585"/>
            <a:ext cx="9491222" cy="4080138"/>
          </a:xfrm>
        </p:spPr>
        <p:txBody>
          <a:bodyPr/>
          <a:lstStyle/>
          <a:p>
            <a:r>
              <a:rPr lang="en-US" b="1" dirty="0">
                <a:solidFill>
                  <a:srgbClr val="0F78AE"/>
                </a:solidFill>
              </a:rPr>
              <a:t>Required when: </a:t>
            </a:r>
            <a:r>
              <a:rPr lang="en-US" dirty="0"/>
              <a:t>Project is greater than 1 acre</a:t>
            </a:r>
          </a:p>
          <a:p>
            <a:r>
              <a:rPr lang="en-US" b="1" dirty="0">
                <a:solidFill>
                  <a:srgbClr val="0F78AE"/>
                </a:solidFill>
              </a:rPr>
              <a:t>Purpose: </a:t>
            </a:r>
            <a:r>
              <a:rPr lang="en-US" dirty="0">
                <a:solidFill>
                  <a:srgbClr val="000000"/>
                </a:solidFill>
              </a:rPr>
              <a:t> identify potential sources of stormwater pollution associated with construction activities and describe the measures that are being taken </a:t>
            </a:r>
            <a:r>
              <a:rPr lang="en-US" dirty="0">
                <a:solidFill>
                  <a:schemeClr val="tx1"/>
                </a:solidFill>
              </a:rPr>
              <a:t>to </a:t>
            </a:r>
          </a:p>
          <a:p>
            <a:r>
              <a:rPr lang="en-US" b="1" dirty="0">
                <a:solidFill>
                  <a:srgbClr val="0F78AE"/>
                </a:solidFill>
              </a:rPr>
              <a:t>Duration:</a:t>
            </a:r>
            <a:r>
              <a:rPr lang="en-US" dirty="0"/>
              <a:t> length of the project</a:t>
            </a:r>
          </a:p>
        </p:txBody>
      </p:sp>
      <p:sp>
        <p:nvSpPr>
          <p:cNvPr id="3" name="Title 2"/>
          <p:cNvSpPr>
            <a:spLocks noGrp="1"/>
          </p:cNvSpPr>
          <p:nvPr>
            <p:ph type="title"/>
          </p:nvPr>
        </p:nvSpPr>
        <p:spPr/>
        <p:txBody>
          <a:bodyPr/>
          <a:lstStyle/>
          <a:p>
            <a:r>
              <a:rPr lang="en-US" dirty="0"/>
              <a:t>Construction SWPPP Overview </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2932" b="45295"/>
          <a:stretch/>
        </p:blipFill>
        <p:spPr>
          <a:xfrm>
            <a:off x="6981092" y="3817443"/>
            <a:ext cx="4362848" cy="1756882"/>
          </a:xfrm>
          <a:prstGeom prst="rect">
            <a:avLst/>
          </a:prstGeom>
          <a:ln>
            <a:noFill/>
          </a:ln>
          <a:effectLst>
            <a:outerShdw blurRad="292100" dist="139700" dir="2700000" algn="tl" rotWithShape="0">
              <a:srgbClr val="333333">
                <a:alpha val="65000"/>
              </a:srgbClr>
            </a:outerShdw>
          </a:effectLst>
        </p:spPr>
      </p:pic>
      <p:cxnSp>
        <p:nvCxnSpPr>
          <p:cNvPr id="7" name="Straight Arrow Connector 6"/>
          <p:cNvCxnSpPr/>
          <p:nvPr/>
        </p:nvCxnSpPr>
        <p:spPr bwMode="auto">
          <a:xfrm>
            <a:off x="2916195" y="4819135"/>
            <a:ext cx="914400" cy="914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62428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046" y="5012940"/>
            <a:ext cx="10947397" cy="813901"/>
          </a:xfrm>
        </p:spPr>
        <p:txBody>
          <a:bodyPr>
            <a:normAutofit fontScale="90000"/>
          </a:bodyPr>
          <a:lstStyle/>
          <a:p>
            <a:pPr algn="l"/>
            <a:r>
              <a:rPr lang="en-US" sz="2400" b="0" dirty="0">
                <a:solidFill>
                  <a:srgbClr val="0F78AE"/>
                </a:solidFill>
                <a:effectLst>
                  <a:outerShdw blurRad="38100" dist="38100" dir="2700000" algn="tl">
                    <a:srgbClr val="000000">
                      <a:alpha val="43137"/>
                    </a:srgbClr>
                  </a:outerShdw>
                </a:effectLst>
              </a:rPr>
              <a:t>Course 3: Airport Stormwater Plans, Inspections &amp; Reporting</a:t>
            </a:r>
            <a:br>
              <a:rPr lang="en-US" sz="2400" b="0" dirty="0">
                <a:solidFill>
                  <a:srgbClr val="0F78AE"/>
                </a:solidFill>
                <a:effectLst>
                  <a:outerShdw blurRad="38100" dist="38100" dir="2700000" algn="tl">
                    <a:srgbClr val="000000">
                      <a:alpha val="43137"/>
                    </a:srgbClr>
                  </a:outerShdw>
                </a:effectLst>
              </a:rPr>
            </a:br>
            <a:endParaRPr lang="en-US" sz="2400" b="0" dirty="0">
              <a:solidFill>
                <a:srgbClr val="0F78AE"/>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468" y="0"/>
            <a:ext cx="7792872" cy="48132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0514298"/>
      </p:ext>
    </p:extLst>
  </p:cSld>
  <p:clrMapOvr>
    <a:masterClrMapping/>
  </p:clrMapOvr>
  <mc:AlternateContent xmlns:mc="http://schemas.openxmlformats.org/markup-compatibility/2006" xmlns:p14="http://schemas.microsoft.com/office/powerpoint/2010/main">
    <mc:Choice Requires="p14">
      <p:transition spd="slow" p14:dur="2000" advClick="0" advTm="17090"/>
    </mc:Choice>
    <mc:Fallback xmlns="">
      <p:transition spd="slow" advClick="0" advTm="17090"/>
    </mc:Fallback>
  </mc:AlternateContent>
  <p:extLst mod="1">
    <p:ext uri="{E180D4A7-C9FB-4DFB-919C-405C955672EB}">
      <p14:showEvtLst xmlns:p14="http://schemas.microsoft.com/office/powerpoint/2010/main">
        <p14:playEvt time="202" objId="6"/>
        <p14:playEvt time="1572" objId="3"/>
        <p14:stopEvt time="18457" objId="3"/>
        <p14:stopEvt time="21303"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Localize for Your Airport (Optional)</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487873677"/>
              </p:ext>
            </p:extLst>
          </p:nvPr>
        </p:nvGraphicFramePr>
        <p:xfrm>
          <a:off x="894751" y="1146187"/>
          <a:ext cx="8064262" cy="4487937"/>
        </p:xfrm>
        <a:graphic>
          <a:graphicData uri="http://schemas.openxmlformats.org/presentationml/2006/ole">
            <mc:AlternateContent xmlns:mc="http://schemas.openxmlformats.org/markup-compatibility/2006">
              <mc:Choice xmlns:v="urn:schemas-microsoft-com:vml" Requires="v">
                <p:oleObj spid="_x0000_s2201" name="Bitmap Image" r:id="rId4" imgW="4381560" imgH="2438280" progId="Paint.Picture">
                  <p:embed/>
                </p:oleObj>
              </mc:Choice>
              <mc:Fallback>
                <p:oleObj name="Bitmap Image" r:id="rId4" imgW="4381560" imgH="2438280" progId="Paint.Picture">
                  <p:embed/>
                  <p:pic>
                    <p:nvPicPr>
                      <p:cNvPr id="4" name="Object 3"/>
                      <p:cNvPicPr/>
                      <p:nvPr/>
                    </p:nvPicPr>
                    <p:blipFill>
                      <a:blip r:embed="rId5"/>
                      <a:stretch>
                        <a:fillRect/>
                      </a:stretch>
                    </p:blipFill>
                    <p:spPr>
                      <a:xfrm>
                        <a:off x="894751" y="1146187"/>
                        <a:ext cx="8064262" cy="4487937"/>
                      </a:xfrm>
                      <a:prstGeom prst="rect">
                        <a:avLst/>
                      </a:prstGeom>
                    </p:spPr>
                  </p:pic>
                </p:oleObj>
              </mc:Fallback>
            </mc:AlternateContent>
          </a:graphicData>
        </a:graphic>
      </p:graphicFrame>
      <p:sp>
        <p:nvSpPr>
          <p:cNvPr id="6" name="TextBox 5"/>
          <p:cNvSpPr txBox="1"/>
          <p:nvPr/>
        </p:nvSpPr>
        <p:spPr>
          <a:xfrm>
            <a:off x="1618685" y="2928490"/>
            <a:ext cx="6827511" cy="461665"/>
          </a:xfrm>
          <a:prstGeom prst="rect">
            <a:avLst/>
          </a:prstGeom>
          <a:noFill/>
        </p:spPr>
        <p:txBody>
          <a:bodyPr wrap="none" rtlCol="0">
            <a:spAutoFit/>
          </a:bodyPr>
          <a:lstStyle/>
          <a:p>
            <a:pPr marL="457200" indent="-457200" algn="ctr">
              <a:buFont typeface="Arial" panose="020B0604020202020204" pitchFamily="34" charset="0"/>
              <a:buChar char="•"/>
            </a:pPr>
            <a:r>
              <a:rPr lang="en-US" sz="2400" dirty="0">
                <a:solidFill>
                  <a:srgbClr val="FFFF00"/>
                </a:solidFill>
                <a:latin typeface="Arial" panose="020B0604020202020204" pitchFamily="34" charset="0"/>
                <a:cs typeface="Arial" panose="020B0604020202020204" pitchFamily="34" charset="0"/>
              </a:rPr>
              <a:t>Replace this slide to give a facility </a:t>
            </a:r>
            <a:r>
              <a:rPr lang="en-US" sz="2400" dirty="0" err="1">
                <a:solidFill>
                  <a:srgbClr val="FFFF00"/>
                </a:solidFill>
                <a:latin typeface="Arial" panose="020B0604020202020204" pitchFamily="34" charset="0"/>
                <a:cs typeface="Arial" panose="020B0604020202020204" pitchFamily="34" charset="0"/>
              </a:rPr>
              <a:t>desciption</a:t>
            </a:r>
            <a:endParaRPr lang="en-US" sz="24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14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lvl="1" indent="-457200">
              <a:spcBef>
                <a:spcPts val="600"/>
              </a:spcBef>
              <a:spcAft>
                <a:spcPts val="600"/>
              </a:spcAft>
              <a:buFont typeface="+mj-lt"/>
              <a:buAutoNum type="arabicPeriod"/>
            </a:pPr>
            <a:r>
              <a:rPr lang="en-US" sz="2800" dirty="0">
                <a:solidFill>
                  <a:schemeClr val="accent6"/>
                </a:solidFill>
                <a:latin typeface="Arial" panose="020B0604020202020204" pitchFamily="34" charset="0"/>
              </a:rPr>
              <a:t>Pollution Prevention Team Identification</a:t>
            </a:r>
          </a:p>
          <a:p>
            <a:pPr marL="347472" lvl="1" indent="-457200">
              <a:spcBef>
                <a:spcPts val="600"/>
              </a:spcBef>
              <a:spcAft>
                <a:spcPts val="600"/>
              </a:spcAft>
              <a:buFont typeface="+mj-lt"/>
              <a:buAutoNum type="arabicPeriod"/>
            </a:pPr>
            <a:r>
              <a:rPr lang="en-US" sz="2800" dirty="0">
                <a:solidFill>
                  <a:schemeClr val="accent6"/>
                </a:solidFill>
                <a:latin typeface="Arial" panose="020B0604020202020204" pitchFamily="34" charset="0"/>
              </a:rPr>
              <a:t>Facility Description</a:t>
            </a:r>
          </a:p>
          <a:p>
            <a:pPr marL="347472" lvl="1" indent="-457200">
              <a:spcBef>
                <a:spcPts val="600"/>
              </a:spcBef>
              <a:spcAft>
                <a:spcPts val="600"/>
              </a:spcAft>
              <a:buFont typeface="+mj-lt"/>
              <a:buAutoNum type="arabicPeriod"/>
            </a:pPr>
            <a:r>
              <a:rPr lang="en-US" sz="2800" dirty="0">
                <a:solidFill>
                  <a:schemeClr val="accent6"/>
                </a:solidFill>
                <a:latin typeface="Arial" panose="020B0604020202020204" pitchFamily="34" charset="0"/>
              </a:rPr>
              <a:t>Potential Pollutant Sources</a:t>
            </a:r>
          </a:p>
          <a:p>
            <a:pPr marL="347472" lvl="1" indent="-457200">
              <a:spcBef>
                <a:spcPts val="600"/>
              </a:spcBef>
              <a:spcAft>
                <a:spcPts val="600"/>
              </a:spcAft>
              <a:buFont typeface="+mj-lt"/>
              <a:buAutoNum type="arabicPeriod"/>
            </a:pPr>
            <a:r>
              <a:rPr lang="en-US" sz="2800" dirty="0">
                <a:solidFill>
                  <a:schemeClr val="accent6"/>
                </a:solidFill>
                <a:latin typeface="Arial" panose="020B0604020202020204" pitchFamily="34" charset="0"/>
              </a:rPr>
              <a:t>Control Measures Best Management Practices BMPs</a:t>
            </a:r>
          </a:p>
          <a:p>
            <a:pPr marL="347472" lvl="1" indent="-457200">
              <a:spcBef>
                <a:spcPts val="600"/>
              </a:spcBef>
              <a:spcAft>
                <a:spcPts val="600"/>
              </a:spcAft>
              <a:buFont typeface="+mj-lt"/>
              <a:buAutoNum type="arabicPeriod"/>
            </a:pPr>
            <a:r>
              <a:rPr lang="en-US" sz="2800" dirty="0">
                <a:solidFill>
                  <a:schemeClr val="accent6"/>
                </a:solidFill>
                <a:latin typeface="Arial" panose="020B0604020202020204" pitchFamily="34" charset="0"/>
              </a:rPr>
              <a:t>Schedules and Procedures</a:t>
            </a:r>
          </a:p>
          <a:p>
            <a:pPr marL="347472" lvl="1" indent="0">
              <a:spcBef>
                <a:spcPts val="600"/>
              </a:spcBef>
              <a:spcAft>
                <a:spcPts val="600"/>
              </a:spcAft>
              <a:buClr>
                <a:srgbClr val="0070C0"/>
              </a:buClr>
              <a:buNone/>
            </a:pP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In EPA regulated states, SWPPP must identify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and document historical / endangered species</a:t>
            </a:r>
          </a:p>
          <a:p>
            <a:endParaRPr lang="en-US" dirty="0"/>
          </a:p>
        </p:txBody>
      </p:sp>
      <p:sp>
        <p:nvSpPr>
          <p:cNvPr id="3" name="Title 2"/>
          <p:cNvSpPr>
            <a:spLocks noGrp="1"/>
          </p:cNvSpPr>
          <p:nvPr>
            <p:ph type="title"/>
          </p:nvPr>
        </p:nvSpPr>
        <p:spPr/>
        <p:txBody>
          <a:bodyPr/>
          <a:lstStyle/>
          <a:p>
            <a:r>
              <a:rPr lang="en-US" dirty="0"/>
              <a:t>SWPPP: Five Major Elements</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9705333" y="3357563"/>
            <a:ext cx="1709480" cy="22214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105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lvl="1" indent="-457200">
              <a:buFont typeface="+mj-lt"/>
              <a:buAutoNum type="arabicPeriod"/>
            </a:pPr>
            <a:r>
              <a:rPr lang="en-US" sz="2800" b="1" dirty="0">
                <a:solidFill>
                  <a:srgbClr val="FFC000"/>
                </a:solidFill>
                <a:effectLst>
                  <a:outerShdw blurRad="38100" dist="38100" dir="2700000" algn="tl">
                    <a:srgbClr val="000000">
                      <a:alpha val="43137"/>
                    </a:srgbClr>
                  </a:outerShdw>
                </a:effectLst>
                <a:latin typeface="Arial" panose="020B0604020202020204" pitchFamily="34" charset="0"/>
              </a:rPr>
              <a:t>Pollution Prevention Team Identification</a:t>
            </a:r>
          </a:p>
        </p:txBody>
      </p:sp>
      <p:sp>
        <p:nvSpPr>
          <p:cNvPr id="3" name="Title 2"/>
          <p:cNvSpPr>
            <a:spLocks noGrp="1"/>
          </p:cNvSpPr>
          <p:nvPr>
            <p:ph type="title"/>
          </p:nvPr>
        </p:nvSpPr>
        <p:spPr/>
        <p:txBody>
          <a:bodyPr/>
          <a:lstStyle/>
          <a:p>
            <a:r>
              <a:rPr lang="en-US" dirty="0"/>
              <a:t>SWPPP: Five Major Elements</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graphicFrame>
        <p:nvGraphicFramePr>
          <p:cNvPr id="8" name="Diagram 7"/>
          <p:cNvGraphicFramePr/>
          <p:nvPr>
            <p:extLst>
              <p:ext uri="{D42A27DB-BD31-4B8C-83A1-F6EECF244321}">
                <p14:modId xmlns:p14="http://schemas.microsoft.com/office/powerpoint/2010/main" val="2512872638"/>
              </p:ext>
            </p:extLst>
          </p:nvPr>
        </p:nvGraphicFramePr>
        <p:xfrm>
          <a:off x="191343" y="1783917"/>
          <a:ext cx="4396154" cy="3417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lowchart: Connector 8"/>
          <p:cNvSpPr/>
          <p:nvPr/>
        </p:nvSpPr>
        <p:spPr bwMode="auto">
          <a:xfrm>
            <a:off x="5546152" y="2107221"/>
            <a:ext cx="2942491" cy="2905045"/>
          </a:xfrm>
          <a:prstGeom prst="flowChartConnector">
            <a:avLst/>
          </a:prstGeom>
          <a:solidFill>
            <a:srgbClr val="0F78A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rPr>
              <a:t>  </a:t>
            </a:r>
          </a:p>
          <a:p>
            <a:pPr marL="0" marR="0" indent="0" algn="l" defTabSz="914400" rtl="0" eaLnBrk="0" fontAlgn="base" latinLnBrk="0" hangingPunct="0">
              <a:lnSpc>
                <a:spcPct val="100000"/>
              </a:lnSpc>
              <a:spcBef>
                <a:spcPct val="0"/>
              </a:spcBef>
              <a:spcAft>
                <a:spcPct val="0"/>
              </a:spcAft>
              <a:buClrTx/>
              <a:buSzTx/>
              <a:buFontTx/>
              <a:buNone/>
              <a:tabLst/>
            </a:pPr>
            <a:r>
              <a:rPr lang="en-US" sz="2400" dirty="0"/>
              <a:t> </a:t>
            </a:r>
            <a:r>
              <a:rPr kumimoji="0" lang="en-US" sz="3000" b="0" i="0" u="none" strike="noStrike" cap="none" normalizeH="0" baseline="0" dirty="0">
                <a:ln>
                  <a:noFill/>
                </a:ln>
                <a:solidFill>
                  <a:schemeClr val="tx1"/>
                </a:solidFill>
                <a:effectLst/>
              </a:rPr>
              <a:t>Contractor</a:t>
            </a:r>
          </a:p>
        </p:txBody>
      </p:sp>
      <p:sp>
        <p:nvSpPr>
          <p:cNvPr id="10" name="TextBox 9"/>
          <p:cNvSpPr txBox="1"/>
          <p:nvPr/>
        </p:nvSpPr>
        <p:spPr>
          <a:xfrm>
            <a:off x="5295248" y="5109637"/>
            <a:ext cx="3441229" cy="523220"/>
          </a:xfrm>
          <a:prstGeom prst="rect">
            <a:avLst/>
          </a:prstGeom>
          <a:noFill/>
        </p:spPr>
        <p:txBody>
          <a:bodyPr wrap="square" rtlCol="0">
            <a:spAutoFit/>
          </a:bodyPr>
          <a:lstStyle/>
          <a:p>
            <a:r>
              <a:rPr lang="en-US" sz="2800" dirty="0">
                <a:solidFill>
                  <a:srgbClr val="404040"/>
                </a:solidFill>
              </a:rPr>
              <a:t>Construction Permit</a:t>
            </a:r>
          </a:p>
        </p:txBody>
      </p:sp>
      <p:sp>
        <p:nvSpPr>
          <p:cNvPr id="11" name="TextBox 10"/>
          <p:cNvSpPr txBox="1"/>
          <p:nvPr/>
        </p:nvSpPr>
        <p:spPr>
          <a:xfrm>
            <a:off x="918788" y="5087050"/>
            <a:ext cx="2767302" cy="523220"/>
          </a:xfrm>
          <a:prstGeom prst="rect">
            <a:avLst/>
          </a:prstGeom>
          <a:noFill/>
        </p:spPr>
        <p:txBody>
          <a:bodyPr wrap="square" rtlCol="0">
            <a:spAutoFit/>
          </a:bodyPr>
          <a:lstStyle/>
          <a:p>
            <a:r>
              <a:rPr lang="en-US" sz="2800" dirty="0">
                <a:solidFill>
                  <a:srgbClr val="404040"/>
                </a:solidFill>
              </a:rPr>
              <a:t>Industrial Permit</a:t>
            </a:r>
          </a:p>
        </p:txBody>
      </p:sp>
    </p:spTree>
    <p:extLst>
      <p:ext uri="{BB962C8B-B14F-4D97-AF65-F5344CB8AC3E}">
        <p14:creationId xmlns:p14="http://schemas.microsoft.com/office/powerpoint/2010/main" val="66829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(Localize) SWPPP Site Map </a:t>
            </a:r>
          </a:p>
        </p:txBody>
      </p:sp>
      <p:sp>
        <p:nvSpPr>
          <p:cNvPr id="4" name="Footer Placeholder 3"/>
          <p:cNvSpPr>
            <a:spLocks noGrp="1"/>
          </p:cNvSpPr>
          <p:nvPr>
            <p:ph type="ftr" sz="quarter" idx="3"/>
          </p:nvPr>
        </p:nvSpPr>
        <p:spPr/>
        <p:txBody>
          <a:bodyPr/>
          <a:lstStyle/>
          <a:p>
            <a:pPr>
              <a:defRPr/>
            </a:pPr>
            <a:r>
              <a:rPr lang="en-US" dirty="0">
                <a:solidFill>
                  <a:prstClr val="black">
                    <a:tint val="75000"/>
                  </a:prstClr>
                </a:solidFill>
              </a:rPr>
              <a:t>© ACRP, 2015.  All Rights Reserved.</a:t>
            </a:r>
          </a:p>
        </p:txBody>
      </p:sp>
      <p:pic>
        <p:nvPicPr>
          <p:cNvPr id="5" name="Picture 4"/>
          <p:cNvPicPr>
            <a:picLocks noChangeAspect="1"/>
          </p:cNvPicPr>
          <p:nvPr/>
        </p:nvPicPr>
        <p:blipFill>
          <a:blip r:embed="rId3"/>
          <a:stretch>
            <a:fillRect/>
          </a:stretch>
        </p:blipFill>
        <p:spPr>
          <a:xfrm>
            <a:off x="7743825" y="3244922"/>
            <a:ext cx="3570074" cy="2330244"/>
          </a:xfrm>
          <a:prstGeom prst="rect">
            <a:avLst/>
          </a:prstGeom>
          <a:ln>
            <a:noFill/>
          </a:ln>
          <a:effectLst>
            <a:outerShdw blurRad="292100" dist="139700" dir="2700000" algn="tl" rotWithShape="0">
              <a:srgbClr val="333333">
                <a:alpha val="65000"/>
              </a:srgbClr>
            </a:outerShdw>
          </a:effectLst>
        </p:spPr>
      </p:pic>
      <p:sp>
        <p:nvSpPr>
          <p:cNvPr id="6" name="Content Placeholder 5"/>
          <p:cNvSpPr>
            <a:spLocks noGrp="1"/>
          </p:cNvSpPr>
          <p:nvPr>
            <p:ph idx="1"/>
          </p:nvPr>
        </p:nvSpPr>
        <p:spPr/>
        <p:txBody>
          <a:bodyPr/>
          <a:lstStyle/>
          <a:p>
            <a:r>
              <a:rPr lang="en-US" dirty="0"/>
              <a:t>Localize for your airport</a:t>
            </a:r>
          </a:p>
        </p:txBody>
      </p:sp>
    </p:spTree>
    <p:extLst>
      <p:ext uri="{BB962C8B-B14F-4D97-AF65-F5344CB8AC3E}">
        <p14:creationId xmlns:p14="http://schemas.microsoft.com/office/powerpoint/2010/main" val="76751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lvl="0" indent="0">
              <a:buClr>
                <a:srgbClr val="0070C0"/>
              </a:buClr>
              <a:buNone/>
            </a:pPr>
            <a:r>
              <a:rPr lang="en-US" dirty="0"/>
              <a:t>Pollution Sources describes activities at airport that could contribute pollutants to stormwater, such as:</a:t>
            </a:r>
          </a:p>
          <a:p>
            <a:pPr marL="347472" lvl="0"/>
            <a:r>
              <a:rPr lang="en-US" dirty="0"/>
              <a:t>Oil or chemical storage</a:t>
            </a:r>
          </a:p>
          <a:p>
            <a:pPr marL="347472" lvl="1" indent="-3429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Aircraft maintenance and fueling</a:t>
            </a:r>
          </a:p>
          <a:p>
            <a:pPr marL="347472" lvl="1" indent="-3429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Waste management</a:t>
            </a:r>
          </a:p>
          <a:p>
            <a:pPr marL="347472" lvl="1" indent="-3429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Aircraft deicing</a:t>
            </a:r>
          </a:p>
          <a:p>
            <a:pPr marL="347472" lvl="1" indent="-3429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Lavatory waste transfer</a:t>
            </a:r>
          </a:p>
          <a:p>
            <a:pPr marL="347472" lvl="1" indent="-3429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Vehicle wash racks</a:t>
            </a:r>
          </a:p>
          <a:p>
            <a:pPr marL="342900" indent="-342900">
              <a:buClr>
                <a:srgbClr val="0070C0"/>
              </a:buClr>
              <a:buFont typeface="Wingdings" panose="05000000000000000000" pitchFamily="2" charset="2"/>
              <a:buChar char="Q"/>
            </a:pPr>
            <a:endParaRPr lang="en-US" b="1" dirty="0">
              <a:solidFill>
                <a:srgbClr val="0070C0"/>
              </a:solidFill>
            </a:endParaRPr>
          </a:p>
        </p:txBody>
      </p:sp>
      <p:sp>
        <p:nvSpPr>
          <p:cNvPr id="3" name="Title 2"/>
          <p:cNvSpPr>
            <a:spLocks noGrp="1"/>
          </p:cNvSpPr>
          <p:nvPr>
            <p:ph type="title"/>
          </p:nvPr>
        </p:nvSpPr>
        <p:spPr/>
        <p:txBody>
          <a:bodyPr/>
          <a:lstStyle/>
          <a:p>
            <a:r>
              <a:rPr lang="en-US" dirty="0"/>
              <a:t>Potential Pollution Sources</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2" descr="http://nykography.weebly.com/uploads/1/1/0/4/11041387/4451561_ori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186" r="7742"/>
          <a:stretch/>
        </p:blipFill>
        <p:spPr bwMode="auto">
          <a:xfrm>
            <a:off x="6866262" y="2635474"/>
            <a:ext cx="2006541" cy="13886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6920" y="4224226"/>
            <a:ext cx="2434346" cy="136932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9215438" y="2635474"/>
            <a:ext cx="2141242" cy="142497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6"/>
          <a:srcRect l="9184" r="3859"/>
          <a:stretch/>
        </p:blipFill>
        <p:spPr>
          <a:xfrm>
            <a:off x="8578311" y="4224226"/>
            <a:ext cx="2778369" cy="1369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584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Clr>
                <a:srgbClr val="0070C0"/>
              </a:buClr>
              <a:buNone/>
            </a:pPr>
            <a:r>
              <a:rPr lang="en-US" dirty="0"/>
              <a:t>Activities could contribute pollutants to stormwater:</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Land disturbance – sediment</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Concrete washout</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Paving operations</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Equipment maintenance and fueling</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Dewatering operations</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Material and vehicle storage</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Waste materials</a:t>
            </a:r>
          </a:p>
          <a:p>
            <a:pPr marL="342900" indent="-34290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a:t>Construction SWPPP</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5" name="Picture 2" descr="http://charmeck.org/city/charlotte/Airport/PublishingImages/2012%20Construction/NewHourlyDeckDSCF42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3067609"/>
            <a:ext cx="3805360" cy="2522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97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Clr>
                <a:srgbClr val="0070C0"/>
              </a:buClr>
              <a:buNone/>
            </a:pPr>
            <a:r>
              <a:rPr lang="en-US" dirty="0"/>
              <a:t>Control Measures or BMPs are actions, practices, or structural controls that minimize pollutants from </a:t>
            </a:r>
            <a:br>
              <a:rPr lang="en-US" dirty="0"/>
            </a:br>
            <a:r>
              <a:rPr lang="en-US" dirty="0"/>
              <a:t>airport stormwater </a:t>
            </a:r>
          </a:p>
          <a:p>
            <a:pPr marL="347472" indent="0">
              <a:buClr>
                <a:srgbClr val="0070C0"/>
              </a:buClr>
              <a:buNone/>
            </a:pPr>
            <a:endParaRPr lang="en-US" dirty="0"/>
          </a:p>
          <a:p>
            <a:pPr marL="347472" indent="0">
              <a:buClr>
                <a:srgbClr val="0070C0"/>
              </a:buClr>
              <a:buNone/>
            </a:pPr>
            <a:r>
              <a:rPr lang="en-US" dirty="0"/>
              <a:t>BMPs implemented to control pollutants include:</a:t>
            </a:r>
          </a:p>
          <a:p>
            <a:pPr marL="347472">
              <a:buClr>
                <a:schemeClr val="accent6"/>
              </a:buClr>
            </a:pPr>
            <a:r>
              <a:rPr lang="en-US" dirty="0"/>
              <a:t>Structural controls: Oil/water separators</a:t>
            </a:r>
          </a:p>
          <a:p>
            <a:pPr marL="347472">
              <a:buClr>
                <a:schemeClr val="accent6"/>
              </a:buClr>
            </a:pPr>
            <a:r>
              <a:rPr lang="en-US" sz="2800" dirty="0">
                <a:solidFill>
                  <a:schemeClr val="accent6"/>
                </a:solidFill>
                <a:latin typeface="Arial" panose="020B0604020202020204" pitchFamily="34" charset="0"/>
              </a:rPr>
              <a:t>Non-structural controls: </a:t>
            </a:r>
            <a:r>
              <a:rPr lang="en-US" sz="2800" dirty="0">
                <a:solidFill>
                  <a:schemeClr val="accent6"/>
                </a:solidFill>
              </a:rPr>
              <a:t>policies, SOPs,</a:t>
            </a:r>
            <a:br>
              <a:rPr lang="en-US" dirty="0"/>
            </a:br>
            <a:r>
              <a:rPr lang="en-US" dirty="0"/>
              <a:t>and Good Housekeeping practices</a:t>
            </a:r>
            <a:endParaRPr lang="en-US" sz="2800" dirty="0">
              <a:solidFill>
                <a:schemeClr val="accent6"/>
              </a:solidFill>
            </a:endParaRPr>
          </a:p>
          <a:p>
            <a:endParaRPr lang="en-US" dirty="0"/>
          </a:p>
          <a:p>
            <a:endParaRPr lang="en-US" dirty="0"/>
          </a:p>
        </p:txBody>
      </p:sp>
      <p:sp>
        <p:nvSpPr>
          <p:cNvPr id="3" name="Title 2"/>
          <p:cNvSpPr>
            <a:spLocks noGrp="1"/>
          </p:cNvSpPr>
          <p:nvPr>
            <p:ph type="title"/>
          </p:nvPr>
        </p:nvSpPr>
        <p:spPr/>
        <p:txBody>
          <a:bodyPr/>
          <a:lstStyle/>
          <a:p>
            <a:r>
              <a:rPr lang="en-US" dirty="0"/>
              <a:t>Control Measures or BMPs</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7549886" y="3829051"/>
            <a:ext cx="3779203" cy="17499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589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6075" lvl="1" indent="-346075">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Inspections of BMPs and outfalls</a:t>
            </a:r>
          </a:p>
          <a:p>
            <a:pPr marL="346075" lvl="1" indent="-346075">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Monitoring of stormwater where permit requires operation and maintenance of BMPs</a:t>
            </a:r>
          </a:p>
          <a:p>
            <a:pPr marL="346075" lvl="1" indent="-346075">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Periodic SWPPP review for permit compliance</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SWPPP updates</a:t>
            </a:r>
            <a:endParaRPr lang="en-US" sz="2800" b="1" dirty="0">
              <a:solidFill>
                <a:schemeClr val="accent6"/>
              </a:solidFill>
              <a:latin typeface="Arial" panose="020B0604020202020204" pitchFamily="34" charset="0"/>
            </a:endParaRPr>
          </a:p>
          <a:p>
            <a:pPr marL="0" indent="0">
              <a:buNone/>
            </a:pPr>
            <a:endParaRPr lang="en-US" dirty="0"/>
          </a:p>
        </p:txBody>
      </p:sp>
      <p:sp>
        <p:nvSpPr>
          <p:cNvPr id="3" name="Title 2"/>
          <p:cNvSpPr>
            <a:spLocks noGrp="1"/>
          </p:cNvSpPr>
          <p:nvPr>
            <p:ph type="title"/>
          </p:nvPr>
        </p:nvSpPr>
        <p:spPr/>
        <p:txBody>
          <a:bodyPr/>
          <a:lstStyle/>
          <a:p>
            <a:r>
              <a:rPr lang="en-US" dirty="0"/>
              <a:t>SWPPP Schedules and Procedures</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5" name="Picture 4"/>
          <p:cNvPicPr>
            <a:picLocks noChangeAspect="1"/>
          </p:cNvPicPr>
          <p:nvPr/>
        </p:nvPicPr>
        <p:blipFill>
          <a:blip r:embed="rId3"/>
          <a:stretch>
            <a:fillRect/>
          </a:stretch>
        </p:blipFill>
        <p:spPr>
          <a:xfrm>
            <a:off x="7763069" y="3447872"/>
            <a:ext cx="3609391" cy="23835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969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Operation and Maintenance plan for structural controls</a:t>
            </a:r>
          </a:p>
          <a:p>
            <a:r>
              <a:rPr lang="en-US" dirty="0"/>
              <a:t>Plan of inspections for non-structural controls </a:t>
            </a:r>
            <a:br>
              <a:rPr lang="en-US" dirty="0"/>
            </a:br>
            <a:r>
              <a:rPr lang="en-US" dirty="0"/>
              <a:t>and good housekeeping practices</a:t>
            </a:r>
          </a:p>
          <a:p>
            <a:r>
              <a:rPr lang="en-US" dirty="0"/>
              <a:t>Spill prevention/Response procedures</a:t>
            </a:r>
          </a:p>
          <a:p>
            <a:r>
              <a:rPr lang="en-US" dirty="0"/>
              <a:t>Schedule for employee training, </a:t>
            </a:r>
            <a:br>
              <a:rPr lang="en-US" dirty="0"/>
            </a:br>
            <a:r>
              <a:rPr lang="en-US" dirty="0"/>
              <a:t>monitoring and updating of report</a:t>
            </a:r>
          </a:p>
          <a:p>
            <a:endParaRPr lang="en-US" dirty="0"/>
          </a:p>
        </p:txBody>
      </p:sp>
      <p:sp>
        <p:nvSpPr>
          <p:cNvPr id="3" name="Title 2"/>
          <p:cNvSpPr>
            <a:spLocks noGrp="1"/>
          </p:cNvSpPr>
          <p:nvPr>
            <p:ph type="title"/>
          </p:nvPr>
        </p:nvSpPr>
        <p:spPr/>
        <p:txBody>
          <a:bodyPr/>
          <a:lstStyle/>
          <a:p>
            <a:r>
              <a:rPr lang="en-US" dirty="0"/>
              <a:t>Schedules and Procedures: Industrial Permit</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descr="X:\1418400\142069.01\Transfers\SHARED Research\Task 3\3.2 - Draft Training Materials_\Graphics Working\Mesaba barrels.JPG"/>
          <p:cNvPicPr/>
          <p:nvPr/>
        </p:nvPicPr>
        <p:blipFill rotWithShape="1">
          <a:blip r:embed="rId3" cstate="print">
            <a:extLst>
              <a:ext uri="{28A0092B-C50C-407E-A947-70E740481C1C}">
                <a14:useLocalDpi xmlns:a14="http://schemas.microsoft.com/office/drawing/2010/main" val="0"/>
              </a:ext>
            </a:extLst>
          </a:blip>
          <a:srcRect t="7637"/>
          <a:stretch/>
        </p:blipFill>
        <p:spPr bwMode="auto">
          <a:xfrm>
            <a:off x="7672388" y="4073799"/>
            <a:ext cx="3675065" cy="1714500"/>
          </a:xfrm>
          <a:prstGeom prst="rect">
            <a:avLst/>
          </a:prstGeom>
          <a:ln>
            <a:noFill/>
          </a:ln>
          <a:effectLst>
            <a:outerShdw blurRad="292100" dist="139700" dir="2700000" algn="tl" rotWithShape="0">
              <a:srgbClr val="333333">
                <a:alpha val="65000"/>
              </a:srgbClr>
            </a:outerShdw>
          </a:effectLst>
        </p:spPr>
      </p:pic>
      <p:pic>
        <p:nvPicPr>
          <p:cNvPr id="7" name="Picture 6"/>
          <p:cNvPicPr/>
          <p:nvPr/>
        </p:nvPicPr>
        <p:blipFill rotWithShape="1">
          <a:blip r:embed="rId4" cstate="print">
            <a:extLst>
              <a:ext uri="{28A0092B-C50C-407E-A947-70E740481C1C}">
                <a14:useLocalDpi xmlns:a14="http://schemas.microsoft.com/office/drawing/2010/main" val="0"/>
              </a:ext>
            </a:extLst>
          </a:blip>
          <a:srcRect t="9768" b="7490"/>
          <a:stretch/>
        </p:blipFill>
        <p:spPr>
          <a:xfrm>
            <a:off x="7672388" y="2384668"/>
            <a:ext cx="3675065" cy="1501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324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buFont typeface="Arial" panose="020B0604020202020204" pitchFamily="34" charset="0"/>
              <a:buChar char="•"/>
            </a:pPr>
            <a:r>
              <a:rPr lang="en-US" sz="2800" dirty="0">
                <a:solidFill>
                  <a:schemeClr val="accent6"/>
                </a:solidFill>
                <a:latin typeface="Arial" panose="020B0604020202020204" pitchFamily="34" charset="0"/>
              </a:rPr>
              <a:t>Project schedule and phasing must be identified with timing of installation of each control measure</a:t>
            </a:r>
          </a:p>
          <a:p>
            <a:r>
              <a:rPr lang="en-US" dirty="0"/>
              <a:t>Inspection intervals are specified and assigned </a:t>
            </a:r>
            <a:br>
              <a:rPr lang="en-US" dirty="0"/>
            </a:br>
            <a:r>
              <a:rPr lang="en-US" dirty="0"/>
              <a:t>to appropriate person</a:t>
            </a:r>
          </a:p>
          <a:p>
            <a:pPr marL="342900" lvl="1" indent="-342900">
              <a:buFont typeface="Arial" panose="020B0604020202020204" pitchFamily="34" charset="0"/>
              <a:buChar char="•"/>
            </a:pPr>
            <a:r>
              <a:rPr lang="en-US" sz="2800" dirty="0">
                <a:solidFill>
                  <a:schemeClr val="accent6"/>
                </a:solidFill>
                <a:latin typeface="Arial" panose="020B0604020202020204" pitchFamily="34" charset="0"/>
              </a:rPr>
              <a:t>Updates required if deficiencies observed</a:t>
            </a:r>
          </a:p>
          <a:p>
            <a:endParaRPr lang="en-US" dirty="0"/>
          </a:p>
        </p:txBody>
      </p:sp>
      <p:sp>
        <p:nvSpPr>
          <p:cNvPr id="3" name="Title 2"/>
          <p:cNvSpPr>
            <a:spLocks noGrp="1"/>
          </p:cNvSpPr>
          <p:nvPr>
            <p:ph type="title"/>
          </p:nvPr>
        </p:nvSpPr>
        <p:spPr/>
        <p:txBody>
          <a:bodyPr/>
          <a:lstStyle/>
          <a:p>
            <a:r>
              <a:rPr lang="en-US" dirty="0"/>
              <a:t>Schedules and Procedures: Construction</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5650"/>
          <a:stretch/>
        </p:blipFill>
        <p:spPr>
          <a:xfrm>
            <a:off x="7943849" y="3446104"/>
            <a:ext cx="3426655" cy="21677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876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In this lesson you will learn to:</a:t>
            </a:r>
          </a:p>
          <a:p>
            <a:pPr marL="342900" indent="-342900">
              <a:buFont typeface="Arial" panose="020B0604020202020204" pitchFamily="34" charset="0"/>
              <a:buChar char="•"/>
            </a:pPr>
            <a:r>
              <a:rPr lang="en-US" dirty="0"/>
              <a:t>Identify three types of stormwater plans </a:t>
            </a:r>
          </a:p>
          <a:p>
            <a:pPr marL="342900" indent="-342900">
              <a:buFont typeface="Arial" panose="020B0604020202020204" pitchFamily="34" charset="0"/>
              <a:buChar char="•"/>
            </a:pPr>
            <a:r>
              <a:rPr lang="en-US" dirty="0"/>
              <a:t>Define stormwater plan terms: </a:t>
            </a:r>
            <a:br>
              <a:rPr lang="en-US" dirty="0"/>
            </a:br>
            <a:r>
              <a:rPr lang="en-US" dirty="0"/>
              <a:t>SPCC, SWPPP, SWMP, NPDES,TMDL, MS4</a:t>
            </a:r>
          </a:p>
          <a:p>
            <a:pPr marL="342900" indent="-342900">
              <a:buFont typeface="Arial" panose="020B0604020202020204" pitchFamily="34" charset="0"/>
              <a:buChar char="•"/>
            </a:pPr>
            <a:r>
              <a:rPr lang="en-US" dirty="0"/>
              <a:t>Compare / contrast to determine instances </a:t>
            </a:r>
            <a:br>
              <a:rPr lang="en-US" dirty="0"/>
            </a:br>
            <a:r>
              <a:rPr lang="en-US" dirty="0"/>
              <a:t>where each is required</a:t>
            </a:r>
          </a:p>
          <a:p>
            <a:endParaRPr lang="en-US" dirty="0"/>
          </a:p>
        </p:txBody>
      </p:sp>
      <p:sp>
        <p:nvSpPr>
          <p:cNvPr id="3" name="Title 2"/>
          <p:cNvSpPr>
            <a:spLocks noGrp="1"/>
          </p:cNvSpPr>
          <p:nvPr>
            <p:ph type="title"/>
          </p:nvPr>
        </p:nvSpPr>
        <p:spPr/>
        <p:txBody>
          <a:bodyPr/>
          <a:lstStyle/>
          <a:p>
            <a:r>
              <a:rPr lang="en-US" dirty="0"/>
              <a:t>Lesson 1 Objectives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7" name="Picture 2" descr="http://www.belaireks.org/images/Recycling/stormwa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3217" y="3021141"/>
            <a:ext cx="2815405" cy="21940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77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t>Inspections and reporting are set by the </a:t>
            </a:r>
            <a:br>
              <a:rPr lang="en-US" dirty="0"/>
            </a:br>
            <a:r>
              <a:rPr lang="en-US" dirty="0"/>
              <a:t>Schedules and Procedures section of the SWPPP</a:t>
            </a:r>
          </a:p>
          <a:p>
            <a:pPr lvl="0"/>
            <a:r>
              <a:rPr lang="en-US" dirty="0"/>
              <a:t>Inspections carried out at regular intervals </a:t>
            </a:r>
            <a:br>
              <a:rPr lang="en-US" dirty="0"/>
            </a:br>
            <a:r>
              <a:rPr lang="en-US" dirty="0"/>
              <a:t>by a qualified individual</a:t>
            </a:r>
          </a:p>
          <a:p>
            <a:pPr lvl="0"/>
            <a:r>
              <a:rPr lang="en-US" dirty="0"/>
              <a:t>Qualified stormwater inspector knows</a:t>
            </a:r>
            <a:br>
              <a:rPr lang="en-US" dirty="0"/>
            </a:br>
            <a:r>
              <a:rPr lang="en-US" dirty="0"/>
              <a:t>what to look for and can help identify</a:t>
            </a:r>
            <a:br>
              <a:rPr lang="en-US" dirty="0"/>
            </a:br>
            <a:r>
              <a:rPr lang="en-US" dirty="0"/>
              <a:t>potential issues with control practices </a:t>
            </a:r>
          </a:p>
          <a:p>
            <a:endParaRPr lang="en-US" dirty="0"/>
          </a:p>
        </p:txBody>
      </p:sp>
      <p:sp>
        <p:nvSpPr>
          <p:cNvPr id="3" name="Title 2"/>
          <p:cNvSpPr>
            <a:spLocks noGrp="1"/>
          </p:cNvSpPr>
          <p:nvPr>
            <p:ph type="title"/>
          </p:nvPr>
        </p:nvSpPr>
        <p:spPr/>
        <p:txBody>
          <a:bodyPr/>
          <a:lstStyle/>
          <a:p>
            <a:r>
              <a:rPr lang="en-US" dirty="0"/>
              <a:t>SWPPP: Inspections and Reporting  </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121" b="11567"/>
          <a:stretch/>
        </p:blipFill>
        <p:spPr>
          <a:xfrm>
            <a:off x="7384898" y="3429000"/>
            <a:ext cx="3968902" cy="25990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641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Stormwater Inspections</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graphicFrame>
        <p:nvGraphicFramePr>
          <p:cNvPr id="5" name="Diagram 4"/>
          <p:cNvGraphicFramePr/>
          <p:nvPr>
            <p:extLst>
              <p:ext uri="{D42A27DB-BD31-4B8C-83A1-F6EECF244321}">
                <p14:modId xmlns:p14="http://schemas.microsoft.com/office/powerpoint/2010/main" val="3970237364"/>
              </p:ext>
            </p:extLst>
          </p:nvPr>
        </p:nvGraphicFramePr>
        <p:xfrm>
          <a:off x="2553271" y="1626071"/>
          <a:ext cx="4937776" cy="1485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4185139" y="1920985"/>
            <a:ext cx="2110153" cy="892552"/>
          </a:xfrm>
          <a:prstGeom prst="rect">
            <a:avLst/>
          </a:prstGeom>
          <a:noFill/>
        </p:spPr>
        <p:txBody>
          <a:bodyPr wrap="square" rtlCol="0">
            <a:spAutoFit/>
          </a:bodyPr>
          <a:lstStyle/>
          <a:p>
            <a:r>
              <a:rPr lang="en-US" sz="2600" dirty="0">
                <a:solidFill>
                  <a:srgbClr val="000000"/>
                </a:solidFill>
              </a:rPr>
              <a:t>General Inspections</a:t>
            </a:r>
          </a:p>
        </p:txBody>
      </p:sp>
      <p:sp>
        <p:nvSpPr>
          <p:cNvPr id="10" name="TextBox 9"/>
          <p:cNvSpPr txBox="1"/>
          <p:nvPr/>
        </p:nvSpPr>
        <p:spPr>
          <a:xfrm>
            <a:off x="4185138" y="3396561"/>
            <a:ext cx="2110153" cy="1292662"/>
          </a:xfrm>
          <a:prstGeom prst="rect">
            <a:avLst/>
          </a:prstGeom>
          <a:noFill/>
        </p:spPr>
        <p:txBody>
          <a:bodyPr wrap="square" rtlCol="0">
            <a:spAutoFit/>
          </a:bodyPr>
          <a:lstStyle/>
          <a:p>
            <a:r>
              <a:rPr lang="en-US" sz="2600">
                <a:solidFill>
                  <a:srgbClr val="000000"/>
                </a:solidFill>
              </a:rPr>
              <a:t>Illicit Discharge Inspections</a:t>
            </a:r>
            <a:endParaRPr lang="en-US" sz="2600" dirty="0">
              <a:solidFill>
                <a:srgbClr val="000000"/>
              </a:solidFill>
            </a:endParaRPr>
          </a:p>
        </p:txBody>
      </p:sp>
      <p:sp>
        <p:nvSpPr>
          <p:cNvPr id="11" name="Flowchart: Connector 10"/>
          <p:cNvSpPr/>
          <p:nvPr/>
        </p:nvSpPr>
        <p:spPr bwMode="auto">
          <a:xfrm>
            <a:off x="167951" y="2142843"/>
            <a:ext cx="2453942" cy="2253464"/>
          </a:xfrm>
          <a:prstGeom prst="flowChartConnector">
            <a:avLst/>
          </a:prstGeom>
          <a:solidFill>
            <a:srgbClr val="0F78A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FFFF00"/>
                </a:solidFill>
                <a:effectLst/>
              </a:rPr>
              <a:t>Construction</a:t>
            </a:r>
          </a:p>
          <a:p>
            <a:pPr marL="0" marR="0" indent="0" algn="ctr" defTabSz="914400" rtl="0" eaLnBrk="0" fontAlgn="base" latinLnBrk="0" hangingPunct="0">
              <a:lnSpc>
                <a:spcPct val="100000"/>
              </a:lnSpc>
              <a:spcBef>
                <a:spcPct val="0"/>
              </a:spcBef>
              <a:spcAft>
                <a:spcPct val="0"/>
              </a:spcAft>
              <a:buClrTx/>
              <a:buSzTx/>
              <a:buFontTx/>
              <a:buNone/>
              <a:tabLst/>
            </a:pPr>
            <a:r>
              <a:rPr lang="en-US" sz="2000" dirty="0">
                <a:solidFill>
                  <a:srgbClr val="FFFF00"/>
                </a:solidFill>
              </a:rPr>
              <a:t>SWPPP</a:t>
            </a:r>
            <a:endParaRPr kumimoji="0" lang="en-US" sz="2000" b="0" i="0" u="none" strike="noStrike" cap="none" normalizeH="0" baseline="0" dirty="0">
              <a:ln>
                <a:noFill/>
              </a:ln>
              <a:solidFill>
                <a:srgbClr val="FFFF00"/>
              </a:solidFill>
              <a:effectLst/>
            </a:endParaRPr>
          </a:p>
        </p:txBody>
      </p:sp>
      <p:sp>
        <p:nvSpPr>
          <p:cNvPr id="12" name="Flowchart: Connector 11"/>
          <p:cNvSpPr/>
          <p:nvPr/>
        </p:nvSpPr>
        <p:spPr bwMode="auto">
          <a:xfrm>
            <a:off x="7559671" y="2142129"/>
            <a:ext cx="2246683" cy="2253464"/>
          </a:xfrm>
          <a:prstGeom prst="flowChartConnector">
            <a:avLst/>
          </a:prstGeom>
          <a:solidFill>
            <a:srgbClr val="0F78A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900" b="0" i="0" u="none" strike="noStrike" cap="none" normalizeH="0" baseline="0" dirty="0">
              <a:ln>
                <a:noFill/>
              </a:ln>
              <a:solidFill>
                <a:schemeClr val="tx1"/>
              </a:solidFill>
              <a:effectLst/>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rPr>
              <a:t>Airport Industrial</a:t>
            </a:r>
            <a:r>
              <a:rPr kumimoji="0" lang="en-US" sz="2400" b="0" i="0" u="none" strike="noStrike" cap="none" normalizeH="0" dirty="0">
                <a:ln>
                  <a:noFill/>
                </a:ln>
                <a:solidFill>
                  <a:srgbClr val="FFFF00"/>
                </a:solidFill>
                <a:effectLst/>
              </a:rPr>
              <a:t> SWPPP</a:t>
            </a:r>
            <a:endParaRPr kumimoji="0" lang="en-US" sz="2400" b="0" i="0" u="none" strike="noStrike" cap="none" normalizeH="0" baseline="0" dirty="0">
              <a:ln>
                <a:noFill/>
              </a:ln>
              <a:solidFill>
                <a:srgbClr val="FFFF00"/>
              </a:solidFill>
              <a:effectLst/>
            </a:endParaRPr>
          </a:p>
        </p:txBody>
      </p:sp>
      <p:graphicFrame>
        <p:nvGraphicFramePr>
          <p:cNvPr id="13" name="Diagram 12"/>
          <p:cNvGraphicFramePr/>
          <p:nvPr>
            <p:extLst>
              <p:ext uri="{D42A27DB-BD31-4B8C-83A1-F6EECF244321}">
                <p14:modId xmlns:p14="http://schemas.microsoft.com/office/powerpoint/2010/main" val="3967520988"/>
              </p:ext>
            </p:extLst>
          </p:nvPr>
        </p:nvGraphicFramePr>
        <p:xfrm>
          <a:off x="2621894" y="3375150"/>
          <a:ext cx="4937776" cy="14857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02676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8" y="1265585"/>
            <a:ext cx="8341149" cy="4565848"/>
          </a:xfrm>
        </p:spPr>
        <p:txBody>
          <a:bodyPr/>
          <a:lstStyle/>
          <a:p>
            <a:r>
              <a:rPr lang="en-US" dirty="0"/>
              <a:t>Outfall inspections conducted to visually </a:t>
            </a:r>
            <a:br>
              <a:rPr lang="en-US" dirty="0"/>
            </a:br>
            <a:r>
              <a:rPr lang="en-US" dirty="0"/>
              <a:t>identify stormwater pollution</a:t>
            </a:r>
          </a:p>
          <a:p>
            <a:r>
              <a:rPr lang="en-US" dirty="0"/>
              <a:t>Inspections of Good housekeeping practices including proper material storage and </a:t>
            </a:r>
            <a:br>
              <a:rPr lang="en-US" dirty="0"/>
            </a:br>
            <a:r>
              <a:rPr lang="en-US" dirty="0"/>
              <a:t>secondary containment</a:t>
            </a:r>
          </a:p>
          <a:p>
            <a:r>
              <a:rPr lang="en-US" dirty="0"/>
              <a:t>Observed evidence of pollutants in runoff is </a:t>
            </a:r>
            <a:br>
              <a:rPr lang="en-US" dirty="0"/>
            </a:br>
            <a:r>
              <a:rPr lang="en-US" dirty="0"/>
              <a:t>investigated and addressed</a:t>
            </a:r>
          </a:p>
          <a:p>
            <a:endParaRPr lang="en-US" dirty="0"/>
          </a:p>
        </p:txBody>
      </p:sp>
      <p:sp>
        <p:nvSpPr>
          <p:cNvPr id="3" name="Title 2"/>
          <p:cNvSpPr>
            <a:spLocks noGrp="1"/>
          </p:cNvSpPr>
          <p:nvPr>
            <p:ph type="title"/>
          </p:nvPr>
        </p:nvSpPr>
        <p:spPr/>
        <p:txBody>
          <a:bodyPr/>
          <a:lstStyle/>
          <a:p>
            <a:r>
              <a:rPr lang="en-US" dirty="0"/>
              <a:t>General Inspections</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2791" b="21209"/>
          <a:stretch/>
        </p:blipFill>
        <p:spPr>
          <a:xfrm>
            <a:off x="8454683" y="3070998"/>
            <a:ext cx="2882170" cy="25458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046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Clr>
                <a:srgbClr val="0070C0"/>
              </a:buClr>
              <a:buNone/>
            </a:pPr>
            <a:r>
              <a:rPr lang="en-US" dirty="0"/>
              <a:t>Identify pollution from non-stormwater sources:</a:t>
            </a:r>
          </a:p>
          <a:p>
            <a:pPr marL="347472"/>
            <a:r>
              <a:rPr lang="en-US" dirty="0"/>
              <a:t>Visually identify evidence of stormwater pollution</a:t>
            </a:r>
          </a:p>
          <a:p>
            <a:pPr marL="347472"/>
            <a:r>
              <a:rPr lang="en-US" dirty="0"/>
              <a:t>Sampling may be required for further investigation</a:t>
            </a:r>
          </a:p>
          <a:p>
            <a:pPr marL="347472"/>
            <a:r>
              <a:rPr lang="en-US" dirty="0"/>
              <a:t>One inspection per reporting period </a:t>
            </a:r>
          </a:p>
          <a:p>
            <a:endParaRPr lang="en-US" dirty="0"/>
          </a:p>
        </p:txBody>
      </p:sp>
      <p:sp>
        <p:nvSpPr>
          <p:cNvPr id="3" name="Title 2"/>
          <p:cNvSpPr>
            <a:spLocks noGrp="1"/>
          </p:cNvSpPr>
          <p:nvPr>
            <p:ph type="title"/>
          </p:nvPr>
        </p:nvSpPr>
        <p:spPr/>
        <p:txBody>
          <a:bodyPr/>
          <a:lstStyle/>
          <a:p>
            <a:r>
              <a:rPr lang="en-US" dirty="0"/>
              <a:t>Illicit Discharge Inspections</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2581" y="2281932"/>
            <a:ext cx="1909434" cy="3298177"/>
          </a:xfrm>
          <a:prstGeom prst="rect">
            <a:avLst/>
          </a:prstGeom>
          <a:ln>
            <a:noFill/>
          </a:ln>
          <a:effectLst>
            <a:outerShdw blurRad="292100" dist="139700" dir="2700000" algn="tl" rotWithShape="0">
              <a:srgbClr val="333333">
                <a:alpha val="65000"/>
              </a:srgbClr>
            </a:outerShdw>
          </a:effectLst>
        </p:spPr>
      </p:pic>
      <p:pic>
        <p:nvPicPr>
          <p:cNvPr id="7" name="Picture 6"/>
          <p:cNvPicPr/>
          <p:nvPr/>
        </p:nvPicPr>
        <p:blipFill rotWithShape="1">
          <a:blip r:embed="rId4">
            <a:extLst>
              <a:ext uri="{28A0092B-C50C-407E-A947-70E740481C1C}">
                <a14:useLocalDpi xmlns:a14="http://schemas.microsoft.com/office/drawing/2010/main" val="0"/>
              </a:ext>
            </a:extLst>
          </a:blip>
          <a:srcRect r="3412" b="14524"/>
          <a:stretch/>
        </p:blipFill>
        <p:spPr bwMode="auto">
          <a:xfrm>
            <a:off x="4973217" y="4020227"/>
            <a:ext cx="3572058" cy="155988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5048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8" y="1160077"/>
            <a:ext cx="9386447" cy="4565848"/>
          </a:xfrm>
        </p:spPr>
        <p:txBody>
          <a:bodyPr/>
          <a:lstStyle/>
          <a:p>
            <a:pPr marL="347472" lvl="0" indent="0">
              <a:buClr>
                <a:srgbClr val="0070C0"/>
              </a:buClr>
              <a:buNone/>
            </a:pPr>
            <a:r>
              <a:rPr lang="en-US" dirty="0"/>
              <a:t>Any discharges to stormwater conveyance system </a:t>
            </a:r>
            <a:br>
              <a:rPr lang="en-US" dirty="0"/>
            </a:br>
            <a:r>
              <a:rPr lang="en-US" dirty="0">
                <a:solidFill>
                  <a:srgbClr val="FFC000"/>
                </a:solidFill>
                <a:effectLst>
                  <a:outerShdw blurRad="38100" dist="38100" dir="2700000" algn="tl">
                    <a:srgbClr val="000000">
                      <a:alpha val="43137"/>
                    </a:srgbClr>
                  </a:outerShdw>
                </a:effectLst>
              </a:rPr>
              <a:t>not</a:t>
            </a:r>
            <a:r>
              <a:rPr lang="en-US" dirty="0">
                <a:solidFill>
                  <a:srgbClr val="C00000"/>
                </a:solidFill>
              </a:rPr>
              <a:t> </a:t>
            </a:r>
            <a:r>
              <a:rPr lang="en-US" dirty="0"/>
              <a:t>entirely composed of storm water, </a:t>
            </a:r>
            <a:br>
              <a:rPr lang="en-US" dirty="0"/>
            </a:br>
            <a:r>
              <a:rPr lang="en-US" dirty="0"/>
              <a:t>except those allowed under NPDES permit: </a:t>
            </a:r>
          </a:p>
          <a:p>
            <a:pPr marL="347472"/>
            <a:r>
              <a:rPr lang="en-US" dirty="0"/>
              <a:t>Hydrant flushing water, </a:t>
            </a:r>
          </a:p>
          <a:p>
            <a:pPr marL="347472"/>
            <a:r>
              <a:rPr lang="en-US" dirty="0"/>
              <a:t>Landscaping watering</a:t>
            </a:r>
          </a:p>
          <a:p>
            <a:pPr marL="347472"/>
            <a:r>
              <a:rPr lang="en-US" dirty="0"/>
              <a:t>Building foundation drains</a:t>
            </a:r>
          </a:p>
          <a:p>
            <a:endParaRPr lang="en-US" dirty="0"/>
          </a:p>
          <a:p>
            <a:pPr marL="0" lvl="0" indent="0">
              <a:buClr>
                <a:srgbClr val="0070C0"/>
              </a:buClr>
              <a:buNone/>
            </a:pPr>
            <a:endParaRPr lang="en-US" dirty="0"/>
          </a:p>
          <a:p>
            <a:pPr marL="342900" lvl="1" indent="-342900">
              <a:spcBef>
                <a:spcPts val="0"/>
              </a:spcBef>
            </a:pPr>
            <a:r>
              <a:rPr lang="en-US" sz="2400" dirty="0">
                <a:solidFill>
                  <a:schemeClr val="tx1"/>
                </a:solidFill>
                <a:latin typeface="Arial" panose="020B0604020202020204" pitchFamily="34" charset="0"/>
              </a:rPr>
              <a:t>Firefighting water </a:t>
            </a:r>
          </a:p>
          <a:p>
            <a:pPr marL="342900" lvl="1" indent="-342900">
              <a:spcBef>
                <a:spcPts val="0"/>
              </a:spcBef>
            </a:pPr>
            <a:r>
              <a:rPr lang="en-US" sz="2400" dirty="0">
                <a:solidFill>
                  <a:schemeClr val="tx1"/>
                </a:solidFill>
                <a:latin typeface="Arial" panose="020B0604020202020204" pitchFamily="34" charset="0"/>
              </a:rPr>
              <a:t>Wash water with </a:t>
            </a:r>
            <a:r>
              <a:rPr lang="en-US" sz="2400" b="1" dirty="0">
                <a:solidFill>
                  <a:schemeClr val="tx1"/>
                </a:solidFill>
                <a:latin typeface="Arial" panose="020B0604020202020204" pitchFamily="34" charset="0"/>
              </a:rPr>
              <a:t>no </a:t>
            </a:r>
            <a:r>
              <a:rPr lang="en-US" sz="2400" dirty="0">
                <a:solidFill>
                  <a:schemeClr val="tx1"/>
                </a:solidFill>
                <a:latin typeface="Arial" panose="020B0604020202020204" pitchFamily="34" charset="0"/>
              </a:rPr>
              <a:t>detergents </a:t>
            </a:r>
          </a:p>
          <a:p>
            <a:pPr marL="342900" lvl="1" indent="-342900">
              <a:spcBef>
                <a:spcPts val="0"/>
              </a:spcBef>
            </a:pPr>
            <a:r>
              <a:rPr lang="en-US" sz="2400" dirty="0">
                <a:solidFill>
                  <a:schemeClr val="tx1"/>
                </a:solidFill>
                <a:latin typeface="Arial" panose="020B0604020202020204" pitchFamily="34" charset="0"/>
              </a:rPr>
              <a:t>Landscaping watering </a:t>
            </a:r>
          </a:p>
          <a:p>
            <a:pPr marL="342900" lvl="1" indent="-342900">
              <a:spcBef>
                <a:spcPts val="0"/>
              </a:spcBef>
            </a:pPr>
            <a:r>
              <a:rPr lang="en-US" sz="2400" dirty="0">
                <a:solidFill>
                  <a:schemeClr val="tx1"/>
                </a:solidFill>
                <a:latin typeface="Arial" panose="020B0604020202020204" pitchFamily="34" charset="0"/>
              </a:rPr>
              <a:t>Building foundation drains</a:t>
            </a:r>
            <a:endParaRPr lang="en-US" dirty="0"/>
          </a:p>
          <a:p>
            <a:endParaRPr lang="en-US" dirty="0"/>
          </a:p>
        </p:txBody>
      </p:sp>
      <p:sp>
        <p:nvSpPr>
          <p:cNvPr id="3" name="Title 2"/>
          <p:cNvSpPr>
            <a:spLocks noGrp="1"/>
          </p:cNvSpPr>
          <p:nvPr>
            <p:ph type="title"/>
          </p:nvPr>
        </p:nvSpPr>
        <p:spPr/>
        <p:txBody>
          <a:bodyPr/>
          <a:lstStyle/>
          <a:p>
            <a:r>
              <a:rPr lang="en-US" dirty="0"/>
              <a:t>Illicit Discharge Inspections</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12" name="Picture 11"/>
          <p:cNvPicPr>
            <a:picLocks noChangeAspect="1"/>
          </p:cNvPicPr>
          <p:nvPr/>
        </p:nvPicPr>
        <p:blipFill>
          <a:blip r:embed="rId3"/>
          <a:stretch>
            <a:fillRect/>
          </a:stretch>
        </p:blipFill>
        <p:spPr>
          <a:xfrm>
            <a:off x="6958132" y="2978751"/>
            <a:ext cx="2719424" cy="1811136"/>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6624912" y="5049478"/>
            <a:ext cx="3385863" cy="523220"/>
          </a:xfrm>
          <a:prstGeom prst="rect">
            <a:avLst/>
          </a:prstGeom>
          <a:noFill/>
        </p:spPr>
        <p:txBody>
          <a:bodyPr wrap="none" rtlCol="0">
            <a:spAutoFit/>
          </a:bodyPr>
          <a:lstStyle/>
          <a:p>
            <a:r>
              <a:rPr lang="en-US" sz="2800" dirty="0">
                <a:solidFill>
                  <a:srgbClr val="00B050"/>
                </a:solidFill>
              </a:rPr>
              <a:t>Allowable discharge</a:t>
            </a:r>
          </a:p>
        </p:txBody>
      </p:sp>
    </p:spTree>
    <p:extLst>
      <p:ext uri="{BB962C8B-B14F-4D97-AF65-F5344CB8AC3E}">
        <p14:creationId xmlns:p14="http://schemas.microsoft.com/office/powerpoint/2010/main" val="23465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8" y="1265585"/>
            <a:ext cx="9386447" cy="4500734"/>
          </a:xfrm>
        </p:spPr>
        <p:txBody>
          <a:bodyPr/>
          <a:lstStyle/>
          <a:p>
            <a:pPr marL="457200" lvl="1" indent="-457200">
              <a:spcBef>
                <a:spcPts val="600"/>
              </a:spcBef>
              <a:spcAft>
                <a:spcPts val="600"/>
              </a:spcAft>
              <a:buFont typeface="Arial" panose="020B0604020202020204" pitchFamily="34" charset="0"/>
              <a:buChar char="•"/>
            </a:pPr>
            <a:r>
              <a:rPr lang="en-US" sz="2800" dirty="0">
                <a:solidFill>
                  <a:srgbClr val="000000"/>
                </a:solidFill>
                <a:latin typeface="Arial" panose="020B0604020202020204" pitchFamily="34" charset="0"/>
              </a:rPr>
              <a:t>Monitoring permitted stormwater outfalls is a requirement of most industrial stormwater permits</a:t>
            </a:r>
          </a:p>
          <a:p>
            <a:pPr marL="457200" lvl="1" indent="-457200">
              <a:spcBef>
                <a:spcPts val="600"/>
              </a:spcBef>
              <a:spcAft>
                <a:spcPts val="600"/>
              </a:spcAft>
              <a:buFont typeface="Arial" panose="020B0604020202020204" pitchFamily="34" charset="0"/>
              <a:buChar char="•"/>
            </a:pPr>
            <a:r>
              <a:rPr lang="en-US" sz="2800" dirty="0">
                <a:solidFill>
                  <a:srgbClr val="000000"/>
                </a:solidFill>
                <a:latin typeface="Arial" panose="020B0604020202020204" pitchFamily="34" charset="0"/>
              </a:rPr>
              <a:t>Confirm Airport’s BMPs are operating correctly, determine if additional measures are needed</a:t>
            </a:r>
          </a:p>
          <a:p>
            <a:pPr marL="457200" lvl="1" indent="-457200">
              <a:spcBef>
                <a:spcPts val="600"/>
              </a:spcBef>
              <a:spcAft>
                <a:spcPts val="600"/>
              </a:spcAft>
              <a:buFont typeface="Arial" panose="020B0604020202020204" pitchFamily="34" charset="0"/>
              <a:buChar char="•"/>
            </a:pPr>
            <a:r>
              <a:rPr lang="en-US" sz="2800" dirty="0">
                <a:solidFill>
                  <a:srgbClr val="000000"/>
                </a:solidFill>
                <a:latin typeface="Arial" panose="020B0604020202020204" pitchFamily="34" charset="0"/>
              </a:rPr>
              <a:t>Monitoring: </a:t>
            </a:r>
            <a:r>
              <a:rPr lang="en-US" sz="2800" dirty="0">
                <a:solidFill>
                  <a:schemeClr val="accent6"/>
                </a:solidFill>
                <a:latin typeface="Arial" panose="020B0604020202020204" pitchFamily="34" charset="0"/>
              </a:rPr>
              <a:t>visual observations, field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measurements, lab samples for analysis</a:t>
            </a:r>
          </a:p>
          <a:p>
            <a:pPr marL="457200"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Monitoring can be a requirement for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construction stormwater permits depending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on jurisdiction where airport is located</a:t>
            </a:r>
            <a:endParaRPr lang="en-US" dirty="0"/>
          </a:p>
        </p:txBody>
      </p:sp>
      <p:sp>
        <p:nvSpPr>
          <p:cNvPr id="3" name="Title 2"/>
          <p:cNvSpPr>
            <a:spLocks noGrp="1"/>
          </p:cNvSpPr>
          <p:nvPr>
            <p:ph type="title"/>
          </p:nvPr>
        </p:nvSpPr>
        <p:spPr/>
        <p:txBody>
          <a:bodyPr/>
          <a:lstStyle/>
          <a:p>
            <a:r>
              <a:rPr lang="en-US" dirty="0"/>
              <a:t>Monitoring Permitted Stormwater Outfalls </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p:nvPr/>
        </p:nvPicPr>
        <p:blipFill rotWithShape="1">
          <a:blip r:embed="rId3">
            <a:extLst>
              <a:ext uri="{28A0092B-C50C-407E-A947-70E740481C1C}">
                <a14:useLocalDpi xmlns:a14="http://schemas.microsoft.com/office/drawing/2010/main" val="0"/>
              </a:ext>
            </a:extLst>
          </a:blip>
          <a:srcRect b="29276"/>
          <a:stretch/>
        </p:blipFill>
        <p:spPr>
          <a:xfrm>
            <a:off x="8345363" y="2705879"/>
            <a:ext cx="3330823" cy="2856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813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55563">
              <a:buClr>
                <a:srgbClr val="0070C0"/>
              </a:buClr>
              <a:buNone/>
            </a:pPr>
            <a:r>
              <a:rPr lang="en-US" dirty="0"/>
              <a:t>Annual industrial permit reporting consists of:</a:t>
            </a:r>
          </a:p>
          <a:p>
            <a:pPr marL="347472"/>
            <a:r>
              <a:rPr lang="en-US" dirty="0"/>
              <a:t>Inspection logs, Monitoring results, </a:t>
            </a:r>
            <a:r>
              <a:rPr lang="en-US" dirty="0">
                <a:solidFill>
                  <a:schemeClr val="accent6"/>
                </a:solidFill>
              </a:rPr>
              <a:t>Deicer usage</a:t>
            </a:r>
          </a:p>
          <a:p>
            <a:pPr marL="347472"/>
            <a:r>
              <a:rPr lang="en-US" sz="2800" dirty="0">
                <a:solidFill>
                  <a:schemeClr val="accent6"/>
                </a:solidFill>
                <a:latin typeface="Arial" panose="020B0604020202020204" pitchFamily="34" charset="0"/>
              </a:rPr>
              <a:t>Changes to Airport during reporting period</a:t>
            </a:r>
          </a:p>
          <a:p>
            <a:pPr marL="347472"/>
            <a:r>
              <a:rPr lang="en-US" dirty="0"/>
              <a:t>U</a:t>
            </a:r>
            <a:r>
              <a:rPr lang="en-US" sz="2800" dirty="0">
                <a:solidFill>
                  <a:schemeClr val="accent6"/>
                </a:solidFill>
                <a:latin typeface="Arial" panose="020B0604020202020204" pitchFamily="34" charset="0"/>
              </a:rPr>
              <a:t>pdates to control practices, glycol management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or oil/water separators </a:t>
            </a:r>
          </a:p>
          <a:p>
            <a:pPr marL="347472"/>
            <a:r>
              <a:rPr lang="en-US" dirty="0"/>
              <a:t>Where permit discharge benchmarks or limits are exceeded, additional reporting may be required</a:t>
            </a:r>
            <a:endParaRPr lang="en-US" sz="2800" dirty="0">
              <a:solidFill>
                <a:schemeClr val="accent6"/>
              </a:solidFill>
              <a:latin typeface="Arial" panose="020B0604020202020204" pitchFamily="34" charset="0"/>
            </a:endParaRPr>
          </a:p>
          <a:p>
            <a:pPr marL="347472" indent="0">
              <a:buNone/>
            </a:pPr>
            <a:r>
              <a:rPr lang="en-US" dirty="0"/>
              <a:t>Not common to have reporting for construction permits</a:t>
            </a:r>
          </a:p>
        </p:txBody>
      </p:sp>
      <p:sp>
        <p:nvSpPr>
          <p:cNvPr id="3" name="Title 2"/>
          <p:cNvSpPr>
            <a:spLocks noGrp="1"/>
          </p:cNvSpPr>
          <p:nvPr>
            <p:ph type="title"/>
          </p:nvPr>
        </p:nvSpPr>
        <p:spPr/>
        <p:txBody>
          <a:bodyPr/>
          <a:lstStyle/>
          <a:p>
            <a:r>
              <a:rPr lang="en-US" dirty="0"/>
              <a:t>Annual Report to Permitting Agency</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grpSp>
        <p:nvGrpSpPr>
          <p:cNvPr id="11" name="Group 10"/>
          <p:cNvGrpSpPr/>
          <p:nvPr/>
        </p:nvGrpSpPr>
        <p:grpSpPr>
          <a:xfrm>
            <a:off x="9442580" y="2786936"/>
            <a:ext cx="2077716" cy="2235119"/>
            <a:chOff x="7428731" y="2341769"/>
            <a:chExt cx="3146147" cy="3187396"/>
          </a:xfrm>
        </p:grpSpPr>
        <p:pic>
          <p:nvPicPr>
            <p:cNvPr id="12" name="Picture 11"/>
            <p:cNvPicPr>
              <a:picLocks noChangeAspect="1"/>
            </p:cNvPicPr>
            <p:nvPr/>
          </p:nvPicPr>
          <p:blipFill>
            <a:blip r:embed="rId3"/>
            <a:stretch>
              <a:fillRect/>
            </a:stretch>
          </p:blipFill>
          <p:spPr>
            <a:xfrm rot="14174832">
              <a:off x="7078858" y="2691642"/>
              <a:ext cx="3076470" cy="2376724"/>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3"/>
            <a:stretch>
              <a:fillRect/>
            </a:stretch>
          </p:blipFill>
          <p:spPr>
            <a:xfrm rot="14174832">
              <a:off x="7354080" y="2719372"/>
              <a:ext cx="3076470" cy="2376724"/>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3"/>
            <a:stretch>
              <a:fillRect/>
            </a:stretch>
          </p:blipFill>
          <p:spPr>
            <a:xfrm rot="14174832">
              <a:off x="7629302" y="2774837"/>
              <a:ext cx="3076470" cy="237672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3"/>
            <a:stretch>
              <a:fillRect/>
            </a:stretch>
          </p:blipFill>
          <p:spPr>
            <a:xfrm rot="14174832">
              <a:off x="7848281" y="2802568"/>
              <a:ext cx="3076470" cy="237672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26615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5585"/>
            <a:ext cx="7382850" cy="4565848"/>
          </a:xfrm>
        </p:spPr>
        <p:txBody>
          <a:bodyPr/>
          <a:lstStyle/>
          <a:p>
            <a:pPr marL="514350" lvl="0" indent="-514350">
              <a:buFont typeface="+mj-lt"/>
              <a:buAutoNum type="arabicPeriod"/>
            </a:pPr>
            <a:r>
              <a:rPr lang="en-US" dirty="0"/>
              <a:t>Responsible staff aware of the SWPPP </a:t>
            </a:r>
          </a:p>
          <a:p>
            <a:pPr marL="514350" lvl="0" indent="-514350">
              <a:buFont typeface="+mj-lt"/>
              <a:buAutoNum type="arabicPeriod"/>
            </a:pPr>
            <a:r>
              <a:rPr lang="en-US" dirty="0"/>
              <a:t>Annual training for staff</a:t>
            </a:r>
          </a:p>
          <a:p>
            <a:pPr marL="514350" lvl="0" indent="-514350">
              <a:buFont typeface="+mj-lt"/>
              <a:buAutoNum type="arabicPeriod"/>
            </a:pPr>
            <a:r>
              <a:rPr lang="en-US" dirty="0"/>
              <a:t>Inspect facilities annually or more frequently if required</a:t>
            </a:r>
          </a:p>
          <a:p>
            <a:pPr marL="514350" lvl="0" indent="-514350">
              <a:buFont typeface="+mj-lt"/>
              <a:buAutoNum type="arabicPeriod"/>
            </a:pPr>
            <a:r>
              <a:rPr lang="en-US" dirty="0"/>
              <a:t>Modify plan as changes take place</a:t>
            </a:r>
          </a:p>
          <a:p>
            <a:pPr marL="514350" lvl="0" indent="-514350">
              <a:buFont typeface="+mj-lt"/>
              <a:buAutoNum type="arabicPeriod"/>
            </a:pPr>
            <a:r>
              <a:rPr lang="en-US" dirty="0"/>
              <a:t>Report to regulatory agency</a:t>
            </a:r>
          </a:p>
          <a:p>
            <a:pPr marL="514350" lvl="0" indent="-514350">
              <a:buFont typeface="+mj-lt"/>
              <a:buAutoNum type="arabicPeriod"/>
            </a:pPr>
            <a:r>
              <a:rPr lang="en-US" dirty="0"/>
              <a:t>Maintain records </a:t>
            </a:r>
          </a:p>
          <a:p>
            <a:endParaRPr lang="en-US" dirty="0"/>
          </a:p>
        </p:txBody>
      </p:sp>
      <p:sp>
        <p:nvSpPr>
          <p:cNvPr id="3" name="Title 2"/>
          <p:cNvSpPr>
            <a:spLocks noGrp="1"/>
          </p:cNvSpPr>
          <p:nvPr>
            <p:ph type="title"/>
          </p:nvPr>
        </p:nvSpPr>
        <p:spPr/>
        <p:txBody>
          <a:bodyPr/>
          <a:lstStyle/>
          <a:p>
            <a:r>
              <a:rPr lang="en-US" dirty="0"/>
              <a:t>Six Essential Practices of Industrial SWPPP Management</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grpSp>
        <p:nvGrpSpPr>
          <p:cNvPr id="6" name="Group 5"/>
          <p:cNvGrpSpPr/>
          <p:nvPr/>
        </p:nvGrpSpPr>
        <p:grpSpPr>
          <a:xfrm>
            <a:off x="7670516" y="2039966"/>
            <a:ext cx="3757691" cy="3587338"/>
            <a:chOff x="7544570" y="2645780"/>
            <a:chExt cx="3598215" cy="3262520"/>
          </a:xfrm>
        </p:grpSpPr>
        <p:pic>
          <p:nvPicPr>
            <p:cNvPr id="7" name="Picture 6"/>
            <p:cNvPicPr>
              <a:picLocks noChangeAspect="1"/>
            </p:cNvPicPr>
            <p:nvPr/>
          </p:nvPicPr>
          <p:blipFill>
            <a:blip r:embed="rId3"/>
            <a:stretch>
              <a:fillRect/>
            </a:stretch>
          </p:blipFill>
          <p:spPr>
            <a:xfrm rot="14174832">
              <a:off x="7303874" y="2886476"/>
              <a:ext cx="2116460" cy="1635068"/>
            </a:xfrm>
            <a:prstGeom prst="rect">
              <a:avLst/>
            </a:prstGeom>
            <a:ln>
              <a:noFill/>
            </a:ln>
            <a:effectLst>
              <a:outerShdw blurRad="292100" dist="139700" dir="2700000" algn="tl" rotWithShape="0">
                <a:srgbClr val="333333">
                  <a:alpha val="65000"/>
                </a:srgbClr>
              </a:outerShdw>
            </a:effectLst>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8877855" y="3307507"/>
              <a:ext cx="2264930" cy="260079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99292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None/>
            </a:pPr>
            <a:r>
              <a:rPr lang="en-US" dirty="0"/>
              <a:t>In summary, in this lesson you learned to:</a:t>
            </a:r>
          </a:p>
          <a:p>
            <a:pPr marL="347472" indent="-342900">
              <a:buFont typeface="Arial" panose="020B0604020202020204" pitchFamily="34" charset="0"/>
              <a:buChar char="•"/>
            </a:pPr>
            <a:r>
              <a:rPr lang="en-US" dirty="0"/>
              <a:t>Identify five key SWPPP components </a:t>
            </a:r>
          </a:p>
          <a:p>
            <a:pPr marL="347472" indent="-342900">
              <a:buFont typeface="Arial" panose="020B0604020202020204" pitchFamily="34" charset="0"/>
              <a:buChar char="•"/>
            </a:pPr>
            <a:r>
              <a:rPr lang="en-US" dirty="0"/>
              <a:t>Describe SWPPP Inspections &amp; Reporting</a:t>
            </a:r>
          </a:p>
          <a:p>
            <a:pPr marL="347472" indent="-342900">
              <a:buFont typeface="Arial" panose="020B0604020202020204" pitchFamily="34" charset="0"/>
              <a:buChar char="•"/>
            </a:pPr>
            <a:r>
              <a:rPr lang="en-US" dirty="0"/>
              <a:t>Identify six essential practices of SWPPP</a:t>
            </a:r>
          </a:p>
          <a:p>
            <a:endParaRPr lang="en-US" dirty="0"/>
          </a:p>
        </p:txBody>
      </p:sp>
      <p:sp>
        <p:nvSpPr>
          <p:cNvPr id="3" name="Title 2"/>
          <p:cNvSpPr>
            <a:spLocks noGrp="1"/>
          </p:cNvSpPr>
          <p:nvPr>
            <p:ph type="title"/>
          </p:nvPr>
        </p:nvSpPr>
        <p:spPr/>
        <p:txBody>
          <a:bodyPr/>
          <a:lstStyle/>
          <a:p>
            <a:r>
              <a:rPr lang="en-US" dirty="0"/>
              <a:t>Lesson 2 Summary</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descr="X:\3151900\131037.01\TECH\reports\photos\photos from Bryan 2015-08\Runoff over jersey barri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1011" y="3471863"/>
            <a:ext cx="3272937" cy="2096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940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8" y="1427510"/>
            <a:ext cx="8543807" cy="4565848"/>
          </a:xfrm>
        </p:spPr>
        <p:txBody>
          <a:bodyPr/>
          <a:lstStyle/>
          <a:p>
            <a:pPr marL="347472" indent="0">
              <a:buNone/>
            </a:pPr>
            <a:r>
              <a:rPr lang="en-US" dirty="0"/>
              <a:t>Multiple Choice:</a:t>
            </a:r>
            <a:br>
              <a:rPr lang="en-US" dirty="0"/>
            </a:br>
            <a:r>
              <a:rPr lang="en-US" dirty="0"/>
              <a:t>Stormwater pollutants come from a variety of sources at an airport including:</a:t>
            </a:r>
          </a:p>
          <a:p>
            <a:pPr marL="347472" indent="-457200">
              <a:buFont typeface="+mj-lt"/>
              <a:buAutoNum type="alphaUcPeriod"/>
            </a:pPr>
            <a:r>
              <a:rPr lang="en-US" dirty="0"/>
              <a:t>Vehicle and aircraft maintenance</a:t>
            </a:r>
          </a:p>
          <a:p>
            <a:pPr marL="347472" indent="-457200">
              <a:buFont typeface="+mj-lt"/>
              <a:buAutoNum type="alphaUcPeriod"/>
            </a:pPr>
            <a:r>
              <a:rPr lang="en-US" dirty="0"/>
              <a:t>Spills or illegal dumping</a:t>
            </a:r>
          </a:p>
          <a:p>
            <a:pPr marL="347472" indent="-457200">
              <a:buFont typeface="+mj-lt"/>
              <a:buAutoNum type="alphaUcPeriod"/>
            </a:pPr>
            <a:r>
              <a:rPr lang="en-US" dirty="0"/>
              <a:t>Deicing</a:t>
            </a:r>
          </a:p>
          <a:p>
            <a:pPr marL="347472" indent="-457200">
              <a:buFont typeface="+mj-lt"/>
              <a:buAutoNum type="alphaUcPeriod"/>
            </a:pPr>
            <a:r>
              <a:rPr lang="en-US" dirty="0"/>
              <a:t>All of the above </a:t>
            </a:r>
          </a:p>
        </p:txBody>
      </p:sp>
      <p:sp>
        <p:nvSpPr>
          <p:cNvPr id="3" name="Title 2"/>
          <p:cNvSpPr>
            <a:spLocks noGrp="1"/>
          </p:cNvSpPr>
          <p:nvPr>
            <p:ph type="title"/>
          </p:nvPr>
        </p:nvSpPr>
        <p:spPr/>
        <p:txBody>
          <a:bodyPr/>
          <a:lstStyle/>
          <a:p>
            <a:r>
              <a:rPr lang="en-US" dirty="0"/>
              <a:t>Knowledge Check 4</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2367" y="3669490"/>
            <a:ext cx="1391795" cy="1391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548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Stormwater</a:t>
            </a:r>
            <a:r>
              <a:rPr lang="en-US" dirty="0"/>
              <a:t> Plans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graphicFrame>
        <p:nvGraphicFramePr>
          <p:cNvPr id="70" name="Diagram 69"/>
          <p:cNvGraphicFramePr/>
          <p:nvPr>
            <p:extLst>
              <p:ext uri="{D42A27DB-BD31-4B8C-83A1-F6EECF244321}">
                <p14:modId xmlns:p14="http://schemas.microsoft.com/office/powerpoint/2010/main" val="3761295761"/>
              </p:ext>
            </p:extLst>
          </p:nvPr>
        </p:nvGraphicFramePr>
        <p:xfrm>
          <a:off x="1655063" y="449596"/>
          <a:ext cx="7513321" cy="5242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p:cNvCxnSpPr/>
          <p:nvPr/>
        </p:nvCxnSpPr>
        <p:spPr bwMode="auto">
          <a:xfrm>
            <a:off x="4409661" y="3776870"/>
            <a:ext cx="360747" cy="1500"/>
          </a:xfrm>
          <a:prstGeom prst="line">
            <a:avLst/>
          </a:prstGeom>
          <a:solidFill>
            <a:schemeClr val="accent1"/>
          </a:solidFill>
          <a:ln w="28575" cap="flat" cmpd="sng" algn="ctr">
            <a:solidFill>
              <a:srgbClr val="00B050"/>
            </a:solidFill>
            <a:prstDash val="solid"/>
            <a:round/>
            <a:headEnd type="none" w="med" len="med"/>
            <a:tailEnd type="none" w="med" len="med"/>
          </a:ln>
          <a:effectLst/>
        </p:spPr>
      </p:cxnSp>
    </p:spTree>
    <p:extLst>
      <p:ext uri="{BB962C8B-B14F-4D97-AF65-F5344CB8AC3E}">
        <p14:creationId xmlns:p14="http://schemas.microsoft.com/office/powerpoint/2010/main" val="75335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None/>
            </a:pPr>
            <a:r>
              <a:rPr lang="en-US" dirty="0"/>
              <a:t>True / False</a:t>
            </a:r>
            <a:br>
              <a:rPr lang="en-US" dirty="0"/>
            </a:br>
            <a:br>
              <a:rPr lang="en-US" dirty="0"/>
            </a:br>
            <a:r>
              <a:rPr lang="en-US" dirty="0"/>
              <a:t>Sediment in r</a:t>
            </a:r>
            <a:r>
              <a:rPr lang="en-US" dirty="0">
                <a:solidFill>
                  <a:srgbClr val="010101"/>
                </a:solidFill>
                <a:ea typeface="Cambria" panose="02040503050406030204" pitchFamily="18" charset="0"/>
              </a:rPr>
              <a:t>unoff from construction projects is a main pollutant of concern in construction permits. </a:t>
            </a:r>
          </a:p>
          <a:p>
            <a:endParaRPr lang="en-US" dirty="0"/>
          </a:p>
        </p:txBody>
      </p:sp>
      <p:sp>
        <p:nvSpPr>
          <p:cNvPr id="3" name="Title 2"/>
          <p:cNvSpPr>
            <a:spLocks noGrp="1"/>
          </p:cNvSpPr>
          <p:nvPr>
            <p:ph type="title"/>
          </p:nvPr>
        </p:nvSpPr>
        <p:spPr/>
        <p:txBody>
          <a:bodyPr/>
          <a:lstStyle/>
          <a:p>
            <a:r>
              <a:rPr lang="en-US" dirty="0"/>
              <a:t>Knowledge Check 5</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2367" y="3669490"/>
            <a:ext cx="1391795" cy="1391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539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True / False</a:t>
            </a:r>
            <a:br>
              <a:rPr lang="en-US" kern="1200" dirty="0">
                <a:solidFill>
                  <a:schemeClr val="tx1"/>
                </a:solidFill>
                <a:effectLst>
                  <a:outerShdw blurRad="38100" dist="38100" dir="2700000" algn="tl">
                    <a:srgbClr val="000000">
                      <a:alpha val="43137"/>
                    </a:srgbClr>
                  </a:outerShdw>
                </a:effectLst>
              </a:rPr>
            </a:br>
            <a:endParaRPr lang="en-US" kern="1200" dirty="0">
              <a:solidFill>
                <a:schemeClr val="tx1"/>
              </a:solidFill>
              <a:effectLst>
                <a:outerShdw blurRad="38100" dist="38100" dir="2700000" algn="tl">
                  <a:srgbClr val="000000">
                    <a:alpha val="43137"/>
                  </a:srgbClr>
                </a:outerShdw>
              </a:effectLst>
            </a:endParaRPr>
          </a:p>
          <a:p>
            <a:pPr marL="0" indent="0">
              <a:buNone/>
            </a:pPr>
            <a:r>
              <a:rPr lang="en-US" dirty="0"/>
              <a:t>Vehicle wash water is considered an illicit discharge.</a:t>
            </a:r>
          </a:p>
          <a:p>
            <a:endParaRPr lang="en-US" kern="1200" dirty="0">
              <a:solidFill>
                <a:srgbClr val="010101"/>
              </a:solidFill>
              <a:effectLst>
                <a:outerShdw blurRad="38100" dist="38100" dir="2700000" algn="tl">
                  <a:srgbClr val="000000">
                    <a:alpha val="43137"/>
                  </a:srgbClr>
                </a:outerShdw>
              </a:effectLst>
            </a:endParaRPr>
          </a:p>
          <a:p>
            <a:endParaRPr lang="en-US" dirty="0"/>
          </a:p>
        </p:txBody>
      </p:sp>
      <p:sp>
        <p:nvSpPr>
          <p:cNvPr id="3" name="Title 2"/>
          <p:cNvSpPr>
            <a:spLocks noGrp="1"/>
          </p:cNvSpPr>
          <p:nvPr>
            <p:ph type="title"/>
          </p:nvPr>
        </p:nvSpPr>
        <p:spPr/>
        <p:txBody>
          <a:bodyPr/>
          <a:lstStyle/>
          <a:p>
            <a:r>
              <a:rPr lang="en-US" dirty="0"/>
              <a:t>Knowledge Check 6</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2367" y="3669490"/>
            <a:ext cx="1391795" cy="1391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300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468" y="0"/>
            <a:ext cx="7792872" cy="4813244"/>
          </a:xfrm>
          <a:prstGeom prst="rect">
            <a:avLst/>
          </a:prstGeom>
          <a:ln>
            <a:noFill/>
          </a:ln>
          <a:effectLst>
            <a:outerShdw blurRad="292100" dist="139700" dir="2700000" algn="tl" rotWithShape="0">
              <a:srgbClr val="333333">
                <a:alpha val="65000"/>
              </a:srgbClr>
            </a:outerShdw>
          </a:effectLst>
        </p:spPr>
      </p:pic>
      <p:sp>
        <p:nvSpPr>
          <p:cNvPr id="5" name="Subtitle 2"/>
          <p:cNvSpPr>
            <a:spLocks noGrp="1"/>
          </p:cNvSpPr>
          <p:nvPr>
            <p:ph type="subTitle" idx="1"/>
          </p:nvPr>
        </p:nvSpPr>
        <p:spPr>
          <a:xfrm>
            <a:off x="996405" y="4740851"/>
            <a:ext cx="7388352" cy="1124261"/>
          </a:xfrm>
        </p:spPr>
        <p:txBody>
          <a:bodyPr>
            <a:noAutofit/>
          </a:bodyPr>
          <a:lstStyle/>
          <a:p>
            <a:pPr algn="l"/>
            <a:br>
              <a:rPr lang="en-US" sz="2400" dirty="0">
                <a:effectLst>
                  <a:outerShdw blurRad="38100" dist="38100" dir="2700000" algn="tl">
                    <a:srgbClr val="000000">
                      <a:alpha val="43137"/>
                    </a:srgbClr>
                  </a:outerShdw>
                </a:effectLst>
                <a:latin typeface="Arial" panose="020B0604020202020204" pitchFamily="34" charset="0"/>
              </a:rPr>
            </a:br>
            <a:r>
              <a:rPr lang="en-US" sz="2400" b="0" dirty="0">
                <a:solidFill>
                  <a:srgbClr val="0F78AE"/>
                </a:solidFill>
                <a:effectLst>
                  <a:outerShdw blurRad="38100" dist="38100" dir="2700000" algn="tl">
                    <a:srgbClr val="000000">
                      <a:alpha val="43137"/>
                    </a:srgbClr>
                  </a:outerShdw>
                </a:effectLst>
                <a:latin typeface="Arial" panose="020B0604020202020204" pitchFamily="34" charset="0"/>
              </a:rPr>
              <a:t>Lesson 3: Stormwater Management Plan (SWMP)</a:t>
            </a:r>
          </a:p>
        </p:txBody>
      </p:sp>
    </p:spTree>
    <p:extLst>
      <p:ext uri="{BB962C8B-B14F-4D97-AF65-F5344CB8AC3E}">
        <p14:creationId xmlns:p14="http://schemas.microsoft.com/office/powerpoint/2010/main" val="520659305"/>
      </p:ext>
    </p:extLst>
  </p:cSld>
  <p:clrMapOvr>
    <a:masterClrMapping/>
  </p:clrMapOvr>
  <mc:AlternateContent xmlns:mc="http://schemas.openxmlformats.org/markup-compatibility/2006" xmlns:p14="http://schemas.microsoft.com/office/powerpoint/2010/main">
    <mc:Choice Requires="p14">
      <p:transition spd="slow" p14:dur="2000" advClick="0" advTm="17090"/>
    </mc:Choice>
    <mc:Fallback xmlns="">
      <p:transition spd="slow" advClick="0" advTm="17090"/>
    </mc:Fallback>
  </mc:AlternateContent>
  <p:extLst mod="1">
    <p:ext uri="{E180D4A7-C9FB-4DFB-919C-405C955672EB}">
      <p14:showEvtLst xmlns:p14="http://schemas.microsoft.com/office/powerpoint/2010/main">
        <p14:playEvt time="202" objId="6"/>
        <p14:playEvt time="1572" objId="3"/>
        <p14:stopEvt time="18457" objId="3"/>
        <p14:stopEvt time="21303" objId="6"/>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600"/>
              </a:spcBef>
              <a:spcAft>
                <a:spcPts val="600"/>
              </a:spcAft>
              <a:buClr>
                <a:srgbClr val="0070C0"/>
              </a:buClr>
            </a:pPr>
            <a:r>
              <a:rPr lang="en-US" sz="2800" dirty="0">
                <a:solidFill>
                  <a:schemeClr val="accent6"/>
                </a:solidFill>
              </a:rPr>
              <a:t>In this lesson you will learn to:  </a:t>
            </a:r>
          </a:p>
          <a:p>
            <a:pPr marL="347472" indent="-342900">
              <a:spcBef>
                <a:spcPts val="600"/>
              </a:spcBef>
              <a:spcAft>
                <a:spcPts val="600"/>
              </a:spcAft>
              <a:buFont typeface="Arial" panose="020B0604020202020204" pitchFamily="34" charset="0"/>
              <a:buChar char="•"/>
            </a:pPr>
            <a:r>
              <a:rPr lang="en-US" sz="2800" dirty="0">
                <a:solidFill>
                  <a:schemeClr val="accent6"/>
                </a:solidFill>
              </a:rPr>
              <a:t>Define MS4 Stormwater Permitting Program</a:t>
            </a:r>
          </a:p>
          <a:p>
            <a:pPr marL="347472" lvl="0" indent="-342900">
              <a:spcBef>
                <a:spcPts val="600"/>
              </a:spcBef>
              <a:spcAft>
                <a:spcPts val="600"/>
              </a:spcAft>
              <a:buFont typeface="Arial" panose="020B0604020202020204" pitchFamily="34" charset="0"/>
              <a:buChar char="•"/>
            </a:pPr>
            <a:r>
              <a:rPr lang="en-US" sz="2800" dirty="0">
                <a:solidFill>
                  <a:schemeClr val="accent6"/>
                </a:solidFill>
              </a:rPr>
              <a:t>Identify six minimum control measures</a:t>
            </a:r>
          </a:p>
          <a:p>
            <a:pPr marL="347472" lvl="0" indent="-342900">
              <a:spcBef>
                <a:spcPts val="600"/>
              </a:spcBef>
              <a:spcAft>
                <a:spcPts val="600"/>
              </a:spcAft>
              <a:buFont typeface="Arial" panose="020B0604020202020204" pitchFamily="34" charset="0"/>
              <a:buChar char="•"/>
            </a:pPr>
            <a:r>
              <a:rPr lang="en-US" sz="2800" dirty="0">
                <a:solidFill>
                  <a:schemeClr val="accent6"/>
                </a:solidFill>
              </a:rPr>
              <a:t>Identify overlap between SWMP and SWPPP</a:t>
            </a:r>
          </a:p>
          <a:p>
            <a:endParaRPr lang="en-US" dirty="0"/>
          </a:p>
        </p:txBody>
      </p:sp>
      <p:sp>
        <p:nvSpPr>
          <p:cNvPr id="3" name="Title 2"/>
          <p:cNvSpPr>
            <a:spLocks noGrp="1"/>
          </p:cNvSpPr>
          <p:nvPr>
            <p:ph type="title"/>
          </p:nvPr>
        </p:nvSpPr>
        <p:spPr/>
        <p:txBody>
          <a:bodyPr/>
          <a:lstStyle/>
          <a:p>
            <a:r>
              <a:rPr lang="en-US" dirty="0"/>
              <a:t>Lesson 3 Objectives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4171" b="29581"/>
          <a:stretch/>
        </p:blipFill>
        <p:spPr>
          <a:xfrm>
            <a:off x="8592714" y="3145536"/>
            <a:ext cx="2736376" cy="24170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58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lvl="0" indent="-457200">
              <a:spcBef>
                <a:spcPts val="600"/>
              </a:spcBef>
              <a:spcAft>
                <a:spcPts val="600"/>
              </a:spcAft>
              <a:buFont typeface="Arial" panose="020B0604020202020204" pitchFamily="34" charset="0"/>
              <a:buChar char="•"/>
            </a:pPr>
            <a:r>
              <a:rPr lang="en-US" sz="2800" dirty="0">
                <a:solidFill>
                  <a:schemeClr val="accent6"/>
                </a:solidFill>
              </a:rPr>
              <a:t>Municipal Separate Storm Sewer System (MS4) conveyance system operated by a local government or public entity and is:</a:t>
            </a:r>
          </a:p>
          <a:p>
            <a:pPr marL="457200" lvl="0"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Designed for collecting/conveying storm water</a:t>
            </a:r>
          </a:p>
          <a:p>
            <a:pPr marL="457200" lvl="0"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Not a combined sewer or public wastewater facility</a:t>
            </a:r>
            <a:endParaRPr lang="en-US" sz="2800" dirty="0">
              <a:solidFill>
                <a:schemeClr val="accent6"/>
              </a:solidFill>
            </a:endParaRPr>
          </a:p>
          <a:p>
            <a:pPr marL="457200" lvl="0"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Most designated MS4s serve urban areas or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urban clusters, but airport systems may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also be designated MS4s</a:t>
            </a:r>
          </a:p>
        </p:txBody>
      </p:sp>
      <p:sp>
        <p:nvSpPr>
          <p:cNvPr id="3" name="Title 2"/>
          <p:cNvSpPr>
            <a:spLocks noGrp="1"/>
          </p:cNvSpPr>
          <p:nvPr>
            <p:ph type="title"/>
          </p:nvPr>
        </p:nvSpPr>
        <p:spPr/>
        <p:txBody>
          <a:bodyPr/>
          <a:lstStyle/>
          <a:p>
            <a:r>
              <a:rPr lang="en-US" dirty="0"/>
              <a:t>What is an MS4?</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p:nvPr/>
        </p:nvPicPr>
        <p:blipFill rotWithShape="1">
          <a:blip r:embed="rId3">
            <a:extLst>
              <a:ext uri="{28A0092B-C50C-407E-A947-70E740481C1C}">
                <a14:useLocalDpi xmlns:a14="http://schemas.microsoft.com/office/drawing/2010/main" val="0"/>
              </a:ext>
            </a:extLst>
          </a:blip>
          <a:srcRect l="10106" r="16723" b="10169"/>
          <a:stretch/>
        </p:blipFill>
        <p:spPr bwMode="auto">
          <a:xfrm>
            <a:off x="9490130" y="2992120"/>
            <a:ext cx="1838960" cy="25704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376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342900">
              <a:spcBef>
                <a:spcPts val="600"/>
              </a:spcBef>
              <a:spcAft>
                <a:spcPts val="600"/>
              </a:spcAft>
              <a:buFont typeface="Arial" panose="020B0604020202020204" pitchFamily="34" charset="0"/>
              <a:buChar char="•"/>
            </a:pPr>
            <a:r>
              <a:rPr lang="en-US" sz="2800" dirty="0">
                <a:solidFill>
                  <a:schemeClr val="accent6"/>
                </a:solidFill>
              </a:rPr>
              <a:t>Airports may need to manage non-industrial stormwater </a:t>
            </a:r>
            <a:br>
              <a:rPr lang="en-US" sz="2800" dirty="0">
                <a:solidFill>
                  <a:schemeClr val="accent6"/>
                </a:solidFill>
              </a:rPr>
            </a:br>
            <a:r>
              <a:rPr lang="en-US" sz="2800" dirty="0">
                <a:solidFill>
                  <a:schemeClr val="accent6"/>
                </a:solidFill>
              </a:rPr>
              <a:t>regulated under MS4</a:t>
            </a:r>
          </a:p>
          <a:p>
            <a:pPr marL="347472" indent="-342900">
              <a:spcBef>
                <a:spcPts val="600"/>
              </a:spcBef>
              <a:spcAft>
                <a:spcPts val="600"/>
              </a:spcAft>
              <a:buFont typeface="Arial" panose="020B0604020202020204" pitchFamily="34" charset="0"/>
              <a:buChar char="•"/>
            </a:pPr>
            <a:r>
              <a:rPr lang="en-US" sz="2800" dirty="0">
                <a:solidFill>
                  <a:schemeClr val="accent6"/>
                </a:solidFill>
              </a:rPr>
              <a:t>MS4s are required to develop / implement a </a:t>
            </a:r>
            <a:br>
              <a:rPr lang="en-US" sz="2800" dirty="0">
                <a:solidFill>
                  <a:schemeClr val="accent6"/>
                </a:solidFill>
              </a:rPr>
            </a:br>
            <a:r>
              <a:rPr lang="en-US" sz="2800" dirty="0">
                <a:solidFill>
                  <a:schemeClr val="accent6"/>
                </a:solidFill>
              </a:rPr>
              <a:t>stormwater management program, </a:t>
            </a:r>
            <a:br>
              <a:rPr lang="en-US" sz="2800" dirty="0">
                <a:solidFill>
                  <a:schemeClr val="accent6"/>
                </a:solidFill>
              </a:rPr>
            </a:br>
            <a:r>
              <a:rPr lang="en-US" sz="2800" dirty="0">
                <a:solidFill>
                  <a:schemeClr val="accent6"/>
                </a:solidFill>
              </a:rPr>
              <a:t>documented in a SWMP</a:t>
            </a:r>
          </a:p>
          <a:p>
            <a:pPr>
              <a:spcBef>
                <a:spcPts val="600"/>
              </a:spcBef>
              <a:spcAft>
                <a:spcPts val="600"/>
              </a:spcAft>
              <a:buClr>
                <a:srgbClr val="0070C0"/>
              </a:buClr>
            </a:pPr>
            <a:r>
              <a:rPr lang="en-US" sz="2800" dirty="0">
                <a:solidFill>
                  <a:schemeClr val="accent6"/>
                </a:solidFill>
              </a:rPr>
              <a:t>Goal of SWMP: </a:t>
            </a:r>
          </a:p>
          <a:p>
            <a:pPr marL="347472" indent="-342900">
              <a:spcBef>
                <a:spcPts val="600"/>
              </a:spcBef>
              <a:spcAft>
                <a:spcPts val="600"/>
              </a:spcAft>
              <a:buFont typeface="Arial" panose="020B0604020202020204" pitchFamily="34" charset="0"/>
              <a:buChar char="•"/>
            </a:pPr>
            <a:r>
              <a:rPr lang="en-US" sz="2800" dirty="0">
                <a:solidFill>
                  <a:schemeClr val="accent6"/>
                </a:solidFill>
              </a:rPr>
              <a:t>Reduce contamination of </a:t>
            </a:r>
            <a:r>
              <a:rPr lang="en-US" sz="2800" dirty="0" err="1">
                <a:solidFill>
                  <a:schemeClr val="accent6"/>
                </a:solidFill>
              </a:rPr>
              <a:t>stormwater</a:t>
            </a:r>
            <a:r>
              <a:rPr lang="en-US" sz="2800" dirty="0">
                <a:solidFill>
                  <a:schemeClr val="accent6"/>
                </a:solidFill>
              </a:rPr>
              <a:t> runoff</a:t>
            </a:r>
          </a:p>
          <a:p>
            <a:pPr marL="347472" indent="-342900">
              <a:spcBef>
                <a:spcPts val="600"/>
              </a:spcBef>
              <a:spcAft>
                <a:spcPts val="600"/>
              </a:spcAft>
              <a:buFont typeface="Arial" panose="020B0604020202020204" pitchFamily="34" charset="0"/>
              <a:buChar char="•"/>
            </a:pPr>
            <a:r>
              <a:rPr lang="en-US" sz="2800" dirty="0">
                <a:solidFill>
                  <a:schemeClr val="accent6"/>
                </a:solidFill>
              </a:rPr>
              <a:t>Prohibit illicit discharges  </a:t>
            </a:r>
          </a:p>
          <a:p>
            <a:endParaRPr lang="en-US" dirty="0"/>
          </a:p>
        </p:txBody>
      </p:sp>
      <p:sp>
        <p:nvSpPr>
          <p:cNvPr id="3" name="Title 2"/>
          <p:cNvSpPr>
            <a:spLocks noGrp="1"/>
          </p:cNvSpPr>
          <p:nvPr>
            <p:ph type="title"/>
          </p:nvPr>
        </p:nvSpPr>
        <p:spPr/>
        <p:txBody>
          <a:bodyPr/>
          <a:lstStyle/>
          <a:p>
            <a:r>
              <a:rPr lang="en-US" dirty="0"/>
              <a:t>SWMP and MS4: Stormwater Management Plan</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rotWithShape="1">
          <a:blip r:embed="rId3"/>
          <a:srcRect l="8137" t="10686" r="13639" b="15605"/>
          <a:stretch/>
        </p:blipFill>
        <p:spPr>
          <a:xfrm>
            <a:off x="8240451" y="2759068"/>
            <a:ext cx="3088639" cy="28035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269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spcBef>
                <a:spcPts val="600"/>
              </a:spcBef>
              <a:spcAft>
                <a:spcPts val="600"/>
              </a:spcAft>
              <a:buClr>
                <a:srgbClr val="404040"/>
              </a:buClr>
              <a:buFont typeface="Arial" panose="020B0604020202020204" pitchFamily="34" charset="0"/>
              <a:buChar char="•"/>
            </a:pPr>
            <a:r>
              <a:rPr lang="en-US" sz="2800" dirty="0">
                <a:solidFill>
                  <a:schemeClr val="accent6"/>
                </a:solidFill>
              </a:rPr>
              <a:t>MS4 permittee must develop and implement a SWMP</a:t>
            </a:r>
          </a:p>
          <a:p>
            <a:pPr marL="457200" lvl="1" indent="-457200">
              <a:spcBef>
                <a:spcPts val="600"/>
              </a:spcBef>
              <a:spcAft>
                <a:spcPts val="600"/>
              </a:spcAft>
              <a:buClr>
                <a:srgbClr val="404040"/>
              </a:buClr>
              <a:buFont typeface="Arial" panose="020B0604020202020204" pitchFamily="34" charset="0"/>
              <a:buChar char="•"/>
            </a:pPr>
            <a:r>
              <a:rPr lang="en-US" sz="2800" dirty="0">
                <a:solidFill>
                  <a:srgbClr val="404040"/>
                </a:solidFill>
                <a:latin typeface="Arial" panose="020B0604020202020204" pitchFamily="34" charset="0"/>
              </a:rPr>
              <a:t>Establish and implement best management practices (BMPs) that satisfy 6 min control measures (MCMs</a:t>
            </a:r>
            <a:r>
              <a:rPr lang="en-US" sz="2800" dirty="0">
                <a:solidFill>
                  <a:schemeClr val="accent6"/>
                </a:solidFill>
                <a:latin typeface="Arial" panose="020B0604020202020204" pitchFamily="34" charset="0"/>
              </a:rPr>
              <a:t>) </a:t>
            </a:r>
          </a:p>
          <a:p>
            <a:pPr marL="457200" lvl="1" indent="-457200">
              <a:spcBef>
                <a:spcPts val="600"/>
              </a:spcBef>
              <a:spcAft>
                <a:spcPts val="600"/>
              </a:spcAft>
              <a:buClr>
                <a:srgbClr val="404040"/>
              </a:buClr>
              <a:buFont typeface="Arial" panose="020B0604020202020204" pitchFamily="34" charset="0"/>
              <a:buChar char="•"/>
            </a:pPr>
            <a:r>
              <a:rPr lang="en-US" sz="2800" dirty="0">
                <a:solidFill>
                  <a:schemeClr val="accent6"/>
                </a:solidFill>
                <a:latin typeface="Arial" panose="020B0604020202020204" pitchFamily="34" charset="0"/>
              </a:rPr>
              <a:t>Establish and implement a stormwater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monitoring program</a:t>
            </a:r>
          </a:p>
          <a:p>
            <a:pPr marL="457200" lvl="1" indent="-457200">
              <a:spcBef>
                <a:spcPts val="600"/>
              </a:spcBef>
              <a:spcAft>
                <a:spcPts val="600"/>
              </a:spcAft>
              <a:buClr>
                <a:srgbClr val="404040"/>
              </a:buClr>
              <a:buFont typeface="Arial" panose="020B0604020202020204" pitchFamily="34" charset="0"/>
              <a:buChar char="•"/>
            </a:pPr>
            <a:r>
              <a:rPr lang="en-US" sz="2800" dirty="0">
                <a:solidFill>
                  <a:schemeClr val="accent6"/>
                </a:solidFill>
                <a:latin typeface="Arial" panose="020B0604020202020204" pitchFamily="34" charset="0"/>
              </a:rPr>
              <a:t>Develop measurable goals for program</a:t>
            </a:r>
          </a:p>
          <a:p>
            <a:pPr marL="457200" lvl="1" indent="-457200">
              <a:spcBef>
                <a:spcPts val="600"/>
              </a:spcBef>
              <a:spcAft>
                <a:spcPts val="600"/>
              </a:spcAft>
              <a:buClr>
                <a:srgbClr val="404040"/>
              </a:buClr>
              <a:buFont typeface="Arial" panose="020B0604020202020204" pitchFamily="34" charset="0"/>
              <a:buChar char="•"/>
            </a:pPr>
            <a:r>
              <a:rPr lang="en-US" sz="2800" dirty="0">
                <a:solidFill>
                  <a:schemeClr val="accent6"/>
                </a:solidFill>
                <a:latin typeface="Arial" panose="020B0604020202020204" pitchFamily="34" charset="0"/>
              </a:rPr>
              <a:t>Evaluate effectiveness of program</a:t>
            </a:r>
          </a:p>
          <a:p>
            <a:endParaRPr lang="en-US" dirty="0"/>
          </a:p>
        </p:txBody>
      </p:sp>
      <p:sp>
        <p:nvSpPr>
          <p:cNvPr id="3" name="Title 2"/>
          <p:cNvSpPr>
            <a:spLocks noGrp="1"/>
          </p:cNvSpPr>
          <p:nvPr>
            <p:ph type="title"/>
          </p:nvPr>
        </p:nvSpPr>
        <p:spPr/>
        <p:txBody>
          <a:bodyPr/>
          <a:lstStyle/>
          <a:p>
            <a:r>
              <a:rPr lang="en-US" dirty="0"/>
              <a:t>MS4 SWMP</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421" b="100000" l="0" r="100000">
                        <a14:foregroundMark x1="15294" y1="41474" x2="15294" y2="41474"/>
                        <a14:foregroundMark x1="15294" y1="34947" x2="15294" y2="34947"/>
                        <a14:foregroundMark x1="53647" y1="18526" x2="53647" y2="18526"/>
                        <a14:foregroundMark x1="8941" y1="36842" x2="8941" y2="36842"/>
                        <a14:foregroundMark x1="9647" y1="31368" x2="9647" y2="31368"/>
                        <a14:foregroundMark x1="11765" y1="20421" x2="11765" y2="20421"/>
                        <a14:foregroundMark x1="13647" y1="9474" x2="13647" y2="9474"/>
                        <a14:foregroundMark x1="10118" y1="11579" x2="10118" y2="11579"/>
                        <a14:foregroundMark x1="11765" y1="16000" x2="11765" y2="16000"/>
                        <a14:foregroundMark x1="10824" y1="22947" x2="10824" y2="30316"/>
                        <a14:foregroundMark x1="10824" y1="33053" x2="10824" y2="34526"/>
                        <a14:foregroundMark x1="10118" y1="38526" x2="11765" y2="49474"/>
                        <a14:foregroundMark x1="11294" y1="60000" x2="10824" y2="61263"/>
                        <a14:foregroundMark x1="10118" y1="62316" x2="10118" y2="62316"/>
                        <a14:foregroundMark x1="6824" y1="55368" x2="6824" y2="55368"/>
                        <a14:foregroundMark x1="6824" y1="55368" x2="6824" y2="55368"/>
                        <a14:foregroundMark x1="6824" y1="55368" x2="6824" y2="55368"/>
                        <a14:foregroundMark x1="8000" y1="61895" x2="8000" y2="61895"/>
                        <a14:foregroundMark x1="8000" y1="61895" x2="8000" y2="61895"/>
                        <a14:foregroundMark x1="8000" y1="62947" x2="8000" y2="62947"/>
                        <a14:foregroundMark x1="4706" y1="67368" x2="4706" y2="67368"/>
                        <a14:foregroundMark x1="4706" y1="67368" x2="4706" y2="67368"/>
                        <a14:foregroundMark x1="4706" y1="70737" x2="4706" y2="72000"/>
                        <a14:foregroundMark x1="4706" y1="76421" x2="4706" y2="76421"/>
                        <a14:foregroundMark x1="4706" y1="78316" x2="4706" y2="79789"/>
                        <a14:foregroundMark x1="4706" y1="82737" x2="4706" y2="82737"/>
                        <a14:foregroundMark x1="4706" y1="82737" x2="4706" y2="90737"/>
                        <a14:foregroundMark x1="8941" y1="92421" x2="88706" y2="97684"/>
                        <a14:foregroundMark x1="88706" y1="97684" x2="97176" y2="9474"/>
                        <a14:foregroundMark x1="11765" y1="18947" x2="11294" y2="3579"/>
                        <a14:foregroundMark x1="13647" y1="2947" x2="97176" y2="9474"/>
                        <a14:foregroundMark x1="36471" y1="6947" x2="93176" y2="32000"/>
                        <a14:foregroundMark x1="33412" y1="29053" x2="96706" y2="11579"/>
                        <a14:foregroundMark x1="49882" y1="12000" x2="79294" y2="14105"/>
                        <a14:foregroundMark x1="54118" y1="8842" x2="85412" y2="11579"/>
                        <a14:foregroundMark x1="46824" y1="18105" x2="83059" y2="21895"/>
                        <a14:backgroundMark x1="2353" y1="7368" x2="2353" y2="7368"/>
                        <a14:backgroundMark x1="66588" y1="3579" x2="66588" y2="3579"/>
                        <a14:backgroundMark x1="89412" y1="4421" x2="96706" y2="4421"/>
                        <a14:backgroundMark x1="90588" y1="3368" x2="43529" y2="1053"/>
                        <a14:backgroundMark x1="44706" y1="1053" x2="24000" y2="632"/>
                        <a14:backgroundMark x1="26353" y1="1053" x2="13412" y2="1053"/>
                      </a14:backgroundRemoval>
                    </a14:imgEffect>
                  </a14:imgLayer>
                </a14:imgProps>
              </a:ext>
            </a:extLst>
          </a:blip>
          <a:stretch>
            <a:fillRect/>
          </a:stretch>
        </p:blipFill>
        <p:spPr>
          <a:xfrm>
            <a:off x="9023162" y="2689342"/>
            <a:ext cx="2621947" cy="29304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902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noFill/>
        </p:spPr>
        <p:txBody>
          <a:bodyPr/>
          <a:lstStyle/>
          <a:p>
            <a:pPr marL="347472" lvl="0" indent="-514350">
              <a:spcBef>
                <a:spcPts val="600"/>
              </a:spcBef>
              <a:spcAft>
                <a:spcPts val="600"/>
              </a:spcAft>
              <a:buFont typeface="+mj-lt"/>
              <a:buAutoNum type="arabicPeriod"/>
            </a:pPr>
            <a:r>
              <a:rPr lang="en-US" sz="2800" dirty="0">
                <a:solidFill>
                  <a:schemeClr val="accent6"/>
                </a:solidFill>
              </a:rPr>
              <a:t>Public Education and Outreach</a:t>
            </a:r>
          </a:p>
          <a:p>
            <a:pPr marL="347472" lvl="0" indent="-514350">
              <a:spcBef>
                <a:spcPts val="600"/>
              </a:spcBef>
              <a:spcAft>
                <a:spcPts val="600"/>
              </a:spcAft>
              <a:buFont typeface="+mj-lt"/>
              <a:buAutoNum type="arabicPeriod"/>
            </a:pPr>
            <a:r>
              <a:rPr lang="en-US" sz="2800" dirty="0">
                <a:solidFill>
                  <a:schemeClr val="accent6"/>
                </a:solidFill>
              </a:rPr>
              <a:t>Public Participation/Involvement </a:t>
            </a:r>
          </a:p>
          <a:p>
            <a:pPr marL="347472" lvl="0" indent="-514350">
              <a:spcBef>
                <a:spcPts val="600"/>
              </a:spcBef>
              <a:spcAft>
                <a:spcPts val="600"/>
              </a:spcAft>
              <a:buFont typeface="+mj-lt"/>
              <a:buAutoNum type="arabicPeriod"/>
            </a:pPr>
            <a:r>
              <a:rPr lang="en-US" sz="2800" dirty="0">
                <a:solidFill>
                  <a:schemeClr val="accent6"/>
                </a:solidFill>
              </a:rPr>
              <a:t>Illicit Discharge Detection and Elimination</a:t>
            </a:r>
          </a:p>
          <a:p>
            <a:pPr marL="347472" lvl="0" indent="-514350">
              <a:spcBef>
                <a:spcPts val="600"/>
              </a:spcBef>
              <a:spcAft>
                <a:spcPts val="600"/>
              </a:spcAft>
              <a:buFont typeface="+mj-lt"/>
              <a:buAutoNum type="arabicPeriod"/>
            </a:pPr>
            <a:r>
              <a:rPr lang="en-US" sz="2800" dirty="0">
                <a:solidFill>
                  <a:schemeClr val="accent6"/>
                </a:solidFill>
              </a:rPr>
              <a:t>Pollution Prevention/Good Housekeeping </a:t>
            </a:r>
          </a:p>
          <a:p>
            <a:pPr marL="347472" lvl="0" indent="-514350">
              <a:spcBef>
                <a:spcPts val="600"/>
              </a:spcBef>
              <a:spcAft>
                <a:spcPts val="600"/>
              </a:spcAft>
              <a:buFont typeface="+mj-lt"/>
              <a:buAutoNum type="arabicPeriod"/>
            </a:pPr>
            <a:r>
              <a:rPr lang="en-US" sz="2800" dirty="0">
                <a:solidFill>
                  <a:schemeClr val="accent6"/>
                </a:solidFill>
              </a:rPr>
              <a:t>Construction Site Runoff Control</a:t>
            </a:r>
          </a:p>
          <a:p>
            <a:pPr marL="347472" lvl="0" indent="-514350">
              <a:spcBef>
                <a:spcPts val="600"/>
              </a:spcBef>
              <a:spcAft>
                <a:spcPts val="600"/>
              </a:spcAft>
              <a:buFont typeface="+mj-lt"/>
              <a:buAutoNum type="arabicPeriod"/>
            </a:pPr>
            <a:r>
              <a:rPr lang="en-US" sz="2800" dirty="0">
                <a:solidFill>
                  <a:schemeClr val="accent6"/>
                </a:solidFill>
              </a:rPr>
              <a:t>Post Construction Runoff Control</a:t>
            </a:r>
          </a:p>
          <a:p>
            <a:endParaRPr lang="en-US" dirty="0"/>
          </a:p>
        </p:txBody>
      </p:sp>
      <p:sp>
        <p:nvSpPr>
          <p:cNvPr id="3" name="Title 2"/>
          <p:cNvSpPr>
            <a:spLocks noGrp="1"/>
          </p:cNvSpPr>
          <p:nvPr>
            <p:ph type="title"/>
          </p:nvPr>
        </p:nvSpPr>
        <p:spPr/>
        <p:txBody>
          <a:bodyPr/>
          <a:lstStyle/>
          <a:p>
            <a:r>
              <a:rPr lang="en-US" dirty="0"/>
              <a:t>Six Minimum Control Measures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Tree>
    <p:extLst>
      <p:ext uri="{BB962C8B-B14F-4D97-AF65-F5344CB8AC3E}">
        <p14:creationId xmlns:p14="http://schemas.microsoft.com/office/powerpoint/2010/main" val="263458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sz="2800" b="1" dirty="0">
                <a:solidFill>
                  <a:schemeClr val="accent6"/>
                </a:solidFill>
              </a:rPr>
              <a:t>Informed and knowledgeable community is crucial to the success of a stormwater management program</a:t>
            </a:r>
          </a:p>
          <a:p>
            <a:endParaRPr lang="en-US" dirty="0"/>
          </a:p>
        </p:txBody>
      </p:sp>
      <p:sp>
        <p:nvSpPr>
          <p:cNvPr id="3" name="Title 2"/>
          <p:cNvSpPr>
            <a:spLocks noGrp="1"/>
          </p:cNvSpPr>
          <p:nvPr>
            <p:ph type="title"/>
          </p:nvPr>
        </p:nvSpPr>
        <p:spPr/>
        <p:txBody>
          <a:bodyPr/>
          <a:lstStyle/>
          <a:p>
            <a:r>
              <a:rPr lang="en-US" dirty="0"/>
              <a:t>1. Public Education and Outreach</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graphicFrame>
        <p:nvGraphicFramePr>
          <p:cNvPr id="9" name="Diagram 8"/>
          <p:cNvGraphicFramePr/>
          <p:nvPr>
            <p:extLst>
              <p:ext uri="{D42A27DB-BD31-4B8C-83A1-F6EECF244321}">
                <p14:modId xmlns:p14="http://schemas.microsoft.com/office/powerpoint/2010/main" val="56629801"/>
              </p:ext>
            </p:extLst>
          </p:nvPr>
        </p:nvGraphicFramePr>
        <p:xfrm>
          <a:off x="1295400" y="1866900"/>
          <a:ext cx="7600950" cy="4252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4068147" y="3295650"/>
            <a:ext cx="2180253" cy="1292662"/>
          </a:xfrm>
          <a:prstGeom prst="rect">
            <a:avLst/>
          </a:prstGeom>
          <a:noFill/>
        </p:spPr>
        <p:txBody>
          <a:bodyPr wrap="square" rtlCol="0">
            <a:spAutoFit/>
          </a:bodyPr>
          <a:lstStyle/>
          <a:p>
            <a:pPr algn="ctr"/>
            <a:r>
              <a:rPr lang="en-US" sz="2600" dirty="0">
                <a:solidFill>
                  <a:srgbClr val="FFFF00"/>
                </a:solidFill>
                <a:effectLst>
                  <a:outerShdw blurRad="38100" dist="38100" dir="2700000" algn="tl">
                    <a:srgbClr val="000000">
                      <a:alpha val="43137"/>
                    </a:srgbClr>
                  </a:outerShdw>
                </a:effectLst>
              </a:rPr>
              <a:t>Airport Staff and Tenant Training</a:t>
            </a:r>
          </a:p>
        </p:txBody>
      </p:sp>
      <p:pic>
        <p:nvPicPr>
          <p:cNvPr id="11" name="Picture 10" descr="C:\Documents and Settings\chivingtonbuckjk\My Documents\COP Aviation SWPPP\2013 Training\Potential Pictures\2013_04 Operations Training.jpg"/>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bwMode="auto">
          <a:xfrm>
            <a:off x="9291907" y="3500439"/>
            <a:ext cx="2029556" cy="2090738"/>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70466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sz="2800" b="1" dirty="0">
                <a:solidFill>
                  <a:schemeClr val="accent6"/>
                </a:solidFill>
              </a:rPr>
              <a:t>Active community is crucial to success of a SWMP</a:t>
            </a:r>
          </a:p>
          <a:p>
            <a:br>
              <a:rPr lang="en-US" sz="2800" dirty="0">
                <a:solidFill>
                  <a:schemeClr val="accent6"/>
                </a:solidFill>
              </a:rPr>
            </a:br>
            <a:endParaRPr lang="en-US" dirty="0"/>
          </a:p>
        </p:txBody>
      </p:sp>
      <p:sp>
        <p:nvSpPr>
          <p:cNvPr id="3" name="Title 2"/>
          <p:cNvSpPr>
            <a:spLocks noGrp="1"/>
          </p:cNvSpPr>
          <p:nvPr>
            <p:ph type="title"/>
          </p:nvPr>
        </p:nvSpPr>
        <p:spPr/>
        <p:txBody>
          <a:bodyPr/>
          <a:lstStyle/>
          <a:p>
            <a:r>
              <a:rPr lang="en-US" dirty="0"/>
              <a:t>2. Public Involvement and Participation</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
        <p:nvSpPr>
          <p:cNvPr id="8" name="TextBox 7"/>
          <p:cNvSpPr txBox="1"/>
          <p:nvPr/>
        </p:nvSpPr>
        <p:spPr>
          <a:xfrm>
            <a:off x="4648200" y="3295650"/>
            <a:ext cx="1600200" cy="1692771"/>
          </a:xfrm>
          <a:prstGeom prst="rect">
            <a:avLst/>
          </a:prstGeom>
          <a:noFill/>
        </p:spPr>
        <p:txBody>
          <a:bodyPr wrap="square" rtlCol="0">
            <a:spAutoFit/>
          </a:bodyPr>
          <a:lstStyle/>
          <a:p>
            <a:r>
              <a:rPr lang="en-US" sz="2600" dirty="0"/>
              <a:t>Airport Staff and Tenant Staff</a:t>
            </a:r>
          </a:p>
        </p:txBody>
      </p:sp>
      <p:graphicFrame>
        <p:nvGraphicFramePr>
          <p:cNvPr id="15" name="Diagram 14"/>
          <p:cNvGraphicFramePr/>
          <p:nvPr>
            <p:extLst>
              <p:ext uri="{D42A27DB-BD31-4B8C-83A1-F6EECF244321}">
                <p14:modId xmlns:p14="http://schemas.microsoft.com/office/powerpoint/2010/main" val="3132512633"/>
              </p:ext>
            </p:extLst>
          </p:nvPr>
        </p:nvGraphicFramePr>
        <p:xfrm>
          <a:off x="1295400" y="1866900"/>
          <a:ext cx="7600950" cy="4252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p:cNvSpPr txBox="1"/>
          <p:nvPr/>
        </p:nvSpPr>
        <p:spPr>
          <a:xfrm>
            <a:off x="4068147" y="3295650"/>
            <a:ext cx="2180253" cy="1292662"/>
          </a:xfrm>
          <a:prstGeom prst="rect">
            <a:avLst/>
          </a:prstGeom>
          <a:noFill/>
        </p:spPr>
        <p:txBody>
          <a:bodyPr wrap="square" rtlCol="0">
            <a:spAutoFit/>
          </a:bodyPr>
          <a:lstStyle/>
          <a:p>
            <a:pPr algn="ctr"/>
            <a:r>
              <a:rPr lang="en-US" sz="2600" dirty="0">
                <a:solidFill>
                  <a:srgbClr val="FFFF00"/>
                </a:solidFill>
                <a:effectLst>
                  <a:outerShdw blurRad="38100" dist="38100" dir="2700000" algn="tl">
                    <a:srgbClr val="000000">
                      <a:alpha val="43137"/>
                    </a:srgbClr>
                  </a:outerShdw>
                </a:effectLst>
              </a:rPr>
              <a:t>Airport Staff and Tenant Training</a:t>
            </a:r>
          </a:p>
        </p:txBody>
      </p:sp>
    </p:spTree>
    <p:extLst>
      <p:ext uri="{BB962C8B-B14F-4D97-AF65-F5344CB8AC3E}">
        <p14:creationId xmlns:p14="http://schemas.microsoft.com/office/powerpoint/2010/main" val="303304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SWPPP: Stormwater Pollution Prevention Plan</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7" name="Picture 2" descr="http://www.waa.ca/uploads/page/thumb.xlarge.page_image_239.jpg?t=13027585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8725" y="3986989"/>
            <a:ext cx="3005704" cy="1637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8338725" y="2193574"/>
            <a:ext cx="2970959" cy="1644184"/>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593558" y="1443790"/>
            <a:ext cx="10716126" cy="2985433"/>
          </a:xfrm>
          <a:prstGeom prst="rect">
            <a:avLst/>
          </a:prstGeom>
        </p:spPr>
        <p:txBody>
          <a:bodyPr wrap="square">
            <a:spAutoFit/>
          </a:bodyPr>
          <a:lstStyle/>
          <a:p>
            <a:pPr marL="457200" lvl="0"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cs typeface="Arial" panose="020B0604020202020204" pitchFamily="34" charset="0"/>
              </a:rPr>
              <a:t>Prepared as a regulatory requirement of </a:t>
            </a:r>
            <a:br>
              <a:rPr lang="en-US" sz="2800" dirty="0">
                <a:solidFill>
                  <a:schemeClr val="accent6"/>
                </a:solidFill>
                <a:latin typeface="Arial" panose="020B0604020202020204" pitchFamily="34" charset="0"/>
                <a:cs typeface="Arial" panose="020B0604020202020204" pitchFamily="34" charset="0"/>
              </a:rPr>
            </a:br>
            <a:r>
              <a:rPr lang="en-US" sz="2800" dirty="0">
                <a:solidFill>
                  <a:schemeClr val="accent6"/>
                </a:solidFill>
                <a:latin typeface="Arial" panose="020B0604020202020204" pitchFamily="34" charset="0"/>
                <a:cs typeface="Arial" panose="020B0604020202020204" pitchFamily="34" charset="0"/>
              </a:rPr>
              <a:t>Airport’s Industrial Stormwater Permit or </a:t>
            </a:r>
            <a:br>
              <a:rPr lang="en-US" sz="2800" dirty="0">
                <a:solidFill>
                  <a:schemeClr val="accent6"/>
                </a:solidFill>
                <a:latin typeface="Arial" panose="020B0604020202020204" pitchFamily="34" charset="0"/>
                <a:cs typeface="Arial" panose="020B0604020202020204" pitchFamily="34" charset="0"/>
              </a:rPr>
            </a:br>
            <a:r>
              <a:rPr lang="en-US" sz="2800" dirty="0">
                <a:solidFill>
                  <a:schemeClr val="accent6"/>
                </a:solidFill>
                <a:latin typeface="Arial" panose="020B0604020202020204" pitchFamily="34" charset="0"/>
                <a:cs typeface="Arial" panose="020B0604020202020204" pitchFamily="34" charset="0"/>
              </a:rPr>
              <a:t>Construction Stormwater Permit</a:t>
            </a:r>
          </a:p>
          <a:p>
            <a:pPr marL="347472" lvl="0"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cs typeface="Arial" panose="020B0604020202020204" pitchFamily="34" charset="0"/>
              </a:rPr>
              <a:t>Permits require control measures</a:t>
            </a:r>
          </a:p>
          <a:p>
            <a:pPr marL="347472" lvl="0"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cs typeface="Arial" panose="020B0604020202020204" pitchFamily="34" charset="0"/>
              </a:rPr>
              <a:t>SWPPP describes how control measures </a:t>
            </a:r>
            <a:br>
              <a:rPr lang="en-US" sz="2800" dirty="0">
                <a:solidFill>
                  <a:schemeClr val="accent6"/>
                </a:solidFill>
                <a:latin typeface="Arial" panose="020B0604020202020204" pitchFamily="34" charset="0"/>
                <a:cs typeface="Arial" panose="020B0604020202020204" pitchFamily="34" charset="0"/>
              </a:rPr>
            </a:br>
            <a:r>
              <a:rPr lang="en-US" sz="2800" dirty="0">
                <a:solidFill>
                  <a:schemeClr val="accent6"/>
                </a:solidFill>
                <a:latin typeface="Arial" panose="020B0604020202020204" pitchFamily="34" charset="0"/>
                <a:cs typeface="Arial" panose="020B0604020202020204" pitchFamily="34" charset="0"/>
              </a:rPr>
              <a:t>are implemented to satisfy the requirements</a:t>
            </a:r>
          </a:p>
        </p:txBody>
      </p:sp>
    </p:spTree>
    <p:extLst>
      <p:ext uri="{BB962C8B-B14F-4D97-AF65-F5344CB8AC3E}">
        <p14:creationId xmlns:p14="http://schemas.microsoft.com/office/powerpoint/2010/main" val="195628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95401"/>
            <a:ext cx="8677326" cy="4267200"/>
          </a:xfrm>
        </p:spPr>
        <p:txBody>
          <a:bodyPr/>
          <a:lstStyle/>
          <a:p>
            <a:pPr marL="347472" lvl="1" indent="0">
              <a:spcBef>
                <a:spcPts val="600"/>
              </a:spcBef>
              <a:spcAft>
                <a:spcPts val="600"/>
              </a:spcAft>
              <a:buClr>
                <a:schemeClr val="accent6"/>
              </a:buClr>
              <a:buNone/>
            </a:pPr>
            <a:r>
              <a:rPr lang="en-US" sz="2800" dirty="0">
                <a:solidFill>
                  <a:schemeClr val="accent6"/>
                </a:solidFill>
                <a:latin typeface="Arial" panose="020B0604020202020204" pitchFamily="34" charset="0"/>
              </a:rPr>
              <a:t>Beyond what’s covered in the SWPPP, the airport can take additional actions to involve the pubic by:</a:t>
            </a:r>
          </a:p>
          <a:p>
            <a:pPr marL="347472" lvl="1" indent="-457200">
              <a:spcBef>
                <a:spcPts val="600"/>
              </a:spcBef>
              <a:spcAft>
                <a:spcPts val="600"/>
              </a:spcAft>
              <a:buClr>
                <a:schemeClr val="accent6"/>
              </a:buClr>
              <a:buFont typeface="Arial" panose="020B0604020202020204" pitchFamily="34" charset="0"/>
              <a:buChar char="•"/>
            </a:pPr>
            <a:r>
              <a:rPr lang="en-US" sz="2800" dirty="0">
                <a:solidFill>
                  <a:schemeClr val="accent6"/>
                </a:solidFill>
                <a:latin typeface="Arial" panose="020B0604020202020204" pitchFamily="34" charset="0"/>
              </a:rPr>
              <a:t>Surveying tenants</a:t>
            </a:r>
          </a:p>
          <a:p>
            <a:pPr marL="347472" lvl="1" indent="-457200">
              <a:spcBef>
                <a:spcPts val="600"/>
              </a:spcBef>
              <a:spcAft>
                <a:spcPts val="600"/>
              </a:spcAft>
              <a:buClr>
                <a:schemeClr val="accent6"/>
              </a:buClr>
              <a:buFont typeface="Arial" panose="020B0604020202020204" pitchFamily="34" charset="0"/>
              <a:buChar char="•"/>
            </a:pPr>
            <a:r>
              <a:rPr lang="en-US" sz="2800" dirty="0">
                <a:solidFill>
                  <a:schemeClr val="accent6"/>
                </a:solidFill>
                <a:latin typeface="Arial" panose="020B0604020202020204" pitchFamily="34" charset="0"/>
              </a:rPr>
              <a:t>Checking in with municipal MS4 permit manager </a:t>
            </a:r>
          </a:p>
          <a:p>
            <a:pPr marL="347472" lvl="1" indent="-457200">
              <a:spcBef>
                <a:spcPts val="600"/>
              </a:spcBef>
              <a:spcAft>
                <a:spcPts val="600"/>
              </a:spcAft>
              <a:buClr>
                <a:schemeClr val="accent6"/>
              </a:buClr>
              <a:buFont typeface="Arial" panose="020B0604020202020204" pitchFamily="34" charset="0"/>
              <a:buChar char="•"/>
            </a:pPr>
            <a:r>
              <a:rPr lang="en-US" sz="2800" dirty="0">
                <a:solidFill>
                  <a:schemeClr val="accent6"/>
                </a:solidFill>
                <a:latin typeface="Arial" panose="020B0604020202020204" pitchFamily="34" charset="0"/>
              </a:rPr>
              <a:t>Participating in outreach events and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community cleanups</a:t>
            </a:r>
          </a:p>
          <a:p>
            <a:endParaRPr lang="en-US" dirty="0"/>
          </a:p>
        </p:txBody>
      </p:sp>
      <p:sp>
        <p:nvSpPr>
          <p:cNvPr id="3" name="Title 2"/>
          <p:cNvSpPr>
            <a:spLocks noGrp="1"/>
          </p:cNvSpPr>
          <p:nvPr>
            <p:ph type="title"/>
          </p:nvPr>
        </p:nvSpPr>
        <p:spPr/>
        <p:txBody>
          <a:bodyPr/>
          <a:lstStyle/>
          <a:p>
            <a:r>
              <a:rPr lang="en-US" dirty="0"/>
              <a:t>2. Public Involvement and Participation</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rotWithShape="1">
          <a:blip r:embed="rId3"/>
          <a:srcRect l="4756" t="14810" r="9905" b="9066"/>
          <a:stretch/>
        </p:blipFill>
        <p:spPr>
          <a:xfrm>
            <a:off x="9039175" y="2575249"/>
            <a:ext cx="2289915" cy="2987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007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sz="2800" b="1" dirty="0">
                <a:solidFill>
                  <a:schemeClr val="accent6"/>
                </a:solidFill>
              </a:rPr>
              <a:t>“...</a:t>
            </a:r>
            <a:r>
              <a:rPr lang="en-US" sz="2800" b="1" i="1" dirty="0">
                <a:solidFill>
                  <a:schemeClr val="accent6"/>
                </a:solidFill>
              </a:rPr>
              <a:t>any discharge …that is not composed </a:t>
            </a:r>
            <a:br>
              <a:rPr lang="en-US" sz="2800" b="1" i="1" dirty="0">
                <a:solidFill>
                  <a:schemeClr val="accent6"/>
                </a:solidFill>
              </a:rPr>
            </a:br>
            <a:r>
              <a:rPr lang="en-US" sz="2800" b="1" i="1" dirty="0">
                <a:solidFill>
                  <a:schemeClr val="accent6"/>
                </a:solidFill>
              </a:rPr>
              <a:t>entirely of stormwater</a:t>
            </a:r>
            <a:r>
              <a:rPr lang="en-US" sz="2800" b="1" dirty="0">
                <a:solidFill>
                  <a:schemeClr val="accent6"/>
                </a:solidFill>
              </a:rPr>
              <a:t>...”.  </a:t>
            </a:r>
          </a:p>
        </p:txBody>
      </p:sp>
      <p:sp>
        <p:nvSpPr>
          <p:cNvPr id="3" name="Title 2"/>
          <p:cNvSpPr>
            <a:spLocks noGrp="1"/>
          </p:cNvSpPr>
          <p:nvPr>
            <p:ph type="title"/>
          </p:nvPr>
        </p:nvSpPr>
        <p:spPr/>
        <p:txBody>
          <a:bodyPr/>
          <a:lstStyle/>
          <a:p>
            <a:r>
              <a:rPr lang="en-US" dirty="0"/>
              <a:t>3. Illicit Discharge Detection and Elimination</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7" name="Picture 6"/>
          <p:cNvPicPr>
            <a:picLocks noChangeAspect="1"/>
          </p:cNvPicPr>
          <p:nvPr/>
        </p:nvPicPr>
        <p:blipFill>
          <a:blip r:embed="rId3"/>
          <a:stretch>
            <a:fillRect/>
          </a:stretch>
        </p:blipFill>
        <p:spPr>
          <a:xfrm>
            <a:off x="8917523" y="3752850"/>
            <a:ext cx="2411567" cy="1809750"/>
          </a:xfrm>
          <a:prstGeom prst="rect">
            <a:avLst/>
          </a:prstGeom>
          <a:ln>
            <a:noFill/>
          </a:ln>
          <a:effectLst>
            <a:outerShdw blurRad="292100" dist="139700" dir="2700000" algn="tl" rotWithShape="0">
              <a:srgbClr val="333333">
                <a:alpha val="65000"/>
              </a:srgbClr>
            </a:outerShdw>
          </a:effectLst>
        </p:spPr>
      </p:pic>
      <p:graphicFrame>
        <p:nvGraphicFramePr>
          <p:cNvPr id="19" name="Diagram 18"/>
          <p:cNvGraphicFramePr/>
          <p:nvPr>
            <p:extLst>
              <p:ext uri="{D42A27DB-BD31-4B8C-83A1-F6EECF244321}">
                <p14:modId xmlns:p14="http://schemas.microsoft.com/office/powerpoint/2010/main" val="3132512633"/>
              </p:ext>
            </p:extLst>
          </p:nvPr>
        </p:nvGraphicFramePr>
        <p:xfrm>
          <a:off x="1295400" y="1866900"/>
          <a:ext cx="7600950" cy="42523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p:cNvSpPr txBox="1"/>
          <p:nvPr/>
        </p:nvSpPr>
        <p:spPr>
          <a:xfrm>
            <a:off x="4116435" y="3272730"/>
            <a:ext cx="1979565" cy="1384995"/>
          </a:xfrm>
          <a:prstGeom prst="rect">
            <a:avLst/>
          </a:prstGeom>
          <a:noFill/>
        </p:spPr>
        <p:txBody>
          <a:bodyPr wrap="square" rtlCol="0">
            <a:spAutoFit/>
          </a:bodyPr>
          <a:lstStyle/>
          <a:p>
            <a:pPr algn="ctr"/>
            <a:r>
              <a:rPr lang="en-US" sz="2800" dirty="0">
                <a:solidFill>
                  <a:srgbClr val="FFFF00"/>
                </a:solidFill>
                <a:effectLst>
                  <a:outerShdw blurRad="38100" dist="38100" dir="2700000" algn="tl">
                    <a:srgbClr val="000000">
                      <a:alpha val="43137"/>
                    </a:srgbClr>
                  </a:outerShdw>
                </a:effectLst>
              </a:rPr>
              <a:t>Illicit Discharge Program</a:t>
            </a:r>
          </a:p>
        </p:txBody>
      </p:sp>
    </p:spTree>
    <p:extLst>
      <p:ext uri="{BB962C8B-B14F-4D97-AF65-F5344CB8AC3E}">
        <p14:creationId xmlns:p14="http://schemas.microsoft.com/office/powerpoint/2010/main" val="410200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Implement pollution prevention / good housekeeping to minimize contamination of stormwater discharges</a:t>
            </a:r>
          </a:p>
          <a:p>
            <a:r>
              <a:rPr lang="en-US" dirty="0"/>
              <a:t>Inspection and maintenance of stormwater </a:t>
            </a:r>
            <a:br>
              <a:rPr lang="en-US" dirty="0"/>
            </a:br>
            <a:r>
              <a:rPr lang="en-US" dirty="0"/>
              <a:t>system and controls</a:t>
            </a:r>
          </a:p>
          <a:p>
            <a:endParaRPr lang="en-US" dirty="0"/>
          </a:p>
        </p:txBody>
      </p:sp>
      <p:sp>
        <p:nvSpPr>
          <p:cNvPr id="3" name="Title 2"/>
          <p:cNvSpPr>
            <a:spLocks noGrp="1"/>
          </p:cNvSpPr>
          <p:nvPr>
            <p:ph type="title"/>
          </p:nvPr>
        </p:nvSpPr>
        <p:spPr/>
        <p:txBody>
          <a:bodyPr/>
          <a:lstStyle/>
          <a:p>
            <a:r>
              <a:rPr lang="en-US" dirty="0"/>
              <a:t>4. Pollution Prevention: Good Housekeeping</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rotWithShape="1">
          <a:blip r:embed="rId3"/>
          <a:srcRect l="6469" t="8904" r="25377" b="16554"/>
          <a:stretch/>
        </p:blipFill>
        <p:spPr>
          <a:xfrm>
            <a:off x="9270575" y="2952143"/>
            <a:ext cx="2373724" cy="1791914"/>
          </a:xfrm>
          <a:prstGeom prst="rect">
            <a:avLst/>
          </a:prstGeom>
          <a:ln>
            <a:noFill/>
          </a:ln>
          <a:effectLst>
            <a:outerShdw blurRad="292100" dist="139700" dir="2700000" algn="tl" rotWithShape="0">
              <a:srgbClr val="333333">
                <a:alpha val="65000"/>
              </a:srgbClr>
            </a:outerShdw>
          </a:effectLst>
        </p:spPr>
      </p:pic>
      <p:graphicFrame>
        <p:nvGraphicFramePr>
          <p:cNvPr id="11" name="Diagram 10"/>
          <p:cNvGraphicFramePr/>
          <p:nvPr>
            <p:extLst>
              <p:ext uri="{D42A27DB-BD31-4B8C-83A1-F6EECF244321}">
                <p14:modId xmlns:p14="http://schemas.microsoft.com/office/powerpoint/2010/main" val="2698617354"/>
              </p:ext>
            </p:extLst>
          </p:nvPr>
        </p:nvGraphicFramePr>
        <p:xfrm>
          <a:off x="1295400" y="2389408"/>
          <a:ext cx="7600950" cy="42523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4210050" y="3752408"/>
            <a:ext cx="1771650" cy="1384995"/>
          </a:xfrm>
          <a:prstGeom prst="rect">
            <a:avLst/>
          </a:prstGeom>
          <a:noFill/>
        </p:spPr>
        <p:txBody>
          <a:bodyPr wrap="square" rtlCol="0">
            <a:spAutoFit/>
          </a:bodyPr>
          <a:lstStyle/>
          <a:p>
            <a:pPr algn="ctr"/>
            <a:r>
              <a:rPr lang="en-US" sz="2800" dirty="0">
                <a:solidFill>
                  <a:srgbClr val="FFFF00"/>
                </a:solidFill>
                <a:effectLst>
                  <a:outerShdw blurRad="38100" dist="38100" dir="2700000" algn="tl">
                    <a:srgbClr val="000000">
                      <a:alpha val="43137"/>
                    </a:srgbClr>
                  </a:outerShdw>
                </a:effectLst>
              </a:rPr>
              <a:t>Control Measures/BMPs</a:t>
            </a:r>
          </a:p>
        </p:txBody>
      </p:sp>
    </p:spTree>
    <p:extLst>
      <p:ext uri="{BB962C8B-B14F-4D97-AF65-F5344CB8AC3E}">
        <p14:creationId xmlns:p14="http://schemas.microsoft.com/office/powerpoint/2010/main" val="86369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a:buClr>
                <a:srgbClr val="0070C0"/>
              </a:buClr>
            </a:pPr>
            <a:r>
              <a:rPr lang="en-US" dirty="0"/>
              <a:t>Permits for discharge of pollutants from construction sites </a:t>
            </a:r>
            <a:r>
              <a:rPr lang="en-US" dirty="0">
                <a:sym typeface="Symbol" panose="05050102010706020507" pitchFamily="18" charset="2"/>
              </a:rPr>
              <a:t></a:t>
            </a:r>
            <a:r>
              <a:rPr lang="en-US" dirty="0"/>
              <a:t> 1 acre in size typically by state or local agency</a:t>
            </a:r>
          </a:p>
          <a:p>
            <a:pPr marL="347472" indent="0">
              <a:buClr>
                <a:srgbClr val="0070C0"/>
              </a:buClr>
              <a:buNone/>
            </a:pPr>
            <a:r>
              <a:rPr lang="en-US" dirty="0"/>
              <a:t>Airport can:</a:t>
            </a:r>
          </a:p>
          <a:p>
            <a:pPr marL="347472">
              <a:buClr>
                <a:srgbClr val="0070C0"/>
              </a:buClr>
            </a:pPr>
            <a:r>
              <a:rPr lang="en-US" dirty="0"/>
              <a:t>Address control of site waste (i.e. discarded        building materials, concrete truck washout             water, chemicals, litter, sanitary waste)</a:t>
            </a:r>
          </a:p>
          <a:p>
            <a:pPr marL="347472">
              <a:buClr>
                <a:srgbClr val="0070C0"/>
              </a:buClr>
            </a:pPr>
            <a:r>
              <a:rPr lang="en-US" dirty="0"/>
              <a:t>Educate contractor staff on the importance of         sediment control from construction sites</a:t>
            </a:r>
          </a:p>
          <a:p>
            <a:endParaRPr lang="en-US" dirty="0"/>
          </a:p>
        </p:txBody>
      </p:sp>
      <p:sp>
        <p:nvSpPr>
          <p:cNvPr id="3" name="Title 2"/>
          <p:cNvSpPr>
            <a:spLocks noGrp="1"/>
          </p:cNvSpPr>
          <p:nvPr>
            <p:ph type="title"/>
          </p:nvPr>
        </p:nvSpPr>
        <p:spPr/>
        <p:txBody>
          <a:bodyPr>
            <a:normAutofit/>
          </a:bodyPr>
          <a:lstStyle/>
          <a:p>
            <a:r>
              <a:rPr lang="en-US" dirty="0"/>
              <a:t>5. Construction Site </a:t>
            </a:r>
            <a:r>
              <a:rPr lang="en-US" dirty="0" err="1"/>
              <a:t>Stormwater</a:t>
            </a:r>
            <a:r>
              <a:rPr lang="en-US" dirty="0"/>
              <a:t> Runoff</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7" name="Picture 6"/>
          <p:cNvPicPr>
            <a:picLocks noChangeAspect="1"/>
          </p:cNvPicPr>
          <p:nvPr/>
        </p:nvPicPr>
        <p:blipFill>
          <a:blip r:embed="rId3"/>
          <a:stretch>
            <a:fillRect/>
          </a:stretch>
        </p:blipFill>
        <p:spPr>
          <a:xfrm>
            <a:off x="8375948" y="3296053"/>
            <a:ext cx="3269653" cy="2535380"/>
          </a:xfrm>
          <a:prstGeom prst="rect">
            <a:avLst/>
          </a:prstGeom>
        </p:spPr>
      </p:pic>
    </p:spTree>
    <p:extLst>
      <p:ext uri="{BB962C8B-B14F-4D97-AF65-F5344CB8AC3E}">
        <p14:creationId xmlns:p14="http://schemas.microsoft.com/office/powerpoint/2010/main" val="265524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6. Post Construction Stormwater Management</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p:nvPr/>
        </p:nvPicPr>
        <p:blipFill rotWithShape="1">
          <a:blip r:embed="rId3" cstate="screen">
            <a:extLst>
              <a:ext uri="{28A0092B-C50C-407E-A947-70E740481C1C}">
                <a14:useLocalDpi xmlns:a14="http://schemas.microsoft.com/office/drawing/2010/main" val="0"/>
              </a:ext>
            </a:extLst>
          </a:blip>
          <a:srcRect/>
          <a:stretch/>
        </p:blipFill>
        <p:spPr bwMode="auto">
          <a:xfrm>
            <a:off x="8212730" y="4194252"/>
            <a:ext cx="3596090" cy="1550979"/>
          </a:xfrm>
          <a:prstGeom prst="rect">
            <a:avLst/>
          </a:prstGeom>
          <a:ln>
            <a:noFill/>
          </a:ln>
          <a:effectLst>
            <a:outerShdw blurRad="292100" dist="139700" dir="2700000" algn="tl" rotWithShape="0">
              <a:srgbClr val="333333">
                <a:alpha val="65000"/>
              </a:srgbClr>
            </a:outerShdw>
          </a:effectLst>
        </p:spPr>
      </p:pic>
      <p:graphicFrame>
        <p:nvGraphicFramePr>
          <p:cNvPr id="9" name="Diagram 8"/>
          <p:cNvGraphicFramePr/>
          <p:nvPr>
            <p:extLst>
              <p:ext uri="{D42A27DB-BD31-4B8C-83A1-F6EECF244321}">
                <p14:modId xmlns:p14="http://schemas.microsoft.com/office/powerpoint/2010/main" val="3214001234"/>
              </p:ext>
            </p:extLst>
          </p:nvPr>
        </p:nvGraphicFramePr>
        <p:xfrm>
          <a:off x="1295400" y="989819"/>
          <a:ext cx="7600950" cy="42523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4210050" y="2352819"/>
            <a:ext cx="1771650" cy="1384995"/>
          </a:xfrm>
          <a:prstGeom prst="rect">
            <a:avLst/>
          </a:prstGeom>
          <a:noFill/>
        </p:spPr>
        <p:txBody>
          <a:bodyPr wrap="square" rtlCol="0">
            <a:spAutoFit/>
          </a:bodyPr>
          <a:lstStyle/>
          <a:p>
            <a:pPr algn="ctr"/>
            <a:r>
              <a:rPr lang="en-US" sz="2800" dirty="0">
                <a:solidFill>
                  <a:srgbClr val="FFFF00"/>
                </a:solidFill>
                <a:effectLst>
                  <a:outerShdw blurRad="38100" dist="38100" dir="2700000" algn="tl">
                    <a:srgbClr val="000000">
                      <a:alpha val="43137"/>
                    </a:srgbClr>
                  </a:outerShdw>
                </a:effectLst>
              </a:rPr>
              <a:t>Control Measures/BMPs</a:t>
            </a:r>
          </a:p>
        </p:txBody>
      </p:sp>
    </p:spTree>
    <p:extLst>
      <p:ext uri="{BB962C8B-B14F-4D97-AF65-F5344CB8AC3E}">
        <p14:creationId xmlns:p14="http://schemas.microsoft.com/office/powerpoint/2010/main" val="349828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t>TMDL requirements specific to receiving waterbodies </a:t>
            </a:r>
          </a:p>
          <a:p>
            <a:pPr lvl="0"/>
            <a:r>
              <a:rPr lang="en-US" dirty="0"/>
              <a:t>Local jurisdictional requirements</a:t>
            </a:r>
          </a:p>
          <a:p>
            <a:pPr lvl="0"/>
            <a:r>
              <a:rPr lang="en-US" dirty="0"/>
              <a:t>Discussions with local agencies is </a:t>
            </a:r>
            <a:br>
              <a:rPr lang="en-US" dirty="0"/>
            </a:br>
            <a:r>
              <a:rPr lang="en-US" dirty="0"/>
              <a:t>highly recommended </a:t>
            </a:r>
          </a:p>
          <a:p>
            <a:endParaRPr lang="en-US" dirty="0"/>
          </a:p>
        </p:txBody>
      </p:sp>
      <p:sp>
        <p:nvSpPr>
          <p:cNvPr id="3" name="Title 2"/>
          <p:cNvSpPr>
            <a:spLocks noGrp="1"/>
          </p:cNvSpPr>
          <p:nvPr>
            <p:ph type="title"/>
          </p:nvPr>
        </p:nvSpPr>
        <p:spPr/>
        <p:txBody>
          <a:bodyPr/>
          <a:lstStyle/>
          <a:p>
            <a:r>
              <a:rPr lang="en-US" dirty="0"/>
              <a:t>Other Considerations</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2" descr="http://www.dep.state.fl.us/water/stormwater/npdes/images/runo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964" y="2575249"/>
            <a:ext cx="4528266" cy="3023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11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Define MS4 Stormwater Permitting Program</a:t>
            </a:r>
          </a:p>
          <a:p>
            <a:pPr lvl="0"/>
            <a:r>
              <a:rPr lang="en-US" dirty="0"/>
              <a:t>Identify six minimum control measures</a:t>
            </a:r>
          </a:p>
          <a:p>
            <a:pPr lvl="0"/>
            <a:r>
              <a:rPr lang="en-US" dirty="0"/>
              <a:t>Identify overlap between </a:t>
            </a:r>
            <a:br>
              <a:rPr lang="en-US" dirty="0"/>
            </a:br>
            <a:r>
              <a:rPr lang="en-US" dirty="0"/>
              <a:t>SWMP and SWPPP</a:t>
            </a:r>
          </a:p>
          <a:p>
            <a:endParaRPr lang="en-US" dirty="0"/>
          </a:p>
        </p:txBody>
      </p:sp>
      <p:sp>
        <p:nvSpPr>
          <p:cNvPr id="3" name="Title 2"/>
          <p:cNvSpPr>
            <a:spLocks noGrp="1"/>
          </p:cNvSpPr>
          <p:nvPr>
            <p:ph type="title"/>
          </p:nvPr>
        </p:nvSpPr>
        <p:spPr/>
        <p:txBody>
          <a:bodyPr/>
          <a:lstStyle/>
          <a:p>
            <a:r>
              <a:rPr lang="en-US" dirty="0"/>
              <a:t>Lesson 3 Summary</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Content Placeholder 4" descr="P1010482.JPG"/>
          <p:cNvPicPr/>
          <p:nvPr/>
        </p:nvPicPr>
        <p:blipFill rotWithShape="1">
          <a:blip r:embed="rId3" cstate="print"/>
          <a:srcRect b="11250"/>
          <a:stretch/>
        </p:blipFill>
        <p:spPr bwMode="auto">
          <a:xfrm>
            <a:off x="6270171" y="2612572"/>
            <a:ext cx="5088905" cy="29867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378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None/>
            </a:pPr>
            <a:r>
              <a:rPr lang="en-US" dirty="0"/>
              <a:t>Under the ____ Program, MS4s are required to develop and implement a stormwater management program.</a:t>
            </a:r>
          </a:p>
          <a:p>
            <a:pPr marL="347472" indent="-457200">
              <a:buFont typeface="+mj-lt"/>
              <a:buAutoNum type="alphaUcPeriod"/>
            </a:pPr>
            <a:r>
              <a:rPr lang="en-US" dirty="0"/>
              <a:t>SPCC</a:t>
            </a:r>
          </a:p>
          <a:p>
            <a:pPr marL="347472" indent="-457200">
              <a:buFont typeface="+mj-lt"/>
              <a:buAutoNum type="alphaUcPeriod"/>
            </a:pPr>
            <a:r>
              <a:rPr lang="en-US" dirty="0"/>
              <a:t>TMDL</a:t>
            </a:r>
          </a:p>
          <a:p>
            <a:pPr marL="347472" indent="-457200">
              <a:buFont typeface="+mj-lt"/>
              <a:buAutoNum type="alphaUcPeriod"/>
            </a:pPr>
            <a:r>
              <a:rPr lang="en-US" dirty="0"/>
              <a:t>NPDES</a:t>
            </a:r>
          </a:p>
          <a:p>
            <a:pPr marL="347472" indent="-457200">
              <a:buFont typeface="+mj-lt"/>
              <a:buAutoNum type="alphaUcPeriod"/>
            </a:pPr>
            <a:r>
              <a:rPr lang="en-US" dirty="0"/>
              <a:t>All of the above </a:t>
            </a:r>
          </a:p>
        </p:txBody>
      </p:sp>
      <p:sp>
        <p:nvSpPr>
          <p:cNvPr id="3" name="Title 2"/>
          <p:cNvSpPr>
            <a:spLocks noGrp="1"/>
          </p:cNvSpPr>
          <p:nvPr>
            <p:ph type="title"/>
          </p:nvPr>
        </p:nvSpPr>
        <p:spPr/>
        <p:txBody>
          <a:bodyPr/>
          <a:lstStyle/>
          <a:p>
            <a:r>
              <a:rPr lang="en-US" dirty="0"/>
              <a:t>Knowledge Check 7</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2367" y="3669490"/>
            <a:ext cx="1391795" cy="1391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835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None/>
            </a:pPr>
            <a:r>
              <a:rPr lang="en-US" dirty="0">
                <a:solidFill>
                  <a:srgbClr val="010101"/>
                </a:solidFill>
                <a:ea typeface="Cambria" panose="02040503050406030204" pitchFamily="18" charset="0"/>
              </a:rPr>
              <a:t>True /False</a:t>
            </a:r>
          </a:p>
          <a:p>
            <a:pPr marL="347472" indent="0">
              <a:buNone/>
            </a:pPr>
            <a:r>
              <a:rPr lang="en-US" dirty="0">
                <a:solidFill>
                  <a:srgbClr val="010101"/>
                </a:solidFill>
              </a:rPr>
              <a:t>Illicit discharge inspections are common to both the SWPPP and SWMP</a:t>
            </a:r>
            <a:endParaRPr lang="en-US" dirty="0"/>
          </a:p>
        </p:txBody>
      </p:sp>
      <p:sp>
        <p:nvSpPr>
          <p:cNvPr id="3" name="Title 2"/>
          <p:cNvSpPr>
            <a:spLocks noGrp="1"/>
          </p:cNvSpPr>
          <p:nvPr>
            <p:ph type="title"/>
          </p:nvPr>
        </p:nvSpPr>
        <p:spPr/>
        <p:txBody>
          <a:bodyPr/>
          <a:lstStyle/>
          <a:p>
            <a:r>
              <a:rPr lang="en-US" dirty="0"/>
              <a:t>Knowledge Check 8</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2367" y="3669490"/>
            <a:ext cx="1391795" cy="1391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928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468" y="0"/>
            <a:ext cx="7792872" cy="4813244"/>
          </a:xfrm>
          <a:prstGeom prst="rect">
            <a:avLst/>
          </a:prstGeom>
          <a:ln>
            <a:noFill/>
          </a:ln>
          <a:effectLst>
            <a:outerShdw blurRad="292100" dist="139700" dir="2700000" algn="tl" rotWithShape="0">
              <a:srgbClr val="333333">
                <a:alpha val="65000"/>
              </a:srgbClr>
            </a:outerShdw>
          </a:effectLst>
        </p:spPr>
      </p:pic>
      <p:sp>
        <p:nvSpPr>
          <p:cNvPr id="5" name="Subtitle 2"/>
          <p:cNvSpPr>
            <a:spLocks noGrp="1"/>
          </p:cNvSpPr>
          <p:nvPr>
            <p:ph type="subTitle" idx="1"/>
          </p:nvPr>
        </p:nvSpPr>
        <p:spPr>
          <a:xfrm>
            <a:off x="371475" y="4740851"/>
            <a:ext cx="9386888" cy="1124261"/>
          </a:xfrm>
        </p:spPr>
        <p:txBody>
          <a:bodyPr>
            <a:noAutofit/>
          </a:bodyPr>
          <a:lstStyle/>
          <a:p>
            <a:pPr algn="l"/>
            <a:br>
              <a:rPr lang="en-US" sz="2400" dirty="0">
                <a:effectLst>
                  <a:outerShdw blurRad="38100" dist="38100" dir="2700000" algn="tl">
                    <a:srgbClr val="000000">
                      <a:alpha val="43137"/>
                    </a:srgbClr>
                  </a:outerShdw>
                </a:effectLst>
                <a:latin typeface="Arial" panose="020B0604020202020204" pitchFamily="34" charset="0"/>
              </a:rPr>
            </a:br>
            <a:r>
              <a:rPr lang="en-US" sz="2400" b="0" dirty="0">
                <a:solidFill>
                  <a:srgbClr val="0F78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Lesson 4: Spill Prevention, Control and Countermeasures (SPCC)</a:t>
            </a:r>
          </a:p>
        </p:txBody>
      </p:sp>
    </p:spTree>
    <p:extLst>
      <p:ext uri="{BB962C8B-B14F-4D97-AF65-F5344CB8AC3E}">
        <p14:creationId xmlns:p14="http://schemas.microsoft.com/office/powerpoint/2010/main" val="928813884"/>
      </p:ext>
    </p:extLst>
  </p:cSld>
  <p:clrMapOvr>
    <a:masterClrMapping/>
  </p:clrMapOvr>
  <mc:AlternateContent xmlns:mc="http://schemas.openxmlformats.org/markup-compatibility/2006" xmlns:p14="http://schemas.microsoft.com/office/powerpoint/2010/main">
    <mc:Choice Requires="p14">
      <p:transition spd="slow" p14:dur="2000" advClick="0" advTm="17090"/>
    </mc:Choice>
    <mc:Fallback xmlns="">
      <p:transition spd="slow" advClick="0" advTm="17090"/>
    </mc:Fallback>
  </mc:AlternateContent>
  <p:extLst mod="1">
    <p:ext uri="{E180D4A7-C9FB-4DFB-919C-405C955672EB}">
      <p14:showEvtLst xmlns:p14="http://schemas.microsoft.com/office/powerpoint/2010/main">
        <p14:playEvt time="202" objId="6"/>
        <p14:playEvt time="1572" objId="3"/>
        <p14:stopEvt time="18457" objId="3"/>
        <p14:stopEvt time="21303" objId="6"/>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dirty="0"/>
              <a:t>SWMP is a regulatory requirement for urban or other areas regulated under Municipal Separate Storm Sewer System (</a:t>
            </a:r>
            <a:r>
              <a:rPr lang="en-US" dirty="0">
                <a:solidFill>
                  <a:srgbClr val="FFC000"/>
                </a:solidFill>
                <a:effectLst>
                  <a:outerShdw blurRad="38100" dist="38100" dir="2700000" algn="tl">
                    <a:srgbClr val="000000">
                      <a:alpha val="43137"/>
                    </a:srgbClr>
                  </a:outerShdw>
                </a:effectLst>
              </a:rPr>
              <a:t>MS4</a:t>
            </a:r>
            <a:r>
              <a:rPr lang="en-US" dirty="0"/>
              <a:t>) program</a:t>
            </a:r>
          </a:p>
          <a:p>
            <a:pPr marL="342900" indent="-342900">
              <a:buFont typeface="Arial" panose="020B0604020202020204" pitchFamily="34" charset="0"/>
              <a:buChar char="•"/>
            </a:pPr>
            <a:r>
              <a:rPr lang="en-US" dirty="0"/>
              <a:t>Airports within or designated MS4 may be required to prepare a compliance plan with six minimum controls</a:t>
            </a:r>
          </a:p>
          <a:p>
            <a:endParaRPr lang="en-US" dirty="0"/>
          </a:p>
        </p:txBody>
      </p:sp>
      <p:sp>
        <p:nvSpPr>
          <p:cNvPr id="3" name="Title 2"/>
          <p:cNvSpPr>
            <a:spLocks noGrp="1"/>
          </p:cNvSpPr>
          <p:nvPr>
            <p:ph type="title"/>
          </p:nvPr>
        </p:nvSpPr>
        <p:spPr/>
        <p:txBody>
          <a:bodyPr/>
          <a:lstStyle/>
          <a:p>
            <a:r>
              <a:rPr lang="en-US" dirty="0"/>
              <a:t>Stormwater Management Plan (SWMP)</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a:stretch>
            <a:fillRect/>
          </a:stretch>
        </p:blipFill>
        <p:spPr>
          <a:xfrm>
            <a:off x="3506527" y="3807723"/>
            <a:ext cx="3221341" cy="176457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6998143" y="3807723"/>
            <a:ext cx="4366367" cy="1764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428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Clr>
                <a:srgbClr val="0070C0"/>
              </a:buClr>
              <a:buNone/>
            </a:pPr>
            <a:r>
              <a:rPr lang="en-US" dirty="0"/>
              <a:t>In this lesson you will learn to:</a:t>
            </a:r>
          </a:p>
          <a:p>
            <a:pPr marL="347472"/>
            <a:r>
              <a:rPr lang="en-US" dirty="0"/>
              <a:t>Describe SPCC regulations</a:t>
            </a:r>
          </a:p>
          <a:p>
            <a:pPr marL="347472"/>
            <a:r>
              <a:rPr lang="en-US" dirty="0"/>
              <a:t>Identify key components of </a:t>
            </a:r>
            <a:br>
              <a:rPr lang="en-US" dirty="0"/>
            </a:br>
            <a:r>
              <a:rPr lang="en-US" dirty="0"/>
              <a:t>an SPCC plan</a:t>
            </a:r>
          </a:p>
          <a:p>
            <a:endParaRPr lang="en-US" dirty="0"/>
          </a:p>
        </p:txBody>
      </p:sp>
      <p:sp>
        <p:nvSpPr>
          <p:cNvPr id="3" name="Title 2"/>
          <p:cNvSpPr>
            <a:spLocks noGrp="1"/>
          </p:cNvSpPr>
          <p:nvPr>
            <p:ph type="title"/>
          </p:nvPr>
        </p:nvSpPr>
        <p:spPr/>
        <p:txBody>
          <a:bodyPr/>
          <a:lstStyle/>
          <a:p>
            <a:r>
              <a:rPr lang="en-US" dirty="0"/>
              <a:t>Lesson 4 Objectives</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429" y="2017140"/>
            <a:ext cx="4780937" cy="35857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595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a:buClr>
                <a:srgbClr val="0070C0"/>
              </a:buClr>
            </a:pPr>
            <a:r>
              <a:rPr lang="en-US" dirty="0"/>
              <a:t>SPCC Plan establishes: procedures, </a:t>
            </a:r>
            <a:br>
              <a:rPr lang="en-US" dirty="0"/>
            </a:br>
            <a:r>
              <a:rPr lang="en-US" sz="2800" dirty="0">
                <a:solidFill>
                  <a:schemeClr val="accent6"/>
                </a:solidFill>
                <a:latin typeface="Arial" panose="020B0604020202020204" pitchFamily="34" charset="0"/>
              </a:rPr>
              <a:t>methods, equipment</a:t>
            </a:r>
            <a:r>
              <a:rPr lang="en-US" dirty="0"/>
              <a:t> </a:t>
            </a:r>
            <a:r>
              <a:rPr lang="en-US" sz="2800" dirty="0">
                <a:solidFill>
                  <a:schemeClr val="accent6"/>
                </a:solidFill>
                <a:latin typeface="Arial" panose="020B0604020202020204" pitchFamily="34" charset="0"/>
              </a:rPr>
              <a:t>and other criteria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to prevent discharge of oil products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and hazardous substances into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US waters or adjoining shorelines</a:t>
            </a:r>
          </a:p>
          <a:p>
            <a:pPr marL="347472" indent="-342900">
              <a:buFont typeface="Arial" panose="020B0604020202020204" pitchFamily="34" charset="0"/>
              <a:buChar char="•"/>
            </a:pPr>
            <a:r>
              <a:rPr lang="en-US" dirty="0"/>
              <a:t>Establishes control and response </a:t>
            </a:r>
            <a:br>
              <a:rPr lang="en-US" dirty="0"/>
            </a:br>
            <a:r>
              <a:rPr lang="en-US" dirty="0"/>
              <a:t>procedures to mitigate impact </a:t>
            </a:r>
            <a:br>
              <a:rPr lang="en-US" dirty="0"/>
            </a:br>
            <a:r>
              <a:rPr lang="en-US" dirty="0"/>
              <a:t>of a spill if it occurs</a:t>
            </a:r>
            <a:endParaRPr lang="en-US" strike="sngStrike" dirty="0"/>
          </a:p>
          <a:p>
            <a:endParaRPr lang="en-US" dirty="0"/>
          </a:p>
        </p:txBody>
      </p:sp>
      <p:sp>
        <p:nvSpPr>
          <p:cNvPr id="3" name="Title 2"/>
          <p:cNvSpPr>
            <a:spLocks noGrp="1"/>
          </p:cNvSpPr>
          <p:nvPr>
            <p:ph type="title"/>
          </p:nvPr>
        </p:nvSpPr>
        <p:spPr/>
        <p:txBody>
          <a:bodyPr/>
          <a:lstStyle/>
          <a:p>
            <a:r>
              <a:rPr lang="en-US" dirty="0"/>
              <a:t>SPCC: Spill Prevention, Controls, &amp; Countermeasures  </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199" t="7858" r="5753" b="15834"/>
          <a:stretch/>
        </p:blipFill>
        <p:spPr>
          <a:xfrm>
            <a:off x="7114590" y="1428321"/>
            <a:ext cx="2765556" cy="202788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317" t="869" r="5663" b="7034"/>
          <a:stretch/>
        </p:blipFill>
        <p:spPr>
          <a:xfrm>
            <a:off x="7823716" y="3618943"/>
            <a:ext cx="3055778" cy="21492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002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Required by EPA when airport and/or tenants </a:t>
            </a:r>
            <a:br>
              <a:rPr lang="en-US" dirty="0"/>
            </a:br>
            <a:r>
              <a:rPr lang="en-US" dirty="0"/>
              <a:t>store oil and / or fuel on-site that exceed: </a:t>
            </a:r>
          </a:p>
          <a:p>
            <a:pPr marL="347472" indent="-342900">
              <a:buFont typeface="Arial" panose="020B0604020202020204" pitchFamily="34" charset="0"/>
              <a:buChar char="•"/>
            </a:pPr>
            <a:r>
              <a:rPr lang="en-US" dirty="0">
                <a:solidFill>
                  <a:srgbClr val="C00000"/>
                </a:solidFill>
              </a:rPr>
              <a:t>Above Ground 1,320 gal</a:t>
            </a:r>
          </a:p>
          <a:p>
            <a:pPr marL="347472" indent="-342900">
              <a:buFont typeface="Arial" panose="020B0604020202020204" pitchFamily="34" charset="0"/>
              <a:buChar char="•"/>
            </a:pPr>
            <a:r>
              <a:rPr lang="en-US" dirty="0">
                <a:solidFill>
                  <a:srgbClr val="C00000"/>
                </a:solidFill>
              </a:rPr>
              <a:t>Below Ground 42,000 gal</a:t>
            </a:r>
          </a:p>
          <a:p>
            <a:pPr marL="0" indent="0">
              <a:buNone/>
            </a:pPr>
            <a:br>
              <a:rPr lang="en-US" dirty="0"/>
            </a:br>
            <a:r>
              <a:rPr lang="en-US" dirty="0"/>
              <a:t>SPCC establishes control / response </a:t>
            </a:r>
            <a:br>
              <a:rPr lang="en-US" dirty="0"/>
            </a:br>
            <a:r>
              <a:rPr lang="en-US" dirty="0"/>
              <a:t>procedures to mitigate impact of a spill </a:t>
            </a:r>
            <a:br>
              <a:rPr lang="en-US" dirty="0"/>
            </a:br>
            <a:r>
              <a:rPr lang="en-US" dirty="0"/>
              <a:t>if it occurs</a:t>
            </a:r>
          </a:p>
          <a:p>
            <a:endParaRPr lang="en-US" dirty="0"/>
          </a:p>
          <a:p>
            <a:pPr marL="342900" indent="-34290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a:t>SPCC Plan</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7" name="Picture 6"/>
          <p:cNvPicPr>
            <a:picLocks noChangeAspect="1"/>
          </p:cNvPicPr>
          <p:nvPr/>
        </p:nvPicPr>
        <p:blipFill>
          <a:blip r:embed="rId3"/>
          <a:stretch>
            <a:fillRect/>
          </a:stretch>
        </p:blipFill>
        <p:spPr>
          <a:xfrm>
            <a:off x="8210940" y="3762621"/>
            <a:ext cx="2689452" cy="201708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7398065" y="1604575"/>
            <a:ext cx="2588605" cy="2158046"/>
          </a:xfrm>
          <a:prstGeom prst="rect">
            <a:avLst/>
          </a:prstGeom>
        </p:spPr>
      </p:pic>
    </p:spTree>
    <p:extLst>
      <p:ext uri="{BB962C8B-B14F-4D97-AF65-F5344CB8AC3E}">
        <p14:creationId xmlns:p14="http://schemas.microsoft.com/office/powerpoint/2010/main" val="336447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0070C0"/>
              </a:buClr>
            </a:pPr>
            <a:r>
              <a:rPr lang="en-US" dirty="0"/>
              <a:t>Spill Plan</a:t>
            </a:r>
          </a:p>
          <a:p>
            <a:pPr>
              <a:buClr>
                <a:srgbClr val="0070C0"/>
              </a:buClr>
            </a:pPr>
            <a:r>
              <a:rPr lang="en-US" dirty="0"/>
              <a:t>Spill Response Plan </a:t>
            </a:r>
          </a:p>
          <a:p>
            <a:pPr>
              <a:buClr>
                <a:srgbClr val="0070C0"/>
              </a:buClr>
            </a:pPr>
            <a:r>
              <a:rPr lang="en-US" dirty="0"/>
              <a:t>Spill Prevention and Response Plan  </a:t>
            </a:r>
          </a:p>
          <a:p>
            <a:endParaRPr lang="en-US" dirty="0"/>
          </a:p>
          <a:p>
            <a:endParaRPr lang="en-US" dirty="0"/>
          </a:p>
        </p:txBody>
      </p:sp>
      <p:sp>
        <p:nvSpPr>
          <p:cNvPr id="3" name="Title 2"/>
          <p:cNvSpPr>
            <a:spLocks noGrp="1"/>
          </p:cNvSpPr>
          <p:nvPr>
            <p:ph type="title"/>
          </p:nvPr>
        </p:nvSpPr>
        <p:spPr/>
        <p:txBody>
          <a:bodyPr/>
          <a:lstStyle/>
          <a:p>
            <a:r>
              <a:rPr lang="en-US" dirty="0"/>
              <a:t>SPCC: Other Names</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rot="20789891">
            <a:off x="9270066" y="2775001"/>
            <a:ext cx="1876368" cy="25259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29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0070C0"/>
              </a:buClr>
            </a:pPr>
            <a:r>
              <a:rPr lang="en-US" dirty="0"/>
              <a:t>States have oil storage regulations or registries </a:t>
            </a:r>
            <a:br>
              <a:rPr lang="en-US" dirty="0"/>
            </a:br>
            <a:r>
              <a:rPr lang="en-US" dirty="0"/>
              <a:t>that apply to oil stored</a:t>
            </a:r>
          </a:p>
          <a:p>
            <a:pPr>
              <a:buClr>
                <a:srgbClr val="0070C0"/>
              </a:buClr>
            </a:pPr>
            <a:r>
              <a:rPr lang="en-US" dirty="0"/>
              <a:t>Check with your state </a:t>
            </a:r>
            <a:br>
              <a:rPr lang="en-US" dirty="0"/>
            </a:br>
            <a:r>
              <a:rPr lang="en-US" dirty="0"/>
              <a:t>natural resources agency</a:t>
            </a:r>
          </a:p>
          <a:p>
            <a:endParaRPr lang="en-US" dirty="0"/>
          </a:p>
        </p:txBody>
      </p:sp>
      <p:sp>
        <p:nvSpPr>
          <p:cNvPr id="3" name="Title 2"/>
          <p:cNvSpPr>
            <a:spLocks noGrp="1"/>
          </p:cNvSpPr>
          <p:nvPr>
            <p:ph type="title"/>
          </p:nvPr>
        </p:nvSpPr>
        <p:spPr/>
        <p:txBody>
          <a:bodyPr/>
          <a:lstStyle/>
          <a:p>
            <a:r>
              <a:rPr lang="en-US" dirty="0"/>
              <a:t>State SPCC Regulations</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7203904" y="2357087"/>
            <a:ext cx="3952298" cy="347434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21695">
            <a:off x="5871067" y="2942431"/>
            <a:ext cx="1644181" cy="1798762"/>
          </a:xfrm>
          <a:prstGeom prst="rect">
            <a:avLst/>
          </a:prstGeom>
        </p:spPr>
      </p:pic>
    </p:spTree>
    <p:extLst>
      <p:ext uri="{BB962C8B-B14F-4D97-AF65-F5344CB8AC3E}">
        <p14:creationId xmlns:p14="http://schemas.microsoft.com/office/powerpoint/2010/main" val="270488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0070C0"/>
              </a:buClr>
            </a:pPr>
            <a:r>
              <a:rPr lang="en-US" dirty="0"/>
              <a:t>SPCC plans may overlap with SWPPP or SWMP </a:t>
            </a:r>
          </a:p>
          <a:p>
            <a:pPr>
              <a:buClr>
                <a:srgbClr val="0070C0"/>
              </a:buClr>
            </a:pPr>
            <a:r>
              <a:rPr lang="en-US" dirty="0"/>
              <a:t>SPCC plans are covered under Federal Code of Regulations separately from NPDES programs</a:t>
            </a:r>
          </a:p>
          <a:p>
            <a:pPr>
              <a:buClr>
                <a:srgbClr val="0070C0"/>
              </a:buClr>
            </a:pPr>
            <a:r>
              <a:rPr lang="en-US" dirty="0"/>
              <a:t>SPCC plans are usually </a:t>
            </a:r>
            <a:r>
              <a:rPr lang="en-US" dirty="0">
                <a:solidFill>
                  <a:srgbClr val="C00000"/>
                </a:solidFill>
              </a:rPr>
              <a:t>not combined </a:t>
            </a:r>
            <a:br>
              <a:rPr lang="en-US" dirty="0">
                <a:solidFill>
                  <a:srgbClr val="C00000"/>
                </a:solidFill>
              </a:rPr>
            </a:br>
            <a:r>
              <a:rPr lang="en-US" dirty="0"/>
              <a:t>with SWPPP or SWMP</a:t>
            </a:r>
          </a:p>
          <a:p>
            <a:endParaRPr lang="en-US" dirty="0"/>
          </a:p>
          <a:p>
            <a:endParaRPr lang="en-US" dirty="0"/>
          </a:p>
        </p:txBody>
      </p:sp>
      <p:sp>
        <p:nvSpPr>
          <p:cNvPr id="3" name="Title 2"/>
          <p:cNvSpPr>
            <a:spLocks noGrp="1"/>
          </p:cNvSpPr>
          <p:nvPr>
            <p:ph type="title"/>
          </p:nvPr>
        </p:nvSpPr>
        <p:spPr/>
        <p:txBody>
          <a:bodyPr/>
          <a:lstStyle/>
          <a:p>
            <a:r>
              <a:rPr lang="en-US" dirty="0"/>
              <a:t>SPCC: Spill Prevention, Controls, &amp; Countermeasures</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7543801" y="2989991"/>
            <a:ext cx="3788590" cy="28414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284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Clr>
                <a:srgbClr val="0070C0"/>
              </a:buClr>
              <a:buNone/>
            </a:pPr>
            <a:r>
              <a:rPr lang="en-US" dirty="0"/>
              <a:t>Basic components of a Spill Plan:</a:t>
            </a:r>
          </a:p>
          <a:p>
            <a:pPr marL="347472" indent="-457200">
              <a:buFont typeface="+mj-lt"/>
              <a:buAutoNum type="arabicPeriod"/>
            </a:pPr>
            <a:r>
              <a:rPr lang="en-US" dirty="0"/>
              <a:t>Facility description and oil quantities stored </a:t>
            </a:r>
          </a:p>
          <a:p>
            <a:pPr marL="347472" indent="-457200">
              <a:buFont typeface="+mj-lt"/>
              <a:buAutoNum type="arabicPeriod"/>
            </a:pPr>
            <a:r>
              <a:rPr lang="en-US" dirty="0"/>
              <a:t>Facility map </a:t>
            </a:r>
          </a:p>
          <a:p>
            <a:pPr marL="347472" indent="-457200">
              <a:buFont typeface="+mj-lt"/>
              <a:buAutoNum type="arabicPeriod"/>
            </a:pPr>
            <a:r>
              <a:rPr lang="en-US" dirty="0"/>
              <a:t>Controls for proper storage and use</a:t>
            </a:r>
          </a:p>
          <a:p>
            <a:pPr marL="347472" indent="-457200">
              <a:buFont typeface="+mj-lt"/>
              <a:buAutoNum type="arabicPeriod"/>
            </a:pPr>
            <a:r>
              <a:rPr lang="en-US" dirty="0"/>
              <a:t>Facility response or Emergency Action Plan</a:t>
            </a:r>
          </a:p>
          <a:p>
            <a:pPr marL="347472" indent="-457200">
              <a:buFont typeface="+mj-lt"/>
              <a:buAutoNum type="arabicPeriod"/>
            </a:pPr>
            <a:r>
              <a:rPr lang="en-US" dirty="0"/>
              <a:t>Inspections and Training</a:t>
            </a:r>
          </a:p>
          <a:p>
            <a:pPr marL="347472" indent="-457200">
              <a:buFont typeface="+mj-lt"/>
              <a:buAutoNum type="arabicPeriod"/>
            </a:pPr>
            <a:r>
              <a:rPr lang="en-US" dirty="0"/>
              <a:t>Recertification Schedule</a:t>
            </a:r>
          </a:p>
          <a:p>
            <a:endParaRPr lang="en-US" dirty="0"/>
          </a:p>
        </p:txBody>
      </p:sp>
      <p:sp>
        <p:nvSpPr>
          <p:cNvPr id="3" name="Title 2"/>
          <p:cNvSpPr>
            <a:spLocks noGrp="1"/>
          </p:cNvSpPr>
          <p:nvPr>
            <p:ph type="title"/>
          </p:nvPr>
        </p:nvSpPr>
        <p:spPr/>
        <p:txBody>
          <a:bodyPr/>
          <a:lstStyle/>
          <a:p>
            <a:r>
              <a:rPr lang="en-US" dirty="0"/>
              <a:t>Six SPCC Plan Components</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8286750" y="3548509"/>
            <a:ext cx="3061430" cy="204350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rot="19908859">
            <a:off x="9596423" y="2521576"/>
            <a:ext cx="1258577" cy="15326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480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Clr>
                <a:srgbClr val="0070C0"/>
              </a:buClr>
              <a:buNone/>
            </a:pPr>
            <a:r>
              <a:rPr lang="en-US" dirty="0"/>
              <a:t>Facility description section should be site specific:</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Description of facility and oil quantities stored</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List nearby water-bodies</a:t>
            </a:r>
          </a:p>
          <a:p>
            <a:endParaRPr lang="en-US" dirty="0"/>
          </a:p>
        </p:txBody>
      </p:sp>
      <p:sp>
        <p:nvSpPr>
          <p:cNvPr id="3" name="Title 2"/>
          <p:cNvSpPr>
            <a:spLocks noGrp="1"/>
          </p:cNvSpPr>
          <p:nvPr>
            <p:ph type="title"/>
          </p:nvPr>
        </p:nvSpPr>
        <p:spPr/>
        <p:txBody>
          <a:bodyPr/>
          <a:lstStyle/>
          <a:p>
            <a:r>
              <a:rPr lang="en-US" dirty="0"/>
              <a:t>SPCC Plan Component 1:  Facility Description  </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4024" y="2521901"/>
            <a:ext cx="4583640" cy="313221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srcRect t="10717" b="1740"/>
          <a:stretch/>
        </p:blipFill>
        <p:spPr>
          <a:xfrm rot="19838664">
            <a:off x="4755940" y="3275961"/>
            <a:ext cx="2680120" cy="19340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947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dirty="0"/>
              <a:t>Fuel and oil storage locations</a:t>
            </a:r>
          </a:p>
          <a:p>
            <a:pPr marL="342900" indent="-342900">
              <a:buFont typeface="Arial" panose="020B0604020202020204" pitchFamily="34" charset="0"/>
              <a:buChar char="•"/>
            </a:pPr>
            <a:r>
              <a:rPr lang="en-US" dirty="0"/>
              <a:t>Direction of flow from storage locations</a:t>
            </a:r>
          </a:p>
          <a:p>
            <a:pPr marL="342900" indent="-342900">
              <a:buFont typeface="Arial" panose="020B0604020202020204" pitchFamily="34" charset="0"/>
              <a:buChar char="•"/>
            </a:pPr>
            <a:r>
              <a:rPr lang="en-US" dirty="0"/>
              <a:t>Secondary containment locations</a:t>
            </a:r>
          </a:p>
          <a:p>
            <a:pPr marL="342900" indent="-342900">
              <a:buFont typeface="Arial" panose="020B0604020202020204" pitchFamily="34" charset="0"/>
              <a:buChar char="•"/>
            </a:pPr>
            <a:r>
              <a:rPr lang="en-US" dirty="0"/>
              <a:t>Site security fences</a:t>
            </a:r>
          </a:p>
          <a:p>
            <a:pPr marL="342900" indent="-342900">
              <a:buFont typeface="Arial" panose="020B0604020202020204" pitchFamily="34" charset="0"/>
              <a:buChar char="•"/>
            </a:pPr>
            <a:r>
              <a:rPr lang="en-US" dirty="0"/>
              <a:t>Nearby drainage features: wetlands, </a:t>
            </a:r>
            <a:br>
              <a:rPr lang="en-US" dirty="0"/>
            </a:br>
            <a:r>
              <a:rPr lang="en-US" dirty="0"/>
              <a:t>creeks, streams, lakes, ponds</a:t>
            </a:r>
          </a:p>
          <a:p>
            <a:pPr marL="342900" indent="-342900">
              <a:buFont typeface="Arial" panose="020B0604020202020204" pitchFamily="34" charset="0"/>
              <a:buChar char="•"/>
            </a:pPr>
            <a:r>
              <a:rPr lang="en-US" dirty="0"/>
              <a:t>General locations of site activities</a:t>
            </a:r>
          </a:p>
          <a:p>
            <a:endParaRPr lang="en-US" dirty="0"/>
          </a:p>
        </p:txBody>
      </p:sp>
      <p:sp>
        <p:nvSpPr>
          <p:cNvPr id="3" name="Title 2"/>
          <p:cNvSpPr>
            <a:spLocks noGrp="1"/>
          </p:cNvSpPr>
          <p:nvPr>
            <p:ph type="title"/>
          </p:nvPr>
        </p:nvSpPr>
        <p:spPr/>
        <p:txBody>
          <a:bodyPr/>
          <a:lstStyle/>
          <a:p>
            <a:r>
              <a:rPr lang="en-US" dirty="0"/>
              <a:t>SPCC Plan Component 2: Facility Map</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5" name="Picture 4"/>
          <p:cNvPicPr>
            <a:picLocks noChangeAspect="1"/>
          </p:cNvPicPr>
          <p:nvPr/>
        </p:nvPicPr>
        <p:blipFill>
          <a:blip r:embed="rId3"/>
          <a:stretch>
            <a:fillRect/>
          </a:stretch>
        </p:blipFill>
        <p:spPr>
          <a:xfrm>
            <a:off x="7147249" y="2592965"/>
            <a:ext cx="4253689" cy="2973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250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Clr>
                <a:srgbClr val="0070C0"/>
              </a:buClr>
              <a:buNone/>
            </a:pPr>
            <a:r>
              <a:rPr lang="en-US" dirty="0"/>
              <a:t>Describes practices to meet regulations </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Proper storage of fuel and oil</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Secondary containment in place in case a spill occurs</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Testing schedule oil storage containers</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Fuel and oil transfer practices and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procedures to prevent a spill</a:t>
            </a:r>
          </a:p>
          <a:p>
            <a:endParaRPr lang="en-US" dirty="0"/>
          </a:p>
        </p:txBody>
      </p:sp>
      <p:sp>
        <p:nvSpPr>
          <p:cNvPr id="3" name="Title 2"/>
          <p:cNvSpPr>
            <a:spLocks noGrp="1"/>
          </p:cNvSpPr>
          <p:nvPr>
            <p:ph type="title"/>
          </p:nvPr>
        </p:nvSpPr>
        <p:spPr/>
        <p:txBody>
          <a:bodyPr/>
          <a:lstStyle/>
          <a:p>
            <a:r>
              <a:rPr lang="en-US" dirty="0"/>
              <a:t>SPCC Plan Component 3: SPCC Controls</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3272" b="13059"/>
          <a:stretch/>
        </p:blipFill>
        <p:spPr>
          <a:xfrm>
            <a:off x="7527785" y="3486149"/>
            <a:ext cx="3821857" cy="2111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387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8" y="1265585"/>
            <a:ext cx="9386447" cy="4565848"/>
          </a:xfrm>
        </p:spPr>
        <p:txBody>
          <a:bodyPr/>
          <a:lstStyle/>
          <a:p>
            <a:pPr marL="342900" indent="-342900">
              <a:buFont typeface="Arial" panose="020B0604020202020204" pitchFamily="34" charset="0"/>
              <a:buChar char="•"/>
            </a:pPr>
            <a:r>
              <a:rPr lang="en-US" dirty="0"/>
              <a:t>Airport SWPPPs and SWMPs can be combined </a:t>
            </a:r>
            <a:br>
              <a:rPr lang="en-US" dirty="0"/>
            </a:br>
            <a:r>
              <a:rPr lang="en-US" dirty="0"/>
              <a:t>into one plan</a:t>
            </a:r>
          </a:p>
          <a:p>
            <a:pPr marL="342900" indent="-342900">
              <a:buFont typeface="Arial" panose="020B0604020202020204" pitchFamily="34" charset="0"/>
              <a:buChar char="•"/>
            </a:pPr>
            <a:r>
              <a:rPr lang="en-US" dirty="0"/>
              <a:t>Combining plans is coordinated with regulatory agency overseeing NPDES and municipality if they are </a:t>
            </a:r>
            <a:br>
              <a:rPr lang="en-US" dirty="0"/>
            </a:br>
            <a:r>
              <a:rPr lang="en-US" dirty="0"/>
              <a:t>the MS4 permit holder</a:t>
            </a:r>
          </a:p>
          <a:p>
            <a:endParaRPr lang="en-US" dirty="0"/>
          </a:p>
        </p:txBody>
      </p:sp>
      <p:sp>
        <p:nvSpPr>
          <p:cNvPr id="3" name="Title 2"/>
          <p:cNvSpPr>
            <a:spLocks noGrp="1"/>
          </p:cNvSpPr>
          <p:nvPr>
            <p:ph type="title"/>
          </p:nvPr>
        </p:nvSpPr>
        <p:spPr/>
        <p:txBody>
          <a:bodyPr/>
          <a:lstStyle/>
          <a:p>
            <a:r>
              <a:rPr lang="en-US" dirty="0"/>
              <a:t>Airport SWPPP &amp; SWMP</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2" descr="http://www.eopugetsound.org/sites/default/files/topical_articles/images/pon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4949" y="3303065"/>
            <a:ext cx="4363658" cy="22863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79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Spill kits</a:t>
            </a:r>
          </a:p>
          <a:p>
            <a:pPr marL="457200"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Secondary containment </a:t>
            </a:r>
          </a:p>
          <a:p>
            <a:pPr marL="457200"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Best practices for mobile refueling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to prevent and contain a spill</a:t>
            </a:r>
          </a:p>
          <a:p>
            <a:endParaRPr lang="en-US" dirty="0"/>
          </a:p>
        </p:txBody>
      </p:sp>
      <p:sp>
        <p:nvSpPr>
          <p:cNvPr id="3" name="Title 2"/>
          <p:cNvSpPr>
            <a:spLocks noGrp="1"/>
          </p:cNvSpPr>
          <p:nvPr>
            <p:ph type="title"/>
          </p:nvPr>
        </p:nvSpPr>
        <p:spPr/>
        <p:txBody>
          <a:bodyPr/>
          <a:lstStyle/>
          <a:p>
            <a:r>
              <a:rPr lang="en-US" dirty="0"/>
              <a:t>SPCC Plan Component 3. SPCC Controls (Continued)</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4833" y="3575557"/>
            <a:ext cx="2263029" cy="167022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7028868" y="1360746"/>
            <a:ext cx="2385965" cy="1697271"/>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3995943" y="3548509"/>
            <a:ext cx="4940933" cy="1670224"/>
            <a:chOff x="5716559" y="3990929"/>
            <a:chExt cx="4940933" cy="1697272"/>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4005" b="11995"/>
            <a:stretch/>
          </p:blipFill>
          <p:spPr>
            <a:xfrm>
              <a:off x="8406920" y="3990929"/>
              <a:ext cx="2250572" cy="1697271"/>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16021" t="10695" r="13139" b="6886"/>
            <a:stretch/>
          </p:blipFill>
          <p:spPr>
            <a:xfrm>
              <a:off x="5716559" y="3990929"/>
              <a:ext cx="2398857" cy="1697272"/>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18981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dirty="0"/>
              <a:t>Proper oil transfer procedures are a control in SPCC</a:t>
            </a:r>
          </a:p>
          <a:p>
            <a:pPr>
              <a:defRPr/>
            </a:pPr>
            <a:r>
              <a:rPr lang="en-US" dirty="0"/>
              <a:t>Mobile re-fueling operations are a form of oil transfer</a:t>
            </a:r>
          </a:p>
          <a:p>
            <a:pPr>
              <a:defRPr/>
            </a:pPr>
            <a:r>
              <a:rPr lang="en-US" dirty="0"/>
              <a:t>“General secondary containment” required </a:t>
            </a:r>
            <a:br>
              <a:rPr lang="en-US" dirty="0"/>
            </a:br>
            <a:r>
              <a:rPr lang="en-US" dirty="0"/>
              <a:t>for mobile refueling ops, consists of </a:t>
            </a:r>
            <a:br>
              <a:rPr lang="en-US" dirty="0"/>
            </a:br>
            <a:r>
              <a:rPr lang="en-US" dirty="0"/>
              <a:t>response procedure in lieu of installed </a:t>
            </a:r>
            <a:br>
              <a:rPr lang="en-US" dirty="0"/>
            </a:br>
            <a:r>
              <a:rPr lang="en-US" dirty="0"/>
              <a:t>physical containment</a:t>
            </a:r>
          </a:p>
          <a:p>
            <a:pPr>
              <a:defRPr/>
            </a:pPr>
            <a:r>
              <a:rPr lang="en-US" dirty="0"/>
              <a:t>Other oil transfers: fuel islands, </a:t>
            </a:r>
            <a:br>
              <a:rPr lang="en-US" dirty="0"/>
            </a:br>
            <a:r>
              <a:rPr lang="en-US" dirty="0"/>
              <a:t>loading/unloading oil drums, oil pipelines</a:t>
            </a:r>
          </a:p>
          <a:p>
            <a:endParaRPr lang="en-US" dirty="0"/>
          </a:p>
        </p:txBody>
      </p:sp>
      <p:sp>
        <p:nvSpPr>
          <p:cNvPr id="3" name="Title 2"/>
          <p:cNvSpPr>
            <a:spLocks noGrp="1"/>
          </p:cNvSpPr>
          <p:nvPr>
            <p:ph type="title"/>
          </p:nvPr>
        </p:nvSpPr>
        <p:spPr/>
        <p:txBody>
          <a:bodyPr>
            <a:normAutofit/>
          </a:bodyPr>
          <a:lstStyle/>
          <a:p>
            <a:r>
              <a:rPr lang="en-US" dirty="0"/>
              <a:t>SPCC Plan Component 3. SPCC Controls (Continued)</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8122251" y="2324371"/>
            <a:ext cx="2435683" cy="152421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8122251" y="4170350"/>
            <a:ext cx="2435683" cy="15075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113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Clr>
                <a:srgbClr val="0070C0"/>
              </a:buClr>
              <a:buNone/>
            </a:pPr>
            <a:r>
              <a:rPr lang="en-US" dirty="0"/>
              <a:t>Testing is a good practice to prevent a tank failure, can take place of secondary containment, </a:t>
            </a:r>
            <a:br>
              <a:rPr lang="en-US" dirty="0"/>
            </a:br>
            <a:r>
              <a:rPr lang="en-US" dirty="0"/>
              <a:t>if conducted at regular intervals</a:t>
            </a:r>
          </a:p>
          <a:p>
            <a:pPr marL="347472" indent="0">
              <a:buClr>
                <a:srgbClr val="0070C0"/>
              </a:buClr>
              <a:buNone/>
            </a:pPr>
            <a:r>
              <a:rPr lang="en-US" dirty="0"/>
              <a:t>Types of testing to consider are:</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Integrity</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Brittle facture</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Tank controls</a:t>
            </a:r>
          </a:p>
          <a:p>
            <a:endParaRPr lang="en-US" dirty="0"/>
          </a:p>
        </p:txBody>
      </p:sp>
      <p:sp>
        <p:nvSpPr>
          <p:cNvPr id="3" name="Title 2"/>
          <p:cNvSpPr>
            <a:spLocks noGrp="1"/>
          </p:cNvSpPr>
          <p:nvPr>
            <p:ph type="title"/>
          </p:nvPr>
        </p:nvSpPr>
        <p:spPr/>
        <p:txBody>
          <a:bodyPr>
            <a:normAutofit/>
          </a:bodyPr>
          <a:lstStyle/>
          <a:p>
            <a:r>
              <a:rPr lang="en-US" dirty="0"/>
              <a:t>SPCC Plan Component 3. SPCC Controls (Continued)</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rcRect l="12643" t="8506" r="9771" b="11724"/>
          <a:stretch/>
        </p:blipFill>
        <p:spPr>
          <a:xfrm>
            <a:off x="7852931" y="2929812"/>
            <a:ext cx="3457250" cy="266592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2108" t="1294" r="16439" b="25857"/>
          <a:stretch/>
        </p:blipFill>
        <p:spPr>
          <a:xfrm>
            <a:off x="4404050" y="3358360"/>
            <a:ext cx="2788330" cy="21627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669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Clr>
                <a:srgbClr val="0070C0"/>
              </a:buClr>
              <a:buNone/>
            </a:pPr>
            <a:r>
              <a:rPr lang="en-US" dirty="0"/>
              <a:t>When spills happen, recognition of problem and rapid response are key to a timely and appropriate cleanup</a:t>
            </a:r>
          </a:p>
          <a:p>
            <a:pPr marL="347472"/>
            <a:r>
              <a:rPr lang="en-US" dirty="0"/>
              <a:t>1 gal of oil can contaminate 1,000,000 gals of water</a:t>
            </a:r>
          </a:p>
          <a:p>
            <a:pPr marL="347472" indent="-342900">
              <a:buFont typeface="Arial" panose="020B0604020202020204" pitchFamily="34" charset="0"/>
              <a:buChar char="•"/>
            </a:pPr>
            <a:r>
              <a:rPr lang="en-US" dirty="0"/>
              <a:t>Key to timely response = a site specific response plan  </a:t>
            </a:r>
          </a:p>
          <a:p>
            <a:endParaRPr lang="en-US" dirty="0"/>
          </a:p>
        </p:txBody>
      </p:sp>
      <p:sp>
        <p:nvSpPr>
          <p:cNvPr id="3" name="Title 2"/>
          <p:cNvSpPr>
            <a:spLocks noGrp="1"/>
          </p:cNvSpPr>
          <p:nvPr>
            <p:ph type="title"/>
          </p:nvPr>
        </p:nvSpPr>
        <p:spPr/>
        <p:txBody>
          <a:bodyPr>
            <a:normAutofit/>
          </a:bodyPr>
          <a:lstStyle/>
          <a:p>
            <a:r>
              <a:rPr lang="en-US" dirty="0"/>
              <a:t>SPCC Plan Component 4: Response Plan</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7" name="Picture 6"/>
          <p:cNvPicPr>
            <a:picLocks noChangeAspect="1"/>
          </p:cNvPicPr>
          <p:nvPr/>
        </p:nvPicPr>
        <p:blipFill>
          <a:blip r:embed="rId3"/>
          <a:stretch>
            <a:fillRect/>
          </a:stretch>
        </p:blipFill>
        <p:spPr>
          <a:xfrm>
            <a:off x="4795935" y="3640448"/>
            <a:ext cx="2747865" cy="2059415"/>
          </a:xfrm>
          <a:prstGeom prst="rect">
            <a:avLst/>
          </a:prstGeom>
          <a:ln>
            <a:noFill/>
          </a:ln>
          <a:effectLst>
            <a:outerShdw blurRad="292100" dist="139700" dir="2700000" algn="tl" rotWithShape="0">
              <a:srgbClr val="333333">
                <a:alpha val="65000"/>
              </a:srgbClr>
            </a:outerShdw>
          </a:effectLst>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8154955" y="3601616"/>
            <a:ext cx="3189075" cy="20982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217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Types of Spill Response Action Plans:</a:t>
            </a:r>
          </a:p>
          <a:p>
            <a:pPr marL="347472" indent="-457200">
              <a:buFont typeface="+mj-lt"/>
              <a:buAutoNum type="arabicPeriod"/>
            </a:pPr>
            <a:r>
              <a:rPr lang="en-US" dirty="0"/>
              <a:t>General Discharge Response 112.7 (a)(5) in SPCC</a:t>
            </a:r>
          </a:p>
          <a:p>
            <a:pPr marL="347472" indent="-457200">
              <a:buFont typeface="+mj-lt"/>
              <a:buAutoNum type="arabicPeriod"/>
            </a:pPr>
            <a:r>
              <a:rPr lang="en-US" dirty="0"/>
              <a:t>Facility Response Plan (FRP) 112.20 </a:t>
            </a:r>
          </a:p>
          <a:p>
            <a:pPr marL="347472"/>
            <a:endParaRPr lang="en-US" dirty="0"/>
          </a:p>
          <a:p>
            <a:endParaRPr lang="en-US" dirty="0"/>
          </a:p>
        </p:txBody>
      </p:sp>
      <p:sp>
        <p:nvSpPr>
          <p:cNvPr id="3" name="Title 2"/>
          <p:cNvSpPr>
            <a:spLocks noGrp="1"/>
          </p:cNvSpPr>
          <p:nvPr>
            <p:ph type="title"/>
          </p:nvPr>
        </p:nvSpPr>
        <p:spPr/>
        <p:txBody>
          <a:bodyPr>
            <a:normAutofit/>
          </a:bodyPr>
          <a:lstStyle/>
          <a:p>
            <a:r>
              <a:rPr lang="en-US" dirty="0"/>
              <a:t>SPCC Plan Component 4: Response Plan (Continued)</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4928482" y="3806891"/>
            <a:ext cx="6423827" cy="181815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21695">
            <a:off x="8789779" y="2319558"/>
            <a:ext cx="1766210" cy="19322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551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FRP is less common, only required when </a:t>
            </a:r>
            <a:br>
              <a:rPr lang="en-US" dirty="0"/>
            </a:br>
            <a:r>
              <a:rPr lang="en-US" dirty="0"/>
              <a:t>&gt; 1Million gallons of oil stored OR </a:t>
            </a:r>
            <a:br>
              <a:rPr lang="en-US" dirty="0"/>
            </a:br>
            <a:r>
              <a:rPr lang="en-US" dirty="0"/>
              <a:t>facility transfers oil over water to / from vessels and has storage capacity over 42,000 gallons</a:t>
            </a:r>
          </a:p>
          <a:p>
            <a:r>
              <a:rPr lang="en-US" dirty="0"/>
              <a:t>FRP is separate document, attached to SPCC plan </a:t>
            </a:r>
            <a:br>
              <a:rPr lang="en-US" dirty="0"/>
            </a:br>
            <a:r>
              <a:rPr lang="en-US" dirty="0"/>
              <a:t>as an appendix</a:t>
            </a:r>
          </a:p>
          <a:p>
            <a:endParaRPr lang="en-US" dirty="0"/>
          </a:p>
        </p:txBody>
      </p:sp>
      <p:sp>
        <p:nvSpPr>
          <p:cNvPr id="3" name="Title 2"/>
          <p:cNvSpPr>
            <a:spLocks noGrp="1"/>
          </p:cNvSpPr>
          <p:nvPr>
            <p:ph type="title"/>
          </p:nvPr>
        </p:nvSpPr>
        <p:spPr/>
        <p:txBody>
          <a:bodyPr>
            <a:normAutofit/>
          </a:bodyPr>
          <a:lstStyle/>
          <a:p>
            <a:r>
              <a:rPr lang="en-US" dirty="0"/>
              <a:t>SPCC Plan Component 4: Response Plan (Continued)</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7227896" y="4457699"/>
            <a:ext cx="4124413" cy="116734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21695">
            <a:off x="9779761" y="3500953"/>
            <a:ext cx="1145402" cy="1253088"/>
          </a:xfrm>
          <a:prstGeom prst="rect">
            <a:avLst/>
          </a:prstGeom>
        </p:spPr>
      </p:pic>
    </p:spTree>
    <p:extLst>
      <p:ext uri="{BB962C8B-B14F-4D97-AF65-F5344CB8AC3E}">
        <p14:creationId xmlns:p14="http://schemas.microsoft.com/office/powerpoint/2010/main" val="217767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8" y="1265585"/>
            <a:ext cx="9386447" cy="4565848"/>
          </a:xfrm>
        </p:spPr>
        <p:txBody>
          <a:bodyPr/>
          <a:lstStyle/>
          <a:p>
            <a:pPr marL="514350" lvl="0" indent="-514350">
              <a:buFont typeface="+mj-lt"/>
              <a:buAutoNum type="arabicPeriod"/>
            </a:pPr>
            <a:r>
              <a:rPr lang="en-US" dirty="0"/>
              <a:t>Locate/Stop Source: Emergency shut-off switches</a:t>
            </a:r>
          </a:p>
          <a:p>
            <a:pPr marL="514350" lvl="0" indent="-514350">
              <a:buFont typeface="+mj-lt"/>
              <a:buAutoNum type="arabicPeriod"/>
            </a:pPr>
            <a:r>
              <a:rPr lang="en-US" dirty="0"/>
              <a:t>Warn Key Personnel: Notify the right people</a:t>
            </a:r>
          </a:p>
          <a:p>
            <a:pPr marL="514350" lvl="0" indent="-514350">
              <a:buFont typeface="+mj-lt"/>
              <a:buAutoNum type="arabicPeriod"/>
            </a:pPr>
            <a:r>
              <a:rPr lang="en-US" dirty="0"/>
              <a:t>Contain Spill: Using secondary containment or spill kit</a:t>
            </a:r>
          </a:p>
          <a:p>
            <a:pPr marL="514350" lvl="0" indent="-514350">
              <a:buFont typeface="+mj-lt"/>
              <a:buAutoNum type="arabicPeriod"/>
            </a:pPr>
            <a:r>
              <a:rPr lang="en-US" dirty="0"/>
              <a:t>Clean Up and Dispose of Properly: </a:t>
            </a:r>
            <a:br>
              <a:rPr lang="en-US" dirty="0"/>
            </a:br>
            <a:r>
              <a:rPr lang="en-US" dirty="0"/>
              <a:t>Use right kit and appropriate disposal</a:t>
            </a:r>
          </a:p>
          <a:p>
            <a:pPr marL="514350" lvl="0" indent="-514350">
              <a:buFont typeface="+mj-lt"/>
              <a:buAutoNum type="arabicPeriod"/>
            </a:pPr>
            <a:r>
              <a:rPr lang="en-US" dirty="0"/>
              <a:t>Notify Proper Authorities: If spill is large</a:t>
            </a:r>
          </a:p>
          <a:p>
            <a:pPr marL="514350" lvl="0" indent="-514350">
              <a:buFont typeface="+mj-lt"/>
              <a:buAutoNum type="arabicPeriod"/>
            </a:pPr>
            <a:r>
              <a:rPr lang="en-US" dirty="0"/>
              <a:t>Document /Report Spills: Keep records, </a:t>
            </a:r>
            <a:br>
              <a:rPr lang="en-US" dirty="0"/>
            </a:br>
            <a:r>
              <a:rPr lang="en-US" dirty="0"/>
              <a:t>report </a:t>
            </a:r>
            <a:r>
              <a:rPr lang="en-US" dirty="0" err="1"/>
              <a:t>ifover</a:t>
            </a:r>
            <a:r>
              <a:rPr lang="en-US" dirty="0"/>
              <a:t> regulatory threshold</a:t>
            </a:r>
          </a:p>
          <a:p>
            <a:endParaRPr lang="en-US" dirty="0"/>
          </a:p>
        </p:txBody>
      </p:sp>
      <p:sp>
        <p:nvSpPr>
          <p:cNvPr id="3" name="Title 2"/>
          <p:cNvSpPr>
            <a:spLocks noGrp="1"/>
          </p:cNvSpPr>
          <p:nvPr>
            <p:ph type="title"/>
          </p:nvPr>
        </p:nvSpPr>
        <p:spPr/>
        <p:txBody>
          <a:bodyPr/>
          <a:lstStyle/>
          <a:p>
            <a:r>
              <a:rPr lang="en-US" dirty="0"/>
              <a:t>SPCC Plan Component 4: Response Plan</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rotWithShape="1">
          <a:blip r:embed="rId3"/>
          <a:srcRect t="18182" b="6479"/>
          <a:stretch/>
        </p:blipFill>
        <p:spPr>
          <a:xfrm>
            <a:off x="7543800" y="2948962"/>
            <a:ext cx="2357027" cy="133181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b="17595"/>
          <a:stretch/>
        </p:blipFill>
        <p:spPr>
          <a:xfrm>
            <a:off x="8826759" y="4459959"/>
            <a:ext cx="2217266" cy="13714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799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Emergency Action Plan (EAP) Steps:</a:t>
            </a:r>
          </a:p>
          <a:p>
            <a:r>
              <a:rPr lang="en-US" dirty="0"/>
              <a:t>Evaluate if SPCC plan and SWPPP were effective</a:t>
            </a:r>
          </a:p>
          <a:p>
            <a:r>
              <a:rPr lang="en-US" dirty="0"/>
              <a:t>If spill occurs in area with no secondary containment, </a:t>
            </a:r>
            <a:br>
              <a:rPr lang="en-US" dirty="0"/>
            </a:br>
            <a:r>
              <a:rPr lang="en-US" dirty="0"/>
              <a:t>consider adding containment if </a:t>
            </a:r>
            <a:br>
              <a:rPr lang="en-US" dirty="0"/>
            </a:br>
            <a:r>
              <a:rPr lang="en-US" dirty="0"/>
              <a:t>potential for a spill remains</a:t>
            </a:r>
          </a:p>
          <a:p>
            <a:endParaRPr lang="en-US" dirty="0"/>
          </a:p>
        </p:txBody>
      </p:sp>
      <p:sp>
        <p:nvSpPr>
          <p:cNvPr id="3" name="Title 2"/>
          <p:cNvSpPr>
            <a:spLocks noGrp="1"/>
          </p:cNvSpPr>
          <p:nvPr>
            <p:ph type="title"/>
          </p:nvPr>
        </p:nvSpPr>
        <p:spPr/>
        <p:txBody>
          <a:bodyPr>
            <a:normAutofit/>
          </a:bodyPr>
          <a:lstStyle/>
          <a:p>
            <a:r>
              <a:rPr lang="en-US" dirty="0"/>
              <a:t>SPCC Plan Component 4: Emergency Action Plan</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grpSp>
        <p:nvGrpSpPr>
          <p:cNvPr id="7" name="Group 6"/>
          <p:cNvGrpSpPr/>
          <p:nvPr/>
        </p:nvGrpSpPr>
        <p:grpSpPr>
          <a:xfrm>
            <a:off x="7128588" y="3092222"/>
            <a:ext cx="4187400" cy="2549720"/>
            <a:chOff x="6452508" y="2177577"/>
            <a:chExt cx="5331333" cy="4031986"/>
          </a:xfrm>
        </p:grpSpPr>
        <p:pic>
          <p:nvPicPr>
            <p:cNvPr id="8" name="Picture 7"/>
            <p:cNvPicPr>
              <a:picLocks noChangeAspect="1"/>
            </p:cNvPicPr>
            <p:nvPr/>
          </p:nvPicPr>
          <p:blipFill>
            <a:blip r:embed="rId3"/>
            <a:stretch>
              <a:fillRect/>
            </a:stretch>
          </p:blipFill>
          <p:spPr>
            <a:xfrm>
              <a:off x="6452508" y="2177577"/>
              <a:ext cx="2487384" cy="186553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9287828" y="2189770"/>
              <a:ext cx="2469094" cy="185334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6452508" y="4342303"/>
              <a:ext cx="2487384" cy="186726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a:stretch>
              <a:fillRect/>
            </a:stretch>
          </p:blipFill>
          <p:spPr>
            <a:xfrm>
              <a:off x="9287828" y="4337553"/>
              <a:ext cx="2496013" cy="1872010"/>
            </a:xfrm>
            <a:prstGeom prst="rect">
              <a:avLst/>
            </a:prstGeom>
            <a:ln>
              <a:noFill/>
            </a:ln>
            <a:effectLst>
              <a:outerShdw blurRad="292100" dist="139700" dir="2700000" algn="tl" rotWithShape="0">
                <a:srgbClr val="333333">
                  <a:alpha val="65000"/>
                </a:srgbClr>
              </a:outerShdw>
            </a:effectLst>
          </p:spPr>
        </p:pic>
      </p:grpSp>
      <p:sp>
        <p:nvSpPr>
          <p:cNvPr id="6" name="TextBox 5"/>
          <p:cNvSpPr txBox="1"/>
          <p:nvPr/>
        </p:nvSpPr>
        <p:spPr>
          <a:xfrm rot="20299376">
            <a:off x="6955276" y="4041870"/>
            <a:ext cx="4374894" cy="646331"/>
          </a:xfrm>
          <a:prstGeom prst="rect">
            <a:avLst/>
          </a:prstGeom>
          <a:solidFill>
            <a:srgbClr val="FFFF99"/>
          </a:solidFill>
        </p:spPr>
        <p:txBody>
          <a:bodyPr wrap="square" rtlCol="0">
            <a:spAutoFit/>
          </a:bodyPr>
          <a:lstStyle/>
          <a:p>
            <a:r>
              <a:rPr lang="en-US" sz="3600" i="1" dirty="0">
                <a:solidFill>
                  <a:srgbClr val="C00000"/>
                </a:solidFill>
              </a:rPr>
              <a:t>Final Follow-up Step</a:t>
            </a:r>
          </a:p>
        </p:txBody>
      </p:sp>
    </p:spTree>
    <p:extLst>
      <p:ext uri="{BB962C8B-B14F-4D97-AF65-F5344CB8AC3E}">
        <p14:creationId xmlns:p14="http://schemas.microsoft.com/office/powerpoint/2010/main" val="283299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a:r>
              <a:rPr lang="en-US" dirty="0"/>
              <a:t>Spill may handled by Fire Department</a:t>
            </a:r>
          </a:p>
          <a:p>
            <a:pPr marL="347472" indent="-342900">
              <a:buFont typeface="Arial" panose="020B0604020202020204" pitchFamily="34" charset="0"/>
              <a:buChar char="•"/>
            </a:pPr>
            <a:r>
              <a:rPr lang="en-US" dirty="0"/>
              <a:t>EPA National Response Center </a:t>
            </a:r>
            <a:r>
              <a:rPr lang="en-US" b="1" dirty="0"/>
              <a:t>1-800-424-8802</a:t>
            </a:r>
            <a:br>
              <a:rPr lang="en-US" dirty="0"/>
            </a:br>
            <a:r>
              <a:rPr lang="en-US" dirty="0"/>
              <a:t>if oil discharge to waters of US or adjoining shorelines  </a:t>
            </a:r>
          </a:p>
          <a:p>
            <a:pPr marL="347472"/>
            <a:r>
              <a:rPr lang="en-US" dirty="0"/>
              <a:t>Notify EPA in writing if oil spilled to water is </a:t>
            </a:r>
            <a:br>
              <a:rPr lang="en-US" dirty="0"/>
            </a:br>
            <a:r>
              <a:rPr lang="en-US" dirty="0"/>
              <a:t>&gt;42 gals on 2 occasions within a 12 month period </a:t>
            </a:r>
            <a:br>
              <a:rPr lang="en-US" dirty="0"/>
            </a:br>
            <a:r>
              <a:rPr lang="en-US" b="1" dirty="0"/>
              <a:t>or </a:t>
            </a:r>
            <a:r>
              <a:rPr lang="en-US" dirty="0"/>
              <a:t>&gt;1,000 gals in a single spill</a:t>
            </a:r>
          </a:p>
          <a:p>
            <a:pPr marL="347472" indent="-342900">
              <a:buFont typeface="Arial" panose="020B0604020202020204" pitchFamily="34" charset="0"/>
              <a:buChar char="•"/>
            </a:pPr>
            <a:r>
              <a:rPr lang="en-US" dirty="0"/>
              <a:t>Gallon amount specified = oil that reaches </a:t>
            </a:r>
            <a:br>
              <a:rPr lang="en-US" dirty="0"/>
            </a:br>
            <a:r>
              <a:rPr lang="en-US" dirty="0"/>
              <a:t>navigable waters, not total amount of oil spilled</a:t>
            </a:r>
          </a:p>
          <a:p>
            <a:pPr marL="347472" indent="-342900">
              <a:buFont typeface="Arial" panose="020B0604020202020204" pitchFamily="34" charset="0"/>
              <a:buChar char="•"/>
            </a:pPr>
            <a:r>
              <a:rPr lang="en-US" dirty="0"/>
              <a:t>All numbers included in Plan are posted for staff</a:t>
            </a:r>
          </a:p>
        </p:txBody>
      </p:sp>
      <p:sp>
        <p:nvSpPr>
          <p:cNvPr id="3" name="Title 2"/>
          <p:cNvSpPr>
            <a:spLocks noGrp="1"/>
          </p:cNvSpPr>
          <p:nvPr>
            <p:ph type="title"/>
          </p:nvPr>
        </p:nvSpPr>
        <p:spPr/>
        <p:txBody>
          <a:bodyPr/>
          <a:lstStyle/>
          <a:p>
            <a:r>
              <a:rPr lang="en-US" dirty="0"/>
              <a:t>SPCC Plan Component 4: Emergency Response </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5" name="Picture 4"/>
          <p:cNvPicPr>
            <a:picLocks noChangeAspect="1"/>
          </p:cNvPicPr>
          <p:nvPr/>
        </p:nvPicPr>
        <p:blipFill>
          <a:blip r:embed="rId3"/>
          <a:stretch>
            <a:fillRect/>
          </a:stretch>
        </p:blipFill>
        <p:spPr>
          <a:xfrm>
            <a:off x="9357782" y="2575249"/>
            <a:ext cx="2498860" cy="297839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21695">
            <a:off x="8735968" y="3824336"/>
            <a:ext cx="1235647" cy="13518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482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Have an inspection plan in place with an identified responsible person </a:t>
            </a:r>
          </a:p>
          <a:p>
            <a:r>
              <a:rPr lang="en-US" dirty="0"/>
              <a:t>Inspections can help prevent spills</a:t>
            </a:r>
          </a:p>
          <a:p>
            <a:r>
              <a:rPr lang="en-US" dirty="0"/>
              <a:t>Know which tanks need </a:t>
            </a:r>
            <a:br>
              <a:rPr lang="en-US" dirty="0"/>
            </a:br>
            <a:r>
              <a:rPr lang="en-US" dirty="0"/>
              <a:t>secondary containment </a:t>
            </a:r>
          </a:p>
          <a:p>
            <a:r>
              <a:rPr lang="en-US" dirty="0"/>
              <a:t>Identify deficiencies</a:t>
            </a:r>
          </a:p>
          <a:p>
            <a:pPr marL="342900" lvl="1" indent="-342900">
              <a:spcBef>
                <a:spcPts val="0"/>
              </a:spcBef>
              <a:spcAft>
                <a:spcPts val="0"/>
              </a:spcAft>
            </a:pPr>
            <a:r>
              <a:rPr lang="en-US" sz="2400" dirty="0">
                <a:solidFill>
                  <a:schemeClr val="tx1"/>
                </a:solidFill>
                <a:latin typeface="Arial" panose="020B0604020202020204" pitchFamily="34" charset="0"/>
              </a:rPr>
              <a:t>Tanks appear new, double walled</a:t>
            </a:r>
          </a:p>
          <a:p>
            <a:pPr marL="342900" lvl="1" indent="-342900">
              <a:spcAft>
                <a:spcPts val="0"/>
              </a:spcAft>
            </a:pPr>
            <a:r>
              <a:rPr lang="en-US" sz="2400" dirty="0">
                <a:solidFill>
                  <a:schemeClr val="tx1"/>
                </a:solidFill>
                <a:latin typeface="Arial" panose="020B0604020202020204" pitchFamily="34" charset="0"/>
              </a:rPr>
              <a:t>New tanks do not need secondary containment if they meet criteria</a:t>
            </a:r>
          </a:p>
          <a:p>
            <a:pPr marL="342900" lvl="1" indent="-342900">
              <a:spcAft>
                <a:spcPts val="0"/>
              </a:spcAft>
            </a:pPr>
            <a:r>
              <a:rPr lang="en-US" sz="2400" dirty="0">
                <a:solidFill>
                  <a:schemeClr val="tx1"/>
                </a:solidFill>
                <a:latin typeface="Arial" panose="020B0604020202020204" pitchFamily="34" charset="0"/>
              </a:rPr>
              <a:t>Have inventory of tanks and which ones are in need of secondary containment, identify deficiencies</a:t>
            </a:r>
          </a:p>
          <a:p>
            <a:endParaRPr lang="en-US" dirty="0"/>
          </a:p>
        </p:txBody>
      </p:sp>
      <p:sp>
        <p:nvSpPr>
          <p:cNvPr id="3" name="Title 2"/>
          <p:cNvSpPr>
            <a:spLocks noGrp="1"/>
          </p:cNvSpPr>
          <p:nvPr>
            <p:ph type="title"/>
          </p:nvPr>
        </p:nvSpPr>
        <p:spPr/>
        <p:txBody>
          <a:bodyPr>
            <a:normAutofit/>
          </a:bodyPr>
          <a:lstStyle/>
          <a:p>
            <a:r>
              <a:rPr lang="en-US" dirty="0"/>
              <a:t>SPCC Plan Component 5: Inspections Plan</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rotWithShape="1">
          <a:blip r:embed="rId3"/>
          <a:srcRect t="10845" b="10536"/>
          <a:stretch/>
        </p:blipFill>
        <p:spPr>
          <a:xfrm>
            <a:off x="7543800" y="3968684"/>
            <a:ext cx="3414400" cy="174919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538" b="28179"/>
          <a:stretch/>
        </p:blipFill>
        <p:spPr>
          <a:xfrm>
            <a:off x="6929351" y="2038133"/>
            <a:ext cx="2951465" cy="15557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115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dirty="0"/>
              <a:t>Required by EPA where receiving waters </a:t>
            </a:r>
            <a:br>
              <a:rPr lang="en-US" dirty="0"/>
            </a:br>
            <a:r>
              <a:rPr lang="en-US" dirty="0"/>
              <a:t>are listed as </a:t>
            </a:r>
            <a:r>
              <a:rPr lang="en-US" dirty="0">
                <a:solidFill>
                  <a:srgbClr val="FFC000"/>
                </a:solidFill>
                <a:effectLst>
                  <a:outerShdw blurRad="38100" dist="38100" dir="2700000" algn="tl">
                    <a:srgbClr val="000000">
                      <a:alpha val="43137"/>
                    </a:srgbClr>
                  </a:outerShdw>
                </a:effectLst>
              </a:rPr>
              <a:t>impaired </a:t>
            </a:r>
          </a:p>
          <a:p>
            <a:pPr marL="342900" indent="-342900">
              <a:buFont typeface="Arial" panose="020B0604020202020204" pitchFamily="34" charset="0"/>
              <a:buChar char="•"/>
            </a:pPr>
            <a:r>
              <a:rPr lang="en-US" dirty="0">
                <a:solidFill>
                  <a:srgbClr val="FFC000"/>
                </a:solidFill>
                <a:effectLst>
                  <a:outerShdw blurRad="38100" dist="38100" dir="2700000" algn="tl">
                    <a:srgbClr val="000000">
                      <a:alpha val="43137"/>
                    </a:srgbClr>
                  </a:outerShdw>
                </a:effectLst>
              </a:rPr>
              <a:t>TMDL</a:t>
            </a:r>
            <a:r>
              <a:rPr lang="en-US" dirty="0"/>
              <a:t> = Amount of pollutant a </a:t>
            </a:r>
            <a:br>
              <a:rPr lang="en-US" dirty="0"/>
            </a:br>
            <a:r>
              <a:rPr lang="en-US" dirty="0"/>
              <a:t>waterbody can receive and still meet </a:t>
            </a:r>
            <a:br>
              <a:rPr lang="en-US" dirty="0"/>
            </a:br>
            <a:r>
              <a:rPr lang="en-US" dirty="0"/>
              <a:t>water quality standards  </a:t>
            </a:r>
          </a:p>
          <a:p>
            <a:pPr marL="342900" indent="-342900">
              <a:buFont typeface="Arial" panose="020B0604020202020204" pitchFamily="34" charset="0"/>
              <a:buChar char="•"/>
            </a:pPr>
            <a:r>
              <a:rPr lang="en-US" dirty="0"/>
              <a:t>MS4 and NPDES permits tied to TMDL </a:t>
            </a:r>
            <a:br>
              <a:rPr lang="en-US" dirty="0"/>
            </a:br>
            <a:r>
              <a:rPr lang="en-US" dirty="0"/>
              <a:t>developed for receiving waterbody</a:t>
            </a:r>
          </a:p>
          <a:p>
            <a:pPr marL="342900" indent="-342900">
              <a:buFont typeface="Arial" panose="020B0604020202020204" pitchFamily="34" charset="0"/>
              <a:buChar char="•"/>
            </a:pPr>
            <a:r>
              <a:rPr lang="en-US" dirty="0"/>
              <a:t>TMDL requirements incorporated as </a:t>
            </a:r>
            <a:br>
              <a:rPr lang="en-US" dirty="0"/>
            </a:br>
            <a:r>
              <a:rPr lang="en-US" dirty="0"/>
              <a:t>part of a SWPPP or MS4 SWMP</a:t>
            </a:r>
          </a:p>
          <a:p>
            <a:endParaRPr lang="en-US" dirty="0"/>
          </a:p>
        </p:txBody>
      </p:sp>
      <p:sp>
        <p:nvSpPr>
          <p:cNvPr id="3" name="Title 2"/>
          <p:cNvSpPr>
            <a:spLocks noGrp="1"/>
          </p:cNvSpPr>
          <p:nvPr>
            <p:ph type="title"/>
          </p:nvPr>
        </p:nvSpPr>
        <p:spPr/>
        <p:txBody>
          <a:bodyPr/>
          <a:lstStyle/>
          <a:p>
            <a:r>
              <a:rPr lang="en-US" dirty="0"/>
              <a:t>Total Maximum Daily Load (TMDL)</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a:stretch>
            <a:fillRect/>
          </a:stretch>
        </p:blipFill>
        <p:spPr>
          <a:xfrm>
            <a:off x="7218946" y="1805659"/>
            <a:ext cx="2646947" cy="1770145"/>
          </a:xfrm>
          <a:prstGeom prst="rect">
            <a:avLst/>
          </a:prstGeom>
          <a:ln>
            <a:noFill/>
          </a:ln>
          <a:effectLst>
            <a:outerShdw blurRad="292100" dist="139700" dir="2700000" algn="tl" rotWithShape="0">
              <a:srgbClr val="333333">
                <a:alpha val="65000"/>
              </a:srgbClr>
            </a:outerShdw>
          </a:effectLst>
        </p:spPr>
      </p:pic>
      <p:pic>
        <p:nvPicPr>
          <p:cNvPr id="7" name="Picture 2" descr="http://www.watershedmanagement.vt.gov/stormwater/images/sw_homepage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4289" y="3818546"/>
            <a:ext cx="3308682" cy="17701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50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Clr>
                <a:srgbClr val="0070C0"/>
              </a:buClr>
              <a:buNone/>
              <a:defRPr/>
            </a:pPr>
            <a:r>
              <a:rPr lang="en-US" dirty="0">
                <a:solidFill>
                  <a:srgbClr val="000000"/>
                </a:solidFill>
              </a:rPr>
              <a:t>During inspections, response equipment </a:t>
            </a:r>
            <a:br>
              <a:rPr lang="en-US" dirty="0">
                <a:solidFill>
                  <a:srgbClr val="000000"/>
                </a:solidFill>
              </a:rPr>
            </a:br>
            <a:r>
              <a:rPr lang="en-US" dirty="0">
                <a:solidFill>
                  <a:srgbClr val="000000"/>
                </a:solidFill>
              </a:rPr>
              <a:t>should be examined </a:t>
            </a:r>
          </a:p>
          <a:p>
            <a:pPr marL="347472">
              <a:defRPr/>
            </a:pPr>
            <a:r>
              <a:rPr lang="en-US" dirty="0"/>
              <a:t>Replaced if missing or expired  </a:t>
            </a:r>
          </a:p>
          <a:p>
            <a:pPr marL="347472">
              <a:defRPr/>
            </a:pPr>
            <a:r>
              <a:rPr lang="en-US" dirty="0"/>
              <a:t>Keep a checklist of items contained in spill kits so missing items can be identified</a:t>
            </a:r>
          </a:p>
          <a:p>
            <a:endParaRPr lang="en-US" dirty="0"/>
          </a:p>
        </p:txBody>
      </p:sp>
      <p:sp>
        <p:nvSpPr>
          <p:cNvPr id="3" name="Title 2"/>
          <p:cNvSpPr>
            <a:spLocks noGrp="1"/>
          </p:cNvSpPr>
          <p:nvPr>
            <p:ph type="title"/>
          </p:nvPr>
        </p:nvSpPr>
        <p:spPr>
          <a:xfrm>
            <a:off x="579722" y="154807"/>
            <a:ext cx="9431053" cy="746018"/>
          </a:xfrm>
        </p:spPr>
        <p:txBody>
          <a:bodyPr>
            <a:noAutofit/>
          </a:bodyPr>
          <a:lstStyle/>
          <a:p>
            <a:r>
              <a:rPr lang="en-US" dirty="0"/>
              <a:t>SPCC Plan Component 5: Spill Response Equipment</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rot="20544764">
            <a:off x="9198373" y="3078639"/>
            <a:ext cx="2081649" cy="2449893"/>
          </a:xfrm>
          <a:prstGeom prst="rect">
            <a:avLst/>
          </a:prstGeom>
          <a:ln>
            <a:noFill/>
          </a:ln>
          <a:effectLst>
            <a:outerShdw blurRad="292100" dist="139700" dir="2700000" algn="tl" rotWithShape="0">
              <a:srgbClr val="333333">
                <a:alpha val="65000"/>
              </a:srgbClr>
            </a:outerShdw>
          </a:effectLst>
        </p:spPr>
      </p:pic>
      <p:grpSp>
        <p:nvGrpSpPr>
          <p:cNvPr id="8" name="Group 7"/>
          <p:cNvGrpSpPr>
            <a:grpSpLocks noChangeAspect="1"/>
          </p:cNvGrpSpPr>
          <p:nvPr/>
        </p:nvGrpSpPr>
        <p:grpSpPr>
          <a:xfrm>
            <a:off x="5094513" y="3755479"/>
            <a:ext cx="3591539" cy="2075954"/>
            <a:chOff x="6276238" y="3957539"/>
            <a:chExt cx="4316184" cy="217454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6238" y="3957539"/>
              <a:ext cx="2174540" cy="217454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8460625" y="4245385"/>
              <a:ext cx="2131797" cy="159884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46085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0070C0"/>
              </a:buClr>
            </a:pPr>
            <a:r>
              <a:rPr lang="en-US" dirty="0"/>
              <a:t>Training for all staff handling oil or oil filled equipment</a:t>
            </a:r>
          </a:p>
          <a:p>
            <a:pPr>
              <a:buClr>
                <a:srgbClr val="0070C0"/>
              </a:buClr>
            </a:pPr>
            <a:r>
              <a:rPr lang="en-US" dirty="0"/>
              <a:t>Train staff on a regular basis about spill risks, </a:t>
            </a:r>
            <a:br>
              <a:rPr lang="en-US" dirty="0"/>
            </a:br>
            <a:r>
              <a:rPr lang="en-US" dirty="0"/>
              <a:t>be prepared if spill happens</a:t>
            </a:r>
          </a:p>
          <a:p>
            <a:pPr>
              <a:buClr>
                <a:srgbClr val="0070C0"/>
              </a:buClr>
            </a:pPr>
            <a:r>
              <a:rPr lang="en-US" dirty="0"/>
              <a:t>Records of training and inspections kept a minimum </a:t>
            </a:r>
            <a:br>
              <a:rPr lang="en-US" dirty="0"/>
            </a:br>
            <a:r>
              <a:rPr lang="en-US" dirty="0"/>
              <a:t>of three years</a:t>
            </a:r>
          </a:p>
          <a:p>
            <a:endParaRPr lang="en-US" dirty="0"/>
          </a:p>
        </p:txBody>
      </p:sp>
      <p:sp>
        <p:nvSpPr>
          <p:cNvPr id="3" name="Title 2"/>
          <p:cNvSpPr>
            <a:spLocks noGrp="1"/>
          </p:cNvSpPr>
          <p:nvPr>
            <p:ph type="title"/>
          </p:nvPr>
        </p:nvSpPr>
        <p:spPr>
          <a:xfrm>
            <a:off x="624328" y="88338"/>
            <a:ext cx="9431053" cy="847756"/>
          </a:xfrm>
        </p:spPr>
        <p:txBody>
          <a:bodyPr>
            <a:noAutofit/>
          </a:bodyPr>
          <a:lstStyle/>
          <a:p>
            <a:r>
              <a:rPr lang="en-US" dirty="0"/>
              <a:t>SPCC Plan Component 5: Staff Training</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rotWithShape="1">
          <a:blip r:embed="rId3"/>
          <a:srcRect t="387" b="36641"/>
          <a:stretch/>
        </p:blipFill>
        <p:spPr>
          <a:xfrm>
            <a:off x="2139595" y="4075488"/>
            <a:ext cx="2857237" cy="144992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t="12605"/>
          <a:stretch/>
        </p:blipFill>
        <p:spPr>
          <a:xfrm>
            <a:off x="5744818" y="3817781"/>
            <a:ext cx="5484863" cy="19653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796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Clr>
                <a:srgbClr val="0070C0"/>
              </a:buClr>
              <a:buNone/>
            </a:pPr>
            <a:r>
              <a:rPr lang="en-US" dirty="0"/>
              <a:t>Recertification of a spill plan required every five years by a professional engineer who is:</a:t>
            </a:r>
          </a:p>
          <a:p>
            <a:pPr marL="457200"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Knowledgeable of regulations </a:t>
            </a:r>
          </a:p>
          <a:p>
            <a:pPr marL="457200"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Made a site visit </a:t>
            </a:r>
          </a:p>
          <a:p>
            <a:pPr marL="457200"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Certifies plan prepared with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good engineering practices </a:t>
            </a:r>
          </a:p>
        </p:txBody>
      </p:sp>
      <p:sp>
        <p:nvSpPr>
          <p:cNvPr id="3" name="Title 2"/>
          <p:cNvSpPr>
            <a:spLocks noGrp="1"/>
          </p:cNvSpPr>
          <p:nvPr>
            <p:ph type="title"/>
          </p:nvPr>
        </p:nvSpPr>
        <p:spPr/>
        <p:txBody>
          <a:bodyPr>
            <a:normAutofit/>
          </a:bodyPr>
          <a:lstStyle/>
          <a:p>
            <a:r>
              <a:rPr lang="en-US" dirty="0"/>
              <a:t>SPCC Plan Component 6: Recertification</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a:blip r:embed="rId3"/>
          <a:stretch>
            <a:fillRect/>
          </a:stretch>
        </p:blipFill>
        <p:spPr>
          <a:xfrm>
            <a:off x="6968800" y="1875081"/>
            <a:ext cx="2539052" cy="181360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8615654" y="3996871"/>
            <a:ext cx="2513244" cy="1795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927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Clr>
                <a:srgbClr val="0070C0"/>
              </a:buClr>
              <a:buNone/>
            </a:pPr>
            <a:r>
              <a:rPr lang="en-US" dirty="0"/>
              <a:t>Self-Certification = option for Tier 1 and Tier 2 sites: </a:t>
            </a:r>
          </a:p>
          <a:p>
            <a:pPr marL="347472"/>
            <a:r>
              <a:rPr lang="en-US" dirty="0"/>
              <a:t>Total above ground oil storage capacity is </a:t>
            </a:r>
            <a:br>
              <a:rPr lang="en-US" dirty="0"/>
            </a:br>
            <a:r>
              <a:rPr lang="en-US" dirty="0"/>
              <a:t>10,000 gallons or less </a:t>
            </a:r>
            <a:r>
              <a:rPr lang="en-US" b="1" dirty="0"/>
              <a:t>AND</a:t>
            </a:r>
          </a:p>
          <a:p>
            <a:pPr marL="347472"/>
            <a:r>
              <a:rPr lang="en-US" dirty="0"/>
              <a:t>In prior 3 years, facility had no single discharge of oil exceeding 1,000 US gallons or two discharges of oil each &gt; 42 US gallons within 12-month period</a:t>
            </a:r>
          </a:p>
          <a:p>
            <a:pPr marL="347472"/>
            <a:r>
              <a:rPr lang="en-US" dirty="0"/>
              <a:t>Does not require a professional engineer</a:t>
            </a:r>
          </a:p>
          <a:p>
            <a:endParaRPr lang="en-US" dirty="0"/>
          </a:p>
        </p:txBody>
      </p:sp>
      <p:sp>
        <p:nvSpPr>
          <p:cNvPr id="3" name="Title 2"/>
          <p:cNvSpPr>
            <a:spLocks noGrp="1"/>
          </p:cNvSpPr>
          <p:nvPr>
            <p:ph type="title"/>
          </p:nvPr>
        </p:nvSpPr>
        <p:spPr/>
        <p:txBody>
          <a:bodyPr/>
          <a:lstStyle/>
          <a:p>
            <a:r>
              <a:rPr lang="en-US" dirty="0"/>
              <a:t>SPCC Plan Component 6: Self-Certification</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4102" b="11111"/>
          <a:stretch/>
        </p:blipFill>
        <p:spPr>
          <a:xfrm>
            <a:off x="8677469" y="3855781"/>
            <a:ext cx="2791218" cy="180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275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Clr>
                <a:srgbClr val="0070C0"/>
              </a:buClr>
              <a:buNone/>
            </a:pPr>
            <a:r>
              <a:rPr lang="en-US" dirty="0"/>
              <a:t>In this lesson you learned to:</a:t>
            </a:r>
          </a:p>
          <a:p>
            <a:pPr marL="347472">
              <a:buClr>
                <a:srgbClr val="0070C0"/>
              </a:buClr>
            </a:pPr>
            <a:r>
              <a:rPr lang="en-US" dirty="0"/>
              <a:t>Describe SPCC regulations</a:t>
            </a:r>
          </a:p>
          <a:p>
            <a:pPr marL="347472">
              <a:buClr>
                <a:srgbClr val="0070C0"/>
              </a:buClr>
            </a:pPr>
            <a:r>
              <a:rPr lang="en-US" dirty="0"/>
              <a:t>Identify key components of an SPCC plan</a:t>
            </a:r>
          </a:p>
          <a:p>
            <a:endParaRPr lang="en-US" dirty="0"/>
          </a:p>
        </p:txBody>
      </p:sp>
      <p:sp>
        <p:nvSpPr>
          <p:cNvPr id="3" name="Title 2"/>
          <p:cNvSpPr>
            <a:spLocks noGrp="1"/>
          </p:cNvSpPr>
          <p:nvPr>
            <p:ph type="title"/>
          </p:nvPr>
        </p:nvSpPr>
        <p:spPr/>
        <p:txBody>
          <a:bodyPr/>
          <a:lstStyle/>
          <a:p>
            <a:r>
              <a:rPr lang="en-US" dirty="0"/>
              <a:t>Lesson 4 Summary</a:t>
            </a:r>
          </a:p>
        </p:txBody>
      </p:sp>
      <p:sp>
        <p:nvSpPr>
          <p:cNvPr id="4" name="Footer Placeholder 3"/>
          <p:cNvSpPr>
            <a:spLocks noGrp="1"/>
          </p:cNvSpPr>
          <p:nvPr>
            <p:ph type="ftr" sz="quarter" idx="3"/>
          </p:nvPr>
        </p:nvSpPr>
        <p:spPr/>
        <p:txBody>
          <a:bodyPr/>
          <a:lstStyle/>
          <a:p>
            <a:pPr>
              <a:defRPr/>
            </a:pPr>
            <a:r>
              <a:rPr lang="en-US">
                <a:solidFill>
                  <a:prstClr val="black">
                    <a:tint val="75000"/>
                  </a:prstClr>
                </a:solidFill>
              </a:rPr>
              <a:t>© ACRP, 2015.  All Rights Reserved.</a:t>
            </a:r>
            <a:endParaRPr lang="en-US" dirty="0">
              <a:solidFill>
                <a:prstClr val="black">
                  <a:tint val="75000"/>
                </a:prst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6376" y="2935096"/>
            <a:ext cx="3541255" cy="26559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098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8" y="1427510"/>
            <a:ext cx="8543807" cy="4565848"/>
          </a:xfrm>
        </p:spPr>
        <p:txBody>
          <a:bodyPr/>
          <a:lstStyle/>
          <a:p>
            <a:pPr marL="0" indent="0">
              <a:buNone/>
            </a:pPr>
            <a:r>
              <a:rPr lang="en-US" dirty="0"/>
              <a:t>Other common names for SPCC are:</a:t>
            </a:r>
            <a:br>
              <a:rPr lang="en-US" dirty="0"/>
            </a:br>
            <a:endParaRPr lang="en-US" dirty="0"/>
          </a:p>
          <a:p>
            <a:pPr marL="347472" indent="-457200">
              <a:buFont typeface="+mj-lt"/>
              <a:buAutoNum type="alphaUcPeriod"/>
            </a:pPr>
            <a:r>
              <a:rPr lang="en-US" dirty="0"/>
              <a:t>Spill Plan</a:t>
            </a:r>
          </a:p>
          <a:p>
            <a:pPr marL="347472" indent="-457200">
              <a:buFont typeface="+mj-lt"/>
              <a:buAutoNum type="alphaUcPeriod"/>
            </a:pPr>
            <a:r>
              <a:rPr lang="en-US" dirty="0"/>
              <a:t>Spill Response Plan</a:t>
            </a:r>
          </a:p>
          <a:p>
            <a:pPr marL="347472" indent="-457200">
              <a:buFont typeface="+mj-lt"/>
              <a:buAutoNum type="alphaUcPeriod"/>
            </a:pPr>
            <a:r>
              <a:rPr lang="en-US" dirty="0"/>
              <a:t>Spill Response and Prevention Plan</a:t>
            </a:r>
          </a:p>
          <a:p>
            <a:pPr marL="347472" indent="-457200">
              <a:buFont typeface="+mj-lt"/>
              <a:buAutoNum type="alphaUcPeriod"/>
            </a:pPr>
            <a:r>
              <a:rPr lang="en-US" dirty="0"/>
              <a:t>All of the above</a:t>
            </a:r>
          </a:p>
        </p:txBody>
      </p:sp>
      <p:sp>
        <p:nvSpPr>
          <p:cNvPr id="3" name="Title 2"/>
          <p:cNvSpPr>
            <a:spLocks noGrp="1"/>
          </p:cNvSpPr>
          <p:nvPr>
            <p:ph type="title"/>
          </p:nvPr>
        </p:nvSpPr>
        <p:spPr/>
        <p:txBody>
          <a:bodyPr/>
          <a:lstStyle/>
          <a:p>
            <a:r>
              <a:rPr lang="en-US" dirty="0"/>
              <a:t>Knowledge Check 10</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2367" y="3669490"/>
            <a:ext cx="1391795" cy="1391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883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None/>
            </a:pPr>
            <a:r>
              <a:rPr lang="en-US" dirty="0"/>
              <a:t>True / False</a:t>
            </a:r>
          </a:p>
          <a:p>
            <a:pPr marL="347472" indent="0">
              <a:buNone/>
            </a:pPr>
            <a:r>
              <a:rPr lang="en-US" dirty="0"/>
              <a:t>The purpose of a spill plan is to establish procedures, methods, equipment, and other criteria to prevent </a:t>
            </a:r>
            <a:br>
              <a:rPr lang="en-US" dirty="0"/>
            </a:br>
            <a:r>
              <a:rPr lang="en-US" dirty="0"/>
              <a:t>the discharge of oil products and </a:t>
            </a:r>
            <a:br>
              <a:rPr lang="en-US" dirty="0"/>
            </a:br>
            <a:r>
              <a:rPr lang="en-US" dirty="0"/>
              <a:t>hazardous substances into or upon waters </a:t>
            </a:r>
            <a:br>
              <a:rPr lang="en-US" dirty="0"/>
            </a:br>
            <a:r>
              <a:rPr lang="en-US" dirty="0"/>
              <a:t>of the United States or their adjoining shorelines. </a:t>
            </a:r>
          </a:p>
          <a:p>
            <a:pPr marL="0" indent="0">
              <a:buNone/>
            </a:pPr>
            <a:endParaRPr lang="en-US" dirty="0"/>
          </a:p>
        </p:txBody>
      </p:sp>
      <p:sp>
        <p:nvSpPr>
          <p:cNvPr id="3" name="Title 2"/>
          <p:cNvSpPr>
            <a:spLocks noGrp="1"/>
          </p:cNvSpPr>
          <p:nvPr>
            <p:ph type="title"/>
          </p:nvPr>
        </p:nvSpPr>
        <p:spPr/>
        <p:txBody>
          <a:bodyPr/>
          <a:lstStyle/>
          <a:p>
            <a:r>
              <a:rPr lang="en-US" dirty="0"/>
              <a:t>Knowledge Check 11</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2367" y="3669490"/>
            <a:ext cx="1391795" cy="1391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346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indent="0">
              <a:buNone/>
            </a:pPr>
            <a:r>
              <a:rPr lang="en-US" dirty="0"/>
              <a:t>The purpose of a discharge plan is to  _____.</a:t>
            </a:r>
            <a:br>
              <a:rPr lang="en-US" dirty="0"/>
            </a:br>
            <a:endParaRPr lang="en-US" dirty="0"/>
          </a:p>
          <a:p>
            <a:pPr marL="347472" indent="-457200">
              <a:buFont typeface="+mj-lt"/>
              <a:buAutoNum type="alphaUcPeriod"/>
            </a:pPr>
            <a:r>
              <a:rPr lang="en-US" dirty="0"/>
              <a:t>Report spill incidents</a:t>
            </a:r>
          </a:p>
          <a:p>
            <a:pPr marL="347472" indent="-457200">
              <a:buFont typeface="+mj-lt"/>
              <a:buAutoNum type="alphaUcPeriod"/>
            </a:pPr>
            <a:r>
              <a:rPr lang="en-US" dirty="0"/>
              <a:t>Prepare for spill response</a:t>
            </a:r>
          </a:p>
          <a:p>
            <a:pPr marL="347472" indent="-457200">
              <a:buFont typeface="+mj-lt"/>
              <a:buAutoNum type="alphaUcPeriod"/>
            </a:pPr>
            <a:r>
              <a:rPr lang="en-US" dirty="0"/>
              <a:t>Map a location</a:t>
            </a:r>
          </a:p>
          <a:p>
            <a:pPr marL="347472" indent="-457200">
              <a:buFont typeface="+mj-lt"/>
              <a:buAutoNum type="alphaUcPeriod"/>
            </a:pPr>
            <a:r>
              <a:rPr lang="en-US" dirty="0"/>
              <a:t>All of the above</a:t>
            </a:r>
          </a:p>
          <a:p>
            <a:endParaRPr lang="en-US" dirty="0"/>
          </a:p>
        </p:txBody>
      </p:sp>
      <p:sp>
        <p:nvSpPr>
          <p:cNvPr id="3" name="Title 2"/>
          <p:cNvSpPr>
            <a:spLocks noGrp="1"/>
          </p:cNvSpPr>
          <p:nvPr>
            <p:ph type="title"/>
          </p:nvPr>
        </p:nvSpPr>
        <p:spPr/>
        <p:txBody>
          <a:bodyPr/>
          <a:lstStyle/>
          <a:p>
            <a:r>
              <a:rPr lang="en-US" dirty="0"/>
              <a:t>Knowledge Check 12</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2367" y="3669490"/>
            <a:ext cx="1391795" cy="1391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606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870" y="1174866"/>
            <a:ext cx="7049668" cy="399763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dirty="0"/>
              <a:t>Class Wrap-up</a:t>
            </a:r>
          </a:p>
        </p:txBody>
      </p:sp>
      <p:sp>
        <p:nvSpPr>
          <p:cNvPr id="3" name="Footer Placeholder 2"/>
          <p:cNvSpPr>
            <a:spLocks noGrp="1"/>
          </p:cNvSpPr>
          <p:nvPr>
            <p:ph type="ftr" sz="quarter" idx="3"/>
          </p:nvPr>
        </p:nvSpPr>
        <p:spPr>
          <a:xfrm>
            <a:off x="3549113" y="6447796"/>
            <a:ext cx="5439904" cy="410204"/>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rPr>
              <a:t>© ACRP, 2016.  All Rights Reserved.</a:t>
            </a:r>
          </a:p>
        </p:txBody>
      </p:sp>
    </p:spTree>
    <p:extLst>
      <p:ext uri="{BB962C8B-B14F-4D97-AF65-F5344CB8AC3E}">
        <p14:creationId xmlns:p14="http://schemas.microsoft.com/office/powerpoint/2010/main" val="268290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dirty="0"/>
              <a:t>Certificate</a:t>
            </a:r>
            <a:endParaRPr dirty="0"/>
          </a:p>
        </p:txBody>
      </p:sp>
      <p:sp>
        <p:nvSpPr>
          <p:cNvPr id="18" name="Text Placeholder 17"/>
          <p:cNvSpPr>
            <a:spLocks noGrp="1"/>
          </p:cNvSpPr>
          <p:nvPr>
            <p:ph type="body" sz="quarter" idx="19"/>
          </p:nvPr>
        </p:nvSpPr>
        <p:spPr>
          <a:xfrm>
            <a:off x="1320801" y="3689266"/>
            <a:ext cx="9550400" cy="1155450"/>
          </a:xfrm>
        </p:spPr>
        <p:txBody>
          <a:bodyPr/>
          <a:lstStyle/>
          <a:p>
            <a:r>
              <a:rPr sz="2000" dirty="0"/>
              <a:t>Has </a:t>
            </a:r>
            <a:r>
              <a:rPr lang="en-US" sz="2000" dirty="0"/>
              <a:t>completed </a:t>
            </a:r>
            <a:br>
              <a:rPr lang="en-US" sz="2000" dirty="0"/>
            </a:br>
            <a:r>
              <a:rPr lang="en-US" sz="2000" b="1" dirty="0"/>
              <a:t>Airport Stormwater Plans, Inspections, reporting</a:t>
            </a:r>
            <a:br>
              <a:rPr lang="en-US" sz="2000" b="1" dirty="0"/>
            </a:br>
            <a:r>
              <a:rPr lang="en-US" sz="2000" b="1" dirty="0"/>
              <a:t>1.5 Hour </a:t>
            </a:r>
            <a:r>
              <a:rPr lang="en-US" sz="2000" dirty="0"/>
              <a:t>ACRP Training</a:t>
            </a:r>
            <a:endParaRPr sz="2000" dirty="0"/>
          </a:p>
        </p:txBody>
      </p:sp>
      <p:sp>
        <p:nvSpPr>
          <p:cNvPr id="16" name="Text Placeholder 15"/>
          <p:cNvSpPr>
            <a:spLocks noGrp="1"/>
          </p:cNvSpPr>
          <p:nvPr>
            <p:ph type="body" sz="quarter" idx="11"/>
          </p:nvPr>
        </p:nvSpPr>
        <p:spPr/>
        <p:txBody>
          <a:bodyPr/>
          <a:lstStyle/>
          <a:p>
            <a:r>
              <a:rPr lang="en-US" dirty="0"/>
              <a:t>___________</a:t>
            </a:r>
            <a:endParaRPr dirty="0"/>
          </a:p>
        </p:txBody>
      </p:sp>
      <p:sp>
        <p:nvSpPr>
          <p:cNvPr id="12" name="Text Placeholder 11"/>
          <p:cNvSpPr>
            <a:spLocks noGrp="1"/>
          </p:cNvSpPr>
          <p:nvPr>
            <p:ph type="body" sz="quarter" idx="20"/>
          </p:nvPr>
        </p:nvSpPr>
        <p:spPr/>
        <p:txBody>
          <a:bodyPr/>
          <a:lstStyle/>
          <a:p>
            <a:r>
              <a:rPr sz="2000" dirty="0"/>
              <a:t>This Acknowledges That</a:t>
            </a:r>
          </a:p>
        </p:txBody>
      </p:sp>
      <p:sp>
        <p:nvSpPr>
          <p:cNvPr id="17" name="Text Placeholder 16"/>
          <p:cNvSpPr>
            <a:spLocks noGrp="1"/>
          </p:cNvSpPr>
          <p:nvPr>
            <p:ph type="body" sz="quarter" idx="17"/>
          </p:nvPr>
        </p:nvSpPr>
        <p:spPr/>
        <p:txBody>
          <a:bodyPr/>
          <a:lstStyle/>
          <a:p>
            <a:r>
              <a:rPr lang="en-US" dirty="0"/>
              <a:t>facilitator</a:t>
            </a:r>
            <a:endParaRPr dirty="0"/>
          </a:p>
        </p:txBody>
      </p:sp>
      <p:sp>
        <p:nvSpPr>
          <p:cNvPr id="19" name="Text Placeholder 18"/>
          <p:cNvSpPr>
            <a:spLocks noGrp="1"/>
          </p:cNvSpPr>
          <p:nvPr>
            <p:ph type="body" sz="quarter" idx="21"/>
          </p:nvPr>
        </p:nvSpPr>
        <p:spPr/>
        <p:txBody>
          <a:bodyPr/>
          <a:lstStyle/>
          <a:p>
            <a:r>
              <a:rPr lang="en-US" dirty="0"/>
              <a:t>Date</a:t>
            </a:r>
            <a:endParaRPr dirty="0"/>
          </a:p>
        </p:txBody>
      </p:sp>
      <p:sp>
        <p:nvSpPr>
          <p:cNvPr id="9" name="Instructional Text"/>
          <p:cNvSpPr/>
          <p:nvPr/>
        </p:nvSpPr>
        <p:spPr>
          <a:xfrm>
            <a:off x="12399818" y="-99773"/>
            <a:ext cx="1524000" cy="7061682"/>
          </a:xfrm>
          <a:prstGeom prst="roundRect">
            <a:avLst>
              <a:gd name="adj" fmla="val 679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1091"/>
              </a:spcBef>
              <a:spcAft>
                <a:spcPts val="0"/>
              </a:spcAft>
              <a:buClrTx/>
              <a:buSzTx/>
              <a:buFontTx/>
              <a:buNone/>
              <a:tabLst/>
              <a:defRPr/>
            </a:pPr>
            <a:r>
              <a:rPr kumimoji="0" sz="1182" b="1" i="1" u="none" strike="noStrike" kern="0" cap="none" spc="0" normalizeH="0" baseline="0" noProof="0">
                <a:ln>
                  <a:noFill/>
                </a:ln>
                <a:solidFill>
                  <a:sysClr val="windowText" lastClr="000000"/>
                </a:solidFill>
                <a:effectLst/>
                <a:uLnTx/>
                <a:uFillTx/>
                <a:latin typeface="Arial" pitchFamily="34" charset="0"/>
                <a:cs typeface="Arial" pitchFamily="34" charset="0"/>
              </a:rPr>
              <a:t>Note: </a:t>
            </a:r>
          </a:p>
          <a:p>
            <a:pPr marL="0" marR="0" lvl="0" indent="0" defTabSz="914400" eaLnBrk="1" fontAlgn="auto" latinLnBrk="0" hangingPunct="1">
              <a:lnSpc>
                <a:spcPct val="100000"/>
              </a:lnSpc>
              <a:spcBef>
                <a:spcPts val="1091"/>
              </a:spcBef>
              <a:spcAft>
                <a:spcPts val="0"/>
              </a:spcAft>
              <a:buClrTx/>
              <a:buSzTx/>
              <a:buFontTx/>
              <a:buNone/>
              <a:tabLst/>
              <a:defRPr/>
            </a:pPr>
            <a:r>
              <a:rPr kumimoji="0" sz="1182" b="1" i="1" u="none" strike="noStrike" kern="0" cap="none" spc="0" normalizeH="0" baseline="0" noProof="0">
                <a:ln>
                  <a:noFill/>
                </a:ln>
                <a:solidFill>
                  <a:sysClr val="windowText" lastClr="000000"/>
                </a:solidFill>
                <a:effectLst/>
                <a:uLnTx/>
                <a:uFillTx/>
                <a:latin typeface="Arial" pitchFamily="34" charset="0"/>
                <a:cs typeface="Arial" pitchFamily="34" charset="0"/>
              </a:rPr>
              <a:t>This certificate is designed to be printed. You should test print on regular paper to ensure proper positioning before printing on card stock.</a:t>
            </a:r>
          </a:p>
          <a:p>
            <a:pPr marL="0" marR="0" lvl="0" indent="0" defTabSz="914400" eaLnBrk="1" fontAlgn="auto" latinLnBrk="0" hangingPunct="1">
              <a:lnSpc>
                <a:spcPct val="100000"/>
              </a:lnSpc>
              <a:spcBef>
                <a:spcPts val="1091"/>
              </a:spcBef>
              <a:spcAft>
                <a:spcPts val="0"/>
              </a:spcAft>
              <a:buClrTx/>
              <a:buSzTx/>
              <a:buFontTx/>
              <a:buNone/>
              <a:tabLst/>
              <a:defRPr/>
            </a:pPr>
            <a:r>
              <a:rPr kumimoji="0" sz="1182" b="1" i="1" u="none" strike="noStrike" kern="0" cap="none" spc="0" normalizeH="0" baseline="0" noProof="0">
                <a:ln>
                  <a:noFill/>
                </a:ln>
                <a:solidFill>
                  <a:sysClr val="windowText" lastClr="000000"/>
                </a:solidFill>
                <a:effectLst/>
                <a:uLnTx/>
                <a:uFillTx/>
                <a:latin typeface="Arial" pitchFamily="34" charset="0"/>
                <a:cs typeface="Arial" pitchFamily="34" charset="0"/>
              </a:rPr>
              <a:t>You may need to uncheck Scale to Fit Paper in the Print dialog (in the Full Page Slides dropdown).</a:t>
            </a:r>
          </a:p>
        </p:txBody>
      </p:sp>
    </p:spTree>
    <p:extLst>
      <p:ext uri="{BB962C8B-B14F-4D97-AF65-F5344CB8AC3E}">
        <p14:creationId xmlns:p14="http://schemas.microsoft.com/office/powerpoint/2010/main" val="2984231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01369" y="1190617"/>
            <a:ext cx="6337163" cy="421709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579722" y="80163"/>
            <a:ext cx="9431053" cy="589576"/>
          </a:xfrm>
        </p:spPr>
        <p:txBody>
          <a:bodyPr/>
          <a:lstStyle/>
          <a:p>
            <a:r>
              <a:rPr lang="en-US" dirty="0"/>
              <a:t>(Localize) SWPPP, SWMP, or Both?</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sp>
        <p:nvSpPr>
          <p:cNvPr id="6" name="TextBox 5"/>
          <p:cNvSpPr txBox="1"/>
          <p:nvPr/>
        </p:nvSpPr>
        <p:spPr>
          <a:xfrm>
            <a:off x="1857747" y="2883665"/>
            <a:ext cx="6024405" cy="830997"/>
          </a:xfrm>
          <a:prstGeom prst="rect">
            <a:avLst/>
          </a:prstGeom>
          <a:noFill/>
        </p:spPr>
        <p:txBody>
          <a:bodyPr wrap="none" rtlCol="0">
            <a:spAutoFit/>
          </a:bodyPr>
          <a:lstStyle/>
          <a:p>
            <a:pPr marL="457200" indent="-457200" algn="ctr">
              <a:buFont typeface="Arial" panose="020B0604020202020204" pitchFamily="34" charset="0"/>
              <a:buChar char="•"/>
            </a:pPr>
            <a:r>
              <a:rPr lang="en-US" sz="2400" dirty="0">
                <a:solidFill>
                  <a:srgbClr val="FFFF00"/>
                </a:solidFill>
                <a:latin typeface="Arial" panose="020B0604020202020204" pitchFamily="34" charset="0"/>
                <a:cs typeface="Arial" panose="020B0604020202020204" pitchFamily="34" charset="0"/>
              </a:rPr>
              <a:t>Replace this slide with local information</a:t>
            </a:r>
          </a:p>
          <a:p>
            <a:pPr algn="ctr"/>
            <a:r>
              <a:rPr lang="en-US" sz="2400" dirty="0">
                <a:solidFill>
                  <a:srgbClr val="FFFF00"/>
                </a:solidFill>
                <a:latin typeface="Arial" panose="020B0604020202020204" pitchFamily="34" charset="0"/>
                <a:cs typeface="Arial" panose="020B0604020202020204" pitchFamily="34" charset="0"/>
              </a:rPr>
              <a:t>and local picture</a:t>
            </a:r>
          </a:p>
        </p:txBody>
      </p:sp>
    </p:spTree>
    <p:extLst>
      <p:ext uri="{BB962C8B-B14F-4D97-AF65-F5344CB8AC3E}">
        <p14:creationId xmlns:p14="http://schemas.microsoft.com/office/powerpoint/2010/main" val="33387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4_Blank">
  <a:themeElements>
    <a:clrScheme name="ACRP-blue-v2">
      <a:dk1>
        <a:srgbClr val="FFFFFF"/>
      </a:dk1>
      <a:lt1>
        <a:srgbClr val="7CA1C9"/>
      </a:lt1>
      <a:dk2>
        <a:srgbClr val="FFFFFF"/>
      </a:dk2>
      <a:lt2>
        <a:srgbClr val="7CA1C9"/>
      </a:lt2>
      <a:accent1>
        <a:srgbClr val="7CA1C9"/>
      </a:accent1>
      <a:accent2>
        <a:srgbClr val="59BD7D"/>
      </a:accent2>
      <a:accent3>
        <a:srgbClr val="1E4734"/>
      </a:accent3>
      <a:accent4>
        <a:srgbClr val="B77B28"/>
      </a:accent4>
      <a:accent5>
        <a:srgbClr val="E09E26"/>
      </a:accent5>
      <a:accent6>
        <a:srgbClr val="47391D"/>
      </a:accent6>
      <a:hlink>
        <a:srgbClr val="0378AD"/>
      </a:hlink>
      <a:folHlink>
        <a:srgbClr val="7CA1C9"/>
      </a:folHlink>
    </a:clrScheme>
    <a:fontScheme name="HelveticaNeueLT Std">
      <a:majorFont>
        <a:latin typeface="HelveticaNeueLT Std Med"/>
        <a:ea typeface=""/>
        <a:cs typeface=""/>
      </a:majorFont>
      <a:minorFont>
        <a:latin typeface="HelveticaNeueLT Std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crp_webinar_template.pptx" id="{F7DF8169-9D3F-4A61-B572-8D1E9E3E97B6}" vid="{2FDD2520-77F7-49FE-9360-89B17A952FCE}"/>
    </a:ext>
  </a:extLst>
</a:theme>
</file>

<file path=ppt/theme/theme2.xml><?xml version="1.0" encoding="utf-8"?>
<a:theme xmlns:a="http://schemas.openxmlformats.org/drawingml/2006/main" name="Certificate of Scholarship (Blue)">
  <a:themeElements>
    <a:clrScheme name="Certificate of Achievement">
      <a:dk1>
        <a:sysClr val="windowText" lastClr="000000"/>
      </a:dk1>
      <a:lt1>
        <a:sysClr val="window" lastClr="FFFFFF"/>
      </a:lt1>
      <a:dk2>
        <a:srgbClr val="404040"/>
      </a:dk2>
      <a:lt2>
        <a:srgbClr val="DBEEF4"/>
      </a:lt2>
      <a:accent1>
        <a:srgbClr val="009444"/>
      </a:accent1>
      <a:accent2>
        <a:srgbClr val="1C75BC"/>
      </a:accent2>
      <a:accent3>
        <a:srgbClr val="F15649"/>
      </a:accent3>
      <a:accent4>
        <a:srgbClr val="C18447"/>
      </a:accent4>
      <a:accent5>
        <a:srgbClr val="5F5F5F"/>
      </a:accent5>
      <a:accent6>
        <a:srgbClr val="F8DF4A"/>
      </a:accent6>
      <a:hlink>
        <a:srgbClr val="4BB9B4"/>
      </a:hlink>
      <a:folHlink>
        <a:srgbClr val="A6A6A6"/>
      </a:folHlink>
    </a:clrScheme>
    <a:fontScheme name="Palatino Linotype">
      <a:majorFont>
        <a:latin typeface="Palatino Linotype"/>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Palatino Linotype"/>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3DEC53A-9DF1-4780-BE92-17E971B7A9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23593</TotalTime>
  <Words>9423</Words>
  <Application>Microsoft Office PowerPoint</Application>
  <PresentationFormat>Widescreen</PresentationFormat>
  <Paragraphs>1311</Paragraphs>
  <Slides>89</Slides>
  <Notes>89</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89</vt:i4>
      </vt:variant>
    </vt:vector>
  </HeadingPairs>
  <TitlesOfParts>
    <vt:vector size="104" baseType="lpstr">
      <vt:lpstr>Arial</vt:lpstr>
      <vt:lpstr>Articulate</vt:lpstr>
      <vt:lpstr>Calibri</vt:lpstr>
      <vt:lpstr>Cambria</vt:lpstr>
      <vt:lpstr>Futura</vt:lpstr>
      <vt:lpstr>HelveticaNeueLT Std Blk</vt:lpstr>
      <vt:lpstr>HelveticaNeueLT Std Lt</vt:lpstr>
      <vt:lpstr>Palatino Linotype</vt:lpstr>
      <vt:lpstr>Segoe UI</vt:lpstr>
      <vt:lpstr>Symbol</vt:lpstr>
      <vt:lpstr>Trebuchet MS</vt:lpstr>
      <vt:lpstr>Wingdings</vt:lpstr>
      <vt:lpstr>4_Blank</vt:lpstr>
      <vt:lpstr>Certificate of Scholarship (Blue)</vt:lpstr>
      <vt:lpstr>Bitmap Image</vt:lpstr>
      <vt:lpstr>Notes to Instructor</vt:lpstr>
      <vt:lpstr>Course 3: Airport Stormwater Plans, Inspections &amp; Reporting </vt:lpstr>
      <vt:lpstr>Lesson 1 Objectives</vt:lpstr>
      <vt:lpstr>Stormwater Plans</vt:lpstr>
      <vt:lpstr>SWPPP: Stormwater Pollution Prevention Plan</vt:lpstr>
      <vt:lpstr>Stormwater Management Plan (SWMP)</vt:lpstr>
      <vt:lpstr>Airport SWPPP &amp; SWMP</vt:lpstr>
      <vt:lpstr>Total Maximum Daily Load (TMDL)</vt:lpstr>
      <vt:lpstr>(Localize) SWPPP, SWMP, or Both?</vt:lpstr>
      <vt:lpstr>SPCC Plan</vt:lpstr>
      <vt:lpstr>SPCC Plan Overlap with SWPPP, SWMP, NPDES</vt:lpstr>
      <vt:lpstr>Knowledge Check 1</vt:lpstr>
      <vt:lpstr>Knowledge Check 2</vt:lpstr>
      <vt:lpstr>Knowledge Check 3</vt:lpstr>
      <vt:lpstr>PowerPoint Presentation</vt:lpstr>
      <vt:lpstr>Lesson 2 Objectives</vt:lpstr>
      <vt:lpstr>Stormwater Pollution Prevention Plan (SWPPP)</vt:lpstr>
      <vt:lpstr>Industrial SWPPP Overview</vt:lpstr>
      <vt:lpstr>Construction SWPPP Overview </vt:lpstr>
      <vt:lpstr>Localize for Your Airport (Optional)</vt:lpstr>
      <vt:lpstr>SWPPP: Five Major Elements</vt:lpstr>
      <vt:lpstr>SWPPP: Five Major Elements</vt:lpstr>
      <vt:lpstr>(Localize) SWPPP Site Map </vt:lpstr>
      <vt:lpstr>Potential Pollution Sources</vt:lpstr>
      <vt:lpstr>Construction SWPPP</vt:lpstr>
      <vt:lpstr>Control Measures or BMPs</vt:lpstr>
      <vt:lpstr>SWPPP Schedules and Procedures</vt:lpstr>
      <vt:lpstr>Schedules and Procedures: Industrial Permit</vt:lpstr>
      <vt:lpstr>Schedules and Procedures: Construction</vt:lpstr>
      <vt:lpstr>SWPPP: Inspections and Reporting  </vt:lpstr>
      <vt:lpstr>Stormwater Inspections</vt:lpstr>
      <vt:lpstr>General Inspections</vt:lpstr>
      <vt:lpstr>Illicit Discharge Inspections</vt:lpstr>
      <vt:lpstr>Illicit Discharge Inspections</vt:lpstr>
      <vt:lpstr>Monitoring Permitted Stormwater Outfalls </vt:lpstr>
      <vt:lpstr>Annual Report to Permitting Agency</vt:lpstr>
      <vt:lpstr>Six Essential Practices of Industrial SWPPP Management</vt:lpstr>
      <vt:lpstr>Lesson 2 Summary</vt:lpstr>
      <vt:lpstr>Knowledge Check 4</vt:lpstr>
      <vt:lpstr>Knowledge Check 5</vt:lpstr>
      <vt:lpstr>Knowledge Check 6</vt:lpstr>
      <vt:lpstr>PowerPoint Presentation</vt:lpstr>
      <vt:lpstr>Lesson 3 Objectives</vt:lpstr>
      <vt:lpstr>What is an MS4?</vt:lpstr>
      <vt:lpstr>SWMP and MS4: Stormwater Management Plan</vt:lpstr>
      <vt:lpstr>MS4 SWMP</vt:lpstr>
      <vt:lpstr>Six Minimum Control Measures</vt:lpstr>
      <vt:lpstr>1. Public Education and Outreach</vt:lpstr>
      <vt:lpstr>2. Public Involvement and Participation</vt:lpstr>
      <vt:lpstr>2. Public Involvement and Participation</vt:lpstr>
      <vt:lpstr>3. Illicit Discharge Detection and Elimination</vt:lpstr>
      <vt:lpstr>4. Pollution Prevention: Good Housekeeping</vt:lpstr>
      <vt:lpstr>5. Construction Site Stormwater Runoff</vt:lpstr>
      <vt:lpstr>6. Post Construction Stormwater Management</vt:lpstr>
      <vt:lpstr>Other Considerations</vt:lpstr>
      <vt:lpstr>Lesson 3 Summary</vt:lpstr>
      <vt:lpstr>Knowledge Check 7</vt:lpstr>
      <vt:lpstr>Knowledge Check 8</vt:lpstr>
      <vt:lpstr>PowerPoint Presentation</vt:lpstr>
      <vt:lpstr>Lesson 4 Objectives</vt:lpstr>
      <vt:lpstr>SPCC: Spill Prevention, Controls, &amp; Countermeasures  </vt:lpstr>
      <vt:lpstr>SPCC Plan</vt:lpstr>
      <vt:lpstr>SPCC: Other Names</vt:lpstr>
      <vt:lpstr>State SPCC Regulations</vt:lpstr>
      <vt:lpstr>SPCC: Spill Prevention, Controls, &amp; Countermeasures</vt:lpstr>
      <vt:lpstr>Six SPCC Plan Components</vt:lpstr>
      <vt:lpstr>SPCC Plan Component 1:  Facility Description  </vt:lpstr>
      <vt:lpstr>SPCC Plan Component 2: Facility Map</vt:lpstr>
      <vt:lpstr>SPCC Plan Component 3: SPCC Controls</vt:lpstr>
      <vt:lpstr>SPCC Plan Component 3. SPCC Controls (Continued)</vt:lpstr>
      <vt:lpstr>SPCC Plan Component 3. SPCC Controls (Continued)</vt:lpstr>
      <vt:lpstr>SPCC Plan Component 3. SPCC Controls (Continued)</vt:lpstr>
      <vt:lpstr>SPCC Plan Component 4: Response Plan</vt:lpstr>
      <vt:lpstr>SPCC Plan Component 4: Response Plan (Continued)</vt:lpstr>
      <vt:lpstr>SPCC Plan Component 4: Response Plan (Continued)</vt:lpstr>
      <vt:lpstr>SPCC Plan Component 4: Response Plan</vt:lpstr>
      <vt:lpstr>SPCC Plan Component 4: Emergency Action Plan</vt:lpstr>
      <vt:lpstr>SPCC Plan Component 4: Emergency Response </vt:lpstr>
      <vt:lpstr>SPCC Plan Component 5: Inspections Plan</vt:lpstr>
      <vt:lpstr>SPCC Plan Component 5: Spill Response Equipment</vt:lpstr>
      <vt:lpstr>SPCC Plan Component 5: Staff Training</vt:lpstr>
      <vt:lpstr>SPCC Plan Component 6: Recertification</vt:lpstr>
      <vt:lpstr>SPCC Plan Component 6: Self-Certification</vt:lpstr>
      <vt:lpstr>Lesson 4 Summary</vt:lpstr>
      <vt:lpstr>Knowledge Check 10</vt:lpstr>
      <vt:lpstr>Knowledge Check 11</vt:lpstr>
      <vt:lpstr>Knowledge Check 12</vt:lpstr>
      <vt:lpstr>Class Wrap-up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PowerPoint</dc:title>
  <dc:creator>Karen Miller</dc:creator>
  <cp:lastModifiedBy>Karen Miller</cp:lastModifiedBy>
  <cp:revision>519</cp:revision>
  <cp:lastPrinted>2016-12-29T20:27:48Z</cp:lastPrinted>
  <dcterms:created xsi:type="dcterms:W3CDTF">2015-10-30T01:45:13Z</dcterms:created>
  <dcterms:modified xsi:type="dcterms:W3CDTF">2017-01-22T20:34:09Z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TC029239449991</vt:lpwstr>
  </property>
</Properties>
</file>