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12" r:id="rId2"/>
  </p:sldMasterIdLst>
  <p:notesMasterIdLst>
    <p:notesMasterId r:id="rId72"/>
  </p:notesMasterIdLst>
  <p:handoutMasterIdLst>
    <p:handoutMasterId r:id="rId73"/>
  </p:handoutMasterIdLst>
  <p:sldIdLst>
    <p:sldId id="433" r:id="rId3"/>
    <p:sldId id="368" r:id="rId4"/>
    <p:sldId id="369" r:id="rId5"/>
    <p:sldId id="443" r:id="rId6"/>
    <p:sldId id="370" r:id="rId7"/>
    <p:sldId id="375" r:id="rId8"/>
    <p:sldId id="376" r:id="rId9"/>
    <p:sldId id="442" r:id="rId10"/>
    <p:sldId id="387" r:id="rId11"/>
    <p:sldId id="388" r:id="rId12"/>
    <p:sldId id="451" r:id="rId13"/>
    <p:sldId id="389" r:id="rId14"/>
    <p:sldId id="434" r:id="rId15"/>
    <p:sldId id="374" r:id="rId16"/>
    <p:sldId id="436" r:id="rId17"/>
    <p:sldId id="444" r:id="rId18"/>
    <p:sldId id="373" r:id="rId19"/>
    <p:sldId id="390" r:id="rId20"/>
    <p:sldId id="391" r:id="rId21"/>
    <p:sldId id="392" r:id="rId22"/>
    <p:sldId id="452" r:id="rId23"/>
    <p:sldId id="393" r:id="rId24"/>
    <p:sldId id="438" r:id="rId25"/>
    <p:sldId id="394" r:id="rId26"/>
    <p:sldId id="395" r:id="rId27"/>
    <p:sldId id="396" r:id="rId28"/>
    <p:sldId id="449" r:id="rId29"/>
    <p:sldId id="397" r:id="rId30"/>
    <p:sldId id="439" r:id="rId31"/>
    <p:sldId id="398" r:id="rId32"/>
    <p:sldId id="399" r:id="rId33"/>
    <p:sldId id="400" r:id="rId34"/>
    <p:sldId id="401" r:id="rId35"/>
    <p:sldId id="402" r:id="rId36"/>
    <p:sldId id="403" r:id="rId37"/>
    <p:sldId id="405" r:id="rId38"/>
    <p:sldId id="406" r:id="rId39"/>
    <p:sldId id="407" r:id="rId40"/>
    <p:sldId id="450" r:id="rId41"/>
    <p:sldId id="408" r:id="rId42"/>
    <p:sldId id="409" r:id="rId43"/>
    <p:sldId id="410" r:id="rId44"/>
    <p:sldId id="411" r:id="rId45"/>
    <p:sldId id="412" r:id="rId46"/>
    <p:sldId id="413" r:id="rId47"/>
    <p:sldId id="414" r:id="rId48"/>
    <p:sldId id="415" r:id="rId49"/>
    <p:sldId id="416" r:id="rId50"/>
    <p:sldId id="417" r:id="rId51"/>
    <p:sldId id="418" r:id="rId52"/>
    <p:sldId id="440" r:id="rId53"/>
    <p:sldId id="419" r:id="rId54"/>
    <p:sldId id="372" r:id="rId55"/>
    <p:sldId id="447" r:id="rId56"/>
    <p:sldId id="420" r:id="rId57"/>
    <p:sldId id="422" r:id="rId58"/>
    <p:sldId id="423" r:id="rId59"/>
    <p:sldId id="424" r:id="rId60"/>
    <p:sldId id="425" r:id="rId61"/>
    <p:sldId id="426" r:id="rId62"/>
    <p:sldId id="427" r:id="rId63"/>
    <p:sldId id="428" r:id="rId64"/>
    <p:sldId id="429" r:id="rId65"/>
    <p:sldId id="453" r:id="rId66"/>
    <p:sldId id="430" r:id="rId67"/>
    <p:sldId id="432" r:id="rId68"/>
    <p:sldId id="454" r:id="rId69"/>
    <p:sldId id="435" r:id="rId70"/>
    <p:sldId id="448" r:id="rId7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i Nichols" initials="KN" lastIdx="1" clrIdx="0">
    <p:extLst/>
  </p:cmAuthor>
  <p:cmAuthor id="2" name="Dean Mericas" initials="DM" lastIdx="24"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79B4F"/>
    <a:srgbClr val="0F78AE"/>
    <a:srgbClr val="FFFF00"/>
    <a:srgbClr val="D6A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11" autoAdjust="0"/>
    <p:restoredTop sz="67027" autoAdjust="0"/>
  </p:normalViewPr>
  <p:slideViewPr>
    <p:cSldViewPr snapToGrid="0">
      <p:cViewPr varScale="1">
        <p:scale>
          <a:sx n="50" d="100"/>
          <a:sy n="50" d="100"/>
        </p:scale>
        <p:origin x="48" y="3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33" d="100"/>
        <a:sy n="33" d="100"/>
      </p:scale>
      <p:origin x="0" y="-2208"/>
    </p:cViewPr>
  </p:sorterViewPr>
  <p:notesViewPr>
    <p:cSldViewPr snapToGrid="0">
      <p:cViewPr varScale="1">
        <p:scale>
          <a:sx n="85" d="100"/>
          <a:sy n="85" d="100"/>
        </p:scale>
        <p:origin x="312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BBDB6EF1-52C9-45B5-8DEB-3316DB65E6C3}" type="datetimeFigureOut">
              <a:rPr lang="en-US" smtClean="0"/>
              <a:t>1/21/2017</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4212071C-3C38-413D-93E8-3BAA8531814E}" type="slidenum">
              <a:rPr lang="en-US" smtClean="0"/>
              <a:t>‹#›</a:t>
            </a:fld>
            <a:endParaRPr lang="en-US"/>
          </a:p>
        </p:txBody>
      </p:sp>
    </p:spTree>
    <p:extLst>
      <p:ext uri="{BB962C8B-B14F-4D97-AF65-F5344CB8AC3E}">
        <p14:creationId xmlns:p14="http://schemas.microsoft.com/office/powerpoint/2010/main" val="31970689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59F9A9A8-266E-494F-ADDA-2F1E190BA4EF}" type="datetimeFigureOut">
              <a:rPr lang="en-US" smtClean="0"/>
              <a:t>1/21/2017</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66A6535-69EB-4909-A69E-3F98EF18931E}" type="slidenum">
              <a:rPr lang="en-US" smtClean="0"/>
              <a:t>‹#›</a:t>
            </a:fld>
            <a:endParaRPr lang="en-US"/>
          </a:p>
        </p:txBody>
      </p:sp>
    </p:spTree>
    <p:extLst>
      <p:ext uri="{BB962C8B-B14F-4D97-AF65-F5344CB8AC3E}">
        <p14:creationId xmlns:p14="http://schemas.microsoft.com/office/powerpoint/2010/main" val="3068920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dirty="0">
                <a:effectLst/>
              </a:rPr>
              <a:t>Notes to Instructor</a:t>
            </a:r>
          </a:p>
          <a:p>
            <a:pPr marL="0" indent="0">
              <a:buFont typeface="Arial" panose="020B0604020202020204" pitchFamily="34" charset="0"/>
              <a:buNone/>
            </a:pPr>
            <a:r>
              <a:rPr lang="en-US" sz="1100" dirty="0">
                <a:solidFill>
                  <a:srgbClr val="000000"/>
                </a:solidFill>
              </a:rPr>
              <a:t>Training is approximately 60 Minutes total </a:t>
            </a:r>
            <a:br>
              <a:rPr lang="en-US" sz="1100" dirty="0">
                <a:solidFill>
                  <a:srgbClr val="000000"/>
                </a:solidFill>
              </a:rPr>
            </a:br>
            <a:r>
              <a:rPr lang="en-US" sz="1100" b="1" dirty="0">
                <a:solidFill>
                  <a:srgbClr val="000000"/>
                </a:solidFill>
              </a:rPr>
              <a:t>50 </a:t>
            </a:r>
            <a:r>
              <a:rPr lang="en-US" sz="1100" dirty="0">
                <a:solidFill>
                  <a:srgbClr val="000000"/>
                </a:solidFill>
              </a:rPr>
              <a:t>minutes of instruction plus 10 question class discussion quiz </a:t>
            </a:r>
            <a:br>
              <a:rPr lang="en-US" sz="1100" dirty="0">
                <a:solidFill>
                  <a:srgbClr val="000000"/>
                </a:solidFill>
              </a:rPr>
            </a:br>
            <a:endParaRPr lang="en-US" sz="1100" dirty="0">
              <a:solidFill>
                <a:srgbClr val="000000"/>
              </a:solidFill>
            </a:endParaRPr>
          </a:p>
          <a:p>
            <a:pPr marL="342900" indent="-342900">
              <a:buFont typeface="Arial" panose="020B0604020202020204" pitchFamily="34" charset="0"/>
              <a:buChar char="•"/>
            </a:pPr>
            <a:r>
              <a:rPr lang="en-US" sz="1100" dirty="0">
                <a:solidFill>
                  <a:srgbClr val="000000"/>
                </a:solidFill>
              </a:rPr>
              <a:t>This training course was created for airport staff and tenants </a:t>
            </a:r>
            <a:br>
              <a:rPr lang="en-US" sz="1100" dirty="0">
                <a:solidFill>
                  <a:srgbClr val="000000"/>
                </a:solidFill>
              </a:rPr>
            </a:br>
            <a:r>
              <a:rPr lang="en-US" sz="1100" dirty="0">
                <a:solidFill>
                  <a:srgbClr val="000000"/>
                </a:solidFill>
              </a:rPr>
              <a:t>who are responsible for management of stormwater operations.</a:t>
            </a:r>
          </a:p>
          <a:p>
            <a:pPr marL="342900" indent="-342900">
              <a:buFont typeface="Arial" panose="020B0604020202020204" pitchFamily="34" charset="0"/>
              <a:buChar char="•"/>
            </a:pPr>
            <a:r>
              <a:rPr lang="en-US" sz="1100" dirty="0">
                <a:solidFill>
                  <a:srgbClr val="000000"/>
                </a:solidFill>
              </a:rPr>
              <a:t>There are two </a:t>
            </a:r>
            <a:r>
              <a:rPr lang="en-US" sz="1100" b="1" dirty="0">
                <a:solidFill>
                  <a:srgbClr val="000000"/>
                </a:solidFill>
              </a:rPr>
              <a:t>Optional</a:t>
            </a:r>
            <a:r>
              <a:rPr lang="en-US" sz="1100" dirty="0">
                <a:solidFill>
                  <a:srgbClr val="000000"/>
                </a:solidFill>
              </a:rPr>
              <a:t> slides to “localize” for your airport situation. </a:t>
            </a:r>
            <a:br>
              <a:rPr lang="en-US" sz="1100" dirty="0">
                <a:solidFill>
                  <a:srgbClr val="000000"/>
                </a:solidFill>
              </a:rPr>
            </a:br>
            <a:r>
              <a:rPr lang="en-US" sz="1100" dirty="0">
                <a:solidFill>
                  <a:srgbClr val="000000"/>
                </a:solidFill>
              </a:rPr>
              <a:t>Use this slide deck as is, or add more to fit your need.</a:t>
            </a:r>
          </a:p>
          <a:p>
            <a:pPr marL="342900" indent="-342900">
              <a:buFont typeface="Arial" panose="020B0604020202020204" pitchFamily="34" charset="0"/>
              <a:buChar char="•"/>
            </a:pPr>
            <a:r>
              <a:rPr lang="en-US" sz="1100" dirty="0">
                <a:solidFill>
                  <a:srgbClr val="000000"/>
                </a:solidFill>
              </a:rPr>
              <a:t>There are no bullet point transitions, click and see entire screen</a:t>
            </a:r>
          </a:p>
          <a:p>
            <a:pPr marL="342900" indent="-342900">
              <a:buFont typeface="Arial" panose="020B0604020202020204" pitchFamily="34" charset="0"/>
              <a:buChar char="•"/>
            </a:pPr>
            <a:r>
              <a:rPr lang="en-US" sz="1100" dirty="0">
                <a:solidFill>
                  <a:srgbClr val="000000"/>
                </a:solidFill>
              </a:rPr>
              <a:t>Print a </a:t>
            </a:r>
            <a:r>
              <a:rPr lang="en-US" sz="1100" b="1" dirty="0">
                <a:solidFill>
                  <a:srgbClr val="000000"/>
                </a:solidFill>
              </a:rPr>
              <a:t>Notes Version </a:t>
            </a:r>
            <a:r>
              <a:rPr lang="en-US" sz="1100" dirty="0">
                <a:solidFill>
                  <a:srgbClr val="000000"/>
                </a:solidFill>
              </a:rPr>
              <a:t>for your Instructor Guide</a:t>
            </a:r>
          </a:p>
          <a:p>
            <a:pPr marL="342900" indent="-342900">
              <a:buFont typeface="Arial" panose="020B0604020202020204" pitchFamily="34" charset="0"/>
              <a:buChar char="•"/>
            </a:pPr>
            <a:r>
              <a:rPr lang="en-US" sz="1100" b="1" dirty="0">
                <a:solidFill>
                  <a:srgbClr val="000000"/>
                </a:solidFill>
              </a:rPr>
              <a:t>Note: </a:t>
            </a:r>
            <a:r>
              <a:rPr lang="en-US" sz="1100" dirty="0">
                <a:solidFill>
                  <a:srgbClr val="000000"/>
                </a:solidFill>
              </a:rPr>
              <a:t>The final quiz can be a printed quiz or class discussion. </a:t>
            </a:r>
          </a:p>
          <a:p>
            <a:pPr marL="342900" indent="-342900">
              <a:buFont typeface="Arial" panose="020B0604020202020204" pitchFamily="34" charset="0"/>
              <a:buChar char="•"/>
            </a:pPr>
            <a:r>
              <a:rPr lang="en-US" sz="1100" dirty="0">
                <a:solidFill>
                  <a:srgbClr val="000000"/>
                </a:solidFill>
              </a:rPr>
              <a:t>Optional: Course handout (PDF) and certificate (last slide)</a:t>
            </a:r>
            <a:endParaRPr lang="en-US" sz="1100" dirty="0"/>
          </a:p>
          <a:p>
            <a:pPr marL="0" indent="0">
              <a:buFont typeface="Arial" panose="020B0604020202020204" pitchFamily="34" charset="0"/>
              <a:buNone/>
            </a:pPr>
            <a:endParaRPr lang="en-US" sz="1100" dirty="0">
              <a:effectLst/>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2F90DF7-9D93-4D76-A7CE-4D16F346478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96046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Safety is of utmost importance for airport operations; therefore there are additional considerations when selecting BMPs for airports. Some BMPs are compatible with airport safety requirements and some may require modifications to standard designs to prevent them from becoming</a:t>
            </a:r>
            <a:r>
              <a:rPr lang="en-US" baseline="0" dirty="0"/>
              <a:t> a</a:t>
            </a:r>
            <a:r>
              <a:rPr lang="en-US" dirty="0"/>
              <a:t> wildlife attractant.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several FAA Advisory Circulars related to airport safety and drainage design that you should be aware of. </a:t>
            </a:r>
            <a:r>
              <a:rPr lang="en-US" sz="1200" b="0" u="none" kern="1200" dirty="0">
                <a:solidFill>
                  <a:schemeClr val="tx1"/>
                </a:solidFill>
                <a:effectLst/>
                <a:latin typeface="+mn-lt"/>
                <a:ea typeface="+mn-ea"/>
                <a:cs typeface="+mn-cs"/>
              </a:rPr>
              <a:t>FAA Advisory Circular 150/5200-33B Hazardous Wildlife Attractants on or Near Airports, provides guidance on land uses that have the potential to attract hazardous wildlife on or near public-use airports. </a:t>
            </a:r>
          </a:p>
          <a:p>
            <a:endParaRPr lang="en-US" sz="1200" b="0" u="none" kern="1200" dirty="0">
              <a:solidFill>
                <a:schemeClr val="tx1"/>
              </a:solidFill>
              <a:effectLst/>
              <a:latin typeface="+mn-lt"/>
              <a:ea typeface="+mn-ea"/>
              <a:cs typeface="+mn-cs"/>
            </a:endParaRPr>
          </a:p>
          <a:p>
            <a:r>
              <a:rPr lang="en-US" sz="1200" b="0" u="none" kern="1200" dirty="0">
                <a:solidFill>
                  <a:schemeClr val="tx1"/>
                </a:solidFill>
                <a:effectLst/>
                <a:latin typeface="+mn-lt"/>
                <a:ea typeface="+mn-ea"/>
                <a:cs typeface="+mn-cs"/>
              </a:rPr>
              <a:t>FAA AC 150/5320-5D Airport Drainage Design provides guidance on the design and construction of airport surface storm drainage systems; and subsurface drainage systems for paved runways, taxiways, and aprons. </a:t>
            </a:r>
          </a:p>
          <a:p>
            <a:endParaRPr lang="en-US" sz="1200" b="0" u="non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10</a:t>
            </a:fld>
            <a:endParaRPr lang="en-US"/>
          </a:p>
        </p:txBody>
      </p:sp>
    </p:spTree>
    <p:extLst>
      <p:ext uri="{BB962C8B-B14F-4D97-AF65-F5344CB8AC3E}">
        <p14:creationId xmlns:p14="http://schemas.microsoft.com/office/powerpoint/2010/main" val="635887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Key guidelines in the Advisory Circulars are: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Consider proximity to airfield operations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Avoid or minimize standing water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Avoid or minimize habitat creation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Avoid or minimize physical obstructions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Minimize maintenance requirements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11</a:t>
            </a:fld>
            <a:endParaRPr lang="en-US"/>
          </a:p>
        </p:txBody>
      </p:sp>
    </p:spTree>
    <p:extLst>
      <p:ext uri="{BB962C8B-B14F-4D97-AF65-F5344CB8AC3E}">
        <p14:creationId xmlns:p14="http://schemas.microsoft.com/office/powerpoint/2010/main" val="3762437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FAA Advisory Circular on Hazardous</a:t>
            </a:r>
            <a:r>
              <a:rPr lang="en-US" baseline="0" dirty="0"/>
              <a:t> Wildlife Attractants on or Near Airports designates a 5 mile radius, called </a:t>
            </a:r>
            <a:r>
              <a:rPr lang="en-US" dirty="0"/>
              <a:t>Perimeter C, between the air operations</a:t>
            </a:r>
            <a:r>
              <a:rPr lang="en-US" baseline="0" dirty="0"/>
              <a:t> area (AOA) and anything that could be considered a wildlife attractant including wet detention ponds, wetlands and waste disposal facilities.</a:t>
            </a:r>
          </a:p>
          <a:p>
            <a:endParaRPr lang="en-US" baseline="0" dirty="0"/>
          </a:p>
          <a:p>
            <a:r>
              <a:rPr lang="en-US" baseline="0" dirty="0"/>
              <a:t>To satisfy this requirement, airport ponds must drain down within 48 hours. </a:t>
            </a:r>
          </a:p>
          <a:p>
            <a:r>
              <a:rPr lang="en-US" baseline="0" dirty="0"/>
              <a:t>Airport managers are encouraged to notify local municipalities and surrounding communities within Perimeter C of this requirement.  </a:t>
            </a:r>
          </a:p>
          <a:p>
            <a:endParaRPr lang="en-US" baseline="0" dirty="0"/>
          </a:p>
          <a:p>
            <a:r>
              <a:rPr lang="en-US" baseline="0" dirty="0"/>
              <a:t>ASK: Have you or your airport managers notified local municipalities within Perimeter C of your airport about FAA’s requirements?</a:t>
            </a:r>
            <a:endParaRPr lang="en-US"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12</a:t>
            </a:fld>
            <a:endParaRPr lang="en-US"/>
          </a:p>
        </p:txBody>
      </p:sp>
    </p:spTree>
    <p:extLst>
      <p:ext uri="{BB962C8B-B14F-4D97-AF65-F5344CB8AC3E}">
        <p14:creationId xmlns:p14="http://schemas.microsoft.com/office/powerpoint/2010/main" val="1709881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 </a:t>
            </a:r>
          </a:p>
          <a:p>
            <a:r>
              <a:rPr lang="en-US" b="1" i="1" dirty="0"/>
              <a:t>NOTES</a:t>
            </a:r>
            <a:br>
              <a:rPr lang="en-US" i="1" dirty="0"/>
            </a:br>
            <a:r>
              <a:rPr lang="en-US" i="0" dirty="0"/>
              <a:t>Use this</a:t>
            </a:r>
            <a:r>
              <a:rPr lang="en-US" i="0" baseline="0" dirty="0"/>
              <a:t> slide to show general drainage at your airport</a:t>
            </a:r>
          </a:p>
          <a:p>
            <a:endParaRPr lang="en-US" i="0" baseline="0" dirty="0"/>
          </a:p>
          <a:p>
            <a:r>
              <a:rPr lang="en-US" i="0" baseline="0" dirty="0"/>
              <a:t>Locations for stormwater BMPs must also consider drainage areas and the conditions at a potential site for a BMP. The groundwater and soil conditions may help to narrow down locations </a:t>
            </a:r>
            <a:r>
              <a:rPr lang="en-US" i="0" baseline="0"/>
              <a:t>for stormwater BMPs. </a:t>
            </a:r>
            <a:endParaRPr lang="en-US" i="0"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2F90DF7-9D93-4D76-A7CE-4D16F346478E}" type="slidenum">
              <a:rPr lang="en-US" smtClean="0"/>
              <a:t>13</a:t>
            </a:fld>
            <a:endParaRPr lang="en-US"/>
          </a:p>
        </p:txBody>
      </p:sp>
    </p:spTree>
    <p:extLst>
      <p:ext uri="{BB962C8B-B14F-4D97-AF65-F5344CB8AC3E}">
        <p14:creationId xmlns:p14="http://schemas.microsoft.com/office/powerpoint/2010/main" val="1655419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It’s time for a knowledge</a:t>
            </a:r>
            <a:r>
              <a:rPr lang="en-US" baseline="0" dirty="0"/>
              <a:t> check for the material we just covered. </a:t>
            </a:r>
            <a:br>
              <a:rPr lang="en-US" baseline="0" dirty="0"/>
            </a:br>
            <a:br>
              <a:rPr lang="en-US" baseline="0" dirty="0"/>
            </a:br>
            <a:r>
              <a:rPr lang="en-US" baseline="0" dirty="0"/>
              <a:t>Multiple Choice</a:t>
            </a:r>
          </a:p>
          <a:p>
            <a:pPr marL="0" indent="0">
              <a:buNone/>
            </a:pPr>
            <a:r>
              <a:rPr lang="en-US" dirty="0"/>
              <a:t>What is unique about BMP selection at airports?</a:t>
            </a:r>
            <a:br>
              <a:rPr lang="en-US" dirty="0"/>
            </a:br>
            <a:endParaRPr lang="en-US" dirty="0"/>
          </a:p>
          <a:p>
            <a:pPr marL="228600" indent="-228600">
              <a:buFont typeface="+mj-lt"/>
              <a:buAutoNum type="alphaUcPeriod"/>
            </a:pPr>
            <a:r>
              <a:rPr lang="en-US" dirty="0"/>
              <a:t>Airport Pollutants of Concern</a:t>
            </a:r>
          </a:p>
          <a:p>
            <a:pPr marL="228600" indent="-228600">
              <a:buFont typeface="+mj-lt"/>
              <a:buAutoNum type="alphaUcPeriod"/>
            </a:pPr>
            <a:r>
              <a:rPr lang="en-US" dirty="0"/>
              <a:t>Safety Criteria</a:t>
            </a:r>
          </a:p>
          <a:p>
            <a:pPr marL="228600" indent="-228600">
              <a:buFont typeface="+mj-lt"/>
              <a:buAutoNum type="alphaUcPeriod"/>
            </a:pPr>
            <a:r>
              <a:rPr lang="en-US" dirty="0"/>
              <a:t>They are optional</a:t>
            </a:r>
          </a:p>
          <a:p>
            <a:pPr marL="228600" indent="-228600">
              <a:buFont typeface="+mj-lt"/>
              <a:buAutoNum type="alphaUcPeriod"/>
            </a:pPr>
            <a:r>
              <a:rPr lang="en-US" b="1" dirty="0"/>
              <a:t>A and B (Correct)</a:t>
            </a:r>
          </a:p>
          <a:p>
            <a:endParaRPr lang="en-US"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14</a:t>
            </a:fld>
            <a:endParaRPr lang="en-US"/>
          </a:p>
        </p:txBody>
      </p:sp>
    </p:spTree>
    <p:extLst>
      <p:ext uri="{BB962C8B-B14F-4D97-AF65-F5344CB8AC3E}">
        <p14:creationId xmlns:p14="http://schemas.microsoft.com/office/powerpoint/2010/main" val="2228146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or False</a:t>
            </a:r>
          </a:p>
          <a:p>
            <a:r>
              <a:rPr lang="en-US" dirty="0"/>
              <a:t>Perimeter C is equal to 10 miles between the air operations area (AOA) and anything considered a wildlife attractant like a wet detention pond, wetlands, or waste disposal. </a:t>
            </a:r>
          </a:p>
          <a:p>
            <a:endParaRPr lang="en-US" dirty="0"/>
          </a:p>
          <a:p>
            <a:r>
              <a:rPr lang="en-US" b="1" dirty="0"/>
              <a:t>Correct Answer: False </a:t>
            </a:r>
            <a:r>
              <a:rPr lang="en-US" dirty="0"/>
              <a:t>– </a:t>
            </a:r>
            <a:r>
              <a:rPr lang="en-US" i="1" dirty="0"/>
              <a:t>Perimeter C  is equal to 5 miles</a:t>
            </a:r>
          </a:p>
        </p:txBody>
      </p:sp>
      <p:sp>
        <p:nvSpPr>
          <p:cNvPr id="4" name="Slide Number Placeholder 3"/>
          <p:cNvSpPr>
            <a:spLocks noGrp="1"/>
          </p:cNvSpPr>
          <p:nvPr>
            <p:ph type="sldNum" sz="quarter" idx="10"/>
          </p:nvPr>
        </p:nvSpPr>
        <p:spPr/>
        <p:txBody>
          <a:bodyPr/>
          <a:lstStyle/>
          <a:p>
            <a:fld id="{D66A6535-69EB-4909-A69E-3F98EF18931E}" type="slidenum">
              <a:rPr lang="en-US" smtClean="0"/>
              <a:t>15</a:t>
            </a:fld>
            <a:endParaRPr lang="en-US"/>
          </a:p>
        </p:txBody>
      </p:sp>
    </p:spTree>
    <p:extLst>
      <p:ext uri="{BB962C8B-B14F-4D97-AF65-F5344CB8AC3E}">
        <p14:creationId xmlns:p14="http://schemas.microsoft.com/office/powerpoint/2010/main" val="319346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r>
              <a:rPr lang="en-US" baseline="0" dirty="0"/>
              <a:t> to </a:t>
            </a:r>
            <a:r>
              <a:rPr lang="en-US" sz="1200" b="0" dirty="0">
                <a:solidFill>
                  <a:srgbClr val="0F78AE"/>
                </a:solidFill>
                <a:effectLst>
                  <a:outerShdw blurRad="38100" dist="38100" dir="2700000" algn="tl">
                    <a:srgbClr val="000000">
                      <a:alpha val="43137"/>
                    </a:srgbClr>
                  </a:outerShdw>
                </a:effectLst>
              </a:rPr>
              <a:t>Lesson 2: Identifying Stormwater BMP Categories</a:t>
            </a:r>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16</a:t>
            </a:fld>
            <a:endParaRPr lang="en-US"/>
          </a:p>
        </p:txBody>
      </p:sp>
    </p:spTree>
    <p:extLst>
      <p:ext uri="{BB962C8B-B14F-4D97-AF65-F5344CB8AC3E}">
        <p14:creationId xmlns:p14="http://schemas.microsoft.com/office/powerpoint/2010/main" val="3594224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you will learn about three categories of BMPs:</a:t>
            </a:r>
          </a:p>
          <a:p>
            <a:endParaRPr lang="en-US" dirty="0"/>
          </a:p>
          <a:p>
            <a:pPr marL="171450" indent="-171450">
              <a:buFont typeface="Arial" panose="020B0604020202020204" pitchFamily="34" charset="0"/>
              <a:buChar char="•"/>
            </a:pPr>
            <a:r>
              <a:rPr lang="en-US" dirty="0"/>
              <a:t>Good Housekeeping or Source Control BMPs that prevent pollutants at the source.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Structural BMPs that remove or filter pollutants from runoff</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Construction BMPs which are specific to construction projects and include both Source Control and Structural practices</a:t>
            </a:r>
          </a:p>
        </p:txBody>
      </p:sp>
      <p:sp>
        <p:nvSpPr>
          <p:cNvPr id="4" name="Slide Number Placeholder 3"/>
          <p:cNvSpPr>
            <a:spLocks noGrp="1"/>
          </p:cNvSpPr>
          <p:nvPr>
            <p:ph type="sldNum" sz="quarter" idx="10"/>
          </p:nvPr>
        </p:nvSpPr>
        <p:spPr/>
        <p:txBody>
          <a:bodyPr/>
          <a:lstStyle/>
          <a:p>
            <a:fld id="{D66A6535-69EB-4909-A69E-3F98EF18931E}" type="slidenum">
              <a:rPr lang="en-US" smtClean="0"/>
              <a:t>17</a:t>
            </a:fld>
            <a:endParaRPr lang="en-US"/>
          </a:p>
        </p:txBody>
      </p:sp>
    </p:spTree>
    <p:extLst>
      <p:ext uri="{BB962C8B-B14F-4D97-AF65-F5344CB8AC3E}">
        <p14:creationId xmlns:p14="http://schemas.microsoft.com/office/powerpoint/2010/main" val="4232174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Housekeeping BMPs establish procedures and protocols aimed at keeping potential </a:t>
            </a:r>
            <a:r>
              <a:rPr lang="en-US" u="none" dirty="0"/>
              <a:t>pollutants out of stormwater and ultimately </a:t>
            </a:r>
            <a:r>
              <a:rPr lang="en-US" dirty="0"/>
              <a:t>out of our rivers and lakes.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look at some examples of source control BMPs common to</a:t>
            </a:r>
            <a:r>
              <a:rPr lang="en-US" b="0" u="none" dirty="0"/>
              <a:t> airports.  </a:t>
            </a:r>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18</a:t>
            </a:fld>
            <a:endParaRPr lang="en-US"/>
          </a:p>
        </p:txBody>
      </p:sp>
    </p:spTree>
    <p:extLst>
      <p:ext uri="{BB962C8B-B14F-4D97-AF65-F5344CB8AC3E}">
        <p14:creationId xmlns:p14="http://schemas.microsoft.com/office/powerpoint/2010/main" val="3567190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any </a:t>
            </a:r>
            <a:r>
              <a:rPr lang="en-US" dirty="0" err="1"/>
              <a:t>stormwater</a:t>
            </a:r>
            <a:r>
              <a:rPr lang="en-US" dirty="0"/>
              <a:t> management program to be successful, the people whose activities can impact </a:t>
            </a:r>
            <a:r>
              <a:rPr lang="en-US" dirty="0" err="1"/>
              <a:t>stormwater</a:t>
            </a:r>
            <a:r>
              <a:rPr lang="en-US" dirty="0"/>
              <a:t> must know the actions or procedures required of them to prevent </a:t>
            </a:r>
            <a:r>
              <a:rPr lang="en-US" dirty="0" err="1"/>
              <a:t>stormwater</a:t>
            </a:r>
            <a:r>
              <a:rPr lang="en-US" dirty="0"/>
              <a:t> pollution in their day-to-day activities.</a:t>
            </a:r>
          </a:p>
          <a:p>
            <a:endParaRPr lang="en-US" dirty="0"/>
          </a:p>
          <a:p>
            <a:r>
              <a:rPr lang="en-US" dirty="0"/>
              <a:t>This knowledge goes beyond just the</a:t>
            </a:r>
            <a:r>
              <a:rPr lang="en-US" baseline="0" dirty="0"/>
              <a:t> airport staff.  Training tenant staff on a regular basis facilitates all members of the airport community working towards the same </a:t>
            </a:r>
            <a:r>
              <a:rPr lang="en-US" baseline="0" dirty="0" err="1"/>
              <a:t>stormwater</a:t>
            </a:r>
            <a:r>
              <a:rPr lang="en-US" baseline="0" dirty="0"/>
              <a:t> goals in a manner that is consistent with permit requirements.</a:t>
            </a:r>
          </a:p>
          <a:p>
            <a:endParaRPr lang="en-US" baseline="0" dirty="0"/>
          </a:p>
          <a:p>
            <a:r>
              <a:rPr lang="en-US" dirty="0"/>
              <a:t>Additionally,</a:t>
            </a:r>
            <a:r>
              <a:rPr lang="en-US" baseline="0" dirty="0"/>
              <a:t> i</a:t>
            </a:r>
            <a:r>
              <a:rPr lang="en-US" dirty="0"/>
              <a:t>ndividuals involved in airport facilities maintenance, such as managing the landscape and pavement, need to know how their actions may impact </a:t>
            </a:r>
            <a:r>
              <a:rPr lang="en-US" dirty="0" err="1"/>
              <a:t>stormwater</a:t>
            </a:r>
            <a:r>
              <a:rPr lang="en-US" dirty="0"/>
              <a:t> quality,</a:t>
            </a:r>
            <a:r>
              <a:rPr lang="en-US" baseline="0" dirty="0"/>
              <a:t> </a:t>
            </a:r>
            <a:r>
              <a:rPr lang="en-US" dirty="0"/>
              <a:t>and the requirements for maintaining physical </a:t>
            </a:r>
            <a:r>
              <a:rPr lang="en-US" dirty="0" err="1"/>
              <a:t>stormwater</a:t>
            </a:r>
            <a:r>
              <a:rPr lang="en-US" dirty="0"/>
              <a:t> facilities. </a:t>
            </a:r>
          </a:p>
          <a:p>
            <a:endParaRPr lang="en-US" dirty="0"/>
          </a:p>
          <a:p>
            <a:r>
              <a:rPr lang="en-US" dirty="0"/>
              <a:t>ASK:</a:t>
            </a:r>
            <a:r>
              <a:rPr lang="en-US" baseline="0" dirty="0"/>
              <a:t> Who gets trained at your airport?</a:t>
            </a:r>
            <a:endParaRPr lang="en-US"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19</a:t>
            </a:fld>
            <a:endParaRPr lang="en-US"/>
          </a:p>
        </p:txBody>
      </p:sp>
    </p:spTree>
    <p:extLst>
      <p:ext uri="{BB962C8B-B14F-4D97-AF65-F5344CB8AC3E}">
        <p14:creationId xmlns:p14="http://schemas.microsoft.com/office/powerpoint/2010/main" val="34375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r>
              <a:rPr lang="en-US" baseline="0" dirty="0"/>
              <a:t> to Planning and Design of Stormwater Best Management Practices, or BMPs</a:t>
            </a:r>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2</a:t>
            </a:fld>
            <a:endParaRPr lang="en-US"/>
          </a:p>
        </p:txBody>
      </p:sp>
    </p:spTree>
    <p:extLst>
      <p:ext uri="{BB962C8B-B14F-4D97-AF65-F5344CB8AC3E}">
        <p14:creationId xmlns:p14="http://schemas.microsoft.com/office/powerpoint/2010/main" val="1321007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Because fertilizers have the potential to contribute excess nitrogen and phosphorus to receiving waters, they should only be used for plant establishment or as needed to prevent bare patches. Excess nitrogen and phosphorus</a:t>
            </a:r>
            <a:r>
              <a:rPr lang="en-US" baseline="0" dirty="0"/>
              <a:t> in receiving waters causing excess algal growth harming the fish and ecosystem.</a:t>
            </a:r>
            <a:endParaRPr lang="en-US" dirty="0"/>
          </a:p>
          <a:p>
            <a:endParaRPr lang="en-US" dirty="0"/>
          </a:p>
          <a:p>
            <a:r>
              <a:rPr lang="en-US" dirty="0"/>
              <a:t>Herbicide should be chosen carefully and applied sparingly if needed. Airport policy should include decisions regarding what amount of weeds are tolerable. </a:t>
            </a:r>
          </a:p>
          <a:p>
            <a:endParaRPr lang="en-US" dirty="0"/>
          </a:p>
          <a:p>
            <a:r>
              <a:rPr lang="en-US" dirty="0"/>
              <a:t>Neither fertilizer nor herbicide should be used in ditches, swales, </a:t>
            </a:r>
            <a:r>
              <a:rPr lang="en-US" dirty="0" err="1"/>
              <a:t>stormwater</a:t>
            </a:r>
            <a:r>
              <a:rPr lang="en-US" dirty="0"/>
              <a:t> management facilities, or locations where it could be washed</a:t>
            </a:r>
            <a:r>
              <a:rPr lang="en-US" baseline="0" dirty="0"/>
              <a:t> into </a:t>
            </a:r>
            <a:r>
              <a:rPr lang="en-US" dirty="0"/>
              <a:t>streams, lakes, or other water bodies.</a:t>
            </a:r>
          </a:p>
          <a:p>
            <a:endParaRPr lang="en-US" dirty="0"/>
          </a:p>
          <a:p>
            <a:r>
              <a:rPr lang="en-US" dirty="0"/>
              <a:t>Pest</a:t>
            </a:r>
            <a:r>
              <a:rPr lang="en-US" baseline="0" dirty="0"/>
              <a:t> control is necessary to reduce rodent populations that may be food sources for birds and other wildlife.  </a:t>
            </a:r>
          </a:p>
          <a:p>
            <a:endParaRPr lang="en-US" baseline="0" dirty="0"/>
          </a:p>
          <a:p>
            <a:r>
              <a:rPr lang="en-US" baseline="0" dirty="0"/>
              <a:t>Vegetation management, physical barriers, and land use selection are management alternatives that are preferred to rodenticides.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20</a:t>
            </a:fld>
            <a:endParaRPr lang="en-US"/>
          </a:p>
        </p:txBody>
      </p:sp>
    </p:spTree>
    <p:extLst>
      <p:ext uri="{BB962C8B-B14F-4D97-AF65-F5344CB8AC3E}">
        <p14:creationId xmlns:p14="http://schemas.microsoft.com/office/powerpoint/2010/main" val="612357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Pest</a:t>
            </a:r>
            <a:r>
              <a:rPr lang="en-US" baseline="0" dirty="0"/>
              <a:t> control is necessary to reduce rodent populations that may be food sources for birds and other wildlife.  </a:t>
            </a:r>
          </a:p>
          <a:p>
            <a:endParaRPr lang="en-US" baseline="0" dirty="0"/>
          </a:p>
          <a:p>
            <a:r>
              <a:rPr lang="en-US" baseline="0" dirty="0"/>
              <a:t>Vegetation management, physical barriers, and land use selection are management alternatives that are preferred to rodenticides.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21</a:t>
            </a:fld>
            <a:endParaRPr lang="en-US"/>
          </a:p>
        </p:txBody>
      </p:sp>
    </p:spTree>
    <p:extLst>
      <p:ext uri="{BB962C8B-B14F-4D97-AF65-F5344CB8AC3E}">
        <p14:creationId xmlns:p14="http://schemas.microsoft.com/office/powerpoint/2010/main" val="2347227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Basic Good Housekeeping includes preventing litter and waste from</a:t>
            </a:r>
            <a:r>
              <a:rPr lang="en-US" baseline="0" dirty="0"/>
              <a:t> contaminating stormwater</a:t>
            </a:r>
            <a:r>
              <a:rPr lang="en-US" dirty="0"/>
              <a:t>.</a:t>
            </a:r>
          </a:p>
          <a:p>
            <a:endParaRPr lang="en-US" dirty="0"/>
          </a:p>
          <a:p>
            <a:r>
              <a:rPr lang="en-US" dirty="0"/>
              <a:t>Trash receptacles should be available to the public and staff. Tenants may have their own trash receptacles</a:t>
            </a:r>
            <a:r>
              <a:rPr lang="en-US" baseline="0" dirty="0"/>
              <a:t> or may use the airport’s. Either way, all trash receptacles should be </a:t>
            </a:r>
            <a:r>
              <a:rPr lang="en-US" dirty="0"/>
              <a:t>covered and protected from rainfall by locating away from places where stormwater may pond or flow.</a:t>
            </a:r>
          </a:p>
          <a:p>
            <a:endParaRPr lang="en-US"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Waste containers should </a:t>
            </a:r>
            <a:r>
              <a:rPr lang="en-US" baseline="0" dirty="0"/>
              <a:t>be maintained properly, with leaks detected and repaired as quickly as possible.</a:t>
            </a:r>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22</a:t>
            </a:fld>
            <a:endParaRPr lang="en-US"/>
          </a:p>
        </p:txBody>
      </p:sp>
    </p:spTree>
    <p:extLst>
      <p:ext uri="{BB962C8B-B14F-4D97-AF65-F5344CB8AC3E}">
        <p14:creationId xmlns:p14="http://schemas.microsoft.com/office/powerpoint/2010/main" val="2449026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Materials</a:t>
            </a:r>
            <a:r>
              <a:rPr lang="en-US" baseline="0" dirty="0"/>
              <a:t> stored at an airport may include </a:t>
            </a:r>
            <a:r>
              <a:rPr lang="en-US" baseline="0" dirty="0">
                <a:solidFill>
                  <a:srgbClr val="FF0000"/>
                </a:solidFill>
              </a:rPr>
              <a:t>aircraft and ground vehicle maintenance fluids</a:t>
            </a:r>
            <a:r>
              <a:rPr lang="en-US" baseline="0" dirty="0"/>
              <a:t>, fuels, detergents, and deicing/anti-icing chemicals.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same basic principles of waste management</a:t>
            </a:r>
            <a:r>
              <a:rPr lang="en-US" baseline="0" dirty="0"/>
              <a:t> </a:t>
            </a:r>
            <a:r>
              <a:rPr lang="en-US" dirty="0"/>
              <a:t>apply to materials storage.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Whenever possible, materials should be covered and stored so they are protected from rain water and ponding.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Hazardous materials may need to be stored indoors. Elevated storage on pallets with secondary containment may be applicable.</a:t>
            </a:r>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23</a:t>
            </a:fld>
            <a:endParaRPr lang="en-US"/>
          </a:p>
        </p:txBody>
      </p:sp>
    </p:spTree>
    <p:extLst>
      <p:ext uri="{BB962C8B-B14F-4D97-AF65-F5344CB8AC3E}">
        <p14:creationId xmlns:p14="http://schemas.microsoft.com/office/powerpoint/2010/main" val="2874977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Spill prevention relies heavily on good Practices and Procedures.  If there is potential for something to drip, provisions should me made to catch the drips.  If there is a potential for something to spill, have a plan for something to contain and remove the spilled material.</a:t>
            </a:r>
          </a:p>
          <a:p>
            <a:endParaRPr lang="en-US" dirty="0"/>
          </a:p>
          <a:p>
            <a:r>
              <a:rPr lang="en-US" dirty="0"/>
              <a:t>Spill cleanup kits should be available where fluid transfers are conducted.  Spill cleanup kits should have an array of tools and materials for neutralizing and capturing spills</a:t>
            </a:r>
            <a:r>
              <a:rPr lang="en-US" baseline="0" dirty="0"/>
              <a:t> such as absorbent pads, brooms, and other products to prevent the spread of spilled fluids.</a:t>
            </a:r>
            <a:endParaRPr lang="en-US" dirty="0"/>
          </a:p>
          <a:p>
            <a:endParaRPr lang="en-US" dirty="0"/>
          </a:p>
          <a:p>
            <a:r>
              <a:rPr lang="en-US" dirty="0"/>
              <a:t>ASK: Are</a:t>
            </a:r>
            <a:r>
              <a:rPr lang="en-US" baseline="0" dirty="0"/>
              <a:t> you aware of designated areas for materials storage at your airport?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24</a:t>
            </a:fld>
            <a:endParaRPr lang="en-US"/>
          </a:p>
        </p:txBody>
      </p:sp>
    </p:spTree>
    <p:extLst>
      <p:ext uri="{BB962C8B-B14F-4D97-AF65-F5344CB8AC3E}">
        <p14:creationId xmlns:p14="http://schemas.microsoft.com/office/powerpoint/2010/main" val="748825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Airside</a:t>
            </a:r>
            <a:r>
              <a:rPr lang="en-US" baseline="0" dirty="0"/>
              <a:t> pavements are kept clean for aircraft safety reasons, which also benefits stormwater pollution prevention.  </a:t>
            </a:r>
            <a:br>
              <a:rPr lang="en-US" baseline="0" dirty="0"/>
            </a:br>
            <a:r>
              <a:rPr lang="en-US" baseline="0" dirty="0"/>
              <a:t>Landside pavements should also be kept clean to reduce the potential for stormwater pollution.</a:t>
            </a:r>
          </a:p>
          <a:p>
            <a:endParaRPr lang="en-US" dirty="0"/>
          </a:p>
          <a:p>
            <a:r>
              <a:rPr lang="en-US" dirty="0"/>
              <a:t>Pollutants such as dust, hydrocarbons, and heavy metals can build up on pavements from everyday airport operations.  The easiest way to keep these pollutants out of rivers and lakes is to clean them before they can be washed off with stormwater.  A program of regular pavement sweeping and</a:t>
            </a:r>
            <a:r>
              <a:rPr lang="en-US" baseline="0" dirty="0"/>
              <a:t> cleaning, include landside surfaces, </a:t>
            </a:r>
            <a:r>
              <a:rPr lang="en-US" dirty="0"/>
              <a:t>will greatly improve stormwater quality and reduce the pollutant load on stormwater treatment facilities. Special dust control may be needed in arid climates.</a:t>
            </a:r>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25</a:t>
            </a:fld>
            <a:endParaRPr lang="en-US"/>
          </a:p>
        </p:txBody>
      </p:sp>
    </p:spTree>
    <p:extLst>
      <p:ext uri="{BB962C8B-B14F-4D97-AF65-F5344CB8AC3E}">
        <p14:creationId xmlns:p14="http://schemas.microsoft.com/office/powerpoint/2010/main" val="2862050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 vehicle and aircraft maintenance and cleaning should be done in designated areas where the runoff is contained</a:t>
            </a:r>
            <a:r>
              <a:rPr lang="en-US" baseline="0" dirty="0"/>
              <a:t> and properly disposed of</a:t>
            </a:r>
            <a:r>
              <a:rPr lang="en-US" dirty="0"/>
              <a:t>.</a:t>
            </a:r>
          </a:p>
          <a:p>
            <a:endParaRPr lang="en-US" dirty="0"/>
          </a:p>
          <a:p>
            <a:r>
              <a:rPr lang="en-US" dirty="0"/>
              <a:t>Maintenance of ground vehicles</a:t>
            </a:r>
            <a:r>
              <a:rPr lang="en-US" baseline="0" dirty="0"/>
              <a:t>, including snowplow equipment, luggage tugs, and food supply vehicles, </a:t>
            </a:r>
            <a:r>
              <a:rPr lang="en-US" dirty="0"/>
              <a:t>should be performed indoors when possible to avoid contact with </a:t>
            </a:r>
            <a:r>
              <a:rPr lang="en-US" dirty="0" err="1"/>
              <a:t>stormwater</a:t>
            </a:r>
            <a:r>
              <a:rPr lang="en-US" dirty="0"/>
              <a:t>.  </a:t>
            </a:r>
          </a:p>
          <a:p>
            <a:endParaRPr lang="en-US" dirty="0"/>
          </a:p>
          <a:p>
            <a:r>
              <a:rPr lang="en-US" dirty="0"/>
              <a:t>ASK: What good housekeeping BMPs for equipment and vehicle maintenance are in place at</a:t>
            </a:r>
            <a:r>
              <a:rPr lang="en-US" baseline="0" dirty="0"/>
              <a:t> your airport?  Are there any activities or procedures that could be added to improve good housekeeping for these activities?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26</a:t>
            </a:fld>
            <a:endParaRPr lang="en-US"/>
          </a:p>
        </p:txBody>
      </p:sp>
    </p:spTree>
    <p:extLst>
      <p:ext uri="{BB962C8B-B14F-4D97-AF65-F5344CB8AC3E}">
        <p14:creationId xmlns:p14="http://schemas.microsoft.com/office/powerpoint/2010/main" val="1984021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a:solidFill>
                  <a:schemeClr val="tx1"/>
                </a:solidFill>
                <a:effectLst/>
                <a:latin typeface="Arial" panose="020B0604020202020204" pitchFamily="34" charset="0"/>
                <a:ea typeface="+mn-ea"/>
                <a:cs typeface="Arial" panose="020B0604020202020204" pitchFamily="34" charset="0"/>
              </a:rPr>
              <a:t>Fire fighting training and emergency response often involves the use of aqueous film-forming foam, or AFFF (often</a:t>
            </a:r>
            <a:r>
              <a:rPr lang="en-US" sz="1000" b="0" i="0" kern="1200" baseline="0" dirty="0">
                <a:solidFill>
                  <a:schemeClr val="tx1"/>
                </a:solidFill>
                <a:effectLst/>
                <a:latin typeface="Arial" panose="020B0604020202020204" pitchFamily="34" charset="0"/>
                <a:ea typeface="+mn-ea"/>
                <a:cs typeface="Arial" panose="020B0604020202020204" pitchFamily="34" charset="0"/>
              </a:rPr>
              <a:t> pronounced “</a:t>
            </a:r>
            <a:r>
              <a:rPr lang="en-US" sz="1000" b="0" i="0" kern="1200" dirty="0">
                <a:solidFill>
                  <a:schemeClr val="tx1"/>
                </a:solidFill>
                <a:effectLst/>
                <a:latin typeface="Arial" panose="020B0604020202020204" pitchFamily="34" charset="0"/>
                <a:ea typeface="+mn-ea"/>
                <a:cs typeface="Arial" panose="020B0604020202020204" pitchFamily="34" charset="0"/>
              </a:rPr>
              <a:t>A-triple-F”).  AFFF products may contain certain additives called “PFAS” that do not break down in the environment and have human health and ecological impacts. </a:t>
            </a:r>
          </a:p>
          <a:p>
            <a:endParaRPr lang="en-US" sz="1000" b="0" i="0" kern="1200" dirty="0">
              <a:solidFill>
                <a:schemeClr val="tx1"/>
              </a:solidFill>
              <a:effectLst/>
              <a:latin typeface="Arial" panose="020B0604020202020204" pitchFamily="34" charset="0"/>
              <a:ea typeface="+mn-ea"/>
              <a:cs typeface="Arial" panose="020B0604020202020204" pitchFamily="34" charset="0"/>
            </a:endParaRPr>
          </a:p>
          <a:p>
            <a:r>
              <a:rPr lang="en-US" sz="1000" b="0" i="0" kern="1200" dirty="0">
                <a:solidFill>
                  <a:schemeClr val="tx1"/>
                </a:solidFill>
                <a:effectLst/>
                <a:latin typeface="Arial" panose="020B0604020202020204" pitchFamily="34" charset="0"/>
                <a:ea typeface="+mn-ea"/>
                <a:cs typeface="Arial" panose="020B0604020202020204" pitchFamily="34" charset="0"/>
              </a:rPr>
              <a:t>BMPs for AFFF consist of:</a:t>
            </a:r>
          </a:p>
          <a:p>
            <a:pPr lvl="0"/>
            <a:r>
              <a:rPr lang="en-US" sz="1000" b="0" i="0" kern="1200" dirty="0">
                <a:solidFill>
                  <a:schemeClr val="tx1"/>
                </a:solidFill>
                <a:effectLst/>
                <a:latin typeface="Arial" panose="020B0604020202020204" pitchFamily="34" charset="0"/>
                <a:ea typeface="+mn-ea"/>
                <a:cs typeface="Arial" panose="020B0604020202020204" pitchFamily="34" charset="0"/>
              </a:rPr>
              <a:t>Use of approved products that don’t contain PFAS</a:t>
            </a:r>
          </a:p>
          <a:p>
            <a:pPr lvl="0"/>
            <a:r>
              <a:rPr lang="en-US" sz="1000" b="0" i="0" kern="1200" dirty="0">
                <a:solidFill>
                  <a:schemeClr val="tx1"/>
                </a:solidFill>
                <a:effectLst/>
                <a:latin typeface="Arial" panose="020B0604020202020204" pitchFamily="34" charset="0"/>
                <a:ea typeface="+mn-ea"/>
                <a:cs typeface="Arial" panose="020B0604020202020204" pitchFamily="34" charset="0"/>
              </a:rPr>
              <a:t>Store and handle AFFF to avoid contact with stormwater</a:t>
            </a:r>
          </a:p>
          <a:p>
            <a:pPr lvl="0"/>
            <a:r>
              <a:rPr lang="en-US" sz="1000" b="0" i="0" kern="1200" dirty="0">
                <a:solidFill>
                  <a:schemeClr val="tx1"/>
                </a:solidFill>
                <a:effectLst/>
                <a:latin typeface="Arial" panose="020B0604020202020204" pitchFamily="34" charset="0"/>
                <a:ea typeface="+mn-ea"/>
                <a:cs typeface="Arial" panose="020B0604020202020204" pitchFamily="34" charset="0"/>
              </a:rPr>
              <a:t>Properly dispose of expired product</a:t>
            </a:r>
          </a:p>
          <a:p>
            <a:pPr lvl="0"/>
            <a:r>
              <a:rPr lang="en-US" sz="1000" b="0" i="0" kern="1200" dirty="0">
                <a:solidFill>
                  <a:schemeClr val="tx1"/>
                </a:solidFill>
                <a:effectLst/>
                <a:latin typeface="Arial" panose="020B0604020202020204" pitchFamily="34" charset="0"/>
                <a:ea typeface="+mn-ea"/>
                <a:cs typeface="Arial" panose="020B0604020202020204" pitchFamily="34" charset="0"/>
              </a:rPr>
              <a:t>Contain and properly dispose of AFFF dispensed during testing</a:t>
            </a:r>
            <a:r>
              <a:rPr lang="en-US" sz="1000" b="0" i="0" kern="1200" baseline="0" dirty="0">
                <a:solidFill>
                  <a:schemeClr val="tx1"/>
                </a:solidFill>
                <a:effectLst/>
                <a:latin typeface="Arial" panose="020B0604020202020204" pitchFamily="34" charset="0"/>
                <a:ea typeface="+mn-ea"/>
                <a:cs typeface="Arial" panose="020B0604020202020204" pitchFamily="34" charset="0"/>
              </a:rPr>
              <a:t> </a:t>
            </a:r>
            <a:r>
              <a:rPr lang="en-US" sz="1000" b="0" i="0" kern="1200" dirty="0">
                <a:solidFill>
                  <a:schemeClr val="tx1"/>
                </a:solidFill>
                <a:effectLst/>
                <a:latin typeface="Arial" panose="020B0604020202020204" pitchFamily="34" charset="0"/>
                <a:ea typeface="+mn-ea"/>
                <a:cs typeface="Arial" panose="020B0604020202020204" pitchFamily="34" charset="0"/>
              </a:rPr>
              <a:t>and training exercises</a:t>
            </a:r>
          </a:p>
          <a:p>
            <a:pPr lvl="0"/>
            <a:r>
              <a:rPr lang="en-US" sz="1000" b="0" i="0" kern="1200" dirty="0">
                <a:solidFill>
                  <a:schemeClr val="tx1"/>
                </a:solidFill>
                <a:effectLst/>
                <a:latin typeface="Arial" panose="020B0604020202020204" pitchFamily="34" charset="0"/>
                <a:ea typeface="+mn-ea"/>
                <a:cs typeface="Arial" panose="020B0604020202020204" pitchFamily="34" charset="0"/>
              </a:rPr>
              <a:t>If possible, collect and properly dispose of AFFF dispensed during emergency incidents</a:t>
            </a:r>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27</a:t>
            </a:fld>
            <a:endParaRPr lang="en-US"/>
          </a:p>
        </p:txBody>
      </p:sp>
    </p:spTree>
    <p:extLst>
      <p:ext uri="{BB962C8B-B14F-4D97-AF65-F5344CB8AC3E}">
        <p14:creationId xmlns:p14="http://schemas.microsoft.com/office/powerpoint/2010/main" val="1039640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It’s time for a knowledge check.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Multiple Choice</a:t>
            </a:r>
            <a:endParaRPr lang="en-US" dirty="0"/>
          </a:p>
          <a:p>
            <a:pPr marL="0" indent="0">
              <a:buNone/>
            </a:pPr>
            <a:endParaRPr lang="en-US" dirty="0"/>
          </a:p>
          <a:p>
            <a:pPr marL="0" indent="0">
              <a:buNone/>
            </a:pPr>
            <a:r>
              <a:rPr lang="en-US" dirty="0"/>
              <a:t>What actions or policies are considered good housekeeping?</a:t>
            </a:r>
          </a:p>
          <a:p>
            <a:pPr marL="0" indent="0">
              <a:buNone/>
            </a:pPr>
            <a:endParaRPr lang="en-US" dirty="0"/>
          </a:p>
          <a:p>
            <a:pPr marL="514350" indent="-514350">
              <a:buAutoNum type="alphaUcPeriod"/>
            </a:pPr>
            <a:r>
              <a:rPr lang="en-US" dirty="0" err="1"/>
              <a:t>Bioretention</a:t>
            </a:r>
            <a:endParaRPr lang="en-US" dirty="0"/>
          </a:p>
          <a:p>
            <a:pPr marL="514350" indent="-514350">
              <a:buAutoNum type="alphaUcPeriod"/>
            </a:pPr>
            <a:r>
              <a:rPr lang="en-US" dirty="0"/>
              <a:t>Proper storage of waste materials</a:t>
            </a:r>
          </a:p>
          <a:p>
            <a:pPr marL="514350" indent="-514350">
              <a:buAutoNum type="alphaUcPeriod"/>
            </a:pPr>
            <a:r>
              <a:rPr lang="en-US" dirty="0"/>
              <a:t>Employee Training</a:t>
            </a:r>
          </a:p>
          <a:p>
            <a:pPr marL="514350" indent="-514350">
              <a:buAutoNum type="alphaUcPeriod"/>
            </a:pPr>
            <a:r>
              <a:rPr lang="en-US" b="1" dirty="0"/>
              <a:t>B &amp; C (correct)</a:t>
            </a:r>
          </a:p>
          <a:p>
            <a:pPr marL="514350" indent="-514350">
              <a:buAutoNum type="alphaUcPeriod"/>
            </a:pPr>
            <a:r>
              <a:rPr lang="en-US" dirty="0"/>
              <a:t>All of the above</a:t>
            </a:r>
          </a:p>
          <a:p>
            <a:endParaRPr lang="en-US"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28</a:t>
            </a:fld>
            <a:endParaRPr lang="en-US"/>
          </a:p>
        </p:txBody>
      </p:sp>
    </p:spTree>
    <p:extLst>
      <p:ext uri="{BB962C8B-B14F-4D97-AF65-F5344CB8AC3E}">
        <p14:creationId xmlns:p14="http://schemas.microsoft.com/office/powerpoint/2010/main" val="1624578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a:pPr>
            <a:r>
              <a:rPr lang="en-US" dirty="0"/>
              <a:t>True / False</a:t>
            </a:r>
          </a:p>
          <a:p>
            <a:pPr defTabSz="914400">
              <a:defRPr/>
            </a:pPr>
            <a:r>
              <a:rPr lang="en-US" dirty="0"/>
              <a:t>Regular pavement sweeping and cleaning will improve </a:t>
            </a:r>
            <a:r>
              <a:rPr lang="en-US" dirty="0" err="1"/>
              <a:t>stormwater</a:t>
            </a:r>
            <a:r>
              <a:rPr lang="en-US" dirty="0"/>
              <a:t> quality and reduce pollutant load on </a:t>
            </a:r>
            <a:r>
              <a:rPr lang="en-US" dirty="0" err="1"/>
              <a:t>stormwater</a:t>
            </a:r>
            <a:r>
              <a:rPr lang="en-US" dirty="0"/>
              <a:t> treatment facilities.</a:t>
            </a:r>
          </a:p>
          <a:p>
            <a:endParaRPr lang="en-US" dirty="0"/>
          </a:p>
          <a:p>
            <a:r>
              <a:rPr lang="en-US" b="1" i="1" dirty="0"/>
              <a:t>Correct Answer: </a:t>
            </a:r>
            <a:r>
              <a:rPr lang="en-US" b="1" dirty="0"/>
              <a:t>True</a:t>
            </a:r>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29</a:t>
            </a:fld>
            <a:endParaRPr lang="en-US"/>
          </a:p>
        </p:txBody>
      </p:sp>
    </p:spTree>
    <p:extLst>
      <p:ext uri="{BB962C8B-B14F-4D97-AF65-F5344CB8AC3E}">
        <p14:creationId xmlns:p14="http://schemas.microsoft.com/office/powerpoint/2010/main" val="1770831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course you will learn to:</a:t>
            </a:r>
          </a:p>
          <a:p>
            <a:pPr marL="342900" indent="-342900">
              <a:buFont typeface="Arial" panose="020B0604020202020204" pitchFamily="34" charset="0"/>
              <a:buChar char="•"/>
            </a:pPr>
            <a:r>
              <a:rPr lang="en-US" dirty="0"/>
              <a:t>Discuss how </a:t>
            </a:r>
            <a:r>
              <a:rPr lang="en-US" dirty="0" err="1"/>
              <a:t>stormwater</a:t>
            </a:r>
            <a:r>
              <a:rPr lang="en-US" dirty="0"/>
              <a:t> BMP selection is unique at airports  </a:t>
            </a:r>
          </a:p>
          <a:p>
            <a:pPr marL="342900" indent="-342900">
              <a:buFont typeface="Arial" panose="020B0604020202020204" pitchFamily="34" charset="0"/>
              <a:buChar char="•"/>
            </a:pPr>
            <a:r>
              <a:rPr lang="en-US" dirty="0"/>
              <a:t>Describe three categories of </a:t>
            </a:r>
            <a:r>
              <a:rPr lang="en-US" dirty="0" err="1"/>
              <a:t>stormwater</a:t>
            </a:r>
            <a:r>
              <a:rPr lang="en-US" dirty="0"/>
              <a:t> BMPs and </a:t>
            </a:r>
            <a:br>
              <a:rPr lang="en-US" dirty="0"/>
            </a:br>
            <a:r>
              <a:rPr lang="en-US" dirty="0"/>
              <a:t>define where each is applicable</a:t>
            </a:r>
          </a:p>
          <a:p>
            <a:pPr marL="342900" indent="-342900">
              <a:buFont typeface="Arial" panose="020B0604020202020204" pitchFamily="34" charset="0"/>
              <a:buChar char="•"/>
            </a:pPr>
            <a:r>
              <a:rPr lang="en-US" dirty="0"/>
              <a:t>Review three design case study examples of BMPs </a:t>
            </a:r>
            <a:br>
              <a:rPr lang="en-US" dirty="0"/>
            </a:br>
            <a:r>
              <a:rPr lang="en-US" dirty="0"/>
              <a:t>that fit within the airport environment </a:t>
            </a:r>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3</a:t>
            </a:fld>
            <a:endParaRPr lang="en-US"/>
          </a:p>
        </p:txBody>
      </p:sp>
    </p:spTree>
    <p:extLst>
      <p:ext uri="{BB962C8B-B14F-4D97-AF65-F5344CB8AC3E}">
        <p14:creationId xmlns:p14="http://schemas.microsoft.com/office/powerpoint/2010/main" val="1238892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structural BMPs, which are physical components of a site or stormwater infrastructure.  They are located within the stormwater </a:t>
            </a:r>
            <a:r>
              <a:rPr lang="en-US" baseline="0" dirty="0"/>
              <a:t>conveyance network</a:t>
            </a:r>
            <a:r>
              <a:rPr lang="en-US" dirty="0"/>
              <a:t>.  Structural BMPs can provide both pollutant removal as well as flow reduction.</a:t>
            </a:r>
          </a:p>
          <a:p>
            <a:endParaRPr lang="en-US" dirty="0"/>
          </a:p>
          <a:p>
            <a:r>
              <a:rPr lang="en-US" dirty="0"/>
              <a:t>Different structural BMPs can be installed in series </a:t>
            </a:r>
            <a:r>
              <a:rPr lang="en-US" baseline="0" dirty="0"/>
              <a:t>to accomplish multiple </a:t>
            </a:r>
            <a:r>
              <a:rPr lang="en-US" baseline="0" dirty="0" err="1"/>
              <a:t>stormwater</a:t>
            </a:r>
            <a:r>
              <a:rPr lang="en-US" baseline="0" dirty="0"/>
              <a:t> management objectives.  This is often referred to as a “treatment train”.</a:t>
            </a:r>
            <a:r>
              <a:rPr lang="en-US" dirty="0"/>
              <a:t>  </a:t>
            </a:r>
          </a:p>
          <a:p>
            <a:endParaRPr lang="en-US" dirty="0"/>
          </a:p>
          <a:p>
            <a:r>
              <a:rPr lang="en-US" dirty="0"/>
              <a:t>In general, structural BMPs must be designed by a licensed professional such a registered civil engineer to ensure protection of public health and safety, protection of the environment, and protection of other infrastructure.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 may be beneficial to analyze the need for </a:t>
            </a:r>
            <a:r>
              <a:rPr lang="en-US" baseline="0" dirty="0" err="1"/>
              <a:t>stormwater</a:t>
            </a:r>
            <a:r>
              <a:rPr lang="en-US" baseline="0" dirty="0"/>
              <a:t> treatment on a regional basis to meet the </a:t>
            </a:r>
            <a:r>
              <a:rPr lang="en-US" baseline="0" dirty="0" err="1"/>
              <a:t>stormwater</a:t>
            </a:r>
            <a:r>
              <a:rPr lang="en-US" baseline="0" dirty="0"/>
              <a:t> requirements in the Airport Layout Plan, or ALP.  Such facility-wide planning often results in savings in space, design cost , construction cost and time. </a:t>
            </a:r>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30</a:t>
            </a:fld>
            <a:endParaRPr lang="en-US"/>
          </a:p>
        </p:txBody>
      </p:sp>
    </p:spTree>
    <p:extLst>
      <p:ext uri="{BB962C8B-B14F-4D97-AF65-F5344CB8AC3E}">
        <p14:creationId xmlns:p14="http://schemas.microsoft.com/office/powerpoint/2010/main" val="3594195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4 main </a:t>
            </a:r>
            <a:r>
              <a:rPr lang="en-US" u="sng" dirty="0"/>
              <a:t>Categories of Structural BMPs: </a:t>
            </a:r>
          </a:p>
          <a:p>
            <a:pPr marL="0" indent="0">
              <a:buNone/>
            </a:pPr>
            <a:r>
              <a:rPr lang="en-US" dirty="0"/>
              <a:t>Pretreatment, Pollutant</a:t>
            </a:r>
            <a:r>
              <a:rPr lang="en-US" baseline="0" dirty="0"/>
              <a:t> Removal, </a:t>
            </a:r>
            <a:r>
              <a:rPr lang="en-US" dirty="0"/>
              <a:t>Detention</a:t>
            </a:r>
            <a:r>
              <a:rPr lang="en-US" baseline="0" dirty="0"/>
              <a:t> Facilities, and </a:t>
            </a:r>
            <a:r>
              <a:rPr lang="en-US" dirty="0"/>
              <a:t>Infiltration.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Next, we will cover each category of structural BMP and provide examples that are most compatible with the Airport environment.</a:t>
            </a:r>
            <a:endParaRPr lang="en-US"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31</a:t>
            </a:fld>
            <a:endParaRPr lang="en-US"/>
          </a:p>
        </p:txBody>
      </p:sp>
    </p:spTree>
    <p:extLst>
      <p:ext uri="{BB962C8B-B14F-4D97-AF65-F5344CB8AC3E}">
        <p14:creationId xmlns:p14="http://schemas.microsoft.com/office/powerpoint/2010/main" val="40082576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Pretreatment BMPs remove pollutants that are easiest to intercept, such</a:t>
            </a:r>
            <a:r>
              <a:rPr lang="en-US" baseline="0" dirty="0"/>
              <a:t> as</a:t>
            </a:r>
            <a:r>
              <a:rPr lang="en-US" dirty="0"/>
              <a:t> trash, oil, and large sediment.  Pretreatment extends the life of downstream BMPs.</a:t>
            </a:r>
          </a:p>
          <a:p>
            <a:endParaRPr lang="en-US" dirty="0"/>
          </a:p>
          <a:p>
            <a:r>
              <a:rPr lang="en-US" dirty="0"/>
              <a:t>EXAMPLES OF AIRPORT COMPATIBLE PRETREATMENT BMPS ARE:</a:t>
            </a:r>
          </a:p>
          <a:p>
            <a:pPr marL="457200" lvl="1" indent="0">
              <a:buNone/>
            </a:pPr>
            <a:r>
              <a:rPr lang="en-US" dirty="0"/>
              <a:t>Inlet Filters</a:t>
            </a:r>
          </a:p>
          <a:p>
            <a:pPr marL="457200" lvl="1" indent="0">
              <a:buNone/>
            </a:pPr>
            <a:r>
              <a:rPr lang="en-US" dirty="0"/>
              <a:t>Vegetated Filter Strips</a:t>
            </a:r>
          </a:p>
          <a:p>
            <a:pPr marL="457200" lvl="1" indent="0">
              <a:buNone/>
            </a:pPr>
            <a:r>
              <a:rPr lang="en-US" dirty="0"/>
              <a:t>Grass Swales</a:t>
            </a:r>
          </a:p>
          <a:p>
            <a:endParaRPr lang="en-US" b="1" i="1" dirty="0"/>
          </a:p>
          <a:p>
            <a:r>
              <a:rPr lang="en-US" b="0" i="0" dirty="0"/>
              <a:t>Vegetated filter strips and grass</a:t>
            </a:r>
            <a:r>
              <a:rPr lang="en-US" b="0" i="0" baseline="0" dirty="0"/>
              <a:t> swales </a:t>
            </a:r>
            <a:r>
              <a:rPr lang="en-US" b="0" i="0" dirty="0"/>
              <a:t>are commonly</a:t>
            </a:r>
            <a:r>
              <a:rPr lang="en-US" b="0" i="0" baseline="0" dirty="0"/>
              <a:t> used for </a:t>
            </a:r>
            <a:r>
              <a:rPr lang="en-US" b="0" i="0" dirty="0"/>
              <a:t>infield</a:t>
            </a:r>
            <a:r>
              <a:rPr lang="en-US" b="0" i="0" baseline="0" dirty="0"/>
              <a:t> drainage and can be counted towards reaching stormwater pre-treatment objectives.  Note that seed mixes must conform to the Airport’s Wildlife and Hazard Mitigation Plan and should be in conformance with what the FAA/USDA allows to prevent vegetated areas from becoming wildlife hazards. </a:t>
            </a:r>
          </a:p>
          <a:p>
            <a:endParaRPr lang="en-US" b="0" i="0" dirty="0"/>
          </a:p>
          <a:p>
            <a:r>
              <a:rPr lang="en-US" b="0" i="0" dirty="0"/>
              <a:t>Wet pool pretreatment designs are not compatible with the airport environment because of the potential for wildlife attraction.</a:t>
            </a:r>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32</a:t>
            </a:fld>
            <a:endParaRPr lang="en-US"/>
          </a:p>
        </p:txBody>
      </p:sp>
    </p:spTree>
    <p:extLst>
      <p:ext uri="{BB962C8B-B14F-4D97-AF65-F5344CB8AC3E}">
        <p14:creationId xmlns:p14="http://schemas.microsoft.com/office/powerpoint/2010/main" val="30089290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t>Pollutant removal BMPs </a:t>
            </a:r>
            <a:r>
              <a:rPr lang="en-US" b="0" i="0" baseline="0" dirty="0"/>
              <a:t>remove pollutants that are already in stormwater. Th</a:t>
            </a:r>
            <a:r>
              <a:rPr lang="en-US" b="0" i="0" dirty="0"/>
              <a:t>ere are 2 main types of pollutant removal</a:t>
            </a:r>
            <a:r>
              <a:rPr lang="en-US" b="0" i="0" baseline="0" dirty="0"/>
              <a:t> BMPs:</a:t>
            </a:r>
          </a:p>
          <a:p>
            <a:pPr marL="0" indent="0">
              <a:buFont typeface="Arial" panose="020B0604020202020204" pitchFamily="34" charset="0"/>
              <a:buNone/>
            </a:pPr>
            <a:endParaRPr lang="en-US" b="0" i="0" baseline="0" dirty="0"/>
          </a:p>
          <a:p>
            <a:pPr marL="0" indent="0">
              <a:buFont typeface="Arial" panose="020B0604020202020204" pitchFamily="34" charset="0"/>
              <a:buNone/>
            </a:pPr>
            <a:r>
              <a:rPr lang="en-US" b="0" i="0" baseline="0" dirty="0"/>
              <a:t>Separator BMPs which are </a:t>
            </a:r>
            <a:r>
              <a:rPr lang="en-US" dirty="0"/>
              <a:t>effective at removal of oil and grease </a:t>
            </a:r>
            <a:r>
              <a:rPr lang="en-US" b="0" i="0" baseline="0" dirty="0"/>
              <a:t>and </a:t>
            </a:r>
          </a:p>
          <a:p>
            <a:pPr marL="0" indent="0">
              <a:buFont typeface="Arial" panose="020B0604020202020204" pitchFamily="34" charset="0"/>
              <a:buNone/>
            </a:pPr>
            <a:r>
              <a:rPr lang="en-US" b="0" i="0" baseline="0" dirty="0"/>
              <a:t>Filtration BMPs which are </a:t>
            </a:r>
            <a:r>
              <a:rPr lang="en-US" dirty="0"/>
              <a:t>effective at removing many types of suspended pollutants</a:t>
            </a:r>
            <a:endParaRPr lang="en-US" b="0" i="0" baseline="0"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33</a:t>
            </a:fld>
            <a:endParaRPr lang="en-US"/>
          </a:p>
        </p:txBody>
      </p:sp>
    </p:spTree>
    <p:extLst>
      <p:ext uri="{BB962C8B-B14F-4D97-AF65-F5344CB8AC3E}">
        <p14:creationId xmlns:p14="http://schemas.microsoft.com/office/powerpoint/2010/main" val="28822104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Oil/water separators are a common type of separator used to treat runoff in locations where there is potential for contamination by</a:t>
            </a:r>
            <a:r>
              <a:rPr lang="en-US" baseline="0" dirty="0"/>
              <a:t> </a:t>
            </a:r>
            <a:r>
              <a:rPr lang="en-US" dirty="0"/>
              <a:t>oils and other petroleum products.  An example is near vehicle maintenance facilities. </a:t>
            </a:r>
            <a:r>
              <a:rPr lang="en-US" b="0" i="0" dirty="0"/>
              <a:t>There can be a high potential for oil and grease pollutants at airports due to the number of aircraft and vehicles in operation. </a:t>
            </a:r>
          </a:p>
          <a:p>
            <a:endParaRPr lang="en-US" b="0" i="0" dirty="0"/>
          </a:p>
          <a:p>
            <a:r>
              <a:rPr lang="en-US" b="0" i="0" dirty="0"/>
              <a:t>Locate oil/water separators as near to the source as possible to minimize the volume of stormwater requiring treatment which will reduce facility sizing and reduce costs.</a:t>
            </a:r>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34</a:t>
            </a:fld>
            <a:endParaRPr lang="en-US"/>
          </a:p>
        </p:txBody>
      </p:sp>
    </p:spTree>
    <p:extLst>
      <p:ext uri="{BB962C8B-B14F-4D97-AF65-F5344CB8AC3E}">
        <p14:creationId xmlns:p14="http://schemas.microsoft.com/office/powerpoint/2010/main" val="3022716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Filtration BMPs can</a:t>
            </a:r>
            <a:r>
              <a:rPr lang="en-US" baseline="0" dirty="0"/>
              <a:t> be pre-</a:t>
            </a:r>
            <a:r>
              <a:rPr lang="en-US" dirty="0"/>
              <a:t>designed</a:t>
            </a:r>
            <a:r>
              <a:rPr lang="en-US" baseline="0" dirty="0"/>
              <a:t> pr</a:t>
            </a:r>
            <a:r>
              <a:rPr lang="en-US" dirty="0"/>
              <a:t>oprietary</a:t>
            </a:r>
            <a:r>
              <a:rPr lang="en-US" baseline="0" dirty="0"/>
              <a:t> </a:t>
            </a:r>
            <a:r>
              <a:rPr lang="en-US" dirty="0"/>
              <a:t>media filter systems or a custom site specific design.  Filtration systems are used to capture a wide range of pollutants suspended or dissolved</a:t>
            </a:r>
            <a:r>
              <a:rPr lang="en-US" baseline="0" dirty="0"/>
              <a:t> </a:t>
            </a:r>
            <a:r>
              <a:rPr lang="en-US" dirty="0"/>
              <a:t>in stormwater.</a:t>
            </a:r>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35</a:t>
            </a:fld>
            <a:endParaRPr lang="en-US"/>
          </a:p>
        </p:txBody>
      </p:sp>
    </p:spTree>
    <p:extLst>
      <p:ext uri="{BB962C8B-B14F-4D97-AF65-F5344CB8AC3E}">
        <p14:creationId xmlns:p14="http://schemas.microsoft.com/office/powerpoint/2010/main" val="3838541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Stormwater detention facilities hold water above or below ground and provide removal of suspended pollutants through settling. Stormwater detention can also reduce</a:t>
            </a:r>
            <a:r>
              <a:rPr lang="en-US" baseline="0" dirty="0"/>
              <a:t> stormwater</a:t>
            </a:r>
            <a:r>
              <a:rPr lang="en-US" dirty="0"/>
              <a:t> discharge rates to mitigate for the addition of</a:t>
            </a:r>
            <a:r>
              <a:rPr lang="en-US" baseline="0" dirty="0"/>
              <a:t> impervious surfaces during development projects</a:t>
            </a:r>
            <a:r>
              <a:rPr lang="en-US" dirty="0"/>
              <a:t>.</a:t>
            </a:r>
          </a:p>
          <a:p>
            <a:endParaRPr lang="en-US" dirty="0"/>
          </a:p>
          <a:p>
            <a:r>
              <a:rPr lang="en-US" dirty="0"/>
              <a:t>Because</a:t>
            </a:r>
            <a:r>
              <a:rPr lang="en-US" baseline="0" dirty="0"/>
              <a:t> detention facilities hold water,</a:t>
            </a:r>
            <a:r>
              <a:rPr lang="en-US" dirty="0"/>
              <a:t> above ground</a:t>
            </a:r>
            <a:r>
              <a:rPr lang="en-US" baseline="0" dirty="0"/>
              <a:t> storage should generally be avoided.  In special cases the design can be modified to prevent it from becoming a wildlife attractant. </a:t>
            </a:r>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36</a:t>
            </a:fld>
            <a:endParaRPr lang="en-US"/>
          </a:p>
        </p:txBody>
      </p:sp>
    </p:spTree>
    <p:extLst>
      <p:ext uri="{BB962C8B-B14F-4D97-AF65-F5344CB8AC3E}">
        <p14:creationId xmlns:p14="http://schemas.microsoft.com/office/powerpoint/2010/main" val="3835745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Infiltration of runoff into the ground removes pollutants and prevents transport to</a:t>
            </a:r>
            <a:r>
              <a:rPr lang="en-US" baseline="0" dirty="0"/>
              <a:t> downstream receiving waters. </a:t>
            </a:r>
          </a:p>
          <a:p>
            <a:endParaRPr lang="en-US" baseline="0" dirty="0"/>
          </a:p>
          <a:p>
            <a:r>
              <a:rPr lang="en-US" dirty="0"/>
              <a:t>Infiltration BMPs can remove higher levels of pollutants</a:t>
            </a:r>
            <a:r>
              <a:rPr lang="en-US" baseline="0" dirty="0"/>
              <a:t> than other BMPs</a:t>
            </a:r>
            <a:r>
              <a:rPr lang="en-US" dirty="0"/>
              <a:t>.  </a:t>
            </a:r>
            <a:r>
              <a:rPr lang="en-US" baseline="0" dirty="0"/>
              <a:t>Infiltration of stormwater runoff may require pre-treatment to protect groundwater in areas with sensitive groundwater or soils with high infiltration rates.</a:t>
            </a:r>
            <a:endParaRPr lang="en-US" dirty="0"/>
          </a:p>
          <a:p>
            <a:endParaRPr lang="en-US" dirty="0"/>
          </a:p>
          <a:p>
            <a:r>
              <a:rPr lang="en-US" b="0" i="0" dirty="0"/>
              <a:t>Where soils have a low permeability rate, drawdown rates may be slow.  Infiltration facilities may still be acceptable in these locations, but the design may need to include soil amendments, drain-tile pipe and/or a mechanism to draw down the water within 48 hours. </a:t>
            </a:r>
          </a:p>
          <a:p>
            <a:endParaRPr lang="en-US" b="0" i="0" dirty="0"/>
          </a:p>
          <a:p>
            <a:r>
              <a:rPr lang="en-US" b="0" i="0" dirty="0"/>
              <a:t>Where plants are used, care must be taken during the selection, to</a:t>
            </a:r>
            <a:r>
              <a:rPr lang="en-US" b="0" i="0" baseline="0" dirty="0"/>
              <a:t> avoid being a wildlife attractant. One example of plant selection criteria is to limit the height to 12 inches.  Specific criteria for plants can be developed based on regional specific wildlife and plants.</a:t>
            </a:r>
          </a:p>
          <a:p>
            <a:endParaRPr lang="en-US" b="0" i="0" baseline="0" dirty="0"/>
          </a:p>
          <a:p>
            <a:r>
              <a:rPr lang="en-US" b="0" i="0" baseline="0" dirty="0"/>
              <a:t>ASK: What existing structural BMPs are installed at your Airport?  </a:t>
            </a:r>
            <a:endParaRPr lang="en-US" b="0" i="0"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37</a:t>
            </a:fld>
            <a:endParaRPr lang="en-US"/>
          </a:p>
        </p:txBody>
      </p:sp>
    </p:spTree>
    <p:extLst>
      <p:ext uri="{BB962C8B-B14F-4D97-AF65-F5344CB8AC3E}">
        <p14:creationId xmlns:p14="http://schemas.microsoft.com/office/powerpoint/2010/main" val="32175224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mentioned previously, there are special considerations in planning and design of stormwater management BMPs at an airport.  A primary consideration is designing BMPs so they are not wildlife attractants. In addition, there are zones where it may be best to simply avoid locating new structural BMPs.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FAA Advisory Circular 150/5300-13, Airport Design, defines the various zones of the airport such as the Clearway (CWY), Object Free Area (OFA), Runway Protection Zone (RPZ) and Runway Safety Area (RSA) and describes restrictions within each.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graphic shown here depicts the restrictions within these critical areas.  Examples of restrictions include: slope, height and finished surface type. It is best to locate new </a:t>
            </a:r>
            <a:r>
              <a:rPr lang="en-US" sz="1200" kern="1200" dirty="0" err="1">
                <a:solidFill>
                  <a:schemeClr val="tx1"/>
                </a:solidFill>
                <a:effectLst/>
                <a:latin typeface="+mn-lt"/>
                <a:ea typeface="+mn-ea"/>
                <a:cs typeface="+mn-cs"/>
              </a:rPr>
              <a:t>stormwater</a:t>
            </a:r>
            <a:r>
              <a:rPr lang="en-US" sz="1200" kern="1200" dirty="0">
                <a:solidFill>
                  <a:schemeClr val="tx1"/>
                </a:solidFill>
                <a:effectLst/>
                <a:latin typeface="+mn-lt"/>
                <a:ea typeface="+mn-ea"/>
                <a:cs typeface="+mn-cs"/>
              </a:rPr>
              <a:t> BMPs outside of these zones, unless they are compatible with the restrictions.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Stormwater facilities are generally allowed within the Clearway and Runway Protection Area, provided they are outside the Runway Safety Area zone.  See specific restrictions in the Advisory Circular for more details.</a:t>
            </a:r>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38</a:t>
            </a:fld>
            <a:endParaRPr lang="en-US"/>
          </a:p>
        </p:txBody>
      </p:sp>
    </p:spTree>
    <p:extLst>
      <p:ext uri="{BB962C8B-B14F-4D97-AF65-F5344CB8AC3E}">
        <p14:creationId xmlns:p14="http://schemas.microsoft.com/office/powerpoint/2010/main" val="21308147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t>Structural BMPs often require maintenance such as:</a:t>
            </a:r>
          </a:p>
          <a:p>
            <a:pPr marL="342900" indent="-342900">
              <a:spcBef>
                <a:spcPts val="0"/>
              </a:spcBef>
              <a:spcAft>
                <a:spcPts val="0"/>
              </a:spcAft>
              <a:buFont typeface="Arial" panose="020B0604020202020204" pitchFamily="34" charset="0"/>
              <a:buChar char="•"/>
            </a:pPr>
            <a:r>
              <a:rPr lang="en-US" dirty="0"/>
              <a:t>Regular inspections</a:t>
            </a:r>
          </a:p>
          <a:p>
            <a:pPr marL="342900" indent="-342900">
              <a:spcBef>
                <a:spcPts val="0"/>
              </a:spcBef>
              <a:spcAft>
                <a:spcPts val="0"/>
              </a:spcAft>
              <a:buFont typeface="Arial" panose="020B0604020202020204" pitchFamily="34" charset="0"/>
              <a:buChar char="•"/>
            </a:pPr>
            <a:r>
              <a:rPr lang="en-US" dirty="0"/>
              <a:t>Removal of sediment</a:t>
            </a:r>
          </a:p>
          <a:p>
            <a:pPr marL="342900" indent="-342900">
              <a:spcBef>
                <a:spcPts val="0"/>
              </a:spcBef>
              <a:spcAft>
                <a:spcPts val="0"/>
              </a:spcAft>
              <a:buFont typeface="Arial" panose="020B0604020202020204" pitchFamily="34" charset="0"/>
              <a:buChar char="•"/>
            </a:pPr>
            <a:r>
              <a:rPr lang="en-US" dirty="0"/>
              <a:t>Pump routine maintenance</a:t>
            </a:r>
          </a:p>
          <a:p>
            <a:pPr>
              <a:spcBef>
                <a:spcPts val="0"/>
              </a:spcBef>
              <a:spcAft>
                <a:spcPts val="0"/>
              </a:spcAft>
            </a:pPr>
            <a:endParaRPr lang="en-US" dirty="0"/>
          </a:p>
          <a:p>
            <a:pPr>
              <a:spcBef>
                <a:spcPts val="0"/>
              </a:spcBef>
              <a:spcAft>
                <a:spcPts val="0"/>
              </a:spcAft>
            </a:pPr>
            <a:r>
              <a:rPr lang="en-US" dirty="0"/>
              <a:t>There are many others that are specific to the type of BMP.  Refer to the O&amp;M</a:t>
            </a:r>
            <a:r>
              <a:rPr lang="en-US" baseline="0" dirty="0"/>
              <a:t> manual for each BMP for specific maintenance recommendations.</a:t>
            </a:r>
          </a:p>
          <a:p>
            <a:pPr>
              <a:spcBef>
                <a:spcPts val="0"/>
              </a:spcBef>
              <a:spcAft>
                <a:spcPts val="0"/>
              </a:spcAft>
            </a:pPr>
            <a:endParaRPr lang="en-US" baseline="0" dirty="0"/>
          </a:p>
          <a:p>
            <a:pPr>
              <a:spcBef>
                <a:spcPts val="0"/>
              </a:spcBef>
              <a:spcAft>
                <a:spcPts val="0"/>
              </a:spcAft>
            </a:pPr>
            <a:r>
              <a:rPr lang="en-US" baseline="0" dirty="0"/>
              <a:t>It is important to maintain BMPs to preserve their function. Without proper maintenance, BMPs may need costly repairs or total replacement earlier than expected.</a:t>
            </a:r>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39</a:t>
            </a:fld>
            <a:endParaRPr lang="en-US"/>
          </a:p>
        </p:txBody>
      </p:sp>
    </p:spTree>
    <p:extLst>
      <p:ext uri="{BB962C8B-B14F-4D97-AF65-F5344CB8AC3E}">
        <p14:creationId xmlns:p14="http://schemas.microsoft.com/office/powerpoint/2010/main" val="2997423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r>
              <a:rPr lang="en-US" baseline="0" dirty="0"/>
              <a:t> to </a:t>
            </a:r>
            <a:r>
              <a:rPr lang="en-US" sz="1200" b="0" dirty="0">
                <a:solidFill>
                  <a:srgbClr val="0F78AE"/>
                </a:solidFill>
                <a:effectLst>
                  <a:outerShdw blurRad="38100" dist="38100" dir="2700000" algn="tl">
                    <a:srgbClr val="000000">
                      <a:alpha val="43137"/>
                    </a:srgbClr>
                  </a:outerShdw>
                </a:effectLst>
              </a:rPr>
              <a:t>Lesson 1: Defining and Identifying Stormwater BMPs</a:t>
            </a:r>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4</a:t>
            </a:fld>
            <a:endParaRPr lang="en-US"/>
          </a:p>
        </p:txBody>
      </p:sp>
    </p:spTree>
    <p:extLst>
      <p:ext uri="{BB962C8B-B14F-4D97-AF65-F5344CB8AC3E}">
        <p14:creationId xmlns:p14="http://schemas.microsoft.com/office/powerpoint/2010/main" val="20129229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Choice</a:t>
            </a:r>
          </a:p>
          <a:p>
            <a:endParaRPr lang="en-US" dirty="0"/>
          </a:p>
          <a:p>
            <a:pPr marL="0" indent="0">
              <a:buFont typeface="Arial" panose="020B0604020202020204" pitchFamily="34" charset="0"/>
              <a:buNone/>
            </a:pPr>
            <a:r>
              <a:rPr lang="en-US" sz="1200" dirty="0">
                <a:latin typeface="Arial" panose="020B0604020202020204" pitchFamily="34" charset="0"/>
              </a:rPr>
              <a:t>_____________ treat runoff where potential for contamination by</a:t>
            </a:r>
            <a:br>
              <a:rPr lang="en-US" sz="1200" dirty="0">
                <a:latin typeface="Arial" panose="020B0604020202020204" pitchFamily="34" charset="0"/>
              </a:rPr>
            </a:br>
            <a:r>
              <a:rPr lang="en-US" sz="1200" dirty="0">
                <a:latin typeface="Arial" panose="020B0604020202020204" pitchFamily="34" charset="0"/>
              </a:rPr>
              <a:t>oils or other petro</a:t>
            </a:r>
            <a:r>
              <a:rPr lang="en-US" dirty="0"/>
              <a:t>leum </a:t>
            </a:r>
            <a:r>
              <a:rPr lang="en-US" sz="1200" dirty="0">
                <a:latin typeface="Arial" panose="020B0604020202020204" pitchFamily="34" charset="0"/>
              </a:rPr>
              <a:t>products, near vehicle maintenance facilities</a:t>
            </a:r>
          </a:p>
          <a:p>
            <a:pPr marL="457200" indent="-457200">
              <a:buFont typeface="+mj-lt"/>
              <a:buAutoNum type="alphaUcPeriod"/>
            </a:pPr>
            <a:r>
              <a:rPr lang="en-US" b="1" dirty="0"/>
              <a:t>Oil/water separators (correct)</a:t>
            </a:r>
          </a:p>
          <a:p>
            <a:pPr marL="457200" indent="-457200">
              <a:buFont typeface="+mj-lt"/>
              <a:buAutoNum type="alphaUcPeriod"/>
            </a:pPr>
            <a:r>
              <a:rPr lang="en-US" dirty="0"/>
              <a:t>Baffle style separators</a:t>
            </a:r>
          </a:p>
          <a:p>
            <a:pPr marL="457200" indent="-457200">
              <a:buFont typeface="+mj-lt"/>
              <a:buAutoNum type="alphaUcPeriod"/>
            </a:pPr>
            <a:r>
              <a:rPr lang="en-US" dirty="0"/>
              <a:t>Coalescing plate </a:t>
            </a:r>
          </a:p>
          <a:p>
            <a:pPr marL="457200" indent="-457200">
              <a:buFont typeface="+mj-lt"/>
              <a:buAutoNum type="alphaUcPeriod"/>
            </a:pPr>
            <a:r>
              <a:rPr lang="en-US" dirty="0"/>
              <a:t>None of the above</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40</a:t>
            </a:fld>
            <a:endParaRPr lang="en-US"/>
          </a:p>
        </p:txBody>
      </p:sp>
    </p:spTree>
    <p:extLst>
      <p:ext uri="{BB962C8B-B14F-4D97-AF65-F5344CB8AC3E}">
        <p14:creationId xmlns:p14="http://schemas.microsoft.com/office/powerpoint/2010/main" val="36924250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Construction BMPs are temporary practices and controls that reduce </a:t>
            </a:r>
            <a:r>
              <a:rPr lang="en-US" dirty="0" err="1"/>
              <a:t>stormwater</a:t>
            </a:r>
            <a:r>
              <a:rPr lang="en-US" dirty="0"/>
              <a:t> pollution during </a:t>
            </a:r>
            <a:r>
              <a:rPr lang="en-US" u="sng" dirty="0"/>
              <a:t>construction activities</a:t>
            </a:r>
            <a:r>
              <a:rPr lang="en-US" dirty="0"/>
              <a:t>.  They are primarily aimed at reducing soil erosion and keeping excess sediment from leaving the site and impacting streams, rivers and other waterbodies.</a:t>
            </a:r>
          </a:p>
          <a:p>
            <a:endParaRPr lang="en-US" dirty="0"/>
          </a:p>
          <a:p>
            <a:r>
              <a:rPr lang="en-US" dirty="0"/>
              <a:t>Some of the previously mentioned non-structural and structural BMP categories can be applied as Construction BMPs. Construction BMPs are discussed as their own subset because they are </a:t>
            </a:r>
            <a:r>
              <a:rPr lang="en-US" u="sng" dirty="0"/>
              <a:t>temporary </a:t>
            </a:r>
            <a:r>
              <a:rPr lang="en-US" dirty="0"/>
              <a:t>in nature and specific to a construction project and its associated</a:t>
            </a:r>
            <a:r>
              <a:rPr lang="en-US" baseline="0" dirty="0"/>
              <a:t> activities</a:t>
            </a:r>
            <a:r>
              <a:rPr lang="en-US" dirty="0"/>
              <a:t>.</a:t>
            </a:r>
          </a:p>
          <a:p>
            <a:endParaRPr lang="en-US" dirty="0"/>
          </a:p>
          <a:p>
            <a:r>
              <a:rPr lang="en-US" dirty="0"/>
              <a:t>There is a wide</a:t>
            </a:r>
            <a:r>
              <a:rPr lang="en-US" baseline="0" dirty="0"/>
              <a:t> range of available construction BMPs.  If one type of BMP is not working sufficiently at a specific location, a different BMP may be substituted.</a:t>
            </a:r>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41</a:t>
            </a:fld>
            <a:endParaRPr lang="en-US"/>
          </a:p>
        </p:txBody>
      </p:sp>
    </p:spTree>
    <p:extLst>
      <p:ext uri="{BB962C8B-B14F-4D97-AF65-F5344CB8AC3E}">
        <p14:creationId xmlns:p14="http://schemas.microsoft.com/office/powerpoint/2010/main" val="38099139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Safety and security criteria must be taken into account when selecting Construction BMPs on Airports. Some specific issues include: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BMPs must be compatible with applicable criteria regarding height, size, and surface effects </a:t>
            </a:r>
            <a:r>
              <a:rPr lang="en-US" dirty="0"/>
              <a:t>in RPZ, OFZ, or other regulated space</a:t>
            </a:r>
            <a:r>
              <a:rPr lang="en-US" baseline="0" dirty="0"/>
              <a:t>.</a:t>
            </a:r>
          </a:p>
          <a:p>
            <a:endParaRPr lang="en-US" baseline="0" dirty="0"/>
          </a:p>
          <a:p>
            <a:r>
              <a:rPr lang="en-US" b="0" baseline="0" dirty="0"/>
              <a:t>BMPs cannot present a wildlife attractant. Outside</a:t>
            </a:r>
            <a:r>
              <a:rPr lang="en-US" baseline="0" dirty="0"/>
              <a:t> of the various safety zones, wildlife attraction must be taken into consideration.  Any form of wet treatment pond is not acceptable unless it is covered or protected from water fowl.  </a:t>
            </a:r>
          </a:p>
          <a:p>
            <a:endParaRPr lang="en-US" baseline="0" dirty="0"/>
          </a:p>
          <a:p>
            <a:r>
              <a:rPr lang="en-US" b="0" baseline="0" dirty="0"/>
              <a:t>BMPs shall not </a:t>
            </a:r>
            <a:r>
              <a:rPr lang="en-US" baseline="0" dirty="0"/>
              <a:t>interfere with basic airfield access and security. Stabilized construction entrance BMPs should be placed so as not to impede access and security.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Guidance on construction BMP requirements is available from FAA in:</a:t>
            </a:r>
          </a:p>
          <a:p>
            <a:r>
              <a:rPr lang="en-US" dirty="0"/>
              <a:t>AC 150/5370-10G, </a:t>
            </a:r>
            <a:r>
              <a:rPr lang="en-US" i="1" dirty="0"/>
              <a:t>Standards for Specifying Construction of Airport</a:t>
            </a:r>
            <a:r>
              <a:rPr lang="en-US" i="0" dirty="0"/>
              <a:t>s,</a:t>
            </a:r>
            <a:r>
              <a:rPr lang="en-US" i="0" baseline="0" dirty="0"/>
              <a:t> presents in Item P-156 basic guidance for Construction BMPs on airport.  This document addresses basic BMP types, and leaves sufficient latitude for meeting local and regional pollution control regulations.</a:t>
            </a:r>
          </a:p>
          <a:p>
            <a:endParaRPr lang="en-US" i="0" baseline="0" dirty="0"/>
          </a:p>
          <a:p>
            <a:r>
              <a:rPr lang="en-US" dirty="0"/>
              <a:t>Local authorities may also have their own construction BMP requirements that must be met.</a:t>
            </a:r>
          </a:p>
          <a:p>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ASK: What unique concerns</a:t>
            </a:r>
            <a:r>
              <a:rPr lang="en-US" baseline="0" dirty="0"/>
              <a:t> exist at your Airport related to construction sites and </a:t>
            </a:r>
            <a:r>
              <a:rPr lang="en-US" baseline="0" dirty="0" err="1"/>
              <a:t>stormwater</a:t>
            </a:r>
            <a:r>
              <a:rPr lang="en-US" baseline="0" dirty="0"/>
              <a:t> pollution control?</a:t>
            </a:r>
            <a:endParaRPr lang="en-US" dirty="0"/>
          </a:p>
          <a:p>
            <a:endParaRPr lang="en-US" i="0" baseline="0"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42</a:t>
            </a:fld>
            <a:endParaRPr lang="en-US"/>
          </a:p>
        </p:txBody>
      </p:sp>
    </p:spTree>
    <p:extLst>
      <p:ext uri="{BB962C8B-B14F-4D97-AF65-F5344CB8AC3E}">
        <p14:creationId xmlns:p14="http://schemas.microsoft.com/office/powerpoint/2010/main" val="13757233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categories of Construction BMPs include: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Design Decisions; </a:t>
            </a:r>
          </a:p>
          <a:p>
            <a:pPr marL="171450" indent="-171450">
              <a:buFont typeface="Arial" panose="020B0604020202020204" pitchFamily="34" charset="0"/>
              <a:buChar char="•"/>
            </a:pPr>
            <a:r>
              <a:rPr lang="en-US" dirty="0"/>
              <a:t>Construction Management (which includes the typical Good Housekeeping-type BMPs and some physical BMPs); </a:t>
            </a:r>
          </a:p>
          <a:p>
            <a:pPr marL="171450" indent="-171450">
              <a:buFont typeface="Arial" panose="020B0604020202020204" pitchFamily="34" charset="0"/>
              <a:buChar char="•"/>
            </a:pPr>
            <a:r>
              <a:rPr lang="en-US" dirty="0"/>
              <a:t>Erosion Control BMPs (which include soil stabilization measures); and </a:t>
            </a:r>
          </a:p>
          <a:p>
            <a:pPr marL="171450" indent="-171450">
              <a:buFont typeface="Arial" panose="020B0604020202020204" pitchFamily="34" charset="0"/>
              <a:buChar char="•"/>
            </a:pPr>
            <a:r>
              <a:rPr lang="en-US" dirty="0"/>
              <a:t>Runoff and Sediment Control BMPs (which are designed to clean sediment laden runoff).</a:t>
            </a:r>
          </a:p>
          <a:p>
            <a:endParaRPr lang="en-US" dirty="0"/>
          </a:p>
          <a:p>
            <a:r>
              <a:rPr lang="en-US" dirty="0"/>
              <a:t>Now lets look at these categories in greater detail.</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43</a:t>
            </a:fld>
            <a:endParaRPr lang="en-US"/>
          </a:p>
        </p:txBody>
      </p:sp>
    </p:spTree>
    <p:extLst>
      <p:ext uri="{BB962C8B-B14F-4D97-AF65-F5344CB8AC3E}">
        <p14:creationId xmlns:p14="http://schemas.microsoft.com/office/powerpoint/2010/main" val="40079188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decisions help make construction phase </a:t>
            </a:r>
            <a:r>
              <a:rPr lang="en-US" dirty="0" err="1"/>
              <a:t>stormwater</a:t>
            </a:r>
            <a:r>
              <a:rPr lang="en-US" dirty="0"/>
              <a:t> management easier.  </a:t>
            </a:r>
          </a:p>
          <a:p>
            <a:r>
              <a:rPr lang="en-US" dirty="0"/>
              <a:t>Wherever possible, the best way to reduce construction-related erosion is to reduce the area of disturbed</a:t>
            </a:r>
            <a:r>
              <a:rPr lang="en-US" baseline="0" dirty="0"/>
              <a:t> land</a:t>
            </a:r>
            <a:r>
              <a:rPr lang="en-US" dirty="0"/>
              <a:t>.  Any natural areas that can be left in place are the best protection against erosion, and buffer zones that can be left undisturbed next to streams and lakes provide effective sediment control and runoff filtration.</a:t>
            </a:r>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44</a:t>
            </a:fld>
            <a:endParaRPr lang="en-US"/>
          </a:p>
        </p:txBody>
      </p:sp>
    </p:spTree>
    <p:extLst>
      <p:ext uri="{BB962C8B-B14F-4D97-AF65-F5344CB8AC3E}">
        <p14:creationId xmlns:p14="http://schemas.microsoft.com/office/powerpoint/2010/main" val="22907575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Construction management BMPs are the Good Housekeeping measures practiced</a:t>
            </a:r>
            <a:r>
              <a:rPr lang="en-US" baseline="0" dirty="0"/>
              <a:t> during a construction project.  They </a:t>
            </a:r>
            <a:r>
              <a:rPr lang="en-US" dirty="0"/>
              <a:t>generally serve to reduce impacts during the construction phase caused by equipment and construction-related traffic.  </a:t>
            </a:r>
          </a:p>
          <a:p>
            <a:endParaRPr lang="en-US" dirty="0"/>
          </a:p>
          <a:p>
            <a:r>
              <a:rPr lang="en-US" dirty="0"/>
              <a:t>Examples of construction management BMPs include: </a:t>
            </a:r>
          </a:p>
          <a:p>
            <a:r>
              <a:rPr lang="en-US" dirty="0"/>
              <a:t>Identifying construction zone and haul routes with fencing or other means</a:t>
            </a:r>
          </a:p>
          <a:p>
            <a:r>
              <a:rPr lang="en-US" dirty="0"/>
              <a:t>Maintain a Spill Prevention plan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Dust control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Proper</a:t>
            </a:r>
            <a:r>
              <a:rPr lang="en-US" baseline="0" dirty="0"/>
              <a:t> waste management </a:t>
            </a:r>
          </a:p>
          <a:p>
            <a:r>
              <a:rPr lang="en-US" baseline="0" dirty="0"/>
              <a:t>Dewatering water treatment plan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Temporary gravel to stabilize staging areas</a:t>
            </a:r>
          </a:p>
          <a:p>
            <a:endParaRPr lang="en-US" baseline="0" dirty="0"/>
          </a:p>
          <a:p>
            <a:r>
              <a:rPr lang="en-US" dirty="0"/>
              <a:t>Parking areas should be stabilized with gravel or by other means so that construction traffic does not create excessive dust or additional erosion.</a:t>
            </a:r>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45</a:t>
            </a:fld>
            <a:endParaRPr lang="en-US"/>
          </a:p>
        </p:txBody>
      </p:sp>
    </p:spTree>
    <p:extLst>
      <p:ext uri="{BB962C8B-B14F-4D97-AF65-F5344CB8AC3E}">
        <p14:creationId xmlns:p14="http://schemas.microsoft.com/office/powerpoint/2010/main" val="30665613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earthwork areas have been constructed to final grades and elevations, the ground should be stabilized so that the soil doesn’t erode.</a:t>
            </a:r>
          </a:p>
          <a:p>
            <a:endParaRPr lang="en-US" dirty="0"/>
          </a:p>
          <a:p>
            <a:r>
              <a:rPr lang="en-US" dirty="0"/>
              <a:t>The best way is to seed the ground and get vegetation started.  Different combinations of seeding, mulch, and stabilizers can be applied to achieve this.  </a:t>
            </a:r>
          </a:p>
          <a:p>
            <a:r>
              <a:rPr lang="en-US" dirty="0"/>
              <a:t>Specially designed nets, blankets, and erosion matting</a:t>
            </a:r>
            <a:r>
              <a:rPr lang="en-US" baseline="0" dirty="0"/>
              <a:t> </a:t>
            </a:r>
            <a:r>
              <a:rPr lang="en-US" dirty="0"/>
              <a:t>can also be used to stabilize soils, especially on steeper slopes.  They</a:t>
            </a:r>
            <a:r>
              <a:rPr lang="en-US" baseline="0" dirty="0"/>
              <a:t> must be securely fastened down to prevent them from being blown onto pavement surfaces.</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46</a:t>
            </a:fld>
            <a:endParaRPr lang="en-US"/>
          </a:p>
        </p:txBody>
      </p:sp>
    </p:spTree>
    <p:extLst>
      <p:ext uri="{BB962C8B-B14F-4D97-AF65-F5344CB8AC3E}">
        <p14:creationId xmlns:p14="http://schemas.microsoft.com/office/powerpoint/2010/main" val="13666691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BMPs</a:t>
            </a:r>
            <a:r>
              <a:rPr lang="en-US" baseline="0" dirty="0"/>
              <a:t> </a:t>
            </a:r>
            <a:r>
              <a:rPr lang="en-US" dirty="0"/>
              <a:t>for sheet flow and shallow surface runoff all have the same goal: slow the water down.  Slower water means less erosion and allows for sediment to settle out.</a:t>
            </a:r>
          </a:p>
          <a:p>
            <a:endParaRPr lang="en-US" dirty="0"/>
          </a:p>
          <a:p>
            <a:r>
              <a:rPr lang="en-US" dirty="0"/>
              <a:t>Compost socks and sediment fences are key elements of most erosion and sediment control plans.  They are versatile and relatively simple to install and maintain.</a:t>
            </a:r>
          </a:p>
          <a:p>
            <a:endParaRPr lang="en-US" dirty="0"/>
          </a:p>
          <a:p>
            <a:r>
              <a:rPr lang="en-US" dirty="0"/>
              <a:t>Other BMPs can be utilized with similar effects, such as</a:t>
            </a:r>
            <a:r>
              <a:rPr lang="en-US" baseline="0" dirty="0"/>
              <a:t> </a:t>
            </a:r>
            <a:r>
              <a:rPr lang="en-US" dirty="0"/>
              <a:t>vegetated filter</a:t>
            </a:r>
            <a:r>
              <a:rPr lang="en-US" baseline="0" dirty="0"/>
              <a:t> strips, </a:t>
            </a:r>
            <a:r>
              <a:rPr lang="en-US" dirty="0"/>
              <a:t>coir logs,</a:t>
            </a:r>
            <a:r>
              <a:rPr lang="en-US" baseline="0" dirty="0"/>
              <a:t> or compost berms</a:t>
            </a:r>
            <a:r>
              <a:rPr lang="en-US" dirty="0"/>
              <a: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Concrete washouts</a:t>
            </a:r>
            <a:r>
              <a:rPr lang="en-US" baseline="0" dirty="0"/>
              <a:t> are required for capturing all cement waste.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47</a:t>
            </a:fld>
            <a:endParaRPr lang="en-US"/>
          </a:p>
        </p:txBody>
      </p:sp>
    </p:spTree>
    <p:extLst>
      <p:ext uri="{BB962C8B-B14F-4D97-AF65-F5344CB8AC3E}">
        <p14:creationId xmlns:p14="http://schemas.microsoft.com/office/powerpoint/2010/main" val="39545286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Concentrated runoff in ditches and swales downstream of construction sites may carry sediment from the construction area and have the potential to do more erosive damage.</a:t>
            </a:r>
          </a:p>
          <a:p>
            <a:endParaRPr lang="en-US" dirty="0"/>
          </a:p>
          <a:p>
            <a:r>
              <a:rPr lang="en-US" dirty="0"/>
              <a:t>Various BMPs address concentrated flow such as</a:t>
            </a:r>
          </a:p>
          <a:p>
            <a:pPr marL="0" lvl="2" indent="-171450">
              <a:buFont typeface="Arial" panose="020B0604020202020204" pitchFamily="34" charset="0"/>
              <a:buChar char="•"/>
            </a:pPr>
            <a:r>
              <a:rPr lang="en-US" dirty="0"/>
              <a:t>Inlet protection</a:t>
            </a:r>
          </a:p>
          <a:p>
            <a:pPr marL="0" lvl="2" indent="-171450">
              <a:buFont typeface="Arial" panose="020B0604020202020204" pitchFamily="34" charset="0"/>
              <a:buChar char="•"/>
            </a:pPr>
            <a:r>
              <a:rPr lang="en-US" dirty="0"/>
              <a:t>Grass lined channels</a:t>
            </a:r>
          </a:p>
          <a:p>
            <a:pPr marL="0" lvl="2" indent="-171450">
              <a:buFont typeface="Arial" panose="020B0604020202020204" pitchFamily="34" charset="0"/>
              <a:buChar char="•"/>
            </a:pPr>
            <a:r>
              <a:rPr lang="en-US" dirty="0"/>
              <a:t>Channel lining</a:t>
            </a:r>
          </a:p>
          <a:p>
            <a:pPr marL="0" lvl="2" indent="-171450">
              <a:buFont typeface="Arial" panose="020B0604020202020204" pitchFamily="34" charset="0"/>
              <a:buChar char="•"/>
            </a:pPr>
            <a:r>
              <a:rPr lang="en-US" dirty="0"/>
              <a:t>Check dams or dikes</a:t>
            </a:r>
          </a:p>
          <a:p>
            <a:pPr marL="0" lvl="2" indent="-171450">
              <a:buFont typeface="Arial" panose="020B0604020202020204" pitchFamily="34" charset="0"/>
              <a:buChar char="•"/>
            </a:pPr>
            <a:r>
              <a:rPr lang="en-US" dirty="0"/>
              <a:t>Pipe drains</a:t>
            </a:r>
          </a:p>
          <a:p>
            <a:pPr marL="0" lvl="2" indent="0">
              <a:buFont typeface="Arial" panose="020B0604020202020204" pitchFamily="34" charset="0"/>
              <a:buNone/>
            </a:pPr>
            <a:endParaRPr lang="en-US" dirty="0"/>
          </a:p>
          <a:p>
            <a:pPr marL="0" lvl="2" indent="0">
              <a:buFont typeface="Arial" panose="020B0604020202020204" pitchFamily="34" charset="0"/>
              <a:buNone/>
            </a:pPr>
            <a:r>
              <a:rPr lang="en-US" dirty="0"/>
              <a:t>Different configurations of field-constructed check dams or dikes can be used to slow the flow of the water and allow for settlement.</a:t>
            </a:r>
          </a:p>
          <a:p>
            <a:endParaRPr lang="en-US" dirty="0"/>
          </a:p>
          <a:p>
            <a:r>
              <a:rPr lang="en-US" dirty="0"/>
              <a:t>Pipe drains and subsurface drains help collect and convey water from one location to another without causing erosion in highly susceptible areas.</a:t>
            </a:r>
          </a:p>
        </p:txBody>
      </p:sp>
      <p:sp>
        <p:nvSpPr>
          <p:cNvPr id="4" name="Slide Number Placeholder 3"/>
          <p:cNvSpPr>
            <a:spLocks noGrp="1"/>
          </p:cNvSpPr>
          <p:nvPr>
            <p:ph type="sldNum" sz="quarter" idx="10"/>
          </p:nvPr>
        </p:nvSpPr>
        <p:spPr/>
        <p:txBody>
          <a:bodyPr/>
          <a:lstStyle/>
          <a:p>
            <a:fld id="{D66A6535-69EB-4909-A69E-3F98EF18931E}" type="slidenum">
              <a:rPr lang="en-US" smtClean="0"/>
              <a:t>48</a:t>
            </a:fld>
            <a:endParaRPr lang="en-US"/>
          </a:p>
        </p:txBody>
      </p:sp>
    </p:spTree>
    <p:extLst>
      <p:ext uri="{BB962C8B-B14F-4D97-AF65-F5344CB8AC3E}">
        <p14:creationId xmlns:p14="http://schemas.microsoft.com/office/powerpoint/2010/main" val="38154658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discharging water offsite, sediment must be removed from the stormwater in accordance with the construction permits and applicable regulations.  </a:t>
            </a:r>
          </a:p>
          <a:p>
            <a:endParaRPr lang="en-US" dirty="0"/>
          </a:p>
          <a:p>
            <a:r>
              <a:rPr lang="en-US" dirty="0"/>
              <a:t>Traditional</a:t>
            </a:r>
            <a:r>
              <a:rPr lang="en-US" baseline="0" dirty="0"/>
              <a:t> “end of line” treatment options are s</a:t>
            </a:r>
            <a:r>
              <a:rPr lang="en-US" dirty="0"/>
              <a:t>ediment traps and temporary sediment ponds, but these are typically</a:t>
            </a:r>
            <a:r>
              <a:rPr lang="en-US" baseline="0" dirty="0"/>
              <a:t> not compatible with an airport unless they are kept dry</a:t>
            </a:r>
            <a:r>
              <a:rPr lang="en-US" dirty="0"/>
              <a:t>.</a:t>
            </a:r>
          </a:p>
          <a:p>
            <a:endParaRPr lang="en-US" dirty="0"/>
          </a:p>
          <a:p>
            <a:r>
              <a:rPr lang="en-US" dirty="0"/>
              <a:t>Outlet protection using rip rap reduces the potential for additional erosion at the discharge location.</a:t>
            </a:r>
          </a:p>
          <a:p>
            <a:endParaRPr lang="en-US" dirty="0"/>
          </a:p>
          <a:p>
            <a:r>
              <a:rPr lang="en-US" dirty="0"/>
              <a:t>Compost socks and vegetated spray fields are two additional ways to remove sediment from runoff</a:t>
            </a:r>
            <a:r>
              <a:rPr lang="en-US" baseline="0" dirty="0"/>
              <a:t> that may be more compatible with the airport environment.</a:t>
            </a:r>
            <a:endParaRPr lang="en-US"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49</a:t>
            </a:fld>
            <a:endParaRPr lang="en-US"/>
          </a:p>
        </p:txBody>
      </p:sp>
    </p:spTree>
    <p:extLst>
      <p:ext uri="{BB962C8B-B14F-4D97-AF65-F5344CB8AC3E}">
        <p14:creationId xmlns:p14="http://schemas.microsoft.com/office/powerpoint/2010/main" val="946808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you will learn to:</a:t>
            </a:r>
          </a:p>
          <a:p>
            <a:pPr marL="342900" indent="-342900">
              <a:buFont typeface="Arial" panose="020B0604020202020204" pitchFamily="34" charset="0"/>
              <a:buChar char="•"/>
            </a:pPr>
            <a:r>
              <a:rPr lang="en-US" dirty="0"/>
              <a:t>Define stormwater Best Management Practices</a:t>
            </a:r>
          </a:p>
          <a:p>
            <a:pPr marL="342900" indent="-342900">
              <a:buFont typeface="Arial" panose="020B0604020202020204" pitchFamily="34" charset="0"/>
              <a:buChar char="•"/>
            </a:pPr>
            <a:r>
              <a:rPr lang="en-US" dirty="0"/>
              <a:t>Identify BMP selection criteria unique to the airport environment</a:t>
            </a:r>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5</a:t>
            </a:fld>
            <a:endParaRPr lang="en-US"/>
          </a:p>
        </p:txBody>
      </p:sp>
    </p:spTree>
    <p:extLst>
      <p:ext uri="{BB962C8B-B14F-4D97-AF65-F5344CB8AC3E}">
        <p14:creationId xmlns:p14="http://schemas.microsoft.com/office/powerpoint/2010/main" val="32024271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basic Construction BMPs are not enough to meet permitted discharge thresholds or levels.  This may be the case when local soils have extremely fine particles that don’t settle easily and/or when downstream water bodies are extremely sensitive to pollution.</a:t>
            </a:r>
          </a:p>
          <a:p>
            <a:endParaRPr lang="en-US" dirty="0"/>
          </a:p>
          <a:p>
            <a:r>
              <a:rPr lang="en-US" dirty="0"/>
              <a:t>In these cases, advanced treatment options may be required.  These include:</a:t>
            </a:r>
          </a:p>
          <a:p>
            <a:pPr marL="171450" indent="-171450">
              <a:buFont typeface="Arial" panose="020B0604020202020204" pitchFamily="34" charset="0"/>
              <a:buChar char="•"/>
            </a:pPr>
            <a:r>
              <a:rPr lang="en-US" dirty="0"/>
              <a:t>Special runoff additives to enhance particle cohesion and coagulation, if permitted.  Additives such as chitosan are generally filtered back out of the water using advanced sand filtration systems.</a:t>
            </a:r>
          </a:p>
          <a:p>
            <a:pPr marL="171450" indent="-171450">
              <a:buFont typeface="Arial" panose="020B0604020202020204" pitchFamily="34" charset="0"/>
              <a:buChar char="•"/>
            </a:pPr>
            <a:r>
              <a:rPr lang="en-US" dirty="0"/>
              <a:t>Electro-coagulation systems are an alternative to the use of chemical additives.</a:t>
            </a:r>
          </a:p>
          <a:p>
            <a:pPr marL="171450" indent="-171450">
              <a:buFont typeface="Arial" panose="020B0604020202020204" pitchFamily="34" charset="0"/>
              <a:buChar char="•"/>
            </a:pPr>
            <a:r>
              <a:rPr lang="en-US" dirty="0"/>
              <a:t>pH neutralization</a:t>
            </a:r>
            <a:r>
              <a:rPr lang="en-US" baseline="0" dirty="0"/>
              <a:t> may be required where there is a concern about high pH as a result of contact with concrete, mortar or Portland cement.  Common pH neutralization techniques include the</a:t>
            </a:r>
            <a:r>
              <a:rPr lang="en-US" dirty="0"/>
              <a:t> use of special carbon dioxide treatment systems</a:t>
            </a:r>
            <a:r>
              <a:rPr lang="en-US" baseline="0" dirty="0"/>
              <a:t> or capture and treatment of runoff that comes in contact with concrete or cement.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50</a:t>
            </a:fld>
            <a:endParaRPr lang="en-US"/>
          </a:p>
        </p:txBody>
      </p:sp>
    </p:spTree>
    <p:extLst>
      <p:ext uri="{BB962C8B-B14F-4D97-AF65-F5344CB8AC3E}">
        <p14:creationId xmlns:p14="http://schemas.microsoft.com/office/powerpoint/2010/main" val="23886022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True</a:t>
            </a:r>
            <a:r>
              <a:rPr lang="en-US" baseline="0" dirty="0"/>
              <a:t> / False</a:t>
            </a:r>
          </a:p>
          <a:p>
            <a:pPr marL="0" indent="0">
              <a:buFont typeface="+mj-lt"/>
              <a:buNone/>
            </a:pPr>
            <a:r>
              <a:rPr lang="en-US" dirty="0"/>
              <a:t>Construction</a:t>
            </a:r>
            <a:r>
              <a:rPr lang="en-US" baseline="0" dirty="0"/>
              <a:t> BMPs are generally temporary in nature.  </a:t>
            </a:r>
          </a:p>
          <a:p>
            <a:pPr marL="0" indent="0">
              <a:buFont typeface="+mj-lt"/>
              <a:buNone/>
            </a:pPr>
            <a:endParaRPr lang="en-US" b="1" baseline="0" dirty="0"/>
          </a:p>
          <a:p>
            <a:pPr marL="0" indent="0">
              <a:buFont typeface="+mj-lt"/>
              <a:buNone/>
            </a:pPr>
            <a:r>
              <a:rPr lang="en-US" b="1" baseline="0" dirty="0"/>
              <a:t>True</a:t>
            </a:r>
            <a:endParaRPr lang="en-US" baseline="0"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51</a:t>
            </a:fld>
            <a:endParaRPr lang="en-US"/>
          </a:p>
        </p:txBody>
      </p:sp>
    </p:spTree>
    <p:extLst>
      <p:ext uri="{BB962C8B-B14F-4D97-AF65-F5344CB8AC3E}">
        <p14:creationId xmlns:p14="http://schemas.microsoft.com/office/powerpoint/2010/main" val="28642831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aseline="0" dirty="0"/>
              <a:t>True / False </a:t>
            </a:r>
          </a:p>
          <a:p>
            <a:pPr marL="0" indent="0">
              <a:buFont typeface="+mj-lt"/>
              <a:buNone/>
            </a:pPr>
            <a:r>
              <a:rPr lang="en-US" baseline="0" dirty="0"/>
              <a:t>Good Housekeeping BMPs are a category of structural BMPs.</a:t>
            </a:r>
          </a:p>
          <a:p>
            <a:pPr marL="0" indent="0">
              <a:buFont typeface="+mj-lt"/>
              <a:buNone/>
            </a:pPr>
            <a:endParaRPr lang="en-US" baseline="0" dirty="0"/>
          </a:p>
          <a:p>
            <a:pPr marL="0" indent="0">
              <a:buFont typeface="+mj-lt"/>
              <a:buNone/>
            </a:pPr>
            <a:r>
              <a:rPr lang="en-US" b="1" baseline="0" dirty="0"/>
              <a:t>False</a:t>
            </a:r>
            <a:endParaRPr lang="en-US" b="1"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52</a:t>
            </a:fld>
            <a:endParaRPr lang="en-US"/>
          </a:p>
        </p:txBody>
      </p:sp>
    </p:spTree>
    <p:extLst>
      <p:ext uri="{BB962C8B-B14F-4D97-AF65-F5344CB8AC3E}">
        <p14:creationId xmlns:p14="http://schemas.microsoft.com/office/powerpoint/2010/main" val="6989424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 this lesson you learned to identify:</a:t>
            </a:r>
          </a:p>
          <a:p>
            <a:pPr marL="171450" indent="-171450">
              <a:buFont typeface="Arial" panose="020B0604020202020204" pitchFamily="34" charset="0"/>
              <a:buChar char="•"/>
            </a:pPr>
            <a:r>
              <a:rPr lang="en-US" dirty="0"/>
              <a:t>Different</a:t>
            </a:r>
            <a:r>
              <a:rPr lang="en-US" baseline="0" dirty="0"/>
              <a:t> </a:t>
            </a:r>
            <a:r>
              <a:rPr lang="en-US" dirty="0"/>
              <a:t>types of stormwater Best Management Practices, or BMPs</a:t>
            </a:r>
          </a:p>
          <a:p>
            <a:pPr marL="171450" indent="-171450">
              <a:buFont typeface="Arial" panose="020B0604020202020204" pitchFamily="34" charset="0"/>
              <a:buChar char="•"/>
            </a:pPr>
            <a:r>
              <a:rPr lang="en-US" dirty="0"/>
              <a:t>And the BMP selection criteria unique to the airport environment</a:t>
            </a:r>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53</a:t>
            </a:fld>
            <a:endParaRPr lang="en-US"/>
          </a:p>
        </p:txBody>
      </p:sp>
    </p:spTree>
    <p:extLst>
      <p:ext uri="{BB962C8B-B14F-4D97-AF65-F5344CB8AC3E}">
        <p14:creationId xmlns:p14="http://schemas.microsoft.com/office/powerpoint/2010/main" val="26721207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r>
              <a:rPr lang="en-US" baseline="0" dirty="0"/>
              <a:t> to </a:t>
            </a:r>
            <a:r>
              <a:rPr lang="en-US" sz="1200" b="0" dirty="0">
                <a:solidFill>
                  <a:srgbClr val="0F78AE"/>
                </a:solidFill>
                <a:effectLst>
                  <a:outerShdw blurRad="38100" dist="38100" dir="2700000" algn="tl">
                    <a:srgbClr val="000000">
                      <a:alpha val="43137"/>
                    </a:srgbClr>
                  </a:outerShdw>
                </a:effectLst>
              </a:rPr>
              <a:t>Lesson 3 where we’ll </a:t>
            </a:r>
            <a:r>
              <a:rPr lang="en-US" sz="1200" b="0" dirty="0">
                <a:solidFill>
                  <a:schemeClr val="tx1"/>
                </a:solidFill>
                <a:effectLst/>
              </a:rPr>
              <a:t>examine some BMP case studies</a:t>
            </a:r>
            <a:endParaRPr lang="en-US" sz="1200" b="0" dirty="0">
              <a:solidFill>
                <a:srgbClr val="0F78AE"/>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fld id="{D66A6535-69EB-4909-A69E-3F98EF18931E}" type="slidenum">
              <a:rPr lang="en-US" smtClean="0"/>
              <a:t>54</a:t>
            </a:fld>
            <a:endParaRPr lang="en-US"/>
          </a:p>
        </p:txBody>
      </p:sp>
    </p:spTree>
    <p:extLst>
      <p:ext uri="{BB962C8B-B14F-4D97-AF65-F5344CB8AC3E}">
        <p14:creationId xmlns:p14="http://schemas.microsoft.com/office/powerpoint/2010/main" val="12769814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three </a:t>
            </a:r>
            <a:r>
              <a:rPr lang="en-US" dirty="0"/>
              <a:t>case studies showcase stormwater BMPs in the airport environment.</a:t>
            </a:r>
            <a:r>
              <a:rPr lang="en-US" baseline="0" dirty="0"/>
              <a:t>  </a:t>
            </a:r>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55</a:t>
            </a:fld>
            <a:endParaRPr lang="en-US"/>
          </a:p>
        </p:txBody>
      </p:sp>
    </p:spTree>
    <p:extLst>
      <p:ext uri="{BB962C8B-B14F-4D97-AF65-F5344CB8AC3E}">
        <p14:creationId xmlns:p14="http://schemas.microsoft.com/office/powerpoint/2010/main" val="15832772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first case study is at the Miami International Airport and provides a good example of BMPs that reduce peak discharges and provide water quality benefits.  </a:t>
            </a:r>
            <a:endParaRPr lang="en-US" dirty="0"/>
          </a:p>
          <a:p>
            <a:endParaRPr lang="en-US" dirty="0"/>
          </a:p>
          <a:p>
            <a:r>
              <a:rPr lang="en-US" dirty="0"/>
              <a:t>The a</a:t>
            </a:r>
            <a:r>
              <a:rPr lang="en-US" baseline="0" dirty="0"/>
              <a:t>irport implemented several </a:t>
            </a:r>
            <a:r>
              <a:rPr lang="en-US" baseline="0" dirty="0" err="1"/>
              <a:t>stormwater</a:t>
            </a:r>
            <a:r>
              <a:rPr lang="en-US" baseline="0" dirty="0"/>
              <a:t> BMPs to reduce peak flows and remove pollutants before discharge to the Blue Lagoon, C-4 </a:t>
            </a:r>
            <a:r>
              <a:rPr lang="en-US" baseline="0" dirty="0" err="1"/>
              <a:t>Tamiami</a:t>
            </a:r>
            <a:r>
              <a:rPr lang="en-US" baseline="0" dirty="0"/>
              <a:t> canal and C-6 Miami canal.  This long term project spanned nearly 20 years.  Let’s look at the project approach and a few key components of the </a:t>
            </a:r>
            <a:r>
              <a:rPr lang="en-US" baseline="0" dirty="0" err="1"/>
              <a:t>stormwater</a:t>
            </a:r>
            <a:r>
              <a:rPr lang="en-US" baseline="0" dirty="0"/>
              <a:t> treatment system</a:t>
            </a:r>
            <a:r>
              <a:rPr lang="en-US" sz="1200" kern="1200" baseline="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56</a:t>
            </a:fld>
            <a:endParaRPr lang="en-US"/>
          </a:p>
        </p:txBody>
      </p:sp>
    </p:spTree>
    <p:extLst>
      <p:ext uri="{BB962C8B-B14F-4D97-AF65-F5344CB8AC3E}">
        <p14:creationId xmlns:p14="http://schemas.microsoft.com/office/powerpoint/2010/main" val="23938356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a:t>
            </a:r>
            <a:r>
              <a:rPr lang="en-US" baseline="0" dirty="0"/>
              <a:t> used a treatment train approach consisting of structural and non-structural practices.  The non structural practices focused on controlling the pollutants at the source through a training program to educate staff on proper material management storage and disposal as well as spill prevention and a pavement sweeping program.  </a:t>
            </a:r>
          </a:p>
          <a:p>
            <a:endParaRPr lang="en-US" baseline="0" dirty="0"/>
          </a:p>
          <a:p>
            <a:r>
              <a:rPr lang="en-US" baseline="0" dirty="0"/>
              <a:t>The structural BMPs focused on the first flush of runoff to capture approximately 70% of the average annual runoff volume.  The remaining runoff volume is diverted to the Stormwater Management System.  The Stormwater Management system included the retrofit of existing BMPs and construction of a new dry detention pond.  The dry pond required a pumping system to meet FAA draw down requirements and prevent it from becoming a wildlife attractant.  The location of the pond did not have an outlet that would allow it to be dry.</a:t>
            </a:r>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57</a:t>
            </a:fld>
            <a:endParaRPr lang="en-US"/>
          </a:p>
        </p:txBody>
      </p:sp>
    </p:spTree>
    <p:extLst>
      <p:ext uri="{BB962C8B-B14F-4D97-AF65-F5344CB8AC3E}">
        <p14:creationId xmlns:p14="http://schemas.microsoft.com/office/powerpoint/2010/main" val="8089710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first flush diversion inlet</a:t>
            </a:r>
            <a:r>
              <a:rPr lang="en-US" baseline="0" dirty="0"/>
              <a:t> system was installed on the airside and landside as part of the Structural BMPs.  This system captures pollutants as close to the source as possible on the airfield apron. </a:t>
            </a:r>
            <a:r>
              <a:rPr lang="en-US" b="0" i="0" baseline="0" dirty="0"/>
              <a:t>T</a:t>
            </a:r>
            <a:r>
              <a:rPr lang="en-US" b="0" i="0" baseline="0" dirty="0">
                <a:solidFill>
                  <a:srgbClr val="0000FF"/>
                </a:solidFill>
              </a:rPr>
              <a:t>he first flush inlets collect runoff and convey it to the offline treatment system.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baseline="0" dirty="0">
              <a:solidFill>
                <a:srgbClr val="0000FF"/>
              </a:solidFill>
            </a:endParaRPr>
          </a:p>
          <a:p>
            <a:r>
              <a:rPr lang="en-US" sz="1200" kern="1200" dirty="0">
                <a:solidFill>
                  <a:schemeClr val="tx1"/>
                </a:solidFill>
                <a:effectLst/>
                <a:latin typeface="+mn-lt"/>
                <a:ea typeface="+mn-ea"/>
                <a:cs typeface="+mn-cs"/>
              </a:rPr>
              <a:t>The components of the design that were modified to</a:t>
            </a:r>
            <a:r>
              <a:rPr lang="en-US" sz="1200" kern="1200" baseline="0" dirty="0">
                <a:solidFill>
                  <a:schemeClr val="tx1"/>
                </a:solidFill>
                <a:effectLst/>
                <a:latin typeface="+mn-lt"/>
                <a:ea typeface="+mn-ea"/>
                <a:cs typeface="+mn-cs"/>
              </a:rPr>
              <a:t> fit into the airport environment include:</a:t>
            </a:r>
          </a:p>
          <a:p>
            <a:pPr marL="171450" indent="-171450">
              <a:buFont typeface="Arial" panose="020B0604020202020204" pitchFamily="34" charset="0"/>
              <a:buChar char="•"/>
            </a:pPr>
            <a:r>
              <a:rPr lang="en-US" sz="1200" dirty="0"/>
              <a:t>Incorporation of tenants in the program and identifying responsibilities of the tenants</a:t>
            </a:r>
            <a:r>
              <a:rPr lang="en-US" sz="1200" baseline="0" dirty="0"/>
              <a:t> and airport</a:t>
            </a:r>
            <a:endParaRPr lang="en-US" sz="1200" dirty="0"/>
          </a:p>
          <a:p>
            <a:pPr marL="171450" indent="-171450">
              <a:buFont typeface="Arial" panose="020B0604020202020204" pitchFamily="34" charset="0"/>
              <a:buChar char="•"/>
            </a:pPr>
            <a:r>
              <a:rPr lang="en-US" sz="1200" dirty="0"/>
              <a:t>A design specific to airfield pollutants such as oil and grease</a:t>
            </a:r>
          </a:p>
          <a:p>
            <a:pPr marL="171450" indent="-171450">
              <a:buFont typeface="Arial" panose="020B0604020202020204" pitchFamily="34" charset="0"/>
              <a:buChar char="•"/>
            </a:pPr>
            <a:r>
              <a:rPr lang="en-US" sz="1200" dirty="0"/>
              <a:t>A dry detention pond with a pumping station to meet FAA Advisory Circular to prevent it from becoming a wildlife attractant.</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58</a:t>
            </a:fld>
            <a:endParaRPr lang="en-US"/>
          </a:p>
        </p:txBody>
      </p:sp>
    </p:spTree>
    <p:extLst>
      <p:ext uri="{BB962C8B-B14F-4D97-AF65-F5344CB8AC3E}">
        <p14:creationId xmlns:p14="http://schemas.microsoft.com/office/powerpoint/2010/main" val="32651055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second case study is located at the Portland Air National Guard Base, </a:t>
            </a:r>
            <a:r>
              <a:rPr lang="en-US" dirty="0"/>
              <a:t>at Portland International</a:t>
            </a:r>
            <a:r>
              <a:rPr lang="en-US" baseline="0" dirty="0"/>
              <a:t> Airport, and is an example of pollutant removal next to an impaired receiving water.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Guard base </a:t>
            </a:r>
            <a:r>
              <a:rPr lang="en-US" baseline="0" dirty="0"/>
              <a:t>has an NPDES Industrial stormwater permit.  Stormwater is discharged to </a:t>
            </a:r>
            <a:r>
              <a:rPr lang="en-US" sz="1200" kern="1200" baseline="0" dirty="0">
                <a:solidFill>
                  <a:schemeClr val="tx1"/>
                </a:solidFill>
                <a:effectLst/>
                <a:latin typeface="+mn-lt"/>
                <a:ea typeface="+mn-ea"/>
                <a:cs typeface="+mn-cs"/>
              </a:rPr>
              <a:t>the Columbia Slough, a body of water that is impaired for </a:t>
            </a:r>
            <a:r>
              <a:rPr lang="en-US" sz="1200" kern="1200" dirty="0">
                <a:solidFill>
                  <a:schemeClr val="tx1"/>
                </a:solidFill>
                <a:effectLst/>
                <a:latin typeface="+mn-lt"/>
                <a:ea typeface="+mn-ea"/>
                <a:cs typeface="+mn-cs"/>
              </a:rPr>
              <a:t>toxics, nutrients, bacteria and temperature.</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Monitoring records showed that stormwater discharges were exceeding discharge limits for zinc, phosphorous, and total suspended solids, or TSS, requiring corrective action.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59</a:t>
            </a:fld>
            <a:endParaRPr lang="en-US"/>
          </a:p>
        </p:txBody>
      </p:sp>
    </p:spTree>
    <p:extLst>
      <p:ext uri="{BB962C8B-B14F-4D97-AF65-F5344CB8AC3E}">
        <p14:creationId xmlns:p14="http://schemas.microsoft.com/office/powerpoint/2010/main" val="959407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B0F0"/>
                </a:solidFill>
              </a:rPr>
              <a:t>Before we get started, let’s define the term Best</a:t>
            </a:r>
            <a:r>
              <a:rPr lang="en-US" baseline="0" dirty="0">
                <a:solidFill>
                  <a:srgbClr val="00B0F0"/>
                </a:solidFill>
              </a:rPr>
              <a:t> Management Practice or BMP. </a:t>
            </a:r>
          </a:p>
          <a:p>
            <a:endParaRPr lang="en-US" dirty="0">
              <a:solidFill>
                <a:srgbClr val="00B0F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BMPs are measures or mechanisms employed to protect the integrity and quality of receiving waters.</a:t>
            </a:r>
          </a:p>
          <a:p>
            <a:endParaRPr lang="en-US" dirty="0">
              <a:solidFill>
                <a:srgbClr val="00B0F0"/>
              </a:solidFill>
            </a:endParaRPr>
          </a:p>
          <a:p>
            <a:r>
              <a:rPr lang="en-US" dirty="0"/>
              <a:t>BMPs protect the health of streams, rivers, wetlands, and lakes by </a:t>
            </a:r>
          </a:p>
          <a:p>
            <a:pPr marL="171450" indent="-171450">
              <a:buFont typeface="Arial" panose="020B0604020202020204" pitchFamily="34" charset="0"/>
              <a:buChar char="•"/>
            </a:pPr>
            <a:r>
              <a:rPr lang="en-US" dirty="0"/>
              <a:t>preventing pollutants from getting into stormwater runoff through Good Housekeeping or Source Control BMPs,</a:t>
            </a:r>
            <a:r>
              <a:rPr lang="en-US" baseline="0" dirty="0"/>
              <a:t> </a:t>
            </a:r>
          </a:p>
          <a:p>
            <a:pPr marL="171450" indent="-171450">
              <a:buFont typeface="Arial" panose="020B0604020202020204" pitchFamily="34" charset="0"/>
              <a:buChar char="•"/>
            </a:pPr>
            <a:r>
              <a:rPr lang="en-US" baseline="0" dirty="0"/>
              <a:t>r</a:t>
            </a:r>
            <a:r>
              <a:rPr lang="en-US" dirty="0"/>
              <a:t>emoving pollutants from stormwater</a:t>
            </a:r>
            <a:r>
              <a:rPr lang="en-US" baseline="0" dirty="0"/>
              <a:t> runoff through Structural BMPs or </a:t>
            </a:r>
          </a:p>
          <a:p>
            <a:pPr marL="171450" indent="-171450">
              <a:buFont typeface="Arial" panose="020B0604020202020204" pitchFamily="34" charset="0"/>
              <a:buChar char="•"/>
            </a:pPr>
            <a:r>
              <a:rPr lang="en-US" baseline="0" dirty="0"/>
              <a:t>m</a:t>
            </a:r>
            <a:r>
              <a:rPr lang="en-US" dirty="0"/>
              <a:t>anaging the volume and flow of stormwater runoff to reduce other impacts, such as erosion. Managing</a:t>
            </a:r>
            <a:r>
              <a:rPr lang="en-US" baseline="0" dirty="0"/>
              <a:t> the volume of runoff is also accomplished using structural BMPs.</a:t>
            </a:r>
            <a:endParaRPr lang="en-US" dirty="0"/>
          </a:p>
          <a:p>
            <a:endParaRPr lang="en-US" dirty="0"/>
          </a:p>
          <a:p>
            <a:r>
              <a:rPr lang="en-US" dirty="0"/>
              <a:t>BMPs can be policies and procedures, activities, or physical devices. Policies</a:t>
            </a:r>
            <a:r>
              <a:rPr lang="en-US" baseline="0" dirty="0"/>
              <a:t> and activities, for example help to </a:t>
            </a:r>
            <a:r>
              <a:rPr lang="en-US" dirty="0"/>
              <a:t>keep potential pollutants out </a:t>
            </a:r>
            <a:r>
              <a:rPr lang="en-US" dirty="0" err="1"/>
              <a:t>stormwater</a:t>
            </a:r>
            <a:r>
              <a:rPr lang="en-US" baseline="0" dirty="0"/>
              <a:t>, while physical devices or features </a:t>
            </a:r>
            <a:r>
              <a:rPr lang="en-US" dirty="0"/>
              <a:t>remove pollutants already present in </a:t>
            </a:r>
            <a:r>
              <a:rPr lang="en-US" dirty="0" err="1"/>
              <a:t>stormwater</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6</a:t>
            </a:fld>
            <a:endParaRPr lang="en-US"/>
          </a:p>
        </p:txBody>
      </p:sp>
    </p:spTree>
    <p:extLst>
      <p:ext uri="{BB962C8B-B14F-4D97-AF65-F5344CB8AC3E}">
        <p14:creationId xmlns:p14="http://schemas.microsoft.com/office/powerpoint/2010/main" val="27438791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base implemented</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stormwater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BMPs to </a:t>
            </a:r>
            <a:r>
              <a:rPr lang="en-US" sz="1200" kern="1200" baseline="0" dirty="0">
                <a:solidFill>
                  <a:schemeClr val="tx1"/>
                </a:solidFill>
                <a:effectLst/>
                <a:latin typeface="+mn-lt"/>
                <a:ea typeface="+mn-ea"/>
                <a:cs typeface="+mn-cs"/>
              </a:rPr>
              <a:t>limit phosphorus, TSS and zinc.  </a:t>
            </a: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BMPs </a:t>
            </a:r>
            <a:r>
              <a:rPr lang="en-US" sz="1200" kern="1200" dirty="0">
                <a:solidFill>
                  <a:schemeClr val="tx1"/>
                </a:solidFill>
                <a:effectLst/>
                <a:latin typeface="+mn-lt"/>
                <a:ea typeface="+mn-ea"/>
                <a:cs typeface="+mn-cs"/>
              </a:rPr>
              <a:t>consisted of: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Lining the deteriorating metal outfall 008 drainage pipe</a:t>
            </a:r>
            <a:r>
              <a:rPr lang="en-US" sz="1200" kern="1200" baseline="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was done to eliminate the identified source of zinc in the discharge.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Diverting the Outfall 008 </a:t>
            </a:r>
            <a:r>
              <a:rPr lang="en-US" sz="1200" kern="1200" dirty="0" err="1">
                <a:solidFill>
                  <a:schemeClr val="tx1"/>
                </a:solidFill>
                <a:effectLst/>
                <a:latin typeface="+mn-lt"/>
                <a:ea typeface="+mn-ea"/>
                <a:cs typeface="+mn-cs"/>
              </a:rPr>
              <a:t>subbasin</a:t>
            </a:r>
            <a:r>
              <a:rPr lang="en-US" sz="1200" kern="1200" dirty="0">
                <a:solidFill>
                  <a:schemeClr val="tx1"/>
                </a:solidFill>
                <a:effectLst/>
                <a:latin typeface="+mn-lt"/>
                <a:ea typeface="+mn-ea"/>
                <a:cs typeface="+mn-cs"/>
              </a:rPr>
              <a:t> runoff to an</a:t>
            </a:r>
            <a:r>
              <a:rPr lang="en-US" sz="1200" kern="1200" baseline="0" dirty="0">
                <a:solidFill>
                  <a:schemeClr val="tx1"/>
                </a:solidFill>
                <a:effectLst/>
                <a:latin typeface="+mn-lt"/>
                <a:ea typeface="+mn-ea"/>
                <a:cs typeface="+mn-cs"/>
              </a:rPr>
              <a:t> infiltration facility, which </a:t>
            </a:r>
            <a:r>
              <a:rPr lang="en-US" sz="1200" kern="1200" dirty="0">
                <a:solidFill>
                  <a:schemeClr val="tx1"/>
                </a:solidFill>
                <a:effectLst/>
                <a:latin typeface="+mn-lt"/>
                <a:ea typeface="+mn-ea"/>
                <a:cs typeface="+mn-cs"/>
              </a:rPr>
              <a:t>was designed to provide a reduction in the mass load of pollutants in runoff. </a:t>
            </a:r>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pumping system was designed to convey the 100-year design storm such that there will be no detrimental impacts to existing infrastructure and airfield safety. A pumping station was required because</a:t>
            </a:r>
            <a:r>
              <a:rPr lang="en-US" sz="1200" kern="1200" baseline="0" dirty="0">
                <a:solidFill>
                  <a:schemeClr val="tx1"/>
                </a:solidFill>
                <a:effectLst/>
                <a:latin typeface="+mn-lt"/>
                <a:ea typeface="+mn-ea"/>
                <a:cs typeface="+mn-cs"/>
              </a:rPr>
              <a:t> there is no outlet from the infiltration facility.  The enclosed depression required the use of pumping to meet FAA AC 150.</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66A6535-69EB-4909-A69E-3F98EF18931E}" type="slidenum">
              <a:rPr lang="en-US" smtClean="0"/>
              <a:t>60</a:t>
            </a:fld>
            <a:endParaRPr lang="en-US"/>
          </a:p>
        </p:txBody>
      </p:sp>
    </p:spTree>
    <p:extLst>
      <p:ext uri="{BB962C8B-B14F-4D97-AF65-F5344CB8AC3E}">
        <p14:creationId xmlns:p14="http://schemas.microsoft.com/office/powerpoint/2010/main" val="38295141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components of the design that were modified to</a:t>
            </a:r>
            <a:r>
              <a:rPr lang="en-US" sz="1200" kern="1200" baseline="0" dirty="0">
                <a:solidFill>
                  <a:schemeClr val="tx1"/>
                </a:solidFill>
                <a:effectLst/>
                <a:latin typeface="+mn-lt"/>
                <a:ea typeface="+mn-ea"/>
                <a:cs typeface="+mn-cs"/>
              </a:rPr>
              <a:t> fit into the airport environment.  This included:</a:t>
            </a:r>
          </a:p>
          <a:p>
            <a:endParaRPr lang="en-US"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Locating t</a:t>
            </a:r>
            <a:r>
              <a:rPr lang="en-US" dirty="0"/>
              <a:t>he pump station </a:t>
            </a:r>
            <a:r>
              <a:rPr lang="en-US" baseline="0" dirty="0"/>
              <a:t>outside of the taxiway free area </a:t>
            </a:r>
          </a:p>
          <a:p>
            <a:endParaRPr lang="en-US" baseline="0" dirty="0"/>
          </a:p>
          <a:p>
            <a:pPr marL="171450" indent="-171450">
              <a:buFont typeface="Arial" panose="020B0604020202020204" pitchFamily="34" charset="0"/>
              <a:buChar char="•"/>
            </a:pPr>
            <a:r>
              <a:rPr lang="en-US" baseline="0" dirty="0"/>
              <a:t>Designing the pump station to convey the 100-year design storm, which is more than is typically required by local regulations, but necessary in the airport environment.</a:t>
            </a:r>
          </a:p>
          <a:p>
            <a:endParaRPr lang="en-US" baseline="0" dirty="0"/>
          </a:p>
          <a:p>
            <a:pPr marL="171450" indent="-171450">
              <a:buFont typeface="Arial" panose="020B0604020202020204" pitchFamily="34" charset="0"/>
              <a:buChar char="•"/>
            </a:pPr>
            <a:r>
              <a:rPr lang="en-US" baseline="0" dirty="0"/>
              <a:t>And finally, adding a </a:t>
            </a:r>
            <a:r>
              <a:rPr lang="en-US" sz="1200" kern="1200" dirty="0">
                <a:solidFill>
                  <a:schemeClr val="tx1"/>
                </a:solidFill>
                <a:effectLst/>
                <a:latin typeface="+mn-lt"/>
                <a:ea typeface="+mn-ea"/>
                <a:cs typeface="+mn-cs"/>
              </a:rPr>
              <a:t>rip rap surface in the infiltration</a:t>
            </a:r>
            <a:r>
              <a:rPr lang="en-US" sz="1200" kern="1200" baseline="0" dirty="0">
                <a:solidFill>
                  <a:schemeClr val="tx1"/>
                </a:solidFill>
                <a:effectLst/>
                <a:latin typeface="+mn-lt"/>
                <a:ea typeface="+mn-ea"/>
                <a:cs typeface="+mn-cs"/>
              </a:rPr>
              <a:t> facility </a:t>
            </a:r>
            <a:r>
              <a:rPr lang="en-US" sz="1200" kern="1200" dirty="0">
                <a:solidFill>
                  <a:schemeClr val="tx1"/>
                </a:solidFill>
                <a:effectLst/>
                <a:latin typeface="+mn-lt"/>
                <a:ea typeface="+mn-ea"/>
                <a:cs typeface="+mn-cs"/>
              </a:rPr>
              <a:t>to avoid surface ponding of water and creation of a wildlife attractant.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The resulting system removed an outfall to a sensitive area and reduced the amount of pollutants in the </a:t>
            </a:r>
            <a:r>
              <a:rPr lang="en-US" dirty="0" err="1"/>
              <a:t>stormwater</a:t>
            </a:r>
            <a:r>
              <a:rPr lang="en-US" dirty="0"/>
              <a:t> runoff.  The infiltration facility also</a:t>
            </a:r>
            <a:r>
              <a:rPr lang="en-US" baseline="0" dirty="0"/>
              <a:t> provides some peak flow reduction through storage.</a:t>
            </a:r>
            <a:endParaRPr lang="en-US" sz="1200" kern="1200" dirty="0">
              <a:solidFill>
                <a:schemeClr val="tx1"/>
              </a:solidFill>
              <a:effectLst/>
              <a:latin typeface="+mn-lt"/>
              <a:ea typeface="+mn-ea"/>
              <a:cs typeface="+mn-cs"/>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61</a:t>
            </a:fld>
            <a:endParaRPr lang="en-US"/>
          </a:p>
        </p:txBody>
      </p:sp>
    </p:spTree>
    <p:extLst>
      <p:ext uri="{BB962C8B-B14F-4D97-AF65-F5344CB8AC3E}">
        <p14:creationId xmlns:p14="http://schemas.microsoft.com/office/powerpoint/2010/main" val="10941478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first two case studies provide examples of </a:t>
            </a:r>
            <a:r>
              <a:rPr lang="en-US" baseline="0" dirty="0" err="1"/>
              <a:t>stormwater</a:t>
            </a:r>
            <a:r>
              <a:rPr lang="en-US" baseline="0" dirty="0"/>
              <a:t> treatment and detention that require pumping stations. However, pump stations are costly, require maintenance and monitoring, and not all infiltration and detention areas at airports require a pump station.  This final case study demonstrates how underdrain piping can be used to tie into an existing storm drainage system instead of a pump station.  </a:t>
            </a:r>
          </a:p>
          <a:p>
            <a:endParaRPr lang="en-US" baseline="0" dirty="0"/>
          </a:p>
          <a:p>
            <a:r>
              <a:rPr lang="en-US" baseline="0" dirty="0"/>
              <a:t>The project is located at Dane County Regional Airport in Madison, Wisconsin.  The primary objective was reducing total suspended solids to meet MS4 NPDES permit requirements for the local municipality.  </a:t>
            </a:r>
          </a:p>
          <a:p>
            <a:endParaRPr lang="en-US" baseline="0" dirty="0"/>
          </a:p>
          <a:p>
            <a:r>
              <a:rPr lang="en-US" baseline="0" dirty="0"/>
              <a:t>The Airport had prepared a </a:t>
            </a:r>
            <a:r>
              <a:rPr lang="en-US" baseline="0" dirty="0" err="1"/>
              <a:t>stormwater</a:t>
            </a:r>
            <a:r>
              <a:rPr lang="en-US" baseline="0" dirty="0"/>
              <a:t> master plan to encompass current and future development within the airport’s property.  The plan evaluated water quality and quantity.  The infield areas and grass swales were utilized for TSS reduction, along with some modifications to the existing drainage system.  The existing areas did not provide enough TSS reduction to achieve the MS4 permit requirement of reducing TSS by 40% compared to pre-control conditions.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62</a:t>
            </a:fld>
            <a:endParaRPr lang="en-US"/>
          </a:p>
        </p:txBody>
      </p:sp>
    </p:spTree>
    <p:extLst>
      <p:ext uri="{BB962C8B-B14F-4D97-AF65-F5344CB8AC3E}">
        <p14:creationId xmlns:p14="http://schemas.microsoft.com/office/powerpoint/2010/main" val="17104668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To achieve the remaining TSS reduction, a sand filter infiltration area was constructed.   In order to overcome relatively poor infiltration properties of the soils at the project site, they were amended with an engineered soil mix, and a complex underdrain system was installed with a connection to an overflow pipe discharging to a nearby swale.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stormwater treatment project was closely coordinated with the Wisconsin Department of Natural Resources and the City of Madison to develop an approach that achieves TSS reduction requirements of the City’s MS4 permit and the City’s stormwater Ordinance.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D66A6535-69EB-4909-A69E-3F98EF18931E}" type="slidenum">
              <a:rPr lang="en-US" smtClean="0"/>
              <a:t>63</a:t>
            </a:fld>
            <a:endParaRPr lang="en-US"/>
          </a:p>
        </p:txBody>
      </p:sp>
    </p:spTree>
    <p:extLst>
      <p:ext uri="{BB962C8B-B14F-4D97-AF65-F5344CB8AC3E}">
        <p14:creationId xmlns:p14="http://schemas.microsoft.com/office/powerpoint/2010/main" val="42411086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components of the design that were modified to</a:t>
            </a:r>
            <a:r>
              <a:rPr lang="en-US" sz="1200" kern="1200" baseline="0" dirty="0">
                <a:solidFill>
                  <a:schemeClr val="tx1"/>
                </a:solidFill>
                <a:effectLst/>
                <a:latin typeface="+mn-lt"/>
                <a:ea typeface="+mn-ea"/>
                <a:cs typeface="+mn-cs"/>
              </a:rPr>
              <a:t> fit into the airport environment included:</a:t>
            </a:r>
          </a:p>
          <a:p>
            <a:r>
              <a:rPr lang="en-US" sz="1200" dirty="0"/>
              <a:t>Sand Filter located outside of the airfield on property the airport owns</a:t>
            </a:r>
          </a:p>
          <a:p>
            <a:r>
              <a:rPr lang="en-US" sz="1200" dirty="0"/>
              <a:t>Rip rap surface in the sand filter infiltration facility</a:t>
            </a:r>
          </a:p>
          <a:p>
            <a:r>
              <a:rPr lang="en-US" sz="1200" dirty="0"/>
              <a:t>Amending the clay soil to promote better infiltration and treatment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D66A6535-69EB-4909-A69E-3F98EF18931E}" type="slidenum">
              <a:rPr lang="en-US" smtClean="0"/>
              <a:t>64</a:t>
            </a:fld>
            <a:endParaRPr lang="en-US"/>
          </a:p>
        </p:txBody>
      </p:sp>
    </p:spTree>
    <p:extLst>
      <p:ext uri="{BB962C8B-B14F-4D97-AF65-F5344CB8AC3E}">
        <p14:creationId xmlns:p14="http://schemas.microsoft.com/office/powerpoint/2010/main" val="19335241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modifications</a:t>
            </a:r>
            <a:r>
              <a:rPr lang="en-US" baseline="0" dirty="0"/>
              <a:t> to typical BMP designs presented in the Case Studies?</a:t>
            </a:r>
          </a:p>
          <a:p>
            <a:pPr marL="228600" indent="-228600">
              <a:buAutoNum type="alphaUcPeriod"/>
            </a:pPr>
            <a:r>
              <a:rPr lang="en-US" baseline="0" dirty="0"/>
              <a:t>Drawdown time of 48 hours to prevent becoming a wildlife attractant.</a:t>
            </a:r>
          </a:p>
          <a:p>
            <a:pPr marL="228600" indent="-228600">
              <a:buAutoNum type="alphaUcPeriod"/>
            </a:pPr>
            <a:r>
              <a:rPr lang="en-US" baseline="0" dirty="0"/>
              <a:t>Locating practices as close to the runway as possible</a:t>
            </a:r>
          </a:p>
          <a:p>
            <a:pPr marL="228600" indent="-228600">
              <a:buAutoNum type="alphaUcPeriod"/>
            </a:pPr>
            <a:r>
              <a:rPr lang="en-US" dirty="0"/>
              <a:t>Incorporating tenants in the BMP program</a:t>
            </a:r>
            <a:endParaRPr lang="en-US" baseline="0" dirty="0"/>
          </a:p>
          <a:p>
            <a:pPr marL="228600" indent="-228600">
              <a:buAutoNum type="alphaUcPeriod"/>
            </a:pPr>
            <a:r>
              <a:rPr lang="en-US" b="1" baseline="0" dirty="0"/>
              <a:t>A &amp; C (correct)</a:t>
            </a:r>
          </a:p>
          <a:p>
            <a:pPr marL="228600" indent="-228600">
              <a:buAutoNum type="alphaUcPeriod"/>
            </a:pPr>
            <a:r>
              <a:rPr lang="en-US" baseline="0" dirty="0"/>
              <a:t>A, B and C.</a:t>
            </a:r>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65</a:t>
            </a:fld>
            <a:endParaRPr lang="en-US"/>
          </a:p>
        </p:txBody>
      </p:sp>
    </p:spTree>
    <p:extLst>
      <p:ext uri="{BB962C8B-B14F-4D97-AF65-F5344CB8AC3E}">
        <p14:creationId xmlns:p14="http://schemas.microsoft.com/office/powerpoint/2010/main" val="1174394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references are listed on your course guide. </a:t>
            </a:r>
            <a:br>
              <a:rPr lang="en-US" baseline="0" dirty="0"/>
            </a:br>
            <a:r>
              <a:rPr lang="en-US" dirty="0"/>
              <a:t>Additional BMP resources include a wide array of information and resources on the EPA website.</a:t>
            </a:r>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66</a:t>
            </a:fld>
            <a:endParaRPr lang="en-US"/>
          </a:p>
        </p:txBody>
      </p:sp>
    </p:spTree>
    <p:extLst>
      <p:ext uri="{BB962C8B-B14F-4D97-AF65-F5344CB8AC3E}">
        <p14:creationId xmlns:p14="http://schemas.microsoft.com/office/powerpoint/2010/main" val="30153001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course you will learn to:</a:t>
            </a:r>
          </a:p>
          <a:p>
            <a:pPr marL="342900" indent="-342900">
              <a:buFont typeface="Arial" panose="020B0604020202020204" pitchFamily="34" charset="0"/>
              <a:buChar char="•"/>
            </a:pPr>
            <a:r>
              <a:rPr lang="en-US" dirty="0"/>
              <a:t>Discuss how </a:t>
            </a:r>
            <a:r>
              <a:rPr lang="en-US" dirty="0" err="1"/>
              <a:t>stormwater</a:t>
            </a:r>
            <a:r>
              <a:rPr lang="en-US" dirty="0"/>
              <a:t> BMP selection is unique at airports  </a:t>
            </a:r>
          </a:p>
          <a:p>
            <a:pPr marL="342900" indent="-342900">
              <a:buFont typeface="Arial" panose="020B0604020202020204" pitchFamily="34" charset="0"/>
              <a:buChar char="•"/>
            </a:pPr>
            <a:r>
              <a:rPr lang="en-US" dirty="0"/>
              <a:t>Describe three categories of </a:t>
            </a:r>
            <a:r>
              <a:rPr lang="en-US" dirty="0" err="1"/>
              <a:t>stormwater</a:t>
            </a:r>
            <a:r>
              <a:rPr lang="en-US" dirty="0"/>
              <a:t> BMPs and </a:t>
            </a:r>
            <a:br>
              <a:rPr lang="en-US" dirty="0"/>
            </a:br>
            <a:r>
              <a:rPr lang="en-US" dirty="0"/>
              <a:t>define where each is applicable</a:t>
            </a:r>
          </a:p>
          <a:p>
            <a:pPr marL="342900" indent="-342900">
              <a:buFont typeface="Arial" panose="020B0604020202020204" pitchFamily="34" charset="0"/>
              <a:buChar char="•"/>
            </a:pPr>
            <a:r>
              <a:rPr lang="en-US" dirty="0"/>
              <a:t>Review three design case study examples of BMPs </a:t>
            </a:r>
            <a:br>
              <a:rPr lang="en-US" dirty="0"/>
            </a:br>
            <a:r>
              <a:rPr lang="en-US" dirty="0"/>
              <a:t>that fit within the airport environment </a:t>
            </a:r>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67</a:t>
            </a:fld>
            <a:endParaRPr lang="en-US"/>
          </a:p>
        </p:txBody>
      </p:sp>
    </p:spTree>
    <p:extLst>
      <p:ext uri="{BB962C8B-B14F-4D97-AF65-F5344CB8AC3E}">
        <p14:creationId xmlns:p14="http://schemas.microsoft.com/office/powerpoint/2010/main" val="16884025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a taking final quiz, let’s wrap-up with a quick review discussion of today’s topics.</a:t>
            </a:r>
            <a:br>
              <a:rPr lang="en-US" dirty="0"/>
            </a:br>
            <a:endParaRPr lang="en-US" dirty="0"/>
          </a:p>
          <a:p>
            <a:r>
              <a:rPr lang="en-US" b="1" dirty="0"/>
              <a:t>Note:</a:t>
            </a:r>
            <a:r>
              <a:rPr lang="en-US" dirty="0"/>
              <a:t> The correct answer is given in </a:t>
            </a:r>
            <a:r>
              <a:rPr lang="en-US" b="1" dirty="0"/>
              <a:t>bold.</a:t>
            </a:r>
            <a:br>
              <a:rPr lang="en-US" dirty="0"/>
            </a:br>
            <a:endParaRPr lang="en-US" dirty="0"/>
          </a:p>
          <a:p>
            <a:pPr lvl="0"/>
            <a:r>
              <a:rPr lang="en-US" sz="1200" kern="1200" dirty="0">
                <a:solidFill>
                  <a:schemeClr val="tx1"/>
                </a:solidFill>
                <a:effectLst/>
                <a:latin typeface="+mn-lt"/>
                <a:ea typeface="+mn-ea"/>
                <a:cs typeface="+mn-cs"/>
              </a:rPr>
              <a:t>1. True</a:t>
            </a:r>
            <a:r>
              <a:rPr lang="en-US" sz="1200" kern="1200" baseline="0" dirty="0">
                <a:solidFill>
                  <a:schemeClr val="tx1"/>
                </a:solidFill>
                <a:effectLst/>
                <a:latin typeface="+mn-lt"/>
                <a:ea typeface="+mn-ea"/>
                <a:cs typeface="+mn-cs"/>
              </a:rPr>
              <a:t> / </a:t>
            </a:r>
            <a:r>
              <a:rPr lang="en-US" sz="1200" b="1" kern="1200" baseline="0" dirty="0">
                <a:solidFill>
                  <a:schemeClr val="tx1"/>
                </a:solidFill>
                <a:effectLst/>
                <a:latin typeface="+mn-lt"/>
                <a:ea typeface="+mn-ea"/>
                <a:cs typeface="+mn-cs"/>
              </a:rPr>
              <a:t>False</a:t>
            </a:r>
            <a:br>
              <a:rPr lang="en-US" sz="1200" kern="1200" baseline="0" dirty="0">
                <a:solidFill>
                  <a:schemeClr val="tx1"/>
                </a:solidFill>
                <a:effectLst/>
                <a:latin typeface="+mn-lt"/>
                <a:ea typeface="+mn-ea"/>
                <a:cs typeface="+mn-cs"/>
              </a:rPr>
            </a:br>
            <a:r>
              <a:rPr lang="en-US" sz="1200" kern="1200" dirty="0">
                <a:solidFill>
                  <a:schemeClr val="tx1"/>
                </a:solidFill>
                <a:effectLst/>
                <a:latin typeface="+mn-lt"/>
                <a:ea typeface="+mn-ea"/>
                <a:cs typeface="+mn-cs"/>
              </a:rPr>
              <a:t>Oil/water separators are a good example of “end of the line” treatment.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True</a:t>
            </a:r>
            <a:r>
              <a:rPr lang="en-US" sz="1200" kern="1200" baseline="0" dirty="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 False</a:t>
            </a:r>
            <a:br>
              <a:rPr lang="en-US" sz="1200" b="1" kern="1200" baseline="0" dirty="0">
                <a:solidFill>
                  <a:schemeClr val="tx1"/>
                </a:solidFill>
                <a:effectLst/>
                <a:latin typeface="+mn-lt"/>
                <a:ea typeface="+mn-ea"/>
                <a:cs typeface="+mn-cs"/>
              </a:rPr>
            </a:br>
            <a:r>
              <a:rPr lang="en-US" sz="1200" kern="1200" dirty="0">
                <a:solidFill>
                  <a:schemeClr val="tx1"/>
                </a:solidFill>
                <a:effectLst/>
                <a:latin typeface="+mn-lt"/>
                <a:ea typeface="+mn-ea"/>
                <a:cs typeface="+mn-cs"/>
              </a:rPr>
              <a:t>Construction BMPs are typically temporary aside from stabilization measures </a:t>
            </a: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3. True</a:t>
            </a:r>
            <a:r>
              <a:rPr lang="en-US" sz="1200" kern="1200" baseline="0" dirty="0">
                <a:solidFill>
                  <a:schemeClr val="tx1"/>
                </a:solidFill>
                <a:effectLst/>
                <a:latin typeface="+mn-lt"/>
                <a:ea typeface="+mn-ea"/>
                <a:cs typeface="+mn-cs"/>
              </a:rPr>
              <a:t> / </a:t>
            </a:r>
            <a:r>
              <a:rPr lang="en-US" sz="1200" b="1" kern="1200" baseline="0" dirty="0">
                <a:solidFill>
                  <a:schemeClr val="tx1"/>
                </a:solidFill>
                <a:effectLst/>
                <a:latin typeface="+mn-lt"/>
                <a:ea typeface="+mn-ea"/>
                <a:cs typeface="+mn-cs"/>
              </a:rPr>
              <a:t>False</a:t>
            </a:r>
            <a:br>
              <a:rPr lang="en-US" sz="1200" b="1" kern="1200" baseline="0" dirty="0">
                <a:solidFill>
                  <a:schemeClr val="tx1"/>
                </a:solidFill>
                <a:effectLst/>
                <a:latin typeface="+mn-lt"/>
                <a:ea typeface="+mn-ea"/>
                <a:cs typeface="+mn-cs"/>
              </a:rPr>
            </a:br>
            <a:r>
              <a:rPr lang="en-US" sz="1200" kern="1200" dirty="0">
                <a:solidFill>
                  <a:schemeClr val="tx1"/>
                </a:solidFill>
                <a:effectLst/>
                <a:latin typeface="+mn-lt"/>
                <a:ea typeface="+mn-ea"/>
                <a:cs typeface="+mn-cs"/>
              </a:rPr>
              <a:t>BMP stands for Better Measure Please</a:t>
            </a:r>
            <a:r>
              <a:rPr lang="en-US" sz="1200" b="1"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4. Multiple Choice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Examples of how stormwater BMP selection is unique at Airports include:</a:t>
            </a:r>
          </a:p>
          <a:p>
            <a:pPr marL="228600" lvl="0" indent="-228600">
              <a:buFont typeface="+mj-lt"/>
              <a:buAutoNum type="alphaUcPeriod"/>
            </a:pPr>
            <a:r>
              <a:rPr lang="en-US" sz="1200" kern="1200" dirty="0">
                <a:solidFill>
                  <a:schemeClr val="tx1"/>
                </a:solidFill>
                <a:effectLst/>
                <a:latin typeface="+mn-lt"/>
                <a:ea typeface="+mn-ea"/>
                <a:cs typeface="+mn-cs"/>
              </a:rPr>
              <a:t>Preventing the BMP from becoming a wildlife attractant</a:t>
            </a:r>
          </a:p>
          <a:p>
            <a:pPr marL="228600" lvl="0" indent="-228600">
              <a:buFont typeface="+mj-lt"/>
              <a:buAutoNum type="alphaUcPeriod"/>
            </a:pPr>
            <a:r>
              <a:rPr lang="en-US" sz="1200" kern="1200" dirty="0">
                <a:solidFill>
                  <a:schemeClr val="tx1"/>
                </a:solidFill>
                <a:effectLst/>
                <a:latin typeface="+mn-lt"/>
                <a:ea typeface="+mn-ea"/>
                <a:cs typeface="+mn-cs"/>
              </a:rPr>
              <a:t>Pollutants of Concern at an Airport </a:t>
            </a:r>
          </a:p>
          <a:p>
            <a:pPr marL="228600" lvl="0" indent="-228600">
              <a:buFont typeface="+mj-lt"/>
              <a:buAutoNum type="alphaUcPeriod"/>
            </a:pPr>
            <a:r>
              <a:rPr lang="en-US" sz="1200" kern="1200" dirty="0">
                <a:solidFill>
                  <a:schemeClr val="tx1"/>
                </a:solidFill>
                <a:effectLst/>
                <a:latin typeface="+mn-lt"/>
                <a:ea typeface="+mn-ea"/>
                <a:cs typeface="+mn-cs"/>
              </a:rPr>
              <a:t>Local Regulations</a:t>
            </a:r>
          </a:p>
          <a:p>
            <a:pPr marL="228600" lvl="0" indent="-228600">
              <a:buFont typeface="+mj-lt"/>
              <a:buAutoNum type="alphaUcPeriod"/>
            </a:pPr>
            <a:r>
              <a:rPr lang="en-US" sz="1200" kern="1200" dirty="0">
                <a:solidFill>
                  <a:schemeClr val="tx1"/>
                </a:solidFill>
                <a:effectLst/>
                <a:latin typeface="+mn-lt"/>
                <a:ea typeface="+mn-ea"/>
                <a:cs typeface="+mn-cs"/>
              </a:rPr>
              <a:t>Permit Requirements</a:t>
            </a:r>
          </a:p>
          <a:p>
            <a:pPr marL="228600" lvl="0" indent="-228600">
              <a:buFont typeface="+mj-lt"/>
              <a:buAutoNum type="alphaUcPeriod"/>
            </a:pPr>
            <a:r>
              <a:rPr lang="en-US" sz="1200" b="1" kern="1200" dirty="0">
                <a:solidFill>
                  <a:schemeClr val="tx1"/>
                </a:solidFill>
                <a:effectLst/>
                <a:latin typeface="+mn-lt"/>
                <a:ea typeface="+mn-ea"/>
                <a:cs typeface="+mn-cs"/>
              </a:rPr>
              <a:t>All of the above</a:t>
            </a:r>
            <a:endParaRPr lang="en-US" sz="1200" kern="1200" dirty="0">
              <a:solidFill>
                <a:schemeClr val="tx1"/>
              </a:solidFill>
              <a:effectLst/>
              <a:latin typeface="+mn-lt"/>
              <a:ea typeface="+mn-ea"/>
              <a:cs typeface="+mn-cs"/>
            </a:endParaRPr>
          </a:p>
          <a:p>
            <a:pPr marL="228600" lvl="0" indent="-228600">
              <a:buFont typeface="+mj-lt"/>
              <a:buAutoNum type="alphaUcPeriod"/>
            </a:pPr>
            <a:r>
              <a:rPr lang="en-US" sz="1200" kern="1200" dirty="0">
                <a:solidFill>
                  <a:schemeClr val="tx1"/>
                </a:solidFill>
                <a:effectLst/>
                <a:latin typeface="+mn-lt"/>
                <a:ea typeface="+mn-ea"/>
                <a:cs typeface="+mn-cs"/>
              </a:rPr>
              <a:t>None of the above</a:t>
            </a:r>
          </a:p>
          <a:p>
            <a:pPr marL="0" indent="0">
              <a:buFont typeface="+mj-lt"/>
              <a:buNone/>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5. </a:t>
            </a:r>
            <a:r>
              <a:rPr lang="en-US" sz="1200" b="1" kern="1200" dirty="0">
                <a:solidFill>
                  <a:schemeClr val="tx1"/>
                </a:solidFill>
                <a:effectLst/>
                <a:latin typeface="+mn-lt"/>
                <a:ea typeface="+mn-ea"/>
                <a:cs typeface="+mn-cs"/>
              </a:rPr>
              <a:t>True</a:t>
            </a:r>
            <a:r>
              <a:rPr lang="en-US" sz="1200" kern="1200" baseline="0" dirty="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 False</a:t>
            </a:r>
            <a:br>
              <a:rPr lang="en-US" sz="1200" b="0" kern="1200" baseline="0" dirty="0">
                <a:solidFill>
                  <a:schemeClr val="tx1"/>
                </a:solidFill>
                <a:effectLst/>
                <a:latin typeface="+mn-lt"/>
                <a:ea typeface="+mn-ea"/>
                <a:cs typeface="+mn-cs"/>
              </a:rPr>
            </a:br>
            <a:r>
              <a:rPr lang="en-US" sz="1200" kern="1200" dirty="0">
                <a:solidFill>
                  <a:schemeClr val="tx1"/>
                </a:solidFill>
                <a:effectLst/>
                <a:latin typeface="+mn-lt"/>
                <a:ea typeface="+mn-ea"/>
                <a:cs typeface="+mn-cs"/>
              </a:rPr>
              <a:t>Three categories of BMPs are Construction, Structural and Good Housekeeping</a:t>
            </a:r>
            <a:r>
              <a:rPr lang="en-US" sz="1200" b="1"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6. </a:t>
            </a:r>
            <a:r>
              <a:rPr lang="en-US" sz="1200" b="1" kern="1200" dirty="0">
                <a:solidFill>
                  <a:schemeClr val="tx1"/>
                </a:solidFill>
                <a:effectLst/>
                <a:latin typeface="+mn-lt"/>
                <a:ea typeface="+mn-ea"/>
                <a:cs typeface="+mn-cs"/>
              </a:rPr>
              <a:t>True</a:t>
            </a:r>
            <a:r>
              <a:rPr lang="en-US" sz="1200" kern="1200" baseline="0" dirty="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 False</a:t>
            </a:r>
            <a:br>
              <a:rPr lang="en-US" sz="1200" b="0" kern="1200" baseline="0" dirty="0">
                <a:solidFill>
                  <a:schemeClr val="tx1"/>
                </a:solidFill>
                <a:effectLst/>
                <a:latin typeface="+mn-lt"/>
                <a:ea typeface="+mn-ea"/>
                <a:cs typeface="+mn-cs"/>
              </a:rPr>
            </a:br>
            <a:r>
              <a:rPr lang="en-US" sz="1200" kern="1200" dirty="0">
                <a:solidFill>
                  <a:schemeClr val="tx1"/>
                </a:solidFill>
                <a:effectLst/>
                <a:latin typeface="+mn-lt"/>
                <a:ea typeface="+mn-ea"/>
                <a:cs typeface="+mn-cs"/>
              </a:rPr>
              <a:t>Airport staff should have a regular dialogue with local governments within Perimeter C to follow  AC 150/5200   </a:t>
            </a: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7. Multiple Choice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______________ are a good source of stormwater treatment at airports that do not require a significant capital investment.</a:t>
            </a:r>
          </a:p>
          <a:p>
            <a:pPr marL="228600" lvl="0" indent="-228600">
              <a:buFont typeface="+mj-lt"/>
              <a:buAutoNum type="alphaUcPeriod"/>
            </a:pPr>
            <a:r>
              <a:rPr lang="en-US" sz="1200" kern="1200" dirty="0">
                <a:solidFill>
                  <a:schemeClr val="tx1"/>
                </a:solidFill>
                <a:effectLst/>
                <a:latin typeface="+mn-lt"/>
                <a:ea typeface="+mn-ea"/>
                <a:cs typeface="+mn-cs"/>
              </a:rPr>
              <a:t>Swales </a:t>
            </a:r>
          </a:p>
          <a:p>
            <a:pPr marL="228600" lvl="0" indent="-228600">
              <a:buFont typeface="+mj-lt"/>
              <a:buAutoNum type="alphaUcPeriod"/>
            </a:pPr>
            <a:r>
              <a:rPr lang="en-US" sz="1200" kern="1200" dirty="0">
                <a:solidFill>
                  <a:schemeClr val="tx1"/>
                </a:solidFill>
                <a:effectLst/>
                <a:latin typeface="+mn-lt"/>
                <a:ea typeface="+mn-ea"/>
                <a:cs typeface="+mn-cs"/>
              </a:rPr>
              <a:t>Vegetated Open Areas</a:t>
            </a:r>
          </a:p>
          <a:p>
            <a:pPr marL="228600" lvl="0" indent="-228600">
              <a:buFont typeface="+mj-lt"/>
              <a:buAutoNum type="alphaUcPeriod"/>
            </a:pPr>
            <a:r>
              <a:rPr lang="en-US" sz="1200" kern="1200" dirty="0">
                <a:solidFill>
                  <a:schemeClr val="tx1"/>
                </a:solidFill>
                <a:effectLst/>
                <a:latin typeface="+mn-lt"/>
                <a:ea typeface="+mn-ea"/>
                <a:cs typeface="+mn-cs"/>
              </a:rPr>
              <a:t>Pavement</a:t>
            </a:r>
          </a:p>
          <a:p>
            <a:pPr marL="228600" lvl="0" indent="-228600">
              <a:buFont typeface="+mj-lt"/>
              <a:buAutoNum type="alphaUcPeriod"/>
            </a:pPr>
            <a:r>
              <a:rPr lang="en-US" sz="1200" b="1" kern="1200" dirty="0">
                <a:solidFill>
                  <a:schemeClr val="tx1"/>
                </a:solidFill>
                <a:effectLst/>
                <a:latin typeface="+mn-lt"/>
                <a:ea typeface="+mn-ea"/>
                <a:cs typeface="+mn-cs"/>
              </a:rPr>
              <a:t>A and B.</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8. Multiple Choice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Examples of Good Housekeeping measures are:</a:t>
            </a:r>
          </a:p>
          <a:p>
            <a:pPr marL="228600" lvl="0" indent="-228600">
              <a:buFont typeface="+mj-lt"/>
              <a:buAutoNum type="alphaUcPeriod"/>
            </a:pPr>
            <a:r>
              <a:rPr lang="en-US" sz="1200" kern="1200" dirty="0">
                <a:solidFill>
                  <a:schemeClr val="tx1"/>
                </a:solidFill>
                <a:effectLst/>
                <a:latin typeface="+mn-lt"/>
                <a:ea typeface="+mn-ea"/>
                <a:cs typeface="+mn-cs"/>
              </a:rPr>
              <a:t>Sweeping of Airfield and Landside pavements</a:t>
            </a:r>
          </a:p>
          <a:p>
            <a:pPr marL="228600" lvl="0" indent="-228600">
              <a:buFont typeface="+mj-lt"/>
              <a:buAutoNum type="alphaUcPeriod"/>
            </a:pPr>
            <a:r>
              <a:rPr lang="en-US" sz="1200" kern="1200" dirty="0">
                <a:solidFill>
                  <a:schemeClr val="tx1"/>
                </a:solidFill>
                <a:effectLst/>
                <a:latin typeface="+mn-lt"/>
                <a:ea typeface="+mn-ea"/>
                <a:cs typeface="+mn-cs"/>
              </a:rPr>
              <a:t>Employee Training</a:t>
            </a:r>
          </a:p>
          <a:p>
            <a:pPr marL="228600" lvl="0" indent="-228600">
              <a:buFont typeface="+mj-lt"/>
              <a:buAutoNum type="alphaUcPeriod"/>
            </a:pPr>
            <a:r>
              <a:rPr lang="en-US" sz="1200" kern="1200" dirty="0">
                <a:solidFill>
                  <a:schemeClr val="tx1"/>
                </a:solidFill>
                <a:effectLst/>
                <a:latin typeface="+mn-lt"/>
                <a:ea typeface="+mn-ea"/>
                <a:cs typeface="+mn-cs"/>
              </a:rPr>
              <a:t>Spill Kits</a:t>
            </a:r>
          </a:p>
          <a:p>
            <a:pPr marL="228600" lvl="0" indent="-228600">
              <a:buFont typeface="+mj-lt"/>
              <a:buAutoNum type="alphaUcPeriod"/>
            </a:pPr>
            <a:r>
              <a:rPr lang="en-US" sz="1200" kern="1200" dirty="0">
                <a:solidFill>
                  <a:schemeClr val="tx1"/>
                </a:solidFill>
                <a:effectLst/>
                <a:latin typeface="+mn-lt"/>
                <a:ea typeface="+mn-ea"/>
                <a:cs typeface="+mn-cs"/>
              </a:rPr>
              <a:t>First Aid Kits</a:t>
            </a:r>
          </a:p>
          <a:p>
            <a:pPr marL="228600" lvl="0" indent="-228600">
              <a:buFont typeface="+mj-lt"/>
              <a:buAutoNum type="alphaUcPeriod"/>
            </a:pPr>
            <a:r>
              <a:rPr lang="en-US" sz="1200" b="1" kern="1200" dirty="0">
                <a:solidFill>
                  <a:schemeClr val="tx1"/>
                </a:solidFill>
                <a:effectLst/>
                <a:latin typeface="+mn-lt"/>
                <a:ea typeface="+mn-ea"/>
                <a:cs typeface="+mn-cs"/>
              </a:rPr>
              <a:t>A, B, and C</a:t>
            </a:r>
          </a:p>
          <a:p>
            <a:pPr marL="228600" lvl="0" indent="-228600">
              <a:buFont typeface="+mj-lt"/>
              <a:buAutoNum type="alphaUcPeriod"/>
            </a:pPr>
            <a:r>
              <a:rPr lang="en-US" sz="1200" kern="1200" dirty="0">
                <a:solidFill>
                  <a:schemeClr val="tx1"/>
                </a:solidFill>
                <a:effectLst/>
                <a:latin typeface="+mn-lt"/>
                <a:ea typeface="+mn-ea"/>
                <a:cs typeface="+mn-cs"/>
              </a:rPr>
              <a:t>None of the above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9. Multiple Choice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Erosion Control BMPs can be classified into the following 4 categories</a:t>
            </a:r>
          </a:p>
          <a:p>
            <a:pPr marL="228600" lvl="0" indent="-228600">
              <a:buFont typeface="+mj-lt"/>
              <a:buAutoNum type="alphaUcPeriod"/>
            </a:pPr>
            <a:r>
              <a:rPr lang="en-US" sz="1200" kern="1200" dirty="0">
                <a:solidFill>
                  <a:schemeClr val="tx1"/>
                </a:solidFill>
                <a:effectLst/>
                <a:latin typeface="+mn-lt"/>
                <a:ea typeface="+mn-ea"/>
                <a:cs typeface="+mn-cs"/>
              </a:rPr>
              <a:t>Good Housekeeping, Employee Dress Code, Design Decisions Erosion Control</a:t>
            </a:r>
          </a:p>
          <a:p>
            <a:pPr marL="228600" lvl="0" indent="-228600">
              <a:buFont typeface="+mj-lt"/>
              <a:buAutoNum type="alphaUcPeriod"/>
            </a:pPr>
            <a:r>
              <a:rPr lang="en-US" sz="1200" b="1" kern="1200" dirty="0">
                <a:solidFill>
                  <a:schemeClr val="tx1"/>
                </a:solidFill>
                <a:effectLst/>
                <a:latin typeface="+mn-lt"/>
                <a:ea typeface="+mn-ea"/>
                <a:cs typeface="+mn-cs"/>
              </a:rPr>
              <a:t>Design Decisions, Construction Management, Erosion Control, Runoff and Sediment Control</a:t>
            </a:r>
          </a:p>
          <a:p>
            <a:pPr marL="228600" lvl="0" indent="-228600">
              <a:buFont typeface="+mj-lt"/>
              <a:buAutoNum type="alphaUcPeriod"/>
            </a:pPr>
            <a:r>
              <a:rPr lang="en-US" sz="1200" kern="1200" dirty="0">
                <a:solidFill>
                  <a:schemeClr val="tx1"/>
                </a:solidFill>
                <a:effectLst/>
                <a:latin typeface="+mn-lt"/>
                <a:ea typeface="+mn-ea"/>
                <a:cs typeface="+mn-cs"/>
              </a:rPr>
              <a:t>No Smoking Policy, BDPs, Erosion Control, Spill Plans</a:t>
            </a:r>
          </a:p>
          <a:p>
            <a:pPr marL="228600" lvl="0" indent="-228600">
              <a:buFont typeface="+mj-lt"/>
              <a:buAutoNum type="alphaUcPeriod"/>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10. Multiple Choice</a:t>
            </a:r>
          </a:p>
          <a:p>
            <a:pPr lvl="0"/>
            <a:r>
              <a:rPr lang="en-US" sz="1200" kern="1200" dirty="0">
                <a:solidFill>
                  <a:schemeClr val="tx1"/>
                </a:solidFill>
                <a:effectLst/>
                <a:latin typeface="+mn-lt"/>
                <a:ea typeface="+mn-ea"/>
                <a:cs typeface="+mn-cs"/>
              </a:rPr>
              <a:t>Providing proper trash disposal is an example of what type of BMP:</a:t>
            </a:r>
          </a:p>
          <a:p>
            <a:pPr marL="228600" lvl="0" indent="-228600">
              <a:buFont typeface="+mj-lt"/>
              <a:buAutoNum type="alphaUcPeriod"/>
            </a:pPr>
            <a:r>
              <a:rPr lang="en-US" sz="1200" kern="1200" dirty="0">
                <a:solidFill>
                  <a:schemeClr val="tx1"/>
                </a:solidFill>
                <a:effectLst/>
                <a:latin typeface="+mn-lt"/>
                <a:ea typeface="+mn-ea"/>
                <a:cs typeface="+mn-cs"/>
              </a:rPr>
              <a:t>Structural</a:t>
            </a:r>
          </a:p>
          <a:p>
            <a:pPr marL="228600" lvl="0" indent="-228600">
              <a:buFont typeface="+mj-lt"/>
              <a:buAutoNum type="alphaUcPeriod"/>
            </a:pPr>
            <a:r>
              <a:rPr lang="en-US" sz="1200" b="1" kern="1200" dirty="0">
                <a:solidFill>
                  <a:schemeClr val="tx1"/>
                </a:solidFill>
                <a:effectLst/>
                <a:latin typeface="+mn-lt"/>
                <a:ea typeface="+mn-ea"/>
                <a:cs typeface="+mn-cs"/>
              </a:rPr>
              <a:t>Good Housekeeping</a:t>
            </a:r>
          </a:p>
          <a:p>
            <a:pPr marL="228600" lvl="0" indent="-228600">
              <a:buFont typeface="+mj-lt"/>
              <a:buAutoNum type="alphaUcPeriod"/>
            </a:pPr>
            <a:r>
              <a:rPr lang="en-US" sz="1200" kern="1200" dirty="0">
                <a:solidFill>
                  <a:schemeClr val="tx1"/>
                </a:solidFill>
                <a:effectLst/>
                <a:latin typeface="+mn-lt"/>
                <a:ea typeface="+mn-ea"/>
                <a:cs typeface="+mn-cs"/>
              </a:rPr>
              <a:t>Construction</a:t>
            </a:r>
          </a:p>
          <a:p>
            <a:pPr marL="228600" lvl="0" indent="-228600">
              <a:buFont typeface="+mj-lt"/>
              <a:buAutoNum type="alphaUcPeriod"/>
            </a:pPr>
            <a:r>
              <a:rPr lang="en-US" sz="1200" kern="1200" dirty="0">
                <a:solidFill>
                  <a:schemeClr val="tx1"/>
                </a:solidFill>
                <a:effectLst/>
                <a:latin typeface="+mn-lt"/>
                <a:ea typeface="+mn-ea"/>
                <a:cs typeface="+mn-cs"/>
              </a:rPr>
              <a:t>None of the above</a:t>
            </a:r>
          </a:p>
          <a:p>
            <a:endParaRPr lang="en-US" dirty="0"/>
          </a:p>
        </p:txBody>
      </p:sp>
      <p:sp>
        <p:nvSpPr>
          <p:cNvPr id="4" name="Slide Number Placeholder 3"/>
          <p:cNvSpPr>
            <a:spLocks noGrp="1"/>
          </p:cNvSpPr>
          <p:nvPr>
            <p:ph type="sldNum" sz="quarter" idx="10"/>
          </p:nvPr>
        </p:nvSpPr>
        <p:spPr/>
        <p:txBody>
          <a:bodyPr/>
          <a:lstStyle/>
          <a:p>
            <a:fld id="{3AF544F8-0AB5-4262-97E1-5C46A33C042C}" type="slidenum">
              <a:rPr lang="en-US" smtClean="0"/>
              <a:t>68</a:t>
            </a:fld>
            <a:endParaRPr lang="en-US"/>
          </a:p>
        </p:txBody>
      </p:sp>
    </p:spTree>
    <p:extLst>
      <p:ext uri="{BB962C8B-B14F-4D97-AF65-F5344CB8AC3E}">
        <p14:creationId xmlns:p14="http://schemas.microsoft.com/office/powerpoint/2010/main" val="886468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factors go into selecting suitable </a:t>
            </a:r>
            <a:r>
              <a:rPr lang="en-US" dirty="0" err="1"/>
              <a:t>stormwater</a:t>
            </a:r>
            <a:r>
              <a:rPr lang="en-US" dirty="0"/>
              <a:t> BMPs</a:t>
            </a:r>
            <a:r>
              <a:rPr lang="en-US" baseline="0" dirty="0"/>
              <a:t> for a particular situation, including:</a:t>
            </a:r>
            <a:r>
              <a:rPr lang="en-US" dirty="0"/>
              <a:t>  </a:t>
            </a:r>
          </a:p>
          <a:p>
            <a:pPr marL="171450" indent="-171450">
              <a:buFont typeface="Arial" panose="020B0604020202020204" pitchFamily="34" charset="0"/>
              <a:buChar char="•"/>
            </a:pPr>
            <a:r>
              <a:rPr lang="en-US" b="1" dirty="0"/>
              <a:t>Stormwater Management Objectives</a:t>
            </a:r>
          </a:p>
          <a:p>
            <a:pPr marL="171450" indent="-171450">
              <a:buFont typeface="Arial" panose="020B0604020202020204" pitchFamily="34" charset="0"/>
              <a:buChar char="•"/>
            </a:pPr>
            <a:r>
              <a:rPr lang="en-US" b="1" dirty="0"/>
              <a:t>Airport Pollutants of Concern</a:t>
            </a:r>
          </a:p>
          <a:p>
            <a:pPr marL="171450" indent="-171450">
              <a:buFont typeface="Arial" panose="020B0604020202020204" pitchFamily="34" charset="0"/>
              <a:buChar char="•"/>
            </a:pPr>
            <a:r>
              <a:rPr lang="en-US" b="1" dirty="0"/>
              <a:t>Airport Specific Safety Criteria</a:t>
            </a:r>
          </a:p>
          <a:p>
            <a:pPr marL="171450" indent="-171450">
              <a:buFont typeface="Arial" panose="020B0604020202020204" pitchFamily="34" charset="0"/>
              <a:buChar char="•"/>
            </a:pPr>
            <a:r>
              <a:rPr lang="en-US" dirty="0"/>
              <a:t>Drainage Basin Characteristics and </a:t>
            </a:r>
          </a:p>
          <a:p>
            <a:pPr marL="171450" indent="-171450">
              <a:buFont typeface="Arial" panose="020B0604020202020204" pitchFamily="34" charset="0"/>
              <a:buChar char="•"/>
            </a:pPr>
            <a:r>
              <a:rPr lang="en-US" dirty="0"/>
              <a:t>Physical Conditions at the BMP Location.</a:t>
            </a:r>
          </a:p>
          <a:p>
            <a:pPr marL="171450" indent="-171450">
              <a:buFont typeface="Arial" panose="020B0604020202020204" pitchFamily="34" charset="0"/>
              <a:buChar char="•"/>
            </a:pPr>
            <a:endParaRPr lang="en-US"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 will highlight</a:t>
            </a:r>
            <a:r>
              <a:rPr lang="en-US" baseline="0" dirty="0"/>
              <a:t> the “</a:t>
            </a:r>
            <a:r>
              <a:rPr lang="en-US" b="1" dirty="0"/>
              <a:t>Stormwater Management Objectives”, </a:t>
            </a:r>
            <a:r>
              <a:rPr lang="en-US" baseline="0" dirty="0"/>
              <a:t> </a:t>
            </a:r>
            <a:r>
              <a:rPr lang="en-US" b="1" baseline="0" dirty="0"/>
              <a:t>“pollutants of concern at airports”, and the “airport safety criteria”</a:t>
            </a:r>
            <a:r>
              <a:rPr lang="en-US" b="0" baseline="0" dirty="0"/>
              <a:t> factors in the slides that follow.</a:t>
            </a:r>
            <a:r>
              <a:rPr lang="en-US" baseline="0" dirty="0"/>
              <a:t>  The other factors are common to BMP design on any site on or off an airport.</a:t>
            </a: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7</a:t>
            </a:fld>
            <a:endParaRPr lang="en-US"/>
          </a:p>
        </p:txBody>
      </p:sp>
    </p:spTree>
    <p:extLst>
      <p:ext uri="{BB962C8B-B14F-4D97-AF65-F5344CB8AC3E}">
        <p14:creationId xmlns:p14="http://schemas.microsoft.com/office/powerpoint/2010/main" val="1188967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Stormwater management objectives are most often driven by regulatory requirements in the Airport’s</a:t>
            </a:r>
            <a:r>
              <a:rPr lang="en-US" baseline="0" dirty="0"/>
              <a:t> NPDES permit, </a:t>
            </a:r>
            <a:r>
              <a:rPr lang="en-US" dirty="0"/>
              <a:t>local codes,</a:t>
            </a:r>
            <a:r>
              <a:rPr lang="en-US" baseline="0" dirty="0"/>
              <a:t> OR a combination of these.</a:t>
            </a:r>
            <a:endParaRPr lang="en-US" dirty="0"/>
          </a:p>
          <a:p>
            <a:endParaRPr lang="en-US" dirty="0"/>
          </a:p>
          <a:p>
            <a:r>
              <a:rPr lang="en-US" baseline="0" dirty="0"/>
              <a:t>Common </a:t>
            </a:r>
            <a:r>
              <a:rPr lang="en-US" baseline="0" dirty="0" err="1"/>
              <a:t>stormwater</a:t>
            </a:r>
            <a:r>
              <a:rPr lang="en-US" baseline="0" dirty="0"/>
              <a:t> management objectives include:</a:t>
            </a:r>
          </a:p>
          <a:p>
            <a:pPr marL="171450" indent="-171450">
              <a:buFont typeface="Arial" panose="020B0604020202020204" pitchFamily="34" charset="0"/>
              <a:buChar char="•"/>
            </a:pPr>
            <a:r>
              <a:rPr lang="en-US" baseline="0" dirty="0"/>
              <a:t>keeping pollutants out of the </a:t>
            </a:r>
            <a:r>
              <a:rPr lang="en-US" baseline="0" dirty="0" err="1"/>
              <a:t>stormwater</a:t>
            </a:r>
            <a:r>
              <a:rPr lang="en-US" baseline="0" dirty="0"/>
              <a:t>,</a:t>
            </a:r>
          </a:p>
          <a:p>
            <a:pPr marL="171450" indent="-171450">
              <a:buFont typeface="Arial" panose="020B0604020202020204" pitchFamily="34" charset="0"/>
              <a:buChar char="•"/>
            </a:pPr>
            <a:r>
              <a:rPr lang="en-US" baseline="0" dirty="0"/>
              <a:t>removing pollutants from </a:t>
            </a:r>
            <a:r>
              <a:rPr lang="en-US" baseline="0" dirty="0" err="1"/>
              <a:t>stormwater</a:t>
            </a:r>
            <a:r>
              <a:rPr lang="en-US" baseline="0" dirty="0"/>
              <a:t> runoff, </a:t>
            </a:r>
          </a:p>
          <a:p>
            <a:pPr marL="171450" indent="-171450">
              <a:buFont typeface="Arial" panose="020B0604020202020204" pitchFamily="34" charset="0"/>
              <a:buChar char="•"/>
            </a:pPr>
            <a:r>
              <a:rPr lang="en-US" baseline="0" dirty="0"/>
              <a:t>slowing the release rate of stormwater runoff to </a:t>
            </a:r>
          </a:p>
          <a:p>
            <a:pPr marL="628650" lvl="1" indent="-171450">
              <a:buFont typeface="Arial" panose="020B0604020202020204" pitchFamily="34" charset="0"/>
              <a:buChar char="•"/>
            </a:pPr>
            <a:r>
              <a:rPr lang="en-US" baseline="0" dirty="0"/>
              <a:t>reduce erosion and sedimentation, and </a:t>
            </a:r>
          </a:p>
          <a:p>
            <a:pPr marL="628650" lvl="1" indent="-171450">
              <a:buFont typeface="Arial" panose="020B0604020202020204" pitchFamily="34" charset="0"/>
              <a:buChar char="•"/>
            </a:pPr>
            <a:r>
              <a:rPr lang="en-US" baseline="0" dirty="0"/>
              <a:t>minimize the potential for flooding and property damage.  </a:t>
            </a:r>
          </a:p>
          <a:p>
            <a:pPr marL="171450" indent="-171450">
              <a:buFont typeface="Arial" panose="020B0604020202020204" pitchFamily="34" charset="0"/>
              <a:buChar char="•"/>
            </a:pPr>
            <a:r>
              <a:rPr lang="en-US" baseline="0" dirty="0"/>
              <a:t>Local regulatory requirements may also include specific detention and infiltration goals.  </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Your airport’s NPDES Industrial permit and the local MS4 NPDES permit, if there is one, may have additional stormwater management objectives, as well.  Once the objectives are established it is important to understand what pollutants may be present in the </a:t>
            </a:r>
            <a:r>
              <a:rPr lang="en-US" baseline="0" dirty="0" err="1"/>
              <a:t>stormwater</a:t>
            </a:r>
            <a:r>
              <a:rPr lang="en-US" baseline="0" dirty="0"/>
              <a:t> runoff.</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ASK: What requirements and objectives are part of your NPDES Industrial Permit?  Are you required to meet MS4 permit goals or other local requirements?</a:t>
            </a:r>
          </a:p>
          <a:p>
            <a:pPr marL="0" indent="0">
              <a:buFont typeface="Arial" panose="020B0604020202020204" pitchFamily="34" charset="0"/>
              <a:buNone/>
            </a:pPr>
            <a:endParaRPr lang="en-US"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Once objectives are established, it is important to understand what pollutants may be present in stormwater runoff</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D66A6535-69EB-4909-A69E-3F98EF18931E}" type="slidenum">
              <a:rPr lang="en-US" smtClean="0"/>
              <a:t>8</a:t>
            </a:fld>
            <a:endParaRPr lang="en-US"/>
          </a:p>
        </p:txBody>
      </p:sp>
    </p:spTree>
    <p:extLst>
      <p:ext uri="{BB962C8B-B14F-4D97-AF65-F5344CB8AC3E}">
        <p14:creationId xmlns:p14="http://schemas.microsoft.com/office/powerpoint/2010/main" val="127661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baseline="0" dirty="0"/>
              <a:t>The principal pollutants of concern in airport stormwater are typically associated with activities such as deicing operations, aircraft fueling and maintenance, servicing of ground support vehicles, fire fighting operations, and construction activities.  </a:t>
            </a:r>
            <a:br>
              <a:rPr lang="en-US" strike="noStrike" baseline="0" dirty="0"/>
            </a:br>
            <a:br>
              <a:rPr lang="en-US" strike="noStrike" baseline="0" dirty="0"/>
            </a:br>
            <a:r>
              <a:rPr lang="en-US" strike="noStrike" baseline="0" dirty="0"/>
              <a:t>According to a Florida DOT study of pollutants in airside pavement runoff, </a:t>
            </a:r>
            <a:r>
              <a:rPr lang="en-US" b="1" u="sng" strike="noStrike" baseline="0" dirty="0"/>
              <a:t>hydrocarbon</a:t>
            </a:r>
            <a:r>
              <a:rPr lang="en-US" strike="noStrike" baseline="0" dirty="0"/>
              <a:t> concentrations were found to be elevated in paved airside areas where fueling most often occurs.  The same study also found that concentrations of nutrients in airport pavement runoff were typically lower than similar pavement on a commercial site.</a:t>
            </a:r>
          </a:p>
          <a:p>
            <a:endParaRPr lang="en-US" strike="noStrik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trike="noStrike" baseline="0" dirty="0"/>
              <a:t>A separate training module is dedicated to the BMPs associated with deicing activities because the management, control, and treatment of airport deicing runoff is highly complex and specific to airport operations.  More in-depth information is included in the training titled “Managing Deicing Runoff.”</a:t>
            </a:r>
          </a:p>
          <a:p>
            <a:pPr marL="0" marR="0" indent="0" algn="l" defTabSz="914400" rtl="0" eaLnBrk="1" fontAlgn="auto" latinLnBrk="0" hangingPunct="1">
              <a:lnSpc>
                <a:spcPct val="100000"/>
              </a:lnSpc>
              <a:spcBef>
                <a:spcPts val="0"/>
              </a:spcBef>
              <a:spcAft>
                <a:spcPts val="0"/>
              </a:spcAft>
              <a:buClrTx/>
              <a:buSzTx/>
              <a:buFontTx/>
              <a:buNone/>
              <a:tabLst/>
              <a:defRPr/>
            </a:pPr>
            <a:endParaRPr lang="en-US" strike="noStrik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trike="noStrike" baseline="0" dirty="0"/>
              <a:t>The BMPs in this training will focus on other pollutants such as: sediment, oils and fuels.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trike="noStrik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trike="noStrike" baseline="0" dirty="0"/>
              <a:t>ASK: What pollutants does your NPDES permit target?</a:t>
            </a:r>
          </a:p>
          <a:p>
            <a:endParaRPr lang="en-US" dirty="0"/>
          </a:p>
        </p:txBody>
      </p:sp>
      <p:sp>
        <p:nvSpPr>
          <p:cNvPr id="4" name="Slide Number Placeholder 3"/>
          <p:cNvSpPr>
            <a:spLocks noGrp="1"/>
          </p:cNvSpPr>
          <p:nvPr>
            <p:ph type="sldNum" sz="quarter" idx="10"/>
          </p:nvPr>
        </p:nvSpPr>
        <p:spPr/>
        <p:txBody>
          <a:bodyPr/>
          <a:lstStyle/>
          <a:p>
            <a:fld id="{D66A6535-69EB-4909-A69E-3F98EF18931E}" type="slidenum">
              <a:rPr lang="en-US" smtClean="0"/>
              <a:t>9</a:t>
            </a:fld>
            <a:endParaRPr lang="en-US"/>
          </a:p>
        </p:txBody>
      </p:sp>
    </p:spTree>
    <p:extLst>
      <p:ext uri="{BB962C8B-B14F-4D97-AF65-F5344CB8AC3E}">
        <p14:creationId xmlns:p14="http://schemas.microsoft.com/office/powerpoint/2010/main" val="3894270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09600" y="1371600"/>
            <a:ext cx="8534400" cy="762000"/>
          </a:xfrm>
        </p:spPr>
        <p:txBody>
          <a:bodyPr anchor="t"/>
          <a:lstStyle>
            <a:lvl1pPr algn="r">
              <a:defRPr sz="3600" b="1">
                <a:solidFill>
                  <a:schemeClr val="tx1"/>
                </a:solidFill>
                <a:latin typeface="HelveticaNeueLT Std Blk" pitchFamily="34" charset="0"/>
              </a:defRPr>
            </a:lvl1pPr>
          </a:lstStyle>
          <a:p>
            <a:r>
              <a:rPr lang="en-US" dirty="0"/>
              <a:t>Click to edit Master title style</a:t>
            </a:r>
          </a:p>
        </p:txBody>
      </p:sp>
      <p:sp>
        <p:nvSpPr>
          <p:cNvPr id="7171" name="Rectangle 3"/>
          <p:cNvSpPr>
            <a:spLocks noGrp="1" noChangeArrowheads="1"/>
          </p:cNvSpPr>
          <p:nvPr>
            <p:ph type="subTitle" idx="1"/>
          </p:nvPr>
        </p:nvSpPr>
        <p:spPr>
          <a:xfrm>
            <a:off x="609600" y="2209800"/>
            <a:ext cx="8534400" cy="3124200"/>
          </a:xfrm>
        </p:spPr>
        <p:txBody>
          <a:bodyPr/>
          <a:lstStyle>
            <a:lvl1pPr marL="0" indent="0" algn="r">
              <a:defRPr sz="1800">
                <a:solidFill>
                  <a:schemeClr val="tx1"/>
                </a:solidFill>
                <a:latin typeface="HelveticaNeueLT Std Lt"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3981160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432800" cy="762000"/>
          </a:xfrm>
        </p:spPr>
        <p:txBody>
          <a:bodyPr/>
          <a:lstStyle/>
          <a:p>
            <a:r>
              <a:rPr lang="en-US"/>
              <a:t>Click to edit Master title style</a:t>
            </a:r>
          </a:p>
        </p:txBody>
      </p:sp>
      <p:sp>
        <p:nvSpPr>
          <p:cNvPr id="3" name="Vertical Text Placeholder 2"/>
          <p:cNvSpPr>
            <a:spLocks noGrp="1"/>
          </p:cNvSpPr>
          <p:nvPr>
            <p:ph type="body" orient="vert" idx="1"/>
          </p:nvPr>
        </p:nvSpPr>
        <p:spPr>
          <a:xfrm>
            <a:off x="609600" y="2209800"/>
            <a:ext cx="8432800" cy="3124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7001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29600" y="1371600"/>
            <a:ext cx="812800" cy="3962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1371600"/>
            <a:ext cx="7518400" cy="3962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6762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p:nvPr>
        </p:nvSpPr>
        <p:spPr>
          <a:xfrm>
            <a:off x="48768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11"/>
          </p:nvPr>
        </p:nvSpPr>
        <p:spPr>
          <a:xfrm>
            <a:off x="48768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0216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458788"/>
            <a:ext cx="103632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1117600" y="1809750"/>
            <a:ext cx="5080000" cy="41132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400800" y="1809750"/>
            <a:ext cx="5080000" cy="4113213"/>
          </a:xfrm>
          <a:prstGeom prst="rect">
            <a:avLst/>
          </a:prstGeom>
        </p:spPr>
        <p:txBody>
          <a:bodyPr/>
          <a:lstStyle/>
          <a:p>
            <a:pPr lvl="0"/>
            <a:endParaRPr lang="en-US" noProof="0"/>
          </a:p>
        </p:txBody>
      </p:sp>
    </p:spTree>
    <p:extLst>
      <p:ext uri="{BB962C8B-B14F-4D97-AF65-F5344CB8AC3E}">
        <p14:creationId xmlns:p14="http://schemas.microsoft.com/office/powerpoint/2010/main" val="3883794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984252" y="1177448"/>
            <a:ext cx="10331449" cy="4297841"/>
          </a:xfrm>
          <a:prstGeom prst="rect">
            <a:avLst/>
          </a:prstGeo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984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984252" y="1177448"/>
            <a:ext cx="10331449" cy="4297841"/>
          </a:xfrm>
          <a:prstGeom prst="rect">
            <a:avLst/>
          </a:prstGeo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7465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p:nvPr>
        </p:nvSpPr>
        <p:spPr>
          <a:xfrm>
            <a:off x="48768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11"/>
          </p:nvPr>
        </p:nvSpPr>
        <p:spPr>
          <a:xfrm>
            <a:off x="48768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4275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p:nvPr>
        </p:nvSpPr>
        <p:spPr>
          <a:xfrm>
            <a:off x="48768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11"/>
          </p:nvPr>
        </p:nvSpPr>
        <p:spPr>
          <a:xfrm>
            <a:off x="48768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6519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p:nvPr>
        </p:nvSpPr>
        <p:spPr>
          <a:xfrm>
            <a:off x="48768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11"/>
          </p:nvPr>
        </p:nvSpPr>
        <p:spPr>
          <a:xfrm>
            <a:off x="48768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8299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624329" y="1295401"/>
            <a:ext cx="9434072" cy="4267200"/>
          </a:xfrm>
        </p:spPr>
        <p:txBody>
          <a:bodyPr>
            <a:noAutofit/>
          </a:bodyPr>
          <a:lstStyle>
            <a:lvl1pPr marL="0" indent="0">
              <a:lnSpc>
                <a:spcPct val="100000"/>
              </a:lnSpc>
              <a:spcBef>
                <a:spcPts val="450"/>
              </a:spcBef>
              <a:spcAft>
                <a:spcPts val="450"/>
              </a:spcAft>
              <a:buNone/>
              <a:defRPr sz="2400" b="0">
                <a:solidFill>
                  <a:schemeClr val="tx1"/>
                </a:solidFill>
                <a:effectLst/>
                <a:latin typeface="Arial" panose="020B0604020202020204" pitchFamily="34" charset="0"/>
                <a:cs typeface="Arial" panose="020B0604020202020204" pitchFamily="34" charset="0"/>
              </a:defRPr>
            </a:lvl1pPr>
            <a:lvl2pPr>
              <a:lnSpc>
                <a:spcPct val="100000"/>
              </a:lnSpc>
              <a:spcBef>
                <a:spcPts val="338"/>
              </a:spcBef>
              <a:spcAft>
                <a:spcPts val="338"/>
              </a:spcAft>
              <a:defRPr sz="1500" b="0">
                <a:solidFill>
                  <a:schemeClr val="tx1">
                    <a:lumMod val="75000"/>
                    <a:lumOff val="25000"/>
                  </a:schemeClr>
                </a:solidFill>
                <a:latin typeface="Articulate" panose="02000503040000020004" pitchFamily="2" charset="0"/>
                <a:cs typeface="Arial" panose="020B0604020202020204" pitchFamily="34" charset="0"/>
              </a:defRPr>
            </a:lvl2pPr>
            <a:lvl3pPr>
              <a:lnSpc>
                <a:spcPct val="150000"/>
              </a:lnSpc>
              <a:spcAft>
                <a:spcPts val="675"/>
              </a:spcAft>
              <a:defRPr sz="1350">
                <a:solidFill>
                  <a:schemeClr val="bg1">
                    <a:lumMod val="50000"/>
                  </a:schemeClr>
                </a:solidFill>
                <a:latin typeface="Arial" panose="020B0604020202020204" pitchFamily="34" charset="0"/>
                <a:cs typeface="Arial" panose="020B0604020202020204" pitchFamily="34" charset="0"/>
              </a:defRPr>
            </a:lvl3pPr>
            <a:lvl4pPr>
              <a:lnSpc>
                <a:spcPct val="150000"/>
              </a:lnSpc>
              <a:spcAft>
                <a:spcPts val="675"/>
              </a:spcAft>
              <a:defRPr sz="1350">
                <a:solidFill>
                  <a:schemeClr val="bg1">
                    <a:lumMod val="50000"/>
                  </a:schemeClr>
                </a:solidFill>
                <a:latin typeface="Arial" panose="020B0604020202020204" pitchFamily="34" charset="0"/>
                <a:cs typeface="Arial" panose="020B0604020202020204" pitchFamily="34" charset="0"/>
              </a:defRPr>
            </a:lvl4pPr>
            <a:lvl5pPr>
              <a:lnSpc>
                <a:spcPct val="150000"/>
              </a:lnSpc>
              <a:spcAft>
                <a:spcPts val="675"/>
              </a:spcAft>
              <a:defRPr sz="1350">
                <a:solidFill>
                  <a:schemeClr val="bg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8" name="Rectangle 17"/>
          <p:cNvSpPr/>
          <p:nvPr userDrawn="1"/>
        </p:nvSpPr>
        <p:spPr>
          <a:xfrm>
            <a:off x="0" y="-9179"/>
            <a:ext cx="10058400" cy="12283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2D050"/>
              </a:solidFill>
              <a:effectLst/>
              <a:uLnTx/>
              <a:uFillTx/>
              <a:latin typeface="Articulate" panose="02000503040000020004" pitchFamily="2" charset="0"/>
              <a:ea typeface="+mn-ea"/>
              <a:cs typeface="+mn-cs"/>
            </a:endParaRPr>
          </a:p>
        </p:txBody>
      </p:sp>
      <p:sp>
        <p:nvSpPr>
          <p:cNvPr id="19" name="Title 1"/>
          <p:cNvSpPr>
            <a:spLocks noGrp="1"/>
          </p:cNvSpPr>
          <p:nvPr>
            <p:ph type="title"/>
          </p:nvPr>
        </p:nvSpPr>
        <p:spPr>
          <a:xfrm>
            <a:off x="579723" y="154808"/>
            <a:ext cx="10749367" cy="589576"/>
          </a:xfrm>
          <a:noFill/>
        </p:spPr>
        <p:txBody>
          <a:bodyPr anchor="b">
            <a:normAutofit/>
          </a:bodyPr>
          <a:lstStyle>
            <a:lvl1pPr>
              <a:defRPr sz="2800" b="0">
                <a:solidFill>
                  <a:srgbClr val="0F78A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cxnSp>
        <p:nvCxnSpPr>
          <p:cNvPr id="20" name="Straight Connector 19"/>
          <p:cNvCxnSpPr/>
          <p:nvPr userDrawn="1"/>
        </p:nvCxnSpPr>
        <p:spPr>
          <a:xfrm>
            <a:off x="0" y="914400"/>
            <a:ext cx="10058400" cy="0"/>
          </a:xfrm>
          <a:prstGeom prst="line">
            <a:avLst/>
          </a:prstGeom>
          <a:ln w="38100">
            <a:solidFill>
              <a:srgbClr val="FF99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4648200" y="6447797"/>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a:defRPr/>
            </a:pPr>
            <a:r>
              <a:rPr lang="en-US">
                <a:solidFill>
                  <a:prstClr val="black">
                    <a:tint val="75000"/>
                  </a:prstClr>
                </a:solidFill>
                <a:latin typeface="Segoe UI"/>
              </a:rPr>
              <a:t>© ACRP, 2015.  All Rights Reserved.</a:t>
            </a:r>
            <a:endParaRPr lang="en-US" dirty="0">
              <a:solidFill>
                <a:prstClr val="black">
                  <a:tint val="75000"/>
                </a:prstClr>
              </a:solidFill>
              <a:latin typeface="Segoe UI"/>
            </a:endParaRPr>
          </a:p>
        </p:txBody>
      </p:sp>
    </p:spTree>
    <p:extLst>
      <p:ext uri="{BB962C8B-B14F-4D97-AF65-F5344CB8AC3E}">
        <p14:creationId xmlns:p14="http://schemas.microsoft.com/office/powerpoint/2010/main" val="378510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lgn="l">
              <a:defRPr/>
            </a:lvl1pPr>
          </a:lstStyle>
          <a:p>
            <a:r>
              <a:rPr lang="en-US" dirty="0"/>
              <a:t>Click to edit Master title style</a:t>
            </a:r>
          </a:p>
        </p:txBody>
      </p:sp>
      <p:sp>
        <p:nvSpPr>
          <p:cNvPr id="3" name="Content Placeholder 2"/>
          <p:cNvSpPr>
            <a:spLocks noGrp="1"/>
          </p:cNvSpPr>
          <p:nvPr>
            <p:ph idx="1"/>
          </p:nvPr>
        </p:nvSpPr>
        <p:spPr>
          <a:xfrm>
            <a:off x="609600" y="2209800"/>
            <a:ext cx="8534400" cy="31242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9019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624329" y="1291030"/>
            <a:ext cx="9311241" cy="4565848"/>
          </a:xfrm>
        </p:spPr>
        <p:txBody>
          <a:bodyPr>
            <a:noAutofit/>
          </a:bodyPr>
          <a:lstStyle>
            <a:lvl1pPr marL="0" indent="0">
              <a:lnSpc>
                <a:spcPct val="100000"/>
              </a:lnSpc>
              <a:spcBef>
                <a:spcPts val="600"/>
              </a:spcBef>
              <a:spcAft>
                <a:spcPts val="600"/>
              </a:spcAft>
              <a:buNone/>
              <a:defRPr sz="2800" b="0">
                <a:solidFill>
                  <a:schemeClr val="accent6"/>
                </a:solidFill>
                <a:effectLst/>
                <a:latin typeface="Arial" panose="020B0604020202020204" pitchFamily="34" charset="0"/>
                <a:cs typeface="Arial" panose="020B0604020202020204" pitchFamily="34" charset="0"/>
              </a:defRPr>
            </a:lvl1pPr>
            <a:lvl2pPr>
              <a:lnSpc>
                <a:spcPct val="100000"/>
              </a:lnSpc>
              <a:spcBef>
                <a:spcPts val="450"/>
              </a:spcBef>
              <a:spcAft>
                <a:spcPts val="450"/>
              </a:spcAft>
              <a:defRPr sz="2000" b="0">
                <a:solidFill>
                  <a:schemeClr val="tx1">
                    <a:lumMod val="75000"/>
                    <a:lumOff val="25000"/>
                  </a:schemeClr>
                </a:solidFill>
                <a:latin typeface="Articulate" panose="02000503040000020004" pitchFamily="2" charset="0"/>
                <a:cs typeface="Arial" panose="020B0604020202020204" pitchFamily="34" charset="0"/>
              </a:defRPr>
            </a:lvl2pPr>
            <a:lvl3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3pPr>
            <a:lvl4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4pPr>
            <a:lvl5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8" name="Rectangle 17"/>
          <p:cNvSpPr/>
          <p:nvPr userDrawn="1"/>
        </p:nvSpPr>
        <p:spPr>
          <a:xfrm>
            <a:off x="0" y="-9179"/>
            <a:ext cx="10072048" cy="9948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92D050"/>
              </a:solidFill>
              <a:effectLst/>
              <a:uLnTx/>
              <a:uFillTx/>
              <a:latin typeface="Articulate" panose="02000503040000020004" pitchFamily="2" charset="0"/>
              <a:ea typeface="+mn-ea"/>
              <a:cs typeface="+mn-cs"/>
            </a:endParaRPr>
          </a:p>
        </p:txBody>
      </p:sp>
      <p:sp>
        <p:nvSpPr>
          <p:cNvPr id="19" name="Title 1"/>
          <p:cNvSpPr>
            <a:spLocks noGrp="1"/>
          </p:cNvSpPr>
          <p:nvPr>
            <p:ph type="title"/>
          </p:nvPr>
        </p:nvSpPr>
        <p:spPr>
          <a:xfrm>
            <a:off x="579723" y="154808"/>
            <a:ext cx="9492326" cy="589576"/>
          </a:xfrm>
          <a:noFill/>
        </p:spPr>
        <p:txBody>
          <a:bodyPr anchor="b">
            <a:normAutofit/>
          </a:bodyPr>
          <a:lstStyle>
            <a:lvl1pPr>
              <a:defRPr sz="2800" b="0">
                <a:solidFill>
                  <a:srgbClr val="0F78A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cxnSp>
        <p:nvCxnSpPr>
          <p:cNvPr id="20" name="Straight Connector 19"/>
          <p:cNvCxnSpPr/>
          <p:nvPr userDrawn="1"/>
        </p:nvCxnSpPr>
        <p:spPr>
          <a:xfrm flipV="1">
            <a:off x="0" y="928049"/>
            <a:ext cx="10072048" cy="1964"/>
          </a:xfrm>
          <a:prstGeom prst="line">
            <a:avLst/>
          </a:prstGeom>
          <a:ln w="38100">
            <a:solidFill>
              <a:srgbClr val="F79B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4648200" y="6447795"/>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rPr>
              <a:t>© ACRP, 2015.  All Rights Reserved.</a:t>
            </a:r>
          </a:p>
        </p:txBody>
      </p:sp>
    </p:spTree>
    <p:extLst>
      <p:ext uri="{BB962C8B-B14F-4D97-AF65-F5344CB8AC3E}">
        <p14:creationId xmlns:p14="http://schemas.microsoft.com/office/powerpoint/2010/main" val="136347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624327" y="1628077"/>
            <a:ext cx="9297596" cy="4565848"/>
          </a:xfrm>
        </p:spPr>
        <p:txBody>
          <a:bodyPr>
            <a:noAutofit/>
          </a:bodyPr>
          <a:lstStyle>
            <a:lvl1pPr marL="0" indent="0">
              <a:lnSpc>
                <a:spcPct val="100000"/>
              </a:lnSpc>
              <a:spcBef>
                <a:spcPts val="600"/>
              </a:spcBef>
              <a:spcAft>
                <a:spcPts val="600"/>
              </a:spcAft>
              <a:buNone/>
              <a:defRPr sz="2800" b="0">
                <a:solidFill>
                  <a:schemeClr val="accent6"/>
                </a:solidFill>
                <a:effectLst/>
                <a:latin typeface="Arial" panose="020B0604020202020204" pitchFamily="34" charset="0"/>
                <a:cs typeface="Arial" panose="020B0604020202020204" pitchFamily="34" charset="0"/>
              </a:defRPr>
            </a:lvl1pPr>
            <a:lvl2pPr>
              <a:lnSpc>
                <a:spcPct val="100000"/>
              </a:lnSpc>
              <a:spcBef>
                <a:spcPts val="450"/>
              </a:spcBef>
              <a:spcAft>
                <a:spcPts val="450"/>
              </a:spcAft>
              <a:defRPr sz="2000" b="0">
                <a:solidFill>
                  <a:schemeClr val="tx1">
                    <a:lumMod val="75000"/>
                    <a:lumOff val="25000"/>
                  </a:schemeClr>
                </a:solidFill>
                <a:latin typeface="Articulate" panose="02000503040000020004" pitchFamily="2" charset="0"/>
                <a:cs typeface="Arial" panose="020B0604020202020204" pitchFamily="34" charset="0"/>
              </a:defRPr>
            </a:lvl2pPr>
            <a:lvl3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3pPr>
            <a:lvl4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4pPr>
            <a:lvl5pPr>
              <a:lnSpc>
                <a:spcPct val="150000"/>
              </a:lnSpc>
              <a:spcAft>
                <a:spcPts val="900"/>
              </a:spcAft>
              <a:defRPr sz="1800">
                <a:solidFill>
                  <a:schemeClr val="bg1">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8" name="Rectangle 17"/>
          <p:cNvSpPr/>
          <p:nvPr userDrawn="1"/>
        </p:nvSpPr>
        <p:spPr>
          <a:xfrm>
            <a:off x="0" y="-9179"/>
            <a:ext cx="9921922" cy="9948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92D050"/>
              </a:solidFill>
              <a:latin typeface="Articulate" panose="02000503040000020004" pitchFamily="2" charset="0"/>
            </a:endParaRPr>
          </a:p>
        </p:txBody>
      </p:sp>
      <p:sp>
        <p:nvSpPr>
          <p:cNvPr id="19" name="Title 1"/>
          <p:cNvSpPr>
            <a:spLocks noGrp="1"/>
          </p:cNvSpPr>
          <p:nvPr>
            <p:ph type="title"/>
          </p:nvPr>
        </p:nvSpPr>
        <p:spPr>
          <a:xfrm>
            <a:off x="579723" y="154808"/>
            <a:ext cx="9342200" cy="589576"/>
          </a:xfrm>
          <a:noFill/>
        </p:spPr>
        <p:txBody>
          <a:bodyPr anchor="b">
            <a:normAutofit/>
          </a:bodyPr>
          <a:lstStyle>
            <a:lvl1pPr>
              <a:defRPr sz="2800" b="0">
                <a:solidFill>
                  <a:srgbClr val="0F78A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cxnSp>
        <p:nvCxnSpPr>
          <p:cNvPr id="20" name="Straight Connector 19"/>
          <p:cNvCxnSpPr/>
          <p:nvPr userDrawn="1"/>
        </p:nvCxnSpPr>
        <p:spPr>
          <a:xfrm flipV="1">
            <a:off x="0" y="873457"/>
            <a:ext cx="10031104" cy="15614"/>
          </a:xfrm>
          <a:prstGeom prst="line">
            <a:avLst/>
          </a:prstGeom>
          <a:ln w="38100">
            <a:solidFill>
              <a:srgbClr val="F79B4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3"/>
          </p:nvPr>
        </p:nvSpPr>
        <p:spPr>
          <a:xfrm>
            <a:off x="4648200" y="6447795"/>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solidFill>
                  <a:prstClr val="black">
                    <a:tint val="75000"/>
                  </a:prstClr>
                </a:solidFill>
              </a:rPr>
              <a:t>© ACRP, 2015.  All Rights Reserved.</a:t>
            </a:r>
          </a:p>
        </p:txBody>
      </p:sp>
    </p:spTree>
    <p:extLst>
      <p:ext uri="{BB962C8B-B14F-4D97-AF65-F5344CB8AC3E}">
        <p14:creationId xmlns:p14="http://schemas.microsoft.com/office/powerpoint/2010/main" val="99388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ertficat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320801" y="1463618"/>
            <a:ext cx="9550400" cy="480942"/>
          </a:xfrm>
        </p:spPr>
        <p:txBody>
          <a:bodyPr lIns="91440" tIns="45720" rIns="91440" bIns="45720" anchor="ctr">
            <a:noAutofit/>
          </a:bodyPr>
          <a:lstStyle>
            <a:lvl1pPr marL="0" indent="0" algn="ctr">
              <a:spcBef>
                <a:spcPts val="0"/>
              </a:spcBef>
              <a:buNone/>
              <a:defRPr sz="3200" i="0">
                <a:solidFill>
                  <a:schemeClr val="tx1"/>
                </a:solidFill>
              </a:defRPr>
            </a:lvl1pPr>
            <a:lvl2pPr marL="0" indent="0" algn="ctr">
              <a:spcBef>
                <a:spcPts val="0"/>
              </a:spcBef>
              <a:buNone/>
              <a:defRPr sz="1637"/>
            </a:lvl2pPr>
            <a:lvl3pPr marL="0" indent="0" algn="ctr">
              <a:spcBef>
                <a:spcPts val="0"/>
              </a:spcBef>
              <a:buNone/>
              <a:defRPr sz="1637"/>
            </a:lvl3pPr>
            <a:lvl4pPr marL="0" indent="0" algn="ctr">
              <a:spcBef>
                <a:spcPts val="0"/>
              </a:spcBef>
              <a:buNone/>
              <a:defRPr sz="1637"/>
            </a:lvl4pPr>
            <a:lvl5pPr marL="0" indent="0" algn="ctr">
              <a:spcBef>
                <a:spcPts val="0"/>
              </a:spcBef>
              <a:buNone/>
              <a:defRPr sz="1637"/>
            </a:lvl5pPr>
          </a:lstStyle>
          <a:p>
            <a:pPr lvl="0"/>
            <a:r>
              <a:rPr/>
              <a:t>Type of Certificate</a:t>
            </a:r>
          </a:p>
        </p:txBody>
      </p:sp>
      <p:sp>
        <p:nvSpPr>
          <p:cNvPr id="20" name="Text Placeholder 7"/>
          <p:cNvSpPr>
            <a:spLocks noGrp="1"/>
          </p:cNvSpPr>
          <p:nvPr>
            <p:ph type="body" sz="quarter" idx="19" hasCustomPrompt="1"/>
          </p:nvPr>
        </p:nvSpPr>
        <p:spPr>
          <a:xfrm>
            <a:off x="1320801" y="3791250"/>
            <a:ext cx="9550400" cy="325881"/>
          </a:xfrm>
        </p:spPr>
        <p:txBody>
          <a:bodyPr lIns="91440" tIns="45720" rIns="91440" bIns="45720" anchor="ctr">
            <a:noAutofit/>
          </a:bodyPr>
          <a:lstStyle>
            <a:lvl1pPr marL="0" indent="0" algn="ctr">
              <a:spcBef>
                <a:spcPts val="0"/>
              </a:spcBef>
              <a:buNone/>
              <a:defRPr sz="1800" i="0" cap="all" baseline="0">
                <a:solidFill>
                  <a:schemeClr val="tx1"/>
                </a:solidFill>
              </a:defRPr>
            </a:lvl1pPr>
            <a:lvl2pPr marL="0" indent="0" algn="ctr">
              <a:spcBef>
                <a:spcPts val="0"/>
              </a:spcBef>
              <a:buNone/>
              <a:defRPr sz="1637"/>
            </a:lvl2pPr>
            <a:lvl3pPr marL="0" indent="0" algn="ctr">
              <a:spcBef>
                <a:spcPts val="0"/>
              </a:spcBef>
              <a:buNone/>
              <a:defRPr sz="1637"/>
            </a:lvl3pPr>
            <a:lvl4pPr marL="0" indent="0" algn="ctr">
              <a:spcBef>
                <a:spcPts val="0"/>
              </a:spcBef>
              <a:buNone/>
              <a:defRPr sz="1637"/>
            </a:lvl4pPr>
            <a:lvl5pPr marL="0" indent="0" algn="ctr">
              <a:spcBef>
                <a:spcPts val="0"/>
              </a:spcBef>
              <a:buNone/>
              <a:defRPr sz="1637"/>
            </a:lvl5pPr>
          </a:lstStyle>
          <a:p>
            <a:pPr lvl="0"/>
            <a:r>
              <a:rPr/>
              <a:t>[Describe contribution / reason for award here]</a:t>
            </a:r>
          </a:p>
        </p:txBody>
      </p:sp>
      <p:sp>
        <p:nvSpPr>
          <p:cNvPr id="9" name="Text Placeholder 7"/>
          <p:cNvSpPr>
            <a:spLocks noGrp="1"/>
          </p:cNvSpPr>
          <p:nvPr>
            <p:ph type="body" sz="quarter" idx="11" hasCustomPrompt="1"/>
          </p:nvPr>
        </p:nvSpPr>
        <p:spPr>
          <a:xfrm>
            <a:off x="1320801" y="2949678"/>
            <a:ext cx="9550400" cy="739588"/>
          </a:xfrm>
        </p:spPr>
        <p:txBody>
          <a:bodyPr lIns="91440" tIns="45720" rIns="91440" bIns="45720" anchor="ctr">
            <a:noAutofit/>
          </a:bodyPr>
          <a:lstStyle>
            <a:lvl1pPr marL="0" indent="0" algn="ctr">
              <a:spcBef>
                <a:spcPts val="0"/>
              </a:spcBef>
              <a:buNone/>
              <a:defRPr sz="5400" b="0" baseline="0">
                <a:solidFill>
                  <a:schemeClr val="tx1"/>
                </a:solidFill>
              </a:defRPr>
            </a:lvl1pPr>
            <a:lvl2pPr marL="0" indent="0" algn="ctr">
              <a:spcBef>
                <a:spcPts val="0"/>
              </a:spcBef>
              <a:buNone/>
              <a:defRPr sz="1637"/>
            </a:lvl2pPr>
            <a:lvl3pPr marL="0" indent="0" algn="ctr">
              <a:spcBef>
                <a:spcPts val="0"/>
              </a:spcBef>
              <a:buNone/>
              <a:defRPr sz="1637"/>
            </a:lvl3pPr>
            <a:lvl4pPr marL="0" indent="0" algn="ctr">
              <a:spcBef>
                <a:spcPts val="0"/>
              </a:spcBef>
              <a:buNone/>
              <a:defRPr sz="1637"/>
            </a:lvl4pPr>
            <a:lvl5pPr marL="0" indent="0" algn="ctr">
              <a:spcBef>
                <a:spcPts val="0"/>
              </a:spcBef>
              <a:buNone/>
              <a:defRPr sz="1637"/>
            </a:lvl5pPr>
          </a:lstStyle>
          <a:p>
            <a:pPr lvl="0"/>
            <a:r>
              <a:rPr/>
              <a:t>Recipient Name</a:t>
            </a:r>
          </a:p>
        </p:txBody>
      </p:sp>
      <p:sp>
        <p:nvSpPr>
          <p:cNvPr id="21" name="Text Placeholder 7"/>
          <p:cNvSpPr>
            <a:spLocks noGrp="1"/>
          </p:cNvSpPr>
          <p:nvPr>
            <p:ph type="body" sz="quarter" idx="20" hasCustomPrompt="1"/>
          </p:nvPr>
        </p:nvSpPr>
        <p:spPr>
          <a:xfrm>
            <a:off x="1320801" y="2560806"/>
            <a:ext cx="9550400" cy="325881"/>
          </a:xfrm>
        </p:spPr>
        <p:txBody>
          <a:bodyPr lIns="91440" tIns="45720" rIns="91440" bIns="45720" anchor="ctr">
            <a:noAutofit/>
          </a:bodyPr>
          <a:lstStyle>
            <a:lvl1pPr marL="0" indent="0" algn="ctr">
              <a:spcBef>
                <a:spcPts val="0"/>
              </a:spcBef>
              <a:buNone/>
              <a:defRPr sz="1800" i="0" cap="all" baseline="0">
                <a:solidFill>
                  <a:schemeClr val="tx1"/>
                </a:solidFill>
              </a:defRPr>
            </a:lvl1pPr>
            <a:lvl2pPr marL="0" indent="0" algn="ctr">
              <a:spcBef>
                <a:spcPts val="0"/>
              </a:spcBef>
              <a:buNone/>
              <a:defRPr sz="1637"/>
            </a:lvl2pPr>
            <a:lvl3pPr marL="0" indent="0" algn="ctr">
              <a:spcBef>
                <a:spcPts val="0"/>
              </a:spcBef>
              <a:buNone/>
              <a:defRPr sz="1637"/>
            </a:lvl3pPr>
            <a:lvl4pPr marL="0" indent="0" algn="ctr">
              <a:spcBef>
                <a:spcPts val="0"/>
              </a:spcBef>
              <a:buNone/>
              <a:defRPr sz="1637"/>
            </a:lvl4pPr>
            <a:lvl5pPr marL="0" indent="0" algn="ctr">
              <a:spcBef>
                <a:spcPts val="0"/>
              </a:spcBef>
              <a:buNone/>
              <a:defRPr sz="1637"/>
            </a:lvl5pPr>
          </a:lstStyle>
          <a:p>
            <a:pPr lvl="0"/>
            <a:r>
              <a:rPr/>
              <a:t>[Add text here, such as “This Acknowledges That”]</a:t>
            </a:r>
          </a:p>
        </p:txBody>
      </p:sp>
      <p:cxnSp>
        <p:nvCxnSpPr>
          <p:cNvPr id="24" name="Straight Connector 23"/>
          <p:cNvCxnSpPr/>
          <p:nvPr/>
        </p:nvCxnSpPr>
        <p:spPr>
          <a:xfrm>
            <a:off x="2309091" y="5217459"/>
            <a:ext cx="3602183" cy="0"/>
          </a:xfrm>
          <a:prstGeom prst="line">
            <a:avLst/>
          </a:prstGeom>
          <a:noFill/>
          <a:ln w="9525" cap="flat" cmpd="sng" algn="ctr">
            <a:solidFill>
              <a:srgbClr val="404040"/>
            </a:solidFill>
            <a:prstDash val="solid"/>
          </a:ln>
          <a:effectLst/>
        </p:spPr>
      </p:cxnSp>
      <p:cxnSp>
        <p:nvCxnSpPr>
          <p:cNvPr id="26" name="Straight Connector 25"/>
          <p:cNvCxnSpPr/>
          <p:nvPr/>
        </p:nvCxnSpPr>
        <p:spPr>
          <a:xfrm>
            <a:off x="6301586" y="5217459"/>
            <a:ext cx="3602183" cy="0"/>
          </a:xfrm>
          <a:prstGeom prst="line">
            <a:avLst/>
          </a:prstGeom>
          <a:noFill/>
          <a:ln w="9525" cap="flat" cmpd="sng" algn="ctr">
            <a:solidFill>
              <a:srgbClr val="404040"/>
            </a:solidFill>
            <a:prstDash val="solid"/>
          </a:ln>
          <a:effectLst/>
        </p:spPr>
      </p:cxnSp>
      <p:sp>
        <p:nvSpPr>
          <p:cNvPr id="18" name="Text Placeholder 7"/>
          <p:cNvSpPr>
            <a:spLocks noGrp="1"/>
          </p:cNvSpPr>
          <p:nvPr>
            <p:ph type="body" sz="quarter" idx="17" hasCustomPrompt="1"/>
          </p:nvPr>
        </p:nvSpPr>
        <p:spPr>
          <a:xfrm>
            <a:off x="1951489" y="5217460"/>
            <a:ext cx="3962400" cy="268941"/>
          </a:xfrm>
        </p:spPr>
        <p:txBody>
          <a:bodyPr lIns="91440" tIns="0" rIns="91440" bIns="0" anchor="ctr">
            <a:noAutofit/>
          </a:bodyPr>
          <a:lstStyle>
            <a:lvl1pPr marL="0" indent="0" algn="ctr">
              <a:spcBef>
                <a:spcPts val="0"/>
              </a:spcBef>
              <a:buNone/>
              <a:defRPr sz="800" b="0" i="0" cap="all" baseline="0">
                <a:solidFill>
                  <a:schemeClr val="tx1"/>
                </a:solidFill>
              </a:defRPr>
            </a:lvl1pPr>
            <a:lvl2pPr marL="0" indent="0" algn="ctr">
              <a:spcBef>
                <a:spcPts val="0"/>
              </a:spcBef>
              <a:buNone/>
              <a:defRPr sz="1637"/>
            </a:lvl2pPr>
            <a:lvl3pPr marL="0" indent="0" algn="ctr">
              <a:spcBef>
                <a:spcPts val="0"/>
              </a:spcBef>
              <a:buNone/>
              <a:defRPr sz="1637"/>
            </a:lvl3pPr>
            <a:lvl4pPr marL="0" indent="0" algn="ctr">
              <a:spcBef>
                <a:spcPts val="0"/>
              </a:spcBef>
              <a:buNone/>
              <a:defRPr sz="1637"/>
            </a:lvl4pPr>
            <a:lvl5pPr marL="0" indent="0" algn="ctr">
              <a:spcBef>
                <a:spcPts val="0"/>
              </a:spcBef>
              <a:buNone/>
              <a:defRPr sz="1637"/>
            </a:lvl5pPr>
          </a:lstStyle>
          <a:p>
            <a:pPr lvl="0"/>
            <a:r>
              <a:rPr/>
              <a:t>Name/Title of Presenter</a:t>
            </a:r>
          </a:p>
        </p:txBody>
      </p:sp>
      <p:sp>
        <p:nvSpPr>
          <p:cNvPr id="30" name="Text Placeholder 7"/>
          <p:cNvSpPr>
            <a:spLocks noGrp="1"/>
          </p:cNvSpPr>
          <p:nvPr>
            <p:ph type="body" sz="quarter" idx="21" hasCustomPrompt="1"/>
          </p:nvPr>
        </p:nvSpPr>
        <p:spPr>
          <a:xfrm>
            <a:off x="6301587" y="5217460"/>
            <a:ext cx="3960013" cy="268941"/>
          </a:xfrm>
        </p:spPr>
        <p:txBody>
          <a:bodyPr lIns="91440" tIns="0" rIns="91440" bIns="0" anchor="ctr">
            <a:noAutofit/>
          </a:bodyPr>
          <a:lstStyle>
            <a:lvl1pPr marL="0" indent="0" algn="ctr">
              <a:spcBef>
                <a:spcPts val="0"/>
              </a:spcBef>
              <a:buNone/>
              <a:defRPr sz="800" b="0" i="0" cap="all" baseline="0">
                <a:solidFill>
                  <a:schemeClr val="tx1"/>
                </a:solidFill>
              </a:defRPr>
            </a:lvl1pPr>
            <a:lvl2pPr marL="0" indent="0" algn="ctr">
              <a:spcBef>
                <a:spcPts val="0"/>
              </a:spcBef>
              <a:buNone/>
              <a:defRPr sz="1637"/>
            </a:lvl2pPr>
            <a:lvl3pPr marL="0" indent="0" algn="ctr">
              <a:spcBef>
                <a:spcPts val="0"/>
              </a:spcBef>
              <a:buNone/>
              <a:defRPr sz="1637"/>
            </a:lvl3pPr>
            <a:lvl4pPr marL="0" indent="0" algn="ctr">
              <a:spcBef>
                <a:spcPts val="0"/>
              </a:spcBef>
              <a:buNone/>
              <a:defRPr sz="1637"/>
            </a:lvl4pPr>
            <a:lvl5pPr marL="0" indent="0" algn="ctr">
              <a:spcBef>
                <a:spcPts val="0"/>
              </a:spcBef>
              <a:buNone/>
              <a:defRPr sz="1637"/>
            </a:lvl5pPr>
          </a:lstStyle>
          <a:p>
            <a:pPr lvl="0"/>
            <a:r>
              <a:rPr/>
              <a:t>Date</a:t>
            </a:r>
          </a:p>
        </p:txBody>
      </p:sp>
      <p:cxnSp>
        <p:nvCxnSpPr>
          <p:cNvPr id="4" name="Straight Connector 3"/>
          <p:cNvCxnSpPr/>
          <p:nvPr/>
        </p:nvCxnSpPr>
        <p:spPr>
          <a:xfrm>
            <a:off x="1951489" y="5217459"/>
            <a:ext cx="3962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301587" y="5217459"/>
            <a:ext cx="39600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9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1" y="2209801"/>
            <a:ext cx="8534400" cy="3124200"/>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hasCustomPrompt="1"/>
          </p:nvPr>
        </p:nvSpPr>
        <p:spPr>
          <a:xfrm>
            <a:off x="609601" y="1371602"/>
            <a:ext cx="8534400" cy="761999"/>
          </a:xfrm>
        </p:spPr>
        <p:txBody>
          <a:bodyPr anchor="ctr"/>
          <a:lstStyle>
            <a:lvl1pPr marL="0" indent="0">
              <a:buNone/>
              <a:defRPr sz="3600">
                <a:latin typeface="HelveticaNeueLT Std Blk"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err="1"/>
              <a:t>ext</a:t>
            </a:r>
            <a:r>
              <a:rPr lang="en-US" dirty="0"/>
              <a:t> styles</a:t>
            </a:r>
          </a:p>
        </p:txBody>
      </p:sp>
    </p:spTree>
    <p:extLst>
      <p:ext uri="{BB962C8B-B14F-4D97-AF65-F5344CB8AC3E}">
        <p14:creationId xmlns:p14="http://schemas.microsoft.com/office/powerpoint/2010/main" val="474039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609600" y="2209800"/>
            <a:ext cx="4267200" cy="3048000"/>
          </a:xfrm>
        </p:spPr>
        <p:txBody>
          <a:bodyPr/>
          <a:lstStyle>
            <a:lvl1pPr>
              <a:defRPr sz="16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76800" y="2209800"/>
            <a:ext cx="4267200" cy="3048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573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idx="10"/>
          </p:nvPr>
        </p:nvSpPr>
        <p:spPr>
          <a:xfrm>
            <a:off x="48768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p:cNvSpPr>
            <a:spLocks noGrp="1"/>
          </p:cNvSpPr>
          <p:nvPr>
            <p:ph sz="half" idx="11"/>
          </p:nvPr>
        </p:nvSpPr>
        <p:spPr>
          <a:xfrm>
            <a:off x="48768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0644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p>
            <a:r>
              <a:rPr lang="en-US"/>
              <a:t>Click to edit Master title style</a:t>
            </a:r>
          </a:p>
        </p:txBody>
      </p:sp>
    </p:spTree>
    <p:extLst>
      <p:ext uri="{BB962C8B-B14F-4D97-AF65-F5344CB8AC3E}">
        <p14:creationId xmlns:p14="http://schemas.microsoft.com/office/powerpoint/2010/main" val="2748479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449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3556000" cy="685800"/>
          </a:xfrm>
        </p:spPr>
        <p:txBody>
          <a:bodyPr anchor="b"/>
          <a:lstStyle>
            <a:lvl1pPr algn="l">
              <a:defRPr sz="1600" b="1"/>
            </a:lvl1pPr>
          </a:lstStyle>
          <a:p>
            <a:r>
              <a:rPr lang="en-US"/>
              <a:t>Click to edit Master title style</a:t>
            </a:r>
            <a:endParaRPr lang="en-US" dirty="0"/>
          </a:p>
        </p:txBody>
      </p:sp>
      <p:sp>
        <p:nvSpPr>
          <p:cNvPr id="3" name="Content Placeholder 2"/>
          <p:cNvSpPr>
            <a:spLocks noGrp="1"/>
          </p:cNvSpPr>
          <p:nvPr>
            <p:ph idx="1"/>
          </p:nvPr>
        </p:nvSpPr>
        <p:spPr>
          <a:xfrm>
            <a:off x="4267200" y="1371601"/>
            <a:ext cx="4775200" cy="3962400"/>
          </a:xfr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0" y="2057400"/>
            <a:ext cx="3556000" cy="3276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56725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191000"/>
            <a:ext cx="8432800" cy="381000"/>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609600" y="1371600"/>
            <a:ext cx="8432800" cy="2743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09600" y="4572000"/>
            <a:ext cx="8432800" cy="7620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30088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3">
            <a:lum/>
          </a:blip>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09600" y="2209800"/>
            <a:ext cx="8534400"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8"/>
          <p:cNvSpPr>
            <a:spLocks noGrp="1" noChangeArrowheads="1"/>
          </p:cNvSpPr>
          <p:nvPr>
            <p:ph type="title"/>
          </p:nvPr>
        </p:nvSpPr>
        <p:spPr bwMode="auto">
          <a:xfrm>
            <a:off x="609600" y="13716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4" name="Picture 2" descr="C:\Users\joser\Downloads\academynet_171951.png"/>
          <p:cNvPicPr>
            <a:picLocks noChangeAspect="1" noChangeArrowheads="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518161" y="6019801"/>
            <a:ext cx="2840284" cy="2450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joser\Downloads\academynet_172251.png"/>
          <p:cNvPicPr/>
          <p:nvPr userDrawn="1"/>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1867" y="6063727"/>
            <a:ext cx="4632960" cy="182880"/>
          </a:xfrm>
          <a:prstGeom prst="rect">
            <a:avLst/>
          </a:prstGeom>
          <a:noFill/>
          <a:ln>
            <a:noFill/>
          </a:ln>
        </p:spPr>
      </p:pic>
      <p:sp>
        <p:nvSpPr>
          <p:cNvPr id="2" name="Date Placeholder 1"/>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368B628D-CF84-4AD2-ABCC-7377FBC66F15}" type="datetimeFigureOut">
              <a:rPr lang="en-US" smtClean="0">
                <a:solidFill>
                  <a:srgbClr val="FFFFFF">
                    <a:tint val="75000"/>
                  </a:srgbClr>
                </a:solidFill>
                <a:latin typeface="Arial" panose="020B0604020202020204" pitchFamily="34" charset="0"/>
              </a:rPr>
              <a:pPr eaLnBrk="0" fontAlgn="base" hangingPunct="0">
                <a:spcBef>
                  <a:spcPct val="0"/>
                </a:spcBef>
                <a:spcAft>
                  <a:spcPct val="0"/>
                </a:spcAft>
              </a:pPr>
              <a:t>1/21/2017</a:t>
            </a:fld>
            <a:endParaRPr lang="en-US">
              <a:solidFill>
                <a:srgbClr val="FFFFFF">
                  <a:tint val="75000"/>
                </a:srgbClr>
              </a:solidFill>
              <a:latin typeface="Arial" panose="020B0604020202020204" pitchFamily="34" charset="0"/>
            </a:endParaRPr>
          </a:p>
        </p:txBody>
      </p:sp>
      <p:sp>
        <p:nvSpPr>
          <p:cNvPr id="3" name="Footer Placeholder 2"/>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srgbClr val="FFFFFF">
                  <a:tint val="75000"/>
                </a:srgbClr>
              </a:solidFill>
              <a:latin typeface="Arial" panose="020B0604020202020204" pitchFamily="34" charset="0"/>
            </a:endParaRPr>
          </a:p>
        </p:txBody>
      </p:sp>
      <p:sp>
        <p:nvSpPr>
          <p:cNvPr id="5" name="Slide Number Placeholder 4"/>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FDB1FEC1-80EF-4595-A6E6-3D05EDF8E8F2}" type="slidenum">
              <a:rPr lang="en-US" smtClean="0">
                <a:solidFill>
                  <a:srgbClr val="FFFFFF">
                    <a:tint val="75000"/>
                  </a:srgbClr>
                </a:solidFill>
                <a:latin typeface="Arial" panose="020B0604020202020204" pitchFamily="34" charset="0"/>
              </a:rPr>
              <a:pPr eaLnBrk="0" fontAlgn="base" hangingPunct="0">
                <a:spcBef>
                  <a:spcPct val="0"/>
                </a:spcBef>
                <a:spcAft>
                  <a:spcPct val="0"/>
                </a:spcAft>
              </a:pPr>
              <a:t>‹#›</a:t>
            </a:fld>
            <a:endParaRPr lang="en-US">
              <a:solidFill>
                <a:srgbClr val="FFFFFF">
                  <a:tint val="75000"/>
                </a:srgbClr>
              </a:solidFill>
              <a:latin typeface="Arial" panose="020B0604020202020204" pitchFamily="34" charset="0"/>
            </a:endParaRPr>
          </a:p>
        </p:txBody>
      </p:sp>
    </p:spTree>
    <p:extLst>
      <p:ext uri="{BB962C8B-B14F-4D97-AF65-F5344CB8AC3E}">
        <p14:creationId xmlns:p14="http://schemas.microsoft.com/office/powerpoint/2010/main" val="99814879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Lst>
  <p:txStyles>
    <p:titleStyle>
      <a:lvl1pPr algn="l" rtl="0" eaLnBrk="1" fontAlgn="base" hangingPunct="1">
        <a:spcBef>
          <a:spcPct val="0"/>
        </a:spcBef>
        <a:spcAft>
          <a:spcPct val="0"/>
        </a:spcAft>
        <a:defRPr sz="2400">
          <a:solidFill>
            <a:schemeClr val="tx2"/>
          </a:solidFill>
          <a:latin typeface="HelveticaNeueLT Std Blk" pitchFamily="34" charset="0"/>
          <a:ea typeface="+mj-ea"/>
          <a:cs typeface="+mj-cs"/>
        </a:defRPr>
      </a:lvl1pPr>
      <a:lvl2pPr algn="l" rtl="0" eaLnBrk="1" fontAlgn="base" hangingPunct="1">
        <a:spcBef>
          <a:spcPct val="0"/>
        </a:spcBef>
        <a:spcAft>
          <a:spcPct val="0"/>
        </a:spcAft>
        <a:defRPr sz="2400">
          <a:solidFill>
            <a:schemeClr val="tx2"/>
          </a:solidFill>
          <a:latin typeface="HelveticaNeueLT Std Blk" pitchFamily="34" charset="0"/>
        </a:defRPr>
      </a:lvl2pPr>
      <a:lvl3pPr algn="l" rtl="0" eaLnBrk="1" fontAlgn="base" hangingPunct="1">
        <a:spcBef>
          <a:spcPct val="0"/>
        </a:spcBef>
        <a:spcAft>
          <a:spcPct val="0"/>
        </a:spcAft>
        <a:defRPr sz="2400">
          <a:solidFill>
            <a:schemeClr val="tx2"/>
          </a:solidFill>
          <a:latin typeface="HelveticaNeueLT Std Blk" pitchFamily="34" charset="0"/>
        </a:defRPr>
      </a:lvl3pPr>
      <a:lvl4pPr algn="l" rtl="0" eaLnBrk="1" fontAlgn="base" hangingPunct="1">
        <a:spcBef>
          <a:spcPct val="0"/>
        </a:spcBef>
        <a:spcAft>
          <a:spcPct val="0"/>
        </a:spcAft>
        <a:defRPr sz="2400">
          <a:solidFill>
            <a:schemeClr val="tx2"/>
          </a:solidFill>
          <a:latin typeface="HelveticaNeueLT Std Blk" pitchFamily="34" charset="0"/>
        </a:defRPr>
      </a:lvl4pPr>
      <a:lvl5pPr algn="l" rtl="0" eaLnBrk="1" fontAlgn="base" hangingPunct="1">
        <a:spcBef>
          <a:spcPct val="0"/>
        </a:spcBef>
        <a:spcAft>
          <a:spcPct val="0"/>
        </a:spcAft>
        <a:defRPr sz="2400">
          <a:solidFill>
            <a:schemeClr val="tx2"/>
          </a:solidFill>
          <a:latin typeface="HelveticaNeueLT Std Blk" pitchFamily="34" charset="0"/>
        </a:defRPr>
      </a:lvl5pPr>
      <a:lvl6pPr marL="457200" algn="l" rtl="0" eaLnBrk="1" fontAlgn="base" hangingPunct="1">
        <a:spcBef>
          <a:spcPct val="0"/>
        </a:spcBef>
        <a:spcAft>
          <a:spcPct val="0"/>
        </a:spcAft>
        <a:defRPr sz="4400">
          <a:solidFill>
            <a:schemeClr val="tx2"/>
          </a:solidFill>
          <a:latin typeface="Futura" charset="0"/>
        </a:defRPr>
      </a:lvl6pPr>
      <a:lvl7pPr marL="914400" algn="l" rtl="0" eaLnBrk="1" fontAlgn="base" hangingPunct="1">
        <a:spcBef>
          <a:spcPct val="0"/>
        </a:spcBef>
        <a:spcAft>
          <a:spcPct val="0"/>
        </a:spcAft>
        <a:defRPr sz="4400">
          <a:solidFill>
            <a:schemeClr val="tx2"/>
          </a:solidFill>
          <a:latin typeface="Futura" charset="0"/>
        </a:defRPr>
      </a:lvl7pPr>
      <a:lvl8pPr marL="1371600" algn="l" rtl="0" eaLnBrk="1" fontAlgn="base" hangingPunct="1">
        <a:spcBef>
          <a:spcPct val="0"/>
        </a:spcBef>
        <a:spcAft>
          <a:spcPct val="0"/>
        </a:spcAft>
        <a:defRPr sz="4400">
          <a:solidFill>
            <a:schemeClr val="tx2"/>
          </a:solidFill>
          <a:latin typeface="Futura" charset="0"/>
        </a:defRPr>
      </a:lvl8pPr>
      <a:lvl9pPr marL="1828800" algn="l" rtl="0" eaLnBrk="1" fontAlgn="base" hangingPunct="1">
        <a:spcBef>
          <a:spcPct val="0"/>
        </a:spcBef>
        <a:spcAft>
          <a:spcPct val="0"/>
        </a:spcAft>
        <a:defRPr sz="4400">
          <a:solidFill>
            <a:schemeClr val="tx2"/>
          </a:solidFill>
          <a:latin typeface="Futura" charset="0"/>
        </a:defRPr>
      </a:lvl9pPr>
    </p:titleStyle>
    <p:body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2"/>
          </p:nvPr>
        </p:nvSpPr>
        <p:spPr>
          <a:xfrm>
            <a:off x="548628" y="6460455"/>
            <a:ext cx="2844800" cy="365125"/>
          </a:xfrm>
          <a:prstGeom prst="rect">
            <a:avLst/>
          </a:prstGeom>
        </p:spPr>
        <p:txBody>
          <a:bodyPr vert="horz" lIns="101882" tIns="50941" rIns="101882" bIns="50941" rtlCol="0" anchor="ctr"/>
          <a:lstStyle>
            <a:lvl1pPr algn="l">
              <a:defRPr sz="727">
                <a:solidFill>
                  <a:schemeClr val="bg1">
                    <a:lumMod val="50000"/>
                  </a:schemeClr>
                </a:solidFill>
              </a:defRPr>
            </a:lvl1pPr>
          </a:lstStyle>
          <a:p>
            <a:fld id="{E2BDE6FC-D800-44C9-9F28-4DA3F75C04DF}" type="datetimeFigureOut">
              <a:rPr lang="en-US"/>
              <a:pPr/>
              <a:t>1/21/2017</a:t>
            </a:fld>
            <a:endParaRPr/>
          </a:p>
        </p:txBody>
      </p:sp>
      <p:sp>
        <p:nvSpPr>
          <p:cNvPr id="5" name="Footer Placeholder 4"/>
          <p:cNvSpPr>
            <a:spLocks noGrp="1"/>
          </p:cNvSpPr>
          <p:nvPr>
            <p:ph type="ftr" sz="quarter" idx="3"/>
          </p:nvPr>
        </p:nvSpPr>
        <p:spPr>
          <a:xfrm>
            <a:off x="4165600" y="6460455"/>
            <a:ext cx="3860800" cy="365125"/>
          </a:xfrm>
          <a:prstGeom prst="rect">
            <a:avLst/>
          </a:prstGeom>
        </p:spPr>
        <p:txBody>
          <a:bodyPr vert="horz" lIns="101882" tIns="50941" rIns="101882" bIns="50941" rtlCol="0" anchor="ctr"/>
          <a:lstStyle>
            <a:lvl1pPr algn="ctr">
              <a:defRPr sz="727">
                <a:solidFill>
                  <a:schemeClr val="bg1">
                    <a:lumMod val="50000"/>
                  </a:schemeClr>
                </a:solidFill>
              </a:defRPr>
            </a:lvl1pPr>
          </a:lstStyle>
          <a:p>
            <a:endParaRPr/>
          </a:p>
        </p:txBody>
      </p:sp>
      <p:sp>
        <p:nvSpPr>
          <p:cNvPr id="6" name="Slide Number Placeholder 5"/>
          <p:cNvSpPr>
            <a:spLocks noGrp="1"/>
          </p:cNvSpPr>
          <p:nvPr>
            <p:ph type="sldNum" sz="quarter" idx="4"/>
          </p:nvPr>
        </p:nvSpPr>
        <p:spPr>
          <a:xfrm>
            <a:off x="8798571" y="6460455"/>
            <a:ext cx="2844800" cy="365125"/>
          </a:xfrm>
          <a:prstGeom prst="rect">
            <a:avLst/>
          </a:prstGeom>
        </p:spPr>
        <p:txBody>
          <a:bodyPr vert="horz" lIns="101882" tIns="50941" rIns="101882" bIns="50941" rtlCol="0" anchor="ctr"/>
          <a:lstStyle>
            <a:lvl1pPr algn="r">
              <a:defRPr sz="727">
                <a:solidFill>
                  <a:schemeClr val="bg1">
                    <a:lumMod val="50000"/>
                  </a:schemeClr>
                </a:solidFill>
              </a:defRPr>
            </a:lvl1pPr>
          </a:lstStyle>
          <a:p>
            <a:fld id="{BD2FA371-C872-4E76-B1E3-5B0775D37C39}" type="slidenum">
              <a:rPr/>
              <a:pPr/>
              <a:t>‹#›</a:t>
            </a:fld>
            <a:endParaRPr/>
          </a:p>
        </p:txBody>
      </p:sp>
      <p:sp>
        <p:nvSpPr>
          <p:cNvPr id="2" name="Title Placeholder 1"/>
          <p:cNvSpPr>
            <a:spLocks noGrp="1"/>
          </p:cNvSpPr>
          <p:nvPr>
            <p:ph type="title"/>
          </p:nvPr>
        </p:nvSpPr>
        <p:spPr>
          <a:xfrm>
            <a:off x="1320801" y="990600"/>
            <a:ext cx="9550400" cy="681318"/>
          </a:xfrm>
          <a:prstGeom prst="rect">
            <a:avLst/>
          </a:prstGeom>
        </p:spPr>
        <p:txBody>
          <a:bodyPr vert="horz" lIns="101882" tIns="50941" rIns="101882" bIns="50941" rtlCol="0" anchor="ctr">
            <a:normAutofit/>
          </a:bodyPr>
          <a:lstStyle/>
          <a:p>
            <a:r>
              <a:rPr lang="en-US"/>
              <a:t>Click to edit Master title style</a:t>
            </a:r>
            <a:endParaRPr/>
          </a:p>
        </p:txBody>
      </p:sp>
      <p:sp>
        <p:nvSpPr>
          <p:cNvPr id="3" name="Text Placeholder 2"/>
          <p:cNvSpPr>
            <a:spLocks noGrp="1"/>
          </p:cNvSpPr>
          <p:nvPr>
            <p:ph type="body" idx="1"/>
          </p:nvPr>
        </p:nvSpPr>
        <p:spPr>
          <a:xfrm>
            <a:off x="1320800" y="1828800"/>
            <a:ext cx="9550403" cy="4038600"/>
          </a:xfrm>
          <a:prstGeom prst="rect">
            <a:avLst/>
          </a:prstGeom>
        </p:spPr>
        <p:txBody>
          <a:bodyPr vert="horz" lIns="101882" tIns="50941" rIns="101882" bIns="509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125621733"/>
      </p:ext>
    </p:extLst>
  </p:cSld>
  <p:clrMap bg1="lt1" tx1="dk1" bg2="lt2" tx2="dk2" accent1="accent1" accent2="accent2" accent3="accent3" accent4="accent4" accent5="accent5" accent6="accent6" hlink="hlink" folHlink="folHlink"/>
  <p:sldLayoutIdLst>
    <p:sldLayoutId id="2147483713" r:id="rId1"/>
  </p:sldLayoutIdLst>
  <p:txStyles>
    <p:titleStyle>
      <a:lvl1pPr algn="ctr" defTabSz="926250" rtl="0" eaLnBrk="1" latinLnBrk="0" hangingPunct="1">
        <a:spcBef>
          <a:spcPct val="0"/>
        </a:spcBef>
        <a:buNone/>
        <a:defRPr sz="2546" kern="1200">
          <a:solidFill>
            <a:schemeClr val="tx1">
              <a:lumMod val="95000"/>
              <a:lumOff val="5000"/>
            </a:schemeClr>
          </a:solidFill>
          <a:latin typeface="+mj-lt"/>
          <a:ea typeface="+mj-ea"/>
          <a:cs typeface="+mj-cs"/>
        </a:defRPr>
      </a:lvl1pPr>
    </p:titleStyle>
    <p:bodyStyle>
      <a:lvl1pPr marL="249394" indent="-249394" algn="l" defTabSz="926250" rtl="0" eaLnBrk="1" latinLnBrk="0" hangingPunct="1">
        <a:lnSpc>
          <a:spcPct val="90000"/>
        </a:lnSpc>
        <a:spcBef>
          <a:spcPts val="1637"/>
        </a:spcBef>
        <a:buFont typeface="Arial" pitchFamily="34" charset="0"/>
        <a:buChar char="•"/>
        <a:defRPr sz="1819" kern="1200">
          <a:solidFill>
            <a:schemeClr val="tx1">
              <a:lumMod val="95000"/>
              <a:lumOff val="5000"/>
            </a:schemeClr>
          </a:solidFill>
          <a:latin typeface="+mn-lt"/>
          <a:ea typeface="+mn-ea"/>
          <a:cs typeface="+mn-cs"/>
        </a:defRPr>
      </a:lvl1pPr>
      <a:lvl2pPr marL="581920" indent="-249394" algn="l" defTabSz="926250" rtl="0" eaLnBrk="1" latinLnBrk="0" hangingPunct="1">
        <a:lnSpc>
          <a:spcPct val="90000"/>
        </a:lnSpc>
        <a:spcBef>
          <a:spcPts val="545"/>
        </a:spcBef>
        <a:buFont typeface="Arial" pitchFamily="34" charset="0"/>
        <a:buChar char="•"/>
        <a:defRPr sz="1637" kern="1200">
          <a:solidFill>
            <a:schemeClr val="tx1">
              <a:lumMod val="95000"/>
              <a:lumOff val="5000"/>
            </a:schemeClr>
          </a:solidFill>
          <a:latin typeface="+mn-lt"/>
          <a:ea typeface="+mn-ea"/>
          <a:cs typeface="+mn-cs"/>
        </a:defRPr>
      </a:lvl2pPr>
      <a:lvl3pPr marL="914446" indent="-207829" algn="l" defTabSz="926250" rtl="0" eaLnBrk="1" latinLnBrk="0" hangingPunct="1">
        <a:lnSpc>
          <a:spcPct val="90000"/>
        </a:lnSpc>
        <a:spcBef>
          <a:spcPts val="273"/>
        </a:spcBef>
        <a:buFont typeface="Arial" pitchFamily="34" charset="0"/>
        <a:buChar char="•"/>
        <a:defRPr sz="1454" kern="1200">
          <a:solidFill>
            <a:schemeClr val="tx1">
              <a:lumMod val="95000"/>
              <a:lumOff val="5000"/>
            </a:schemeClr>
          </a:solidFill>
          <a:latin typeface="+mn-lt"/>
          <a:ea typeface="+mn-ea"/>
          <a:cs typeface="+mn-cs"/>
        </a:defRPr>
      </a:lvl3pPr>
      <a:lvl4pPr marL="1163841" indent="-207829" algn="l" defTabSz="926250" rtl="0" eaLnBrk="1" latinLnBrk="0" hangingPunct="1">
        <a:lnSpc>
          <a:spcPct val="90000"/>
        </a:lnSpc>
        <a:spcBef>
          <a:spcPts val="273"/>
        </a:spcBef>
        <a:buFont typeface="Arial" pitchFamily="34" charset="0"/>
        <a:buChar char="•"/>
        <a:defRPr sz="1272" kern="1200">
          <a:solidFill>
            <a:schemeClr val="tx1">
              <a:lumMod val="95000"/>
              <a:lumOff val="5000"/>
            </a:schemeClr>
          </a:solidFill>
          <a:latin typeface="+mn-lt"/>
          <a:ea typeface="+mn-ea"/>
          <a:cs typeface="+mn-cs"/>
        </a:defRPr>
      </a:lvl4pPr>
      <a:lvl5pPr marL="1413235" indent="-207829" algn="l" defTabSz="926250" rtl="0" eaLnBrk="1" latinLnBrk="0" hangingPunct="1">
        <a:lnSpc>
          <a:spcPct val="90000"/>
        </a:lnSpc>
        <a:spcBef>
          <a:spcPts val="273"/>
        </a:spcBef>
        <a:buFont typeface="Arial" pitchFamily="34" charset="0"/>
        <a:buChar char="•"/>
        <a:defRPr sz="1272" kern="1200">
          <a:solidFill>
            <a:schemeClr val="tx1">
              <a:lumMod val="95000"/>
              <a:lumOff val="5000"/>
            </a:schemeClr>
          </a:solidFill>
          <a:latin typeface="+mn-lt"/>
          <a:ea typeface="+mn-ea"/>
          <a:cs typeface="+mn-cs"/>
        </a:defRPr>
      </a:lvl5pPr>
      <a:lvl6pPr marL="1662630" indent="-231563" algn="l" defTabSz="926250" rtl="0" eaLnBrk="1" latinLnBrk="0" hangingPunct="1">
        <a:lnSpc>
          <a:spcPct val="90000"/>
        </a:lnSpc>
        <a:spcBef>
          <a:spcPts val="273"/>
        </a:spcBef>
        <a:buFont typeface="Arial" pitchFamily="34" charset="0"/>
        <a:buChar char="•"/>
        <a:defRPr sz="1272" kern="1200">
          <a:solidFill>
            <a:schemeClr val="tx1"/>
          </a:solidFill>
          <a:latin typeface="+mn-lt"/>
          <a:ea typeface="+mn-ea"/>
          <a:cs typeface="+mn-cs"/>
        </a:defRPr>
      </a:lvl6pPr>
      <a:lvl7pPr marL="1912024" indent="-231563" algn="l" defTabSz="926250" rtl="0" eaLnBrk="1" latinLnBrk="0" hangingPunct="1">
        <a:lnSpc>
          <a:spcPct val="90000"/>
        </a:lnSpc>
        <a:spcBef>
          <a:spcPts val="273"/>
        </a:spcBef>
        <a:buFont typeface="Arial" pitchFamily="34" charset="0"/>
        <a:buChar char="•"/>
        <a:defRPr sz="1272" kern="1200">
          <a:solidFill>
            <a:schemeClr val="tx1"/>
          </a:solidFill>
          <a:latin typeface="+mn-lt"/>
          <a:ea typeface="+mn-ea"/>
          <a:cs typeface="+mn-cs"/>
        </a:defRPr>
      </a:lvl7pPr>
      <a:lvl8pPr marL="2161418" indent="-231563" algn="l" defTabSz="926250" rtl="0" eaLnBrk="1" latinLnBrk="0" hangingPunct="1">
        <a:lnSpc>
          <a:spcPct val="90000"/>
        </a:lnSpc>
        <a:spcBef>
          <a:spcPts val="273"/>
        </a:spcBef>
        <a:buFont typeface="Arial" pitchFamily="34" charset="0"/>
        <a:buChar char="•"/>
        <a:defRPr sz="1272" kern="1200">
          <a:solidFill>
            <a:schemeClr val="tx1"/>
          </a:solidFill>
          <a:latin typeface="+mn-lt"/>
          <a:ea typeface="+mn-ea"/>
          <a:cs typeface="+mn-cs"/>
        </a:defRPr>
      </a:lvl8pPr>
      <a:lvl9pPr marL="2410812" indent="-231563" algn="l" defTabSz="926250" rtl="0" eaLnBrk="1" latinLnBrk="0" hangingPunct="1">
        <a:lnSpc>
          <a:spcPct val="90000"/>
        </a:lnSpc>
        <a:spcBef>
          <a:spcPts val="273"/>
        </a:spcBef>
        <a:buFont typeface="Arial" pitchFamily="34" charset="0"/>
        <a:buChar char="•"/>
        <a:defRPr sz="1272" kern="1200">
          <a:solidFill>
            <a:schemeClr val="tx1"/>
          </a:solidFill>
          <a:latin typeface="+mn-lt"/>
          <a:ea typeface="+mn-ea"/>
          <a:cs typeface="+mn-cs"/>
        </a:defRPr>
      </a:lvl9pPr>
    </p:bodyStyle>
    <p:otherStyle>
      <a:defPPr>
        <a:defRPr/>
      </a:defPPr>
      <a:lvl1pPr marL="0" algn="l" defTabSz="926250" rtl="0" eaLnBrk="1" latinLnBrk="0" hangingPunct="1">
        <a:defRPr sz="1819" kern="1200">
          <a:solidFill>
            <a:schemeClr val="tx1"/>
          </a:solidFill>
          <a:latin typeface="+mn-lt"/>
          <a:ea typeface="+mn-ea"/>
          <a:cs typeface="+mn-cs"/>
        </a:defRPr>
      </a:lvl1pPr>
      <a:lvl2pPr marL="463125" algn="l" defTabSz="926250" rtl="0" eaLnBrk="1" latinLnBrk="0" hangingPunct="1">
        <a:defRPr sz="1819" kern="1200">
          <a:solidFill>
            <a:schemeClr val="tx1"/>
          </a:solidFill>
          <a:latin typeface="+mn-lt"/>
          <a:ea typeface="+mn-ea"/>
          <a:cs typeface="+mn-cs"/>
        </a:defRPr>
      </a:lvl2pPr>
      <a:lvl3pPr marL="926250" algn="l" defTabSz="926250" rtl="0" eaLnBrk="1" latinLnBrk="0" hangingPunct="1">
        <a:defRPr sz="1819" kern="1200">
          <a:solidFill>
            <a:schemeClr val="tx1"/>
          </a:solidFill>
          <a:latin typeface="+mn-lt"/>
          <a:ea typeface="+mn-ea"/>
          <a:cs typeface="+mn-cs"/>
        </a:defRPr>
      </a:lvl3pPr>
      <a:lvl4pPr marL="1389377" algn="l" defTabSz="926250" rtl="0" eaLnBrk="1" latinLnBrk="0" hangingPunct="1">
        <a:defRPr sz="1819" kern="1200">
          <a:solidFill>
            <a:schemeClr val="tx1"/>
          </a:solidFill>
          <a:latin typeface="+mn-lt"/>
          <a:ea typeface="+mn-ea"/>
          <a:cs typeface="+mn-cs"/>
        </a:defRPr>
      </a:lvl4pPr>
      <a:lvl5pPr marL="1852502" algn="l" defTabSz="926250" rtl="0" eaLnBrk="1" latinLnBrk="0" hangingPunct="1">
        <a:defRPr sz="1819" kern="1200">
          <a:solidFill>
            <a:schemeClr val="tx1"/>
          </a:solidFill>
          <a:latin typeface="+mn-lt"/>
          <a:ea typeface="+mn-ea"/>
          <a:cs typeface="+mn-cs"/>
        </a:defRPr>
      </a:lvl5pPr>
      <a:lvl6pPr marL="2315627" algn="l" defTabSz="926250" rtl="0" eaLnBrk="1" latinLnBrk="0" hangingPunct="1">
        <a:defRPr sz="1819" kern="1200">
          <a:solidFill>
            <a:schemeClr val="tx1"/>
          </a:solidFill>
          <a:latin typeface="+mn-lt"/>
          <a:ea typeface="+mn-ea"/>
          <a:cs typeface="+mn-cs"/>
        </a:defRPr>
      </a:lvl6pPr>
      <a:lvl7pPr marL="2778752" algn="l" defTabSz="926250" rtl="0" eaLnBrk="1" latinLnBrk="0" hangingPunct="1">
        <a:defRPr sz="1819" kern="1200">
          <a:solidFill>
            <a:schemeClr val="tx1"/>
          </a:solidFill>
          <a:latin typeface="+mn-lt"/>
          <a:ea typeface="+mn-ea"/>
          <a:cs typeface="+mn-cs"/>
        </a:defRPr>
      </a:lvl7pPr>
      <a:lvl8pPr marL="3241878" algn="l" defTabSz="926250" rtl="0" eaLnBrk="1" latinLnBrk="0" hangingPunct="1">
        <a:defRPr sz="1819" kern="1200">
          <a:solidFill>
            <a:schemeClr val="tx1"/>
          </a:solidFill>
          <a:latin typeface="+mn-lt"/>
          <a:ea typeface="+mn-ea"/>
          <a:cs typeface="+mn-cs"/>
        </a:defRPr>
      </a:lvl8pPr>
      <a:lvl9pPr marL="3705003" algn="l" defTabSz="926250" rtl="0" eaLnBrk="1" latinLnBrk="0" hangingPunct="1">
        <a:defRPr sz="181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0.xml"/><Relationship Id="rId1" Type="http://schemas.openxmlformats.org/officeDocument/2006/relationships/vmlDrawing" Target="../drawings/vmlDrawing1.vml"/><Relationship Id="rId5" Type="http://schemas.openxmlformats.org/officeDocument/2006/relationships/image" Target="../media/image22.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image" Target="../media/image38.jpeg"/><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52.jp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20.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20.xml"/><Relationship Id="rId4" Type="http://schemas.openxmlformats.org/officeDocument/2006/relationships/image" Target="../media/image66.jpg"/></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20.xml"/><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20.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20.xml"/><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20.xml"/><Relationship Id="rId4" Type="http://schemas.openxmlformats.org/officeDocument/2006/relationships/image" Target="../media/image76.jpe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3.xml"/><Relationship Id="rId1" Type="http://schemas.openxmlformats.org/officeDocument/2006/relationships/slideLayout" Target="../slideLayouts/slideLayout20.xml"/><Relationship Id="rId4" Type="http://schemas.openxmlformats.org/officeDocument/2006/relationships/image" Target="../media/image78.jpeg"/></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7.xml"/><Relationship Id="rId1" Type="http://schemas.openxmlformats.org/officeDocument/2006/relationships/slideLayout" Target="../slideLayouts/slideLayout20.xml"/><Relationship Id="rId4" Type="http://schemas.openxmlformats.org/officeDocument/2006/relationships/image" Target="../media/image82.jpe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20.xml"/><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9.xml"/><Relationship Id="rId1" Type="http://schemas.openxmlformats.org/officeDocument/2006/relationships/slideLayout" Target="../slideLayouts/slideLayout20.xml"/><Relationship Id="rId4" Type="http://schemas.openxmlformats.org/officeDocument/2006/relationships/image" Target="../media/image86.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1.xml"/><Relationship Id="rId1" Type="http://schemas.openxmlformats.org/officeDocument/2006/relationships/slideLayout" Target="../slideLayouts/slideLayout20.xml"/><Relationship Id="rId4" Type="http://schemas.openxmlformats.org/officeDocument/2006/relationships/image" Target="../media/image89.jpeg"/></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2.xml"/><Relationship Id="rId1" Type="http://schemas.openxmlformats.org/officeDocument/2006/relationships/slideLayout" Target="../slideLayouts/slideLayout20.xml"/><Relationship Id="rId4" Type="http://schemas.openxmlformats.org/officeDocument/2006/relationships/image" Target="../media/image91.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4.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8" Type="http://schemas.openxmlformats.org/officeDocument/2006/relationships/hyperlink" Target="http://www.wsdot.wa.gov/aviation/airportstormwaterguidancemanual.htm" TargetMode="External"/><Relationship Id="rId3" Type="http://schemas.openxmlformats.org/officeDocument/2006/relationships/hyperlink" Target="https://www.epa.gov/npdes/national-menu-best-management-practices-bmps-stormwater-documents" TargetMode="External"/><Relationship Id="rId7" Type="http://schemas.openxmlformats.org/officeDocument/2006/relationships/hyperlink" Target="http://deq.nc.gov/about/divisions/energy-mineral-land-resources/energy-mineral-land-permit-guidance/stormwater-bmp-manual" TargetMode="External"/><Relationship Id="rId2" Type="http://schemas.openxmlformats.org/officeDocument/2006/relationships/notesSlide" Target="../notesSlides/notesSlide66.xml"/><Relationship Id="rId1" Type="http://schemas.openxmlformats.org/officeDocument/2006/relationships/slideLayout" Target="../slideLayouts/slideLayout20.xml"/><Relationship Id="rId6" Type="http://schemas.openxmlformats.org/officeDocument/2006/relationships/hyperlink" Target="http://www.dot.state.fl.us/aviation/flpub.shtm" TargetMode="External"/><Relationship Id="rId5" Type="http://schemas.openxmlformats.org/officeDocument/2006/relationships/hyperlink" Target="http://www.faa.gov/documentLibrary/media/advisory_circular/150-5200-33B/150_5200_33b.pdf" TargetMode="External"/><Relationship Id="rId4" Type="http://schemas.openxmlformats.org/officeDocument/2006/relationships/hyperlink" Target="http://www.faa.gov/documentLibrary/media/Advisory_Circular/150_5320_5d.pdf"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20476" y="1271317"/>
            <a:ext cx="10708611" cy="4637632"/>
          </a:xfrm>
        </p:spPr>
        <p:txBody>
          <a:bodyPr/>
          <a:lstStyle/>
          <a:p>
            <a:r>
              <a:rPr lang="en-US" sz="2000" dirty="0">
                <a:solidFill>
                  <a:srgbClr val="000000"/>
                </a:solidFill>
              </a:rPr>
              <a:t>Training is approximately 60 Minutes total </a:t>
            </a:r>
            <a:br>
              <a:rPr lang="en-US" sz="2000" dirty="0">
                <a:solidFill>
                  <a:srgbClr val="000000"/>
                </a:solidFill>
              </a:rPr>
            </a:br>
            <a:r>
              <a:rPr lang="en-US" sz="2000" b="1" dirty="0">
                <a:solidFill>
                  <a:srgbClr val="000000"/>
                </a:solidFill>
              </a:rPr>
              <a:t>50 </a:t>
            </a:r>
            <a:r>
              <a:rPr lang="en-US" sz="2000" dirty="0">
                <a:solidFill>
                  <a:srgbClr val="000000"/>
                </a:solidFill>
              </a:rPr>
              <a:t>minutes of instruction plus 10 question class discussion quiz </a:t>
            </a:r>
          </a:p>
          <a:p>
            <a:pPr marL="342900" indent="-342900">
              <a:buFont typeface="Arial" panose="020B0604020202020204" pitchFamily="34" charset="0"/>
              <a:buChar char="•"/>
            </a:pPr>
            <a:r>
              <a:rPr lang="en-US" sz="2000" dirty="0">
                <a:solidFill>
                  <a:srgbClr val="000000"/>
                </a:solidFill>
              </a:rPr>
              <a:t>This training course was created for airport staff and tenants </a:t>
            </a:r>
            <a:br>
              <a:rPr lang="en-US" sz="2000" dirty="0">
                <a:solidFill>
                  <a:srgbClr val="000000"/>
                </a:solidFill>
              </a:rPr>
            </a:br>
            <a:r>
              <a:rPr lang="en-US" sz="2000" dirty="0">
                <a:solidFill>
                  <a:srgbClr val="000000"/>
                </a:solidFill>
              </a:rPr>
              <a:t>who are responsible for management of stormwater operations.</a:t>
            </a:r>
          </a:p>
          <a:p>
            <a:pPr marL="342900" indent="-342900">
              <a:buFont typeface="Arial" panose="020B0604020202020204" pitchFamily="34" charset="0"/>
              <a:buChar char="•"/>
            </a:pPr>
            <a:r>
              <a:rPr lang="en-US" sz="2000" dirty="0">
                <a:solidFill>
                  <a:srgbClr val="000000"/>
                </a:solidFill>
              </a:rPr>
              <a:t>There are two </a:t>
            </a:r>
            <a:r>
              <a:rPr lang="en-US" sz="2000" b="1" dirty="0">
                <a:solidFill>
                  <a:srgbClr val="000000"/>
                </a:solidFill>
              </a:rPr>
              <a:t>Optional</a:t>
            </a:r>
            <a:r>
              <a:rPr lang="en-US" sz="2000" dirty="0">
                <a:solidFill>
                  <a:srgbClr val="000000"/>
                </a:solidFill>
              </a:rPr>
              <a:t> slides to “localize” for your airport situation. </a:t>
            </a:r>
            <a:br>
              <a:rPr lang="en-US" sz="2000" dirty="0">
                <a:solidFill>
                  <a:srgbClr val="000000"/>
                </a:solidFill>
              </a:rPr>
            </a:br>
            <a:r>
              <a:rPr lang="en-US" sz="2000" dirty="0">
                <a:solidFill>
                  <a:srgbClr val="000000"/>
                </a:solidFill>
              </a:rPr>
              <a:t>Use this slide deck as is, or add more to fit your need.</a:t>
            </a:r>
          </a:p>
          <a:p>
            <a:pPr marL="342900" indent="-342900">
              <a:buFont typeface="Arial" panose="020B0604020202020204" pitchFamily="34" charset="0"/>
              <a:buChar char="•"/>
            </a:pPr>
            <a:r>
              <a:rPr lang="en-US" sz="2000" dirty="0">
                <a:solidFill>
                  <a:srgbClr val="000000"/>
                </a:solidFill>
              </a:rPr>
              <a:t>There are no bullet point transitions, click and see entire screen</a:t>
            </a:r>
          </a:p>
          <a:p>
            <a:pPr marL="342900" indent="-342900">
              <a:buFont typeface="Arial" panose="020B0604020202020204" pitchFamily="34" charset="0"/>
              <a:buChar char="•"/>
            </a:pPr>
            <a:r>
              <a:rPr lang="en-US" sz="2000" dirty="0">
                <a:solidFill>
                  <a:srgbClr val="000000"/>
                </a:solidFill>
              </a:rPr>
              <a:t>Print a </a:t>
            </a:r>
            <a:r>
              <a:rPr lang="en-US" sz="2000" b="1" dirty="0">
                <a:solidFill>
                  <a:srgbClr val="000000"/>
                </a:solidFill>
              </a:rPr>
              <a:t>Notes Version </a:t>
            </a:r>
            <a:r>
              <a:rPr lang="en-US" sz="2000" dirty="0">
                <a:solidFill>
                  <a:srgbClr val="000000"/>
                </a:solidFill>
              </a:rPr>
              <a:t>for your Instructor Guide</a:t>
            </a:r>
          </a:p>
          <a:p>
            <a:pPr marL="342900" indent="-342900">
              <a:buFont typeface="Arial" panose="020B0604020202020204" pitchFamily="34" charset="0"/>
              <a:buChar char="•"/>
            </a:pPr>
            <a:r>
              <a:rPr lang="en-US" sz="2000" b="1" dirty="0">
                <a:solidFill>
                  <a:srgbClr val="000000"/>
                </a:solidFill>
              </a:rPr>
              <a:t>Note: </a:t>
            </a:r>
            <a:r>
              <a:rPr lang="en-US" sz="2000" dirty="0">
                <a:solidFill>
                  <a:srgbClr val="000000"/>
                </a:solidFill>
              </a:rPr>
              <a:t>The final quiz can be a printed quiz or class discussion. </a:t>
            </a:r>
          </a:p>
          <a:p>
            <a:pPr marL="342900" indent="-342900">
              <a:buFont typeface="Arial" panose="020B0604020202020204" pitchFamily="34" charset="0"/>
              <a:buChar char="•"/>
            </a:pPr>
            <a:r>
              <a:rPr lang="en-US" sz="2000" dirty="0">
                <a:solidFill>
                  <a:srgbClr val="000000"/>
                </a:solidFill>
              </a:rPr>
              <a:t>Optional: Course handout (PDF) and certificate (last slide)</a:t>
            </a:r>
            <a:endParaRPr lang="en-US" sz="2000" dirty="0"/>
          </a:p>
          <a:p>
            <a:pPr marL="457200" indent="-457200">
              <a:buFont typeface="Arial" panose="020B0604020202020204" pitchFamily="34" charset="0"/>
              <a:buChar char="•"/>
            </a:pPr>
            <a:endParaRPr lang="en-US" sz="2800" dirty="0">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normAutofit/>
          </a:bodyPr>
          <a:lstStyle/>
          <a:p>
            <a:r>
              <a:rPr lang="en-US" dirty="0"/>
              <a:t>Notes to Instructor</a:t>
            </a:r>
          </a:p>
        </p:txBody>
      </p:sp>
      <p:sp>
        <p:nvSpPr>
          <p:cNvPr id="3" name="Footer Placeholder 2"/>
          <p:cNvSpPr>
            <a:spLocks noGrp="1"/>
          </p:cNvSpPr>
          <p:nvPr>
            <p:ph type="ftr" sz="quarter" idx="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tint val="75000"/>
                  </a:prstClr>
                </a:solidFill>
                <a:effectLst/>
                <a:uLnTx/>
                <a:uFillTx/>
              </a:rPr>
              <a:t>© ACRP, 2015.  All Rights Reserved.</a:t>
            </a:r>
          </a:p>
        </p:txBody>
      </p:sp>
    </p:spTree>
    <p:extLst>
      <p:ext uri="{BB962C8B-B14F-4D97-AF65-F5344CB8AC3E}">
        <p14:creationId xmlns:p14="http://schemas.microsoft.com/office/powerpoint/2010/main" val="77841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9" y="1268996"/>
            <a:ext cx="9907796" cy="4565848"/>
          </a:xfrm>
        </p:spPr>
        <p:txBody>
          <a:bodyPr/>
          <a:lstStyle/>
          <a:p>
            <a:pPr marL="347472" indent="-342900">
              <a:buFont typeface="Arial" panose="020B0604020202020204" pitchFamily="34" charset="0"/>
              <a:buChar char="•"/>
            </a:pPr>
            <a:endParaRPr lang="en-US" dirty="0"/>
          </a:p>
          <a:p>
            <a:pPr marL="4572"/>
            <a:r>
              <a:rPr lang="en-US" dirty="0"/>
              <a:t>FAA AC 150/5200-33B, </a:t>
            </a:r>
            <a:r>
              <a:rPr lang="en-US" i="1" dirty="0"/>
              <a:t>Hazardous Wildlife Attractants </a:t>
            </a:r>
          </a:p>
          <a:p>
            <a:pPr marL="4572"/>
            <a:r>
              <a:rPr lang="en-US" dirty="0"/>
              <a:t>FAA AC 150/5320-5D, </a:t>
            </a:r>
            <a:r>
              <a:rPr lang="en-US" i="1" dirty="0"/>
              <a:t>Airport Drainage Design</a:t>
            </a:r>
          </a:p>
          <a:p>
            <a:pPr marL="347472"/>
            <a:endParaRPr lang="en-US" sz="1000" dirty="0"/>
          </a:p>
        </p:txBody>
      </p:sp>
      <p:sp>
        <p:nvSpPr>
          <p:cNvPr id="3" name="Title 2"/>
          <p:cNvSpPr>
            <a:spLocks noGrp="1"/>
          </p:cNvSpPr>
          <p:nvPr>
            <p:ph type="title"/>
          </p:nvPr>
        </p:nvSpPr>
        <p:spPr/>
        <p:txBody>
          <a:bodyPr>
            <a:normAutofit/>
          </a:bodyPr>
          <a:lstStyle/>
          <a:p>
            <a:r>
              <a:rPr lang="en-US" dirty="0"/>
              <a:t>Airport Specific Safety Criteria</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0978" y="3126658"/>
            <a:ext cx="3626077" cy="27192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981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9" y="1268996"/>
            <a:ext cx="9907796" cy="4565848"/>
          </a:xfrm>
        </p:spPr>
        <p:txBody>
          <a:bodyPr/>
          <a:lstStyle/>
          <a:p>
            <a:pPr>
              <a:defRPr/>
            </a:pPr>
            <a:r>
              <a:rPr lang="en-US" dirty="0"/>
              <a:t>Key guidelines in Advisory Circulars: </a:t>
            </a:r>
          </a:p>
          <a:p>
            <a:pPr marL="347472" indent="-342900">
              <a:lnSpc>
                <a:spcPct val="120000"/>
              </a:lnSpc>
              <a:buFont typeface="Arial" panose="020B0604020202020204" pitchFamily="34" charset="0"/>
              <a:buChar char="•"/>
              <a:defRPr/>
            </a:pPr>
            <a:r>
              <a:rPr lang="en-US" dirty="0"/>
              <a:t>Consider proximity to airfield operations</a:t>
            </a:r>
          </a:p>
          <a:p>
            <a:pPr marL="347472" indent="-342900">
              <a:lnSpc>
                <a:spcPct val="120000"/>
              </a:lnSpc>
              <a:buFont typeface="Arial" panose="020B0604020202020204" pitchFamily="34" charset="0"/>
              <a:buChar char="•"/>
              <a:defRPr/>
            </a:pPr>
            <a:r>
              <a:rPr lang="en-US" dirty="0"/>
              <a:t>Avoid or minimize standing water </a:t>
            </a:r>
          </a:p>
          <a:p>
            <a:pPr marL="347472" indent="-342900">
              <a:lnSpc>
                <a:spcPct val="120000"/>
              </a:lnSpc>
              <a:buFont typeface="Arial" panose="020B0604020202020204" pitchFamily="34" charset="0"/>
              <a:buChar char="•"/>
              <a:defRPr/>
            </a:pPr>
            <a:r>
              <a:rPr lang="en-US" dirty="0"/>
              <a:t>Avoid or minimize habitat creation</a:t>
            </a:r>
          </a:p>
          <a:p>
            <a:pPr marL="347472" indent="-342900">
              <a:lnSpc>
                <a:spcPct val="120000"/>
              </a:lnSpc>
              <a:buFont typeface="Arial" panose="020B0604020202020204" pitchFamily="34" charset="0"/>
              <a:buChar char="•"/>
              <a:defRPr/>
            </a:pPr>
            <a:r>
              <a:rPr lang="en-US" dirty="0"/>
              <a:t>Avoid or minimize physical obstructions </a:t>
            </a:r>
          </a:p>
          <a:p>
            <a:pPr marL="347472" indent="-342900">
              <a:lnSpc>
                <a:spcPct val="120000"/>
              </a:lnSpc>
              <a:buFont typeface="Arial" panose="020B0604020202020204" pitchFamily="34" charset="0"/>
              <a:buChar char="•"/>
              <a:defRPr/>
            </a:pPr>
            <a:r>
              <a:rPr lang="en-US" dirty="0"/>
              <a:t>Minimize maintenance requirements</a:t>
            </a:r>
          </a:p>
          <a:p>
            <a:pPr marL="342900" indent="-342900">
              <a:buFont typeface="Arial" panose="020B0604020202020204" pitchFamily="34" charset="0"/>
              <a:buChar char="•"/>
            </a:pPr>
            <a:endParaRPr lang="en-US" dirty="0"/>
          </a:p>
        </p:txBody>
      </p:sp>
      <p:sp>
        <p:nvSpPr>
          <p:cNvPr id="3" name="Title 2"/>
          <p:cNvSpPr>
            <a:spLocks noGrp="1"/>
          </p:cNvSpPr>
          <p:nvPr>
            <p:ph type="title"/>
          </p:nvPr>
        </p:nvSpPr>
        <p:spPr/>
        <p:txBody>
          <a:bodyPr>
            <a:normAutofit/>
          </a:bodyPr>
          <a:lstStyle/>
          <a:p>
            <a:r>
              <a:rPr lang="en-US" dirty="0"/>
              <a:t>Airport Specific Safety Criteria</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0978" y="3126658"/>
            <a:ext cx="3626077" cy="27192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390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413" y="4295136"/>
            <a:ext cx="2266715" cy="7373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p:txBody>
          <a:bodyPr/>
          <a:lstStyle/>
          <a:p>
            <a:pPr marL="342900" indent="-342900">
              <a:buFont typeface="Arial" panose="020B0604020202020204" pitchFamily="34" charset="0"/>
              <a:buChar char="•"/>
            </a:pPr>
            <a:r>
              <a:rPr lang="en-US" dirty="0">
                <a:solidFill>
                  <a:srgbClr val="FFC000"/>
                </a:solidFill>
                <a:effectLst>
                  <a:outerShdw blurRad="38100" dist="38100" dir="2700000" algn="tl">
                    <a:srgbClr val="000000">
                      <a:alpha val="43137"/>
                    </a:srgbClr>
                  </a:outerShdw>
                </a:effectLst>
              </a:rPr>
              <a:t>Perimeter C</a:t>
            </a:r>
            <a:r>
              <a:rPr lang="en-US" dirty="0"/>
              <a:t> = 5 miles between air operations area (AOA) and wildlife attractant (detention ponds, wetlands, waste disposal)</a:t>
            </a:r>
          </a:p>
          <a:p>
            <a:pPr marL="342900" indent="-342900">
              <a:buFont typeface="Arial" panose="020B0604020202020204" pitchFamily="34" charset="0"/>
              <a:buChar char="•"/>
            </a:pPr>
            <a:r>
              <a:rPr lang="en-US" dirty="0"/>
              <a:t>Airport ponds must drain down within 48 hours</a:t>
            </a:r>
          </a:p>
        </p:txBody>
      </p:sp>
      <p:sp>
        <p:nvSpPr>
          <p:cNvPr id="3" name="Title 2"/>
          <p:cNvSpPr>
            <a:spLocks noGrp="1"/>
          </p:cNvSpPr>
          <p:nvPr>
            <p:ph type="title"/>
          </p:nvPr>
        </p:nvSpPr>
        <p:spPr/>
        <p:txBody>
          <a:bodyPr/>
          <a:lstStyle/>
          <a:p>
            <a:r>
              <a:rPr lang="en-US" dirty="0"/>
              <a:t>Safety Criteria: Perimeter C</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1631" y="3261994"/>
            <a:ext cx="2690049" cy="26577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9477" y="4505846"/>
            <a:ext cx="2374356" cy="15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0225" y="4433710"/>
            <a:ext cx="261937"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5947" y="4100380"/>
            <a:ext cx="993775"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8961" y="4680983"/>
            <a:ext cx="1195387"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6719" y="3573954"/>
            <a:ext cx="3027437" cy="22720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4779" y="4099908"/>
            <a:ext cx="993775"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882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Localize for Your Airport</a:t>
            </a:r>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905101750"/>
              </p:ext>
            </p:extLst>
          </p:nvPr>
        </p:nvGraphicFramePr>
        <p:xfrm>
          <a:off x="1293755" y="1140738"/>
          <a:ext cx="8064262" cy="4487937"/>
        </p:xfrm>
        <a:graphic>
          <a:graphicData uri="http://schemas.openxmlformats.org/presentationml/2006/ole">
            <mc:AlternateContent xmlns:mc="http://schemas.openxmlformats.org/markup-compatibility/2006">
              <mc:Choice xmlns:v="urn:schemas-microsoft-com:vml" Requires="v">
                <p:oleObj spid="_x0000_s1136" name="Bitmap Image" r:id="rId4" imgW="4381560" imgH="2438280" progId="Paint.Picture">
                  <p:embed/>
                </p:oleObj>
              </mc:Choice>
              <mc:Fallback>
                <p:oleObj name="Bitmap Image" r:id="rId4" imgW="4381560" imgH="2438280" progId="Paint.Picture">
                  <p:embed/>
                  <p:pic>
                    <p:nvPicPr>
                      <p:cNvPr id="4" name="Object 3"/>
                      <p:cNvPicPr/>
                      <p:nvPr/>
                    </p:nvPicPr>
                    <p:blipFill>
                      <a:blip r:embed="rId5"/>
                      <a:stretch>
                        <a:fillRect/>
                      </a:stretch>
                    </p:blipFill>
                    <p:spPr>
                      <a:xfrm>
                        <a:off x="1293755" y="1140738"/>
                        <a:ext cx="8064262" cy="4487937"/>
                      </a:xfrm>
                      <a:prstGeom prst="rect">
                        <a:avLst/>
                      </a:prstGeom>
                    </p:spPr>
                  </p:pic>
                </p:oleObj>
              </mc:Fallback>
            </mc:AlternateContent>
          </a:graphicData>
        </a:graphic>
      </p:graphicFrame>
      <p:sp>
        <p:nvSpPr>
          <p:cNvPr id="6" name="TextBox 5"/>
          <p:cNvSpPr txBox="1"/>
          <p:nvPr/>
        </p:nvSpPr>
        <p:spPr>
          <a:xfrm>
            <a:off x="2708023" y="2784541"/>
            <a:ext cx="5235729" cy="830997"/>
          </a:xfrm>
          <a:prstGeom prst="rect">
            <a:avLst/>
          </a:prstGeom>
          <a:noFill/>
        </p:spPr>
        <p:txBody>
          <a:bodyPr wrap="none" rtlCol="0">
            <a:spAutoFit/>
          </a:bodyPr>
          <a:lstStyle/>
          <a:p>
            <a:pPr algn="ctr"/>
            <a:r>
              <a:rPr lang="en-US" sz="2400" dirty="0">
                <a:solidFill>
                  <a:srgbClr val="FFFF00"/>
                </a:solidFill>
                <a:latin typeface="Arial" panose="020B0604020202020204" pitchFamily="34" charset="0"/>
                <a:cs typeface="Arial" panose="020B0604020202020204" pitchFamily="34" charset="0"/>
              </a:rPr>
              <a:t>Replace this slide with </a:t>
            </a:r>
            <a:br>
              <a:rPr lang="en-US" sz="2400" dirty="0">
                <a:solidFill>
                  <a:srgbClr val="FFFF00"/>
                </a:solidFill>
                <a:latin typeface="Arial" panose="020B0604020202020204" pitchFamily="34" charset="0"/>
                <a:cs typeface="Arial" panose="020B0604020202020204" pitchFamily="34" charset="0"/>
              </a:rPr>
            </a:br>
            <a:r>
              <a:rPr lang="en-US" sz="2400" dirty="0">
                <a:solidFill>
                  <a:srgbClr val="FFFF00"/>
                </a:solidFill>
                <a:latin typeface="Arial" panose="020B0604020202020204" pitchFamily="34" charset="0"/>
                <a:cs typeface="Arial" panose="020B0604020202020204" pitchFamily="34" charset="0"/>
              </a:rPr>
              <a:t>drainage area slide from  your airport</a:t>
            </a:r>
          </a:p>
        </p:txBody>
      </p:sp>
    </p:spTree>
    <p:extLst>
      <p:ext uri="{BB962C8B-B14F-4D97-AF65-F5344CB8AC3E}">
        <p14:creationId xmlns:p14="http://schemas.microsoft.com/office/powerpoint/2010/main" val="6733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is unique about BMP selection at airports?</a:t>
            </a:r>
            <a:br>
              <a:rPr lang="en-US" dirty="0"/>
            </a:br>
            <a:endParaRPr lang="en-US" dirty="0"/>
          </a:p>
          <a:p>
            <a:pPr marL="457200" indent="-457200">
              <a:spcBef>
                <a:spcPts val="0"/>
              </a:spcBef>
              <a:spcAft>
                <a:spcPts val="0"/>
              </a:spcAft>
              <a:buFont typeface="+mj-lt"/>
              <a:buAutoNum type="alphaUcPeriod"/>
            </a:pPr>
            <a:r>
              <a:rPr lang="en-US" dirty="0"/>
              <a:t>Airport Pollutants of Concern</a:t>
            </a:r>
          </a:p>
          <a:p>
            <a:pPr marL="457200" indent="-457200">
              <a:spcBef>
                <a:spcPts val="0"/>
              </a:spcBef>
              <a:spcAft>
                <a:spcPts val="0"/>
              </a:spcAft>
              <a:buFont typeface="+mj-lt"/>
              <a:buAutoNum type="alphaUcPeriod"/>
            </a:pPr>
            <a:r>
              <a:rPr lang="en-US" dirty="0"/>
              <a:t>Safety Criteria</a:t>
            </a:r>
          </a:p>
          <a:p>
            <a:pPr marL="457200" indent="-457200">
              <a:spcBef>
                <a:spcPts val="0"/>
              </a:spcBef>
              <a:spcAft>
                <a:spcPts val="0"/>
              </a:spcAft>
              <a:buFont typeface="+mj-lt"/>
              <a:buAutoNum type="alphaUcPeriod"/>
            </a:pPr>
            <a:r>
              <a:rPr lang="en-US" dirty="0"/>
              <a:t>They are optional</a:t>
            </a:r>
          </a:p>
          <a:p>
            <a:pPr marL="457200" indent="-457200">
              <a:spcBef>
                <a:spcPts val="0"/>
              </a:spcBef>
              <a:spcAft>
                <a:spcPts val="0"/>
              </a:spcAft>
              <a:buFont typeface="+mj-lt"/>
              <a:buAutoNum type="alphaUcPeriod"/>
            </a:pPr>
            <a:r>
              <a:rPr lang="en-US" dirty="0"/>
              <a:t>All of the above</a:t>
            </a:r>
          </a:p>
          <a:p>
            <a:endParaRPr lang="en-US" dirty="0"/>
          </a:p>
        </p:txBody>
      </p:sp>
      <p:sp>
        <p:nvSpPr>
          <p:cNvPr id="3" name="Title 2"/>
          <p:cNvSpPr>
            <a:spLocks noGrp="1"/>
          </p:cNvSpPr>
          <p:nvPr>
            <p:ph type="title"/>
          </p:nvPr>
        </p:nvSpPr>
        <p:spPr/>
        <p:txBody>
          <a:bodyPr/>
          <a:lstStyle/>
          <a:p>
            <a:r>
              <a:rPr lang="en-US" dirty="0"/>
              <a:t>Knowledge Check 1</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5085" y="3270906"/>
            <a:ext cx="2160954" cy="21609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058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True or False</a:t>
            </a:r>
          </a:p>
          <a:p>
            <a:r>
              <a:rPr lang="en-US" dirty="0"/>
              <a:t>Perimeter C is equal to 10 miles between the air operations area (AOA) and anything considered a wildlife attractant like a wet detention pond, wetlands, or waste disposal. </a:t>
            </a:r>
          </a:p>
          <a:p>
            <a:endParaRPr lang="en-US" dirty="0"/>
          </a:p>
        </p:txBody>
      </p:sp>
      <p:sp>
        <p:nvSpPr>
          <p:cNvPr id="3" name="Title 2"/>
          <p:cNvSpPr>
            <a:spLocks noGrp="1"/>
          </p:cNvSpPr>
          <p:nvPr>
            <p:ph type="title"/>
          </p:nvPr>
        </p:nvSpPr>
        <p:spPr/>
        <p:txBody>
          <a:bodyPr/>
          <a:lstStyle/>
          <a:p>
            <a:r>
              <a:rPr lang="en-US" dirty="0"/>
              <a:t>Knowledge Check 2</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5085" y="3270906"/>
            <a:ext cx="2160954" cy="21609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421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ChangeAspect="1"/>
          </p:cNvPicPr>
          <p:nvPr/>
        </p:nvPicPr>
        <p:blipFill rotWithShape="1">
          <a:blip r:embed="rId3" cstate="print">
            <a:extLst>
              <a:ext uri="{28A0092B-C50C-407E-A947-70E740481C1C}">
                <a14:useLocalDpi xmlns:a14="http://schemas.microsoft.com/office/drawing/2010/main" val="0"/>
              </a:ext>
            </a:extLst>
          </a:blip>
          <a:srcRect l="18660" t="22042" r="-485" b="16033"/>
          <a:stretch/>
        </p:blipFill>
        <p:spPr>
          <a:xfrm>
            <a:off x="6404547" y="9525"/>
            <a:ext cx="3675888" cy="2034632"/>
          </a:xfrm>
          <a:prstGeom prst="rect">
            <a:avLst/>
          </a:prstGeom>
          <a:ln w="38100">
            <a:noFill/>
          </a:ln>
        </p:spPr>
      </p:pic>
      <p:sp>
        <p:nvSpPr>
          <p:cNvPr id="4" name="Footer Placeholder 3"/>
          <p:cNvSpPr>
            <a:spLocks noGrp="1"/>
          </p:cNvSpPr>
          <p:nvPr>
            <p:ph type="ftr" sz="quarter" idx="4294967295"/>
          </p:nvPr>
        </p:nvSpPr>
        <p:spPr>
          <a:xfrm>
            <a:off x="0" y="6448425"/>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7306"/>
          <a:stretch/>
        </p:blipFill>
        <p:spPr>
          <a:xfrm>
            <a:off x="0" y="0"/>
            <a:ext cx="3092533" cy="2044157"/>
          </a:xfrm>
          <a:prstGeom prst="rect">
            <a:avLst/>
          </a:prstGeom>
          <a:ln w="38100" cmpd="sng">
            <a:noFill/>
          </a:ln>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1553" b="14477"/>
          <a:stretch/>
        </p:blipFill>
        <p:spPr>
          <a:xfrm>
            <a:off x="3092533" y="9525"/>
            <a:ext cx="3312014" cy="2034632"/>
          </a:xfrm>
          <a:prstGeom prst="rect">
            <a:avLst/>
          </a:prstGeom>
          <a:ln w="38100">
            <a:noFill/>
          </a:ln>
        </p:spPr>
      </p:pic>
      <p:pic>
        <p:nvPicPr>
          <p:cNvPr id="9" name="Content Placeholder 5"/>
          <p:cNvPicPr>
            <a:picLocks noChangeAspect="1"/>
          </p:cNvPicPr>
          <p:nvPr/>
        </p:nvPicPr>
        <p:blipFill rotWithShape="1">
          <a:blip r:embed="rId6" cstate="print">
            <a:extLst>
              <a:ext uri="{28A0092B-C50C-407E-A947-70E740481C1C}">
                <a14:useLocalDpi xmlns:a14="http://schemas.microsoft.com/office/drawing/2010/main" val="0"/>
              </a:ext>
            </a:extLst>
          </a:blip>
          <a:srcRect l="7943" t="42435" r="11616" b="22072"/>
          <a:stretch/>
        </p:blipFill>
        <p:spPr>
          <a:xfrm>
            <a:off x="0" y="2044156"/>
            <a:ext cx="10080435" cy="1965685"/>
          </a:xfrm>
          <a:prstGeom prst="rect">
            <a:avLst/>
          </a:prstGeom>
          <a:ln w="38100">
            <a:noFill/>
          </a:ln>
        </p:spPr>
      </p:pic>
      <p:sp>
        <p:nvSpPr>
          <p:cNvPr id="11" name="Subtitle 2"/>
          <p:cNvSpPr>
            <a:spLocks noGrp="1"/>
          </p:cNvSpPr>
          <p:nvPr>
            <p:ph type="subTitle" idx="1"/>
          </p:nvPr>
        </p:nvSpPr>
        <p:spPr>
          <a:xfrm>
            <a:off x="197905" y="4287084"/>
            <a:ext cx="10101127" cy="593521"/>
          </a:xfrm>
        </p:spPr>
        <p:txBody>
          <a:bodyPr anchor="ctr">
            <a:noAutofit/>
          </a:bodyPr>
          <a:lstStyle/>
          <a:p>
            <a:pPr algn="l">
              <a:lnSpc>
                <a:spcPct val="100000"/>
              </a:lnSpc>
            </a:pPr>
            <a:br>
              <a:rPr lang="en-US" sz="2400" dirty="0">
                <a:effectLst>
                  <a:outerShdw blurRad="38100" dist="38100" dir="2700000" algn="tl">
                    <a:srgbClr val="000000">
                      <a:alpha val="43137"/>
                    </a:srgbClr>
                  </a:outerShdw>
                </a:effectLst>
              </a:rPr>
            </a:br>
            <a:br>
              <a:rPr lang="en-US" sz="2400" dirty="0">
                <a:effectLst>
                  <a:outerShdw blurRad="38100" dist="38100" dir="2700000" algn="tl">
                    <a:srgbClr val="000000">
                      <a:alpha val="43137"/>
                    </a:srgbClr>
                  </a:outerShdw>
                </a:effectLst>
              </a:rPr>
            </a:br>
            <a:r>
              <a:rPr lang="en-US" sz="2400" b="0" dirty="0">
                <a:solidFill>
                  <a:srgbClr val="0F78AE"/>
                </a:solidFill>
                <a:effectLst>
                  <a:outerShdw blurRad="38100" dist="38100" dir="2700000" algn="tl">
                    <a:srgbClr val="000000">
                      <a:alpha val="43137"/>
                    </a:srgbClr>
                  </a:outerShdw>
                </a:effectLst>
              </a:rPr>
              <a:t>Lesson 2: Identifying Stormwater BMP Categories</a:t>
            </a:r>
            <a:endParaRPr lang="en-US" sz="2800" b="0" dirty="0">
              <a:solidFill>
                <a:srgbClr val="0F78AE"/>
              </a:solidFill>
              <a:effectLst>
                <a:outerShdw blurRad="38100" dist="38100" dir="2700000" algn="tl">
                  <a:srgbClr val="000000">
                    <a:alpha val="43137"/>
                  </a:srgbClr>
                </a:outerShdw>
              </a:effectLst>
            </a:endParaRPr>
          </a:p>
        </p:txBody>
      </p:sp>
      <p:pic>
        <p:nvPicPr>
          <p:cNvPr id="13" name="Picture 12"/>
          <p:cNvPicPr/>
          <p:nvPr/>
        </p:nvPicPr>
        <p:blipFill>
          <a:blip r:embed="rId7" cstate="print">
            <a:extLst>
              <a:ext uri="{28A0092B-C50C-407E-A947-70E740481C1C}">
                <a14:useLocalDpi xmlns:a14="http://schemas.microsoft.com/office/drawing/2010/main" val="0"/>
              </a:ext>
            </a:extLst>
          </a:blip>
          <a:stretch>
            <a:fillRect/>
          </a:stretch>
        </p:blipFill>
        <p:spPr>
          <a:xfrm>
            <a:off x="-1" y="-39688"/>
            <a:ext cx="3092533" cy="20838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7158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8" y="1262255"/>
            <a:ext cx="10227286" cy="4565848"/>
          </a:xfrm>
        </p:spPr>
        <p:txBody>
          <a:bodyPr/>
          <a:lstStyle/>
          <a:p>
            <a:pPr marL="347472"/>
            <a:r>
              <a:rPr lang="en-US" dirty="0"/>
              <a:t>In this lesson you will identify three BMP categories:</a:t>
            </a:r>
          </a:p>
          <a:p>
            <a:pPr marL="347472" indent="-342900">
              <a:buFont typeface="Arial" panose="020B0604020202020204" pitchFamily="34" charset="0"/>
              <a:buChar char="•"/>
            </a:pPr>
            <a:r>
              <a:rPr lang="en-US" dirty="0">
                <a:solidFill>
                  <a:srgbClr val="FFC000"/>
                </a:solidFill>
                <a:effectLst>
                  <a:outerShdw blurRad="38100" dist="38100" dir="2700000" algn="tl">
                    <a:srgbClr val="000000">
                      <a:alpha val="43137"/>
                    </a:srgbClr>
                  </a:outerShdw>
                </a:effectLst>
              </a:rPr>
              <a:t>Good Housekeeping or Source Control BMPs</a:t>
            </a:r>
            <a:r>
              <a:rPr lang="en-US" dirty="0"/>
              <a:t>: </a:t>
            </a:r>
            <a:br>
              <a:rPr lang="en-US" dirty="0"/>
            </a:br>
            <a:r>
              <a:rPr lang="en-US" dirty="0"/>
              <a:t>prevent pollutants at source </a:t>
            </a:r>
          </a:p>
          <a:p>
            <a:pPr marL="347472" indent="-342900">
              <a:buFont typeface="Arial" panose="020B0604020202020204" pitchFamily="34" charset="0"/>
              <a:buChar char="•"/>
            </a:pPr>
            <a:r>
              <a:rPr lang="en-US" dirty="0">
                <a:solidFill>
                  <a:srgbClr val="FFC000"/>
                </a:solidFill>
                <a:effectLst>
                  <a:outerShdw blurRad="38100" dist="38100" dir="2700000" algn="tl">
                    <a:srgbClr val="000000">
                      <a:alpha val="43137"/>
                    </a:srgbClr>
                  </a:outerShdw>
                </a:effectLst>
              </a:rPr>
              <a:t>Structural BMPs</a:t>
            </a:r>
            <a:r>
              <a:rPr lang="en-US" dirty="0"/>
              <a:t>: remove or filter pollutants from runoff</a:t>
            </a:r>
          </a:p>
          <a:p>
            <a:pPr marL="347472" indent="-342900">
              <a:buFont typeface="Arial" panose="020B0604020202020204" pitchFamily="34" charset="0"/>
              <a:buChar char="•"/>
            </a:pPr>
            <a:r>
              <a:rPr lang="en-US" dirty="0">
                <a:solidFill>
                  <a:srgbClr val="FFC000"/>
                </a:solidFill>
                <a:effectLst>
                  <a:outerShdw blurRad="38100" dist="38100" dir="2700000" algn="tl">
                    <a:srgbClr val="000000">
                      <a:alpha val="43137"/>
                    </a:srgbClr>
                  </a:outerShdw>
                </a:effectLst>
              </a:rPr>
              <a:t>Construction BMPs</a:t>
            </a:r>
            <a:r>
              <a:rPr lang="en-US" dirty="0"/>
              <a:t>: specific to construction </a:t>
            </a:r>
            <a:br>
              <a:rPr lang="en-US" dirty="0"/>
            </a:br>
            <a:r>
              <a:rPr lang="en-US" dirty="0"/>
              <a:t>projects and include Source Control </a:t>
            </a:r>
            <a:br>
              <a:rPr lang="en-US" dirty="0"/>
            </a:br>
            <a:r>
              <a:rPr lang="en-US" dirty="0"/>
              <a:t>and Structural practices</a:t>
            </a:r>
          </a:p>
          <a:p>
            <a:endParaRPr lang="en-US" dirty="0"/>
          </a:p>
        </p:txBody>
      </p:sp>
      <p:sp>
        <p:nvSpPr>
          <p:cNvPr id="3" name="Title 2"/>
          <p:cNvSpPr>
            <a:spLocks noGrp="1"/>
          </p:cNvSpPr>
          <p:nvPr>
            <p:ph type="title"/>
          </p:nvPr>
        </p:nvSpPr>
        <p:spPr/>
        <p:txBody>
          <a:bodyPr/>
          <a:lstStyle/>
          <a:p>
            <a:r>
              <a:rPr lang="en-US" dirty="0"/>
              <a:t>Lesson 2 Objectives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3966" y="3551878"/>
            <a:ext cx="3049657" cy="22872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780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5865172" y="2816942"/>
            <a:ext cx="4500085" cy="2895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a:t>Good Housekeeping BMPs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19" t="13177" r="-6219" b="-1038"/>
          <a:stretch/>
        </p:blipFill>
        <p:spPr bwMode="auto">
          <a:xfrm>
            <a:off x="830445" y="1388603"/>
            <a:ext cx="4698708" cy="30926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364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9" y="1268996"/>
            <a:ext cx="8534419" cy="4565848"/>
          </a:xfrm>
        </p:spPr>
        <p:txBody>
          <a:bodyPr/>
          <a:lstStyle/>
          <a:p>
            <a:pPr marL="342900" indent="-342900">
              <a:buFont typeface="Arial" panose="020B0604020202020204" pitchFamily="34" charset="0"/>
              <a:buChar char="•"/>
            </a:pPr>
            <a:r>
              <a:rPr lang="en-US" dirty="0"/>
              <a:t>Knowledge goes beyond airport staff, tenant training should occur on a regular basis</a:t>
            </a:r>
          </a:p>
          <a:p>
            <a:pPr marL="342900" indent="-342900">
              <a:buFont typeface="Arial" panose="020B0604020202020204" pitchFamily="34" charset="0"/>
              <a:buChar char="•"/>
            </a:pPr>
            <a:r>
              <a:rPr lang="en-US" dirty="0"/>
              <a:t>Airport facilities maintenance need to know how their actions impact stormwater quality </a:t>
            </a:r>
            <a:br>
              <a:rPr lang="en-US" dirty="0"/>
            </a:br>
            <a:r>
              <a:rPr lang="en-US" dirty="0"/>
              <a:t>and requirements for </a:t>
            </a:r>
            <a:br>
              <a:rPr lang="en-US" dirty="0"/>
            </a:br>
            <a:r>
              <a:rPr lang="en-US" dirty="0"/>
              <a:t>maintaining stormwater facilities </a:t>
            </a:r>
          </a:p>
          <a:p>
            <a:endParaRPr lang="en-US" dirty="0"/>
          </a:p>
        </p:txBody>
      </p:sp>
      <p:sp>
        <p:nvSpPr>
          <p:cNvPr id="3" name="Title 2"/>
          <p:cNvSpPr>
            <a:spLocks noGrp="1"/>
          </p:cNvSpPr>
          <p:nvPr>
            <p:ph type="title"/>
          </p:nvPr>
        </p:nvSpPr>
        <p:spPr/>
        <p:txBody>
          <a:bodyPr/>
          <a:lstStyle/>
          <a:p>
            <a:r>
              <a:rPr lang="en-US" dirty="0"/>
              <a:t>Good Housekeeping BMPs: Training</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a:stretch>
            <a:fillRect/>
          </a:stretch>
        </p:blipFill>
        <p:spPr>
          <a:xfrm>
            <a:off x="7543800" y="3054636"/>
            <a:ext cx="3706943" cy="27802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362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a:blip r:embed="rId3" cstate="print">
            <a:extLst>
              <a:ext uri="{28A0092B-C50C-407E-A947-70E740481C1C}">
                <a14:useLocalDpi xmlns:a14="http://schemas.microsoft.com/office/drawing/2010/main" val="0"/>
              </a:ext>
            </a:extLst>
          </a:blip>
          <a:stretch>
            <a:fillRect/>
          </a:stretch>
        </p:blipFill>
        <p:spPr>
          <a:xfrm>
            <a:off x="-1" y="-39688"/>
            <a:ext cx="3092533" cy="2083843"/>
          </a:xfrm>
          <a:prstGeom prst="rect">
            <a:avLst/>
          </a:prstGeom>
          <a:ln>
            <a:noFill/>
          </a:ln>
          <a:effectLst>
            <a:outerShdw blurRad="292100" dist="139700" dir="2700000" algn="tl" rotWithShape="0">
              <a:srgbClr val="333333">
                <a:alpha val="65000"/>
              </a:srgbClr>
            </a:outerShdw>
          </a:effectLst>
        </p:spPr>
      </p:pic>
      <p:pic>
        <p:nvPicPr>
          <p:cNvPr id="10" name="Content Placeholder 9"/>
          <p:cNvPicPr>
            <a:picLocks noChangeAspect="1"/>
          </p:cNvPicPr>
          <p:nvPr/>
        </p:nvPicPr>
        <p:blipFill rotWithShape="1">
          <a:blip r:embed="rId4" cstate="print">
            <a:extLst>
              <a:ext uri="{28A0092B-C50C-407E-A947-70E740481C1C}">
                <a14:useLocalDpi xmlns:a14="http://schemas.microsoft.com/office/drawing/2010/main" val="0"/>
              </a:ext>
            </a:extLst>
          </a:blip>
          <a:srcRect l="18660" t="22042" r="-485" b="16033"/>
          <a:stretch/>
        </p:blipFill>
        <p:spPr>
          <a:xfrm>
            <a:off x="6404547" y="9525"/>
            <a:ext cx="3675888" cy="2034632"/>
          </a:xfrm>
          <a:prstGeom prst="rect">
            <a:avLst/>
          </a:prstGeom>
          <a:ln w="38100">
            <a:noFill/>
          </a:ln>
        </p:spPr>
      </p:pic>
      <p:sp>
        <p:nvSpPr>
          <p:cNvPr id="4" name="Footer Placeholder 3"/>
          <p:cNvSpPr>
            <a:spLocks noGrp="1"/>
          </p:cNvSpPr>
          <p:nvPr>
            <p:ph type="ftr" sz="quarter" idx="4294967295"/>
          </p:nvPr>
        </p:nvSpPr>
        <p:spPr>
          <a:xfrm>
            <a:off x="0" y="6448425"/>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1553" b="14477"/>
          <a:stretch/>
        </p:blipFill>
        <p:spPr>
          <a:xfrm>
            <a:off x="3092533" y="9525"/>
            <a:ext cx="3312014" cy="2034632"/>
          </a:xfrm>
          <a:prstGeom prst="rect">
            <a:avLst/>
          </a:prstGeom>
          <a:ln w="38100">
            <a:noFill/>
          </a:ln>
        </p:spPr>
      </p:pic>
      <p:pic>
        <p:nvPicPr>
          <p:cNvPr id="9" name="Content Placeholder 5"/>
          <p:cNvPicPr>
            <a:picLocks noChangeAspect="1"/>
          </p:cNvPicPr>
          <p:nvPr/>
        </p:nvPicPr>
        <p:blipFill rotWithShape="1">
          <a:blip r:embed="rId6" cstate="print">
            <a:extLst>
              <a:ext uri="{28A0092B-C50C-407E-A947-70E740481C1C}">
                <a14:useLocalDpi xmlns:a14="http://schemas.microsoft.com/office/drawing/2010/main" val="0"/>
              </a:ext>
            </a:extLst>
          </a:blip>
          <a:srcRect l="7943" t="42435" r="11616" b="22072"/>
          <a:stretch/>
        </p:blipFill>
        <p:spPr>
          <a:xfrm>
            <a:off x="0" y="2044156"/>
            <a:ext cx="10080435" cy="1965685"/>
          </a:xfrm>
          <a:prstGeom prst="rect">
            <a:avLst/>
          </a:prstGeom>
          <a:ln w="38100">
            <a:noFill/>
          </a:ln>
        </p:spPr>
      </p:pic>
      <p:sp>
        <p:nvSpPr>
          <p:cNvPr id="11" name="Subtitle 2"/>
          <p:cNvSpPr>
            <a:spLocks noGrp="1"/>
          </p:cNvSpPr>
          <p:nvPr>
            <p:ph type="subTitle" idx="1"/>
          </p:nvPr>
        </p:nvSpPr>
        <p:spPr>
          <a:xfrm>
            <a:off x="197905" y="4287084"/>
            <a:ext cx="10101127" cy="593521"/>
          </a:xfrm>
        </p:spPr>
        <p:txBody>
          <a:bodyPr anchor="ctr">
            <a:noAutofit/>
          </a:bodyPr>
          <a:lstStyle/>
          <a:p>
            <a:pPr algn="l">
              <a:lnSpc>
                <a:spcPct val="100000"/>
              </a:lnSpc>
            </a:pPr>
            <a:br>
              <a:rPr lang="en-US" sz="2400" dirty="0">
                <a:effectLst>
                  <a:outerShdw blurRad="38100" dist="38100" dir="2700000" algn="tl">
                    <a:srgbClr val="000000">
                      <a:alpha val="43137"/>
                    </a:srgbClr>
                  </a:outerShdw>
                </a:effectLst>
              </a:rPr>
            </a:br>
            <a:br>
              <a:rPr lang="en-US" sz="2400" dirty="0">
                <a:effectLst>
                  <a:outerShdw blurRad="38100" dist="38100" dir="2700000" algn="tl">
                    <a:srgbClr val="000000">
                      <a:alpha val="43137"/>
                    </a:srgbClr>
                  </a:outerShdw>
                </a:effectLst>
              </a:rPr>
            </a:br>
            <a:r>
              <a:rPr lang="en-US" sz="2400" b="0" dirty="0">
                <a:solidFill>
                  <a:srgbClr val="0F78AE"/>
                </a:solidFill>
                <a:effectLst>
                  <a:outerShdw blurRad="38100" dist="38100" dir="2700000" algn="tl">
                    <a:srgbClr val="000000">
                      <a:alpha val="43137"/>
                    </a:srgbClr>
                  </a:outerShdw>
                </a:effectLst>
              </a:rPr>
              <a:t>Course 2: Planning and Design of Stormwater BMPs</a:t>
            </a:r>
            <a:endParaRPr lang="en-US" sz="2800" b="0" dirty="0">
              <a:solidFill>
                <a:srgbClr val="0F78A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3588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218922" y="3478696"/>
            <a:ext cx="3493480" cy="2332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a:t>Good Housekeeping BMPs: Landscape Management</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sp>
        <p:nvSpPr>
          <p:cNvPr id="5" name="Rectangle 4"/>
          <p:cNvSpPr/>
          <p:nvPr/>
        </p:nvSpPr>
        <p:spPr>
          <a:xfrm>
            <a:off x="656492" y="1283725"/>
            <a:ext cx="9415557" cy="2985433"/>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cs typeface="Arial" panose="020B0604020202020204" pitchFamily="34" charset="0"/>
              </a:rPr>
              <a:t>Fertilizers can contribute excess nitrogen and phosphorus to receiving waters</a:t>
            </a:r>
          </a:p>
          <a:p>
            <a:pPr marL="342900" indent="-3429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cs typeface="Arial" panose="020B0604020202020204" pitchFamily="34" charset="0"/>
              </a:rPr>
              <a:t>Choose herbicide carefully and apply sparingly</a:t>
            </a:r>
          </a:p>
          <a:p>
            <a:pPr marL="342900" indent="-3429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cs typeface="Arial" panose="020B0604020202020204" pitchFamily="34" charset="0"/>
              </a:rPr>
              <a:t>Neither fertilizers nor herbicides should be used in ditches, swales, or stormwater management </a:t>
            </a:r>
            <a:br>
              <a:rPr lang="en-US" sz="2800" dirty="0">
                <a:solidFill>
                  <a:schemeClr val="accent6"/>
                </a:solidFill>
                <a:latin typeface="Arial" panose="020B0604020202020204" pitchFamily="34" charset="0"/>
                <a:cs typeface="Arial" panose="020B0604020202020204" pitchFamily="34" charset="0"/>
              </a:rPr>
            </a:br>
            <a:r>
              <a:rPr lang="en-US" sz="2800" dirty="0">
                <a:solidFill>
                  <a:schemeClr val="accent6"/>
                </a:solidFill>
                <a:latin typeface="Arial" panose="020B0604020202020204" pitchFamily="34" charset="0"/>
                <a:cs typeface="Arial" panose="020B0604020202020204" pitchFamily="34" charset="0"/>
              </a:rPr>
              <a:t>facilities where they can enter water bodies</a:t>
            </a:r>
          </a:p>
        </p:txBody>
      </p:sp>
    </p:spTree>
    <p:extLst>
      <p:ext uri="{BB962C8B-B14F-4D97-AF65-F5344CB8AC3E}">
        <p14:creationId xmlns:p14="http://schemas.microsoft.com/office/powerpoint/2010/main" val="49103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Good Housekeeping BMPs: Pest Control</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sp>
        <p:nvSpPr>
          <p:cNvPr id="5" name="Rectangle 4"/>
          <p:cNvSpPr/>
          <p:nvPr/>
        </p:nvSpPr>
        <p:spPr>
          <a:xfrm>
            <a:off x="656492" y="1283725"/>
            <a:ext cx="9415557" cy="2677656"/>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accent6"/>
                </a:solidFill>
              </a:rPr>
              <a:t>Pest control is necessary to reduce rodent populations,</a:t>
            </a:r>
            <a:br>
              <a:rPr lang="en-US" sz="2800" dirty="0">
                <a:solidFill>
                  <a:schemeClr val="accent6"/>
                </a:solidFill>
              </a:rPr>
            </a:br>
            <a:r>
              <a:rPr lang="en-US" sz="2800" dirty="0">
                <a:solidFill>
                  <a:schemeClr val="accent6"/>
                </a:solidFill>
              </a:rPr>
              <a:t>may be food sources for birds and other wildlife  </a:t>
            </a:r>
          </a:p>
          <a:p>
            <a:pPr marL="457200" indent="-457200">
              <a:buFont typeface="Arial" panose="020B0604020202020204" pitchFamily="34" charset="0"/>
              <a:buChar char="•"/>
            </a:pPr>
            <a:endParaRPr lang="en-US" sz="2800" dirty="0">
              <a:solidFill>
                <a:schemeClr val="accent6"/>
              </a:solidFill>
            </a:endParaRPr>
          </a:p>
          <a:p>
            <a:pPr marL="457200" indent="-457200">
              <a:buFont typeface="Arial" panose="020B0604020202020204" pitchFamily="34" charset="0"/>
              <a:buChar char="•"/>
            </a:pPr>
            <a:r>
              <a:rPr lang="en-US" sz="2800" dirty="0">
                <a:solidFill>
                  <a:schemeClr val="accent6"/>
                </a:solidFill>
              </a:rPr>
              <a:t>Vegetation management, physical barriers, and land use selection are management alternatives preferred </a:t>
            </a:r>
            <a:br>
              <a:rPr lang="en-US" sz="2800" dirty="0">
                <a:solidFill>
                  <a:schemeClr val="accent6"/>
                </a:solidFill>
              </a:rPr>
            </a:br>
            <a:r>
              <a:rPr lang="en-US" sz="2800" dirty="0">
                <a:solidFill>
                  <a:schemeClr val="accent6"/>
                </a:solidFill>
              </a:rPr>
              <a:t>to rodenticides</a:t>
            </a:r>
          </a:p>
        </p:txBody>
      </p:sp>
      <p:pic>
        <p:nvPicPr>
          <p:cNvPr id="5123"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6813" l="1429" r="95429"/>
                    </a14:imgEffect>
                  </a14:imgLayer>
                </a14:imgProps>
              </a:ext>
              <a:ext uri="{28A0092B-C50C-407E-A947-70E740481C1C}">
                <a14:useLocalDpi xmlns:a14="http://schemas.microsoft.com/office/drawing/2010/main" val="0"/>
              </a:ext>
            </a:extLst>
          </a:blip>
          <a:srcRect/>
          <a:stretch>
            <a:fillRect/>
          </a:stretch>
        </p:blipFill>
        <p:spPr bwMode="auto">
          <a:xfrm>
            <a:off x="6289509" y="3965732"/>
            <a:ext cx="808538" cy="5799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6813" l="1429" r="95429"/>
                    </a14:imgEffect>
                  </a14:imgLayer>
                </a14:imgProps>
              </a:ext>
              <a:ext uri="{28A0092B-C50C-407E-A947-70E740481C1C}">
                <a14:useLocalDpi xmlns:a14="http://schemas.microsoft.com/office/drawing/2010/main" val="0"/>
              </a:ext>
            </a:extLst>
          </a:blip>
          <a:srcRect/>
          <a:stretch>
            <a:fillRect/>
          </a:stretch>
        </p:blipFill>
        <p:spPr bwMode="auto">
          <a:xfrm rot="491749">
            <a:off x="4410469" y="3875284"/>
            <a:ext cx="879295" cy="6306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6813" l="1429" r="95429"/>
                    </a14:imgEffect>
                  </a14:imgLayer>
                </a14:imgProps>
              </a:ext>
              <a:ext uri="{28A0092B-C50C-407E-A947-70E740481C1C}">
                <a14:useLocalDpi xmlns:a14="http://schemas.microsoft.com/office/drawing/2010/main" val="0"/>
              </a:ext>
            </a:extLst>
          </a:blip>
          <a:srcRect/>
          <a:stretch>
            <a:fillRect/>
          </a:stretch>
        </p:blipFill>
        <p:spPr bwMode="auto">
          <a:xfrm rot="20617582">
            <a:off x="5432089" y="4371894"/>
            <a:ext cx="793305" cy="569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Image result for rodent transparent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21164" y="3746438"/>
            <a:ext cx="3147399" cy="1739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90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9" y="1268996"/>
            <a:ext cx="9447719" cy="4565848"/>
          </a:xfrm>
        </p:spPr>
        <p:txBody>
          <a:bodyPr/>
          <a:lstStyle/>
          <a:p>
            <a:pPr marL="342900" indent="-342900">
              <a:buFont typeface="Arial" panose="020B0604020202020204" pitchFamily="34" charset="0"/>
              <a:buChar char="•"/>
            </a:pPr>
            <a:r>
              <a:rPr lang="en-US" dirty="0"/>
              <a:t>Preventing litter &amp; waste from contaminating stormwater</a:t>
            </a:r>
          </a:p>
          <a:p>
            <a:pPr marL="342900" indent="-342900">
              <a:buFont typeface="Arial" panose="020B0604020202020204" pitchFamily="34" charset="0"/>
              <a:buChar char="•"/>
            </a:pPr>
            <a:r>
              <a:rPr lang="en-US" dirty="0"/>
              <a:t>Trash receptacles available to public </a:t>
            </a:r>
            <a:br>
              <a:rPr lang="en-US" dirty="0"/>
            </a:br>
            <a:r>
              <a:rPr lang="en-US" dirty="0"/>
              <a:t>and staff</a:t>
            </a:r>
          </a:p>
          <a:p>
            <a:pPr marL="342900" indent="-342900">
              <a:buFont typeface="Arial" panose="020B0604020202020204" pitchFamily="34" charset="0"/>
              <a:buChar char="•"/>
            </a:pPr>
            <a:r>
              <a:rPr lang="en-US" dirty="0"/>
              <a:t>Waste containers should be covered </a:t>
            </a:r>
            <a:br>
              <a:rPr lang="en-US" dirty="0"/>
            </a:br>
            <a:r>
              <a:rPr lang="en-US" dirty="0"/>
              <a:t>and protected from rainfall by locating </a:t>
            </a:r>
            <a:br>
              <a:rPr lang="en-US" dirty="0"/>
            </a:br>
            <a:r>
              <a:rPr lang="en-US" dirty="0"/>
              <a:t>away from places where stormwater </a:t>
            </a:r>
            <a:br>
              <a:rPr lang="en-US" dirty="0"/>
            </a:br>
            <a:r>
              <a:rPr lang="en-US" dirty="0"/>
              <a:t>may pond or flow</a:t>
            </a:r>
          </a:p>
          <a:p>
            <a:pPr marL="342900" indent="-342900">
              <a:buFont typeface="Arial" panose="020B0604020202020204" pitchFamily="34" charset="0"/>
              <a:buChar char="•"/>
            </a:pPr>
            <a:r>
              <a:rPr lang="en-US" dirty="0"/>
              <a:t>Maintain waste containers, detect </a:t>
            </a:r>
            <a:br>
              <a:rPr lang="en-US" dirty="0"/>
            </a:br>
            <a:r>
              <a:rPr lang="en-US" dirty="0"/>
              <a:t>and repair leaks as soon as possible</a:t>
            </a:r>
          </a:p>
          <a:p>
            <a:pPr marL="342900" indent="-342900">
              <a:buFont typeface="Arial" panose="020B0604020202020204" pitchFamily="34" charset="0"/>
              <a:buChar char="•"/>
            </a:pPr>
            <a:endParaRPr lang="en-US" dirty="0"/>
          </a:p>
        </p:txBody>
      </p:sp>
      <p:sp>
        <p:nvSpPr>
          <p:cNvPr id="3" name="Title 2"/>
          <p:cNvSpPr>
            <a:spLocks noGrp="1"/>
          </p:cNvSpPr>
          <p:nvPr>
            <p:ph type="title"/>
          </p:nvPr>
        </p:nvSpPr>
        <p:spPr/>
        <p:txBody>
          <a:bodyPr/>
          <a:lstStyle/>
          <a:p>
            <a:r>
              <a:rPr lang="en-US" dirty="0"/>
              <a:t>Good Housekeeping BMPs: Waste Management</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2913"/>
          <a:stretch/>
        </p:blipFill>
        <p:spPr bwMode="auto">
          <a:xfrm>
            <a:off x="8391833" y="3954429"/>
            <a:ext cx="2895870" cy="1891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7015" b="29618"/>
          <a:stretch/>
        </p:blipFill>
        <p:spPr>
          <a:xfrm>
            <a:off x="7537248" y="1827205"/>
            <a:ext cx="2014698" cy="1936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328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9" y="1291030"/>
            <a:ext cx="9311241" cy="4565848"/>
          </a:xfrm>
        </p:spPr>
        <p:txBody>
          <a:bodyPr/>
          <a:lstStyle/>
          <a:p>
            <a:pPr marL="342900" indent="-342900" defTabSz="914400">
              <a:buFont typeface="Arial" panose="020B0604020202020204" pitchFamily="34" charset="0"/>
              <a:buChar char="•"/>
              <a:defRPr/>
            </a:pPr>
            <a:r>
              <a:rPr lang="en-US" dirty="0"/>
              <a:t>Materials stored may include aircraft and ground vehicle maintenance fluids, fuels, detergents, fire fighting foam, and deicing/anti-icing chemicals </a:t>
            </a:r>
          </a:p>
          <a:p>
            <a:pPr marL="342900" indent="-342900" defTabSz="914400">
              <a:buFont typeface="Arial" panose="020B0604020202020204" pitchFamily="34" charset="0"/>
              <a:buChar char="•"/>
              <a:defRPr/>
            </a:pPr>
            <a:r>
              <a:rPr lang="en-US" dirty="0"/>
              <a:t>Basic principles of waste management </a:t>
            </a:r>
            <a:br>
              <a:rPr lang="en-US" dirty="0"/>
            </a:br>
            <a:r>
              <a:rPr lang="en-US" dirty="0"/>
              <a:t>apply to materials storage </a:t>
            </a:r>
          </a:p>
          <a:p>
            <a:pPr marL="342900" indent="-342900" defTabSz="914400">
              <a:buFont typeface="Arial" panose="020B0604020202020204" pitchFamily="34" charset="0"/>
              <a:buChar char="•"/>
              <a:defRPr/>
            </a:pPr>
            <a:r>
              <a:rPr lang="en-US" dirty="0"/>
              <a:t>Materials should be covered and stored, </a:t>
            </a:r>
            <a:br>
              <a:rPr lang="en-US" dirty="0"/>
            </a:br>
            <a:r>
              <a:rPr lang="en-US" dirty="0"/>
              <a:t>protected from rain water</a:t>
            </a:r>
          </a:p>
          <a:p>
            <a:pPr marL="342900" indent="-342900" defTabSz="914400">
              <a:buFont typeface="Arial" panose="020B0604020202020204" pitchFamily="34" charset="0"/>
              <a:buChar char="•"/>
              <a:defRPr/>
            </a:pPr>
            <a:r>
              <a:rPr lang="en-US" dirty="0"/>
              <a:t>Hazardous materials stored indoors, pallets with secondary containment may be applicable</a:t>
            </a:r>
          </a:p>
        </p:txBody>
      </p:sp>
      <p:sp>
        <p:nvSpPr>
          <p:cNvPr id="3" name="Title 2"/>
          <p:cNvSpPr>
            <a:spLocks noGrp="1"/>
          </p:cNvSpPr>
          <p:nvPr>
            <p:ph type="title"/>
          </p:nvPr>
        </p:nvSpPr>
        <p:spPr/>
        <p:txBody>
          <a:bodyPr/>
          <a:lstStyle/>
          <a:p>
            <a:r>
              <a:rPr lang="en-US" dirty="0"/>
              <a:t>Good Housekeeping BMPs: Materials Storage</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a:stretch>
            <a:fillRect/>
          </a:stretch>
        </p:blipFill>
        <p:spPr>
          <a:xfrm>
            <a:off x="8316011" y="2434813"/>
            <a:ext cx="2961459" cy="2478349"/>
          </a:xfrm>
          <a:prstGeom prst="rect">
            <a:avLst/>
          </a:prstGeom>
        </p:spPr>
      </p:pic>
    </p:spTree>
    <p:extLst>
      <p:ext uri="{BB962C8B-B14F-4D97-AF65-F5344CB8AC3E}">
        <p14:creationId xmlns:p14="http://schemas.microsoft.com/office/powerpoint/2010/main" val="146368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30" y="1268996"/>
            <a:ext cx="9290852" cy="4565848"/>
          </a:xfrm>
        </p:spPr>
        <p:txBody>
          <a:bodyPr/>
          <a:lstStyle/>
          <a:p>
            <a:pPr marL="342900" indent="-342900">
              <a:buFont typeface="Arial" panose="020B0604020202020204" pitchFamily="34" charset="0"/>
              <a:buChar char="•"/>
            </a:pPr>
            <a:r>
              <a:rPr lang="en-US" dirty="0"/>
              <a:t>Spill prevention relies heavily on </a:t>
            </a:r>
            <a:br>
              <a:rPr lang="en-US" dirty="0"/>
            </a:br>
            <a:r>
              <a:rPr lang="en-US" dirty="0"/>
              <a:t>good practices and procedures</a:t>
            </a:r>
          </a:p>
          <a:p>
            <a:pPr marL="342900" indent="-342900">
              <a:buFont typeface="Arial" panose="020B0604020202020204" pitchFamily="34" charset="0"/>
              <a:buChar char="•"/>
            </a:pPr>
            <a:r>
              <a:rPr lang="en-US" dirty="0"/>
              <a:t>Spill cleanup kits available where </a:t>
            </a:r>
            <a:br>
              <a:rPr lang="en-US" dirty="0"/>
            </a:br>
            <a:r>
              <a:rPr lang="en-US" dirty="0"/>
              <a:t>fluid transfers are conducted</a:t>
            </a:r>
          </a:p>
          <a:p>
            <a:pPr marL="342900" indent="-342900">
              <a:buFont typeface="Arial" panose="020B0604020202020204" pitchFamily="34" charset="0"/>
              <a:buChar char="•"/>
            </a:pPr>
            <a:r>
              <a:rPr lang="en-US" dirty="0"/>
              <a:t>Spill Kit = tools and materials for </a:t>
            </a:r>
            <a:br>
              <a:rPr lang="en-US" dirty="0"/>
            </a:br>
            <a:r>
              <a:rPr lang="en-US" dirty="0"/>
              <a:t>neutralizing and capturing spills</a:t>
            </a:r>
          </a:p>
          <a:p>
            <a:endParaRPr lang="en-US" dirty="0"/>
          </a:p>
        </p:txBody>
      </p:sp>
      <p:sp>
        <p:nvSpPr>
          <p:cNvPr id="3" name="Title 2"/>
          <p:cNvSpPr>
            <a:spLocks noGrp="1"/>
          </p:cNvSpPr>
          <p:nvPr>
            <p:ph type="title"/>
          </p:nvPr>
        </p:nvSpPr>
        <p:spPr/>
        <p:txBody>
          <a:bodyPr>
            <a:normAutofit/>
          </a:bodyPr>
          <a:lstStyle/>
          <a:p>
            <a:r>
              <a:rPr lang="en-US" dirty="0"/>
              <a:t>Good Housekeeping: Spill Prevention and Cleanup</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319" y="4256267"/>
            <a:ext cx="2465085" cy="15785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0541" y="4252155"/>
            <a:ext cx="2535573" cy="158268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9510" y="1357335"/>
            <a:ext cx="2813789" cy="21103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119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defTabSz="914400">
              <a:buFont typeface="Arial" panose="020B0604020202020204" pitchFamily="34" charset="0"/>
              <a:buChar char="•"/>
              <a:defRPr/>
            </a:pPr>
            <a:r>
              <a:rPr lang="en-US" dirty="0"/>
              <a:t>Airside pavements kept clean for aircraft safety   </a:t>
            </a:r>
          </a:p>
          <a:p>
            <a:pPr marL="342900" indent="-342900" defTabSz="914400">
              <a:buFont typeface="Arial" panose="020B0604020202020204" pitchFamily="34" charset="0"/>
              <a:buChar char="•"/>
              <a:defRPr/>
            </a:pPr>
            <a:r>
              <a:rPr lang="en-US" dirty="0"/>
              <a:t>Landside pavements kept clean, reduce pollution</a:t>
            </a:r>
          </a:p>
          <a:p>
            <a:pPr marL="342900" indent="-342900" defTabSz="914400">
              <a:buFont typeface="Arial" panose="020B0604020202020204" pitchFamily="34" charset="0"/>
              <a:buChar char="•"/>
              <a:defRPr/>
            </a:pPr>
            <a:r>
              <a:rPr lang="en-US" dirty="0"/>
              <a:t>Dust, hydrocarbons, and heavy metals </a:t>
            </a:r>
            <a:br>
              <a:rPr lang="en-US" dirty="0"/>
            </a:br>
            <a:r>
              <a:rPr lang="en-US" dirty="0"/>
              <a:t>can build up on pavements</a:t>
            </a:r>
          </a:p>
          <a:p>
            <a:pPr marL="342900" indent="-342900" defTabSz="914400">
              <a:buFont typeface="Arial" panose="020B0604020202020204" pitchFamily="34" charset="0"/>
              <a:buChar char="•"/>
              <a:defRPr/>
            </a:pPr>
            <a:r>
              <a:rPr lang="en-US" dirty="0"/>
              <a:t>Regular pavement sweeping and cleaning </a:t>
            </a:r>
            <a:br>
              <a:rPr lang="en-US" dirty="0"/>
            </a:br>
            <a:r>
              <a:rPr lang="en-US" dirty="0"/>
              <a:t>improves stormwater quality and reduces </a:t>
            </a:r>
            <a:br>
              <a:rPr lang="en-US" dirty="0"/>
            </a:br>
            <a:r>
              <a:rPr lang="en-US" dirty="0"/>
              <a:t>pollutant load on stormwater treatment facilities</a:t>
            </a:r>
          </a:p>
          <a:p>
            <a:pPr marL="342900" indent="-342900">
              <a:buFont typeface="Arial" panose="020B0604020202020204" pitchFamily="34" charset="0"/>
              <a:buChar char="•"/>
              <a:defRPr/>
            </a:pPr>
            <a:r>
              <a:rPr lang="en-US" dirty="0"/>
              <a:t>Special dust control needed in arid climates</a:t>
            </a:r>
          </a:p>
          <a:p>
            <a:pPr marL="342900" indent="-342900" defTabSz="914400">
              <a:spcBef>
                <a:spcPts val="0"/>
              </a:spcBef>
              <a:spcAft>
                <a:spcPts val="0"/>
              </a:spcAft>
              <a:buFont typeface="Arial" panose="020B0604020202020204" pitchFamily="34" charset="0"/>
              <a:buChar char="•"/>
              <a:defRPr/>
            </a:pPr>
            <a:endParaRPr lang="en-US" dirty="0"/>
          </a:p>
          <a:p>
            <a:endParaRPr lang="en-US" dirty="0"/>
          </a:p>
        </p:txBody>
      </p:sp>
      <p:sp>
        <p:nvSpPr>
          <p:cNvPr id="3" name="Title 2"/>
          <p:cNvSpPr>
            <a:spLocks noGrp="1"/>
          </p:cNvSpPr>
          <p:nvPr>
            <p:ph type="title"/>
          </p:nvPr>
        </p:nvSpPr>
        <p:spPr/>
        <p:txBody>
          <a:bodyPr/>
          <a:lstStyle/>
          <a:p>
            <a:r>
              <a:rPr lang="en-US" dirty="0"/>
              <a:t>Good Housekeeping: Clean Pavements </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1926" y="2426655"/>
            <a:ext cx="2461785" cy="13629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9287" y="4180215"/>
            <a:ext cx="2512566" cy="1676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998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30" y="1268996"/>
            <a:ext cx="9447720" cy="4565848"/>
          </a:xfrm>
        </p:spPr>
        <p:txBody>
          <a:bodyPr/>
          <a:lstStyle/>
          <a:p>
            <a:pPr marL="342900" indent="-342900">
              <a:buFont typeface="Arial" panose="020B0604020202020204" pitchFamily="34" charset="0"/>
              <a:buChar char="•"/>
            </a:pPr>
            <a:r>
              <a:rPr lang="en-US" dirty="0"/>
              <a:t>Maintenance and cleaning should be </a:t>
            </a:r>
            <a:br>
              <a:rPr lang="en-US" dirty="0"/>
            </a:br>
            <a:r>
              <a:rPr lang="en-US" dirty="0"/>
              <a:t>in designated areas where runoff is </a:t>
            </a:r>
            <a:br>
              <a:rPr lang="en-US" dirty="0"/>
            </a:br>
            <a:r>
              <a:rPr lang="en-US" dirty="0"/>
              <a:t>contained and properly disposed of</a:t>
            </a:r>
          </a:p>
          <a:p>
            <a:pPr marL="342900" indent="-342900">
              <a:buFont typeface="Arial" panose="020B0604020202020204" pitchFamily="34" charset="0"/>
              <a:buChar char="•"/>
            </a:pPr>
            <a:r>
              <a:rPr lang="en-US" dirty="0"/>
              <a:t>Maintenance of ground vehicles </a:t>
            </a:r>
            <a:br>
              <a:rPr lang="en-US" dirty="0"/>
            </a:br>
            <a:r>
              <a:rPr lang="en-US" dirty="0"/>
              <a:t>should be performed indoors</a:t>
            </a:r>
          </a:p>
          <a:p>
            <a:endParaRPr lang="en-US" dirty="0"/>
          </a:p>
        </p:txBody>
      </p:sp>
      <p:sp>
        <p:nvSpPr>
          <p:cNvPr id="3" name="Title 2"/>
          <p:cNvSpPr>
            <a:spLocks noGrp="1"/>
          </p:cNvSpPr>
          <p:nvPr>
            <p:ph type="title"/>
          </p:nvPr>
        </p:nvSpPr>
        <p:spPr/>
        <p:txBody>
          <a:bodyPr/>
          <a:lstStyle/>
          <a:p>
            <a:r>
              <a:rPr lang="en-US" dirty="0"/>
              <a:t>Good Housekeeping: Equipment / Vehicle Maintenance</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2387" y="3745562"/>
            <a:ext cx="3109122" cy="2066371"/>
          </a:xfrm>
          <a:prstGeom prst="rect">
            <a:avLst/>
          </a:prstGeom>
          <a:ln>
            <a:noFill/>
          </a:ln>
          <a:effectLst>
            <a:outerShdw blurRad="292100" dist="139700" dir="2700000" algn="tl" rotWithShape="0">
              <a:srgbClr val="333333">
                <a:alpha val="65000"/>
              </a:srgbClr>
            </a:outerShdw>
          </a:effectLst>
        </p:spPr>
      </p:pic>
      <p:pic>
        <p:nvPicPr>
          <p:cNvPr id="8" name="Picture 7"/>
          <p:cNvPicPr/>
          <p:nvPr/>
        </p:nvPicPr>
        <p:blipFill rotWithShape="1">
          <a:blip r:embed="rId4">
            <a:extLst>
              <a:ext uri="{28A0092B-C50C-407E-A947-70E740481C1C}">
                <a14:useLocalDpi xmlns:a14="http://schemas.microsoft.com/office/drawing/2010/main" val="0"/>
              </a:ext>
            </a:extLst>
          </a:blip>
          <a:srcRect r="3412" b="14524"/>
          <a:stretch/>
        </p:blipFill>
        <p:spPr bwMode="auto">
          <a:xfrm>
            <a:off x="3459480" y="3745562"/>
            <a:ext cx="3671512" cy="168487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7" name="Picture 6"/>
          <p:cNvPicPr>
            <a:picLocks noChangeAspect="1"/>
          </p:cNvPicPr>
          <p:nvPr/>
        </p:nvPicPr>
        <p:blipFill>
          <a:blip r:embed="rId5"/>
          <a:stretch>
            <a:fillRect/>
          </a:stretch>
        </p:blipFill>
        <p:spPr>
          <a:xfrm>
            <a:off x="7662387" y="1286429"/>
            <a:ext cx="2108835" cy="22654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278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9" y="1268996"/>
            <a:ext cx="9962881" cy="4565848"/>
          </a:xfrm>
        </p:spPr>
        <p:txBody>
          <a:bodyPr/>
          <a:lstStyle/>
          <a:p>
            <a:pPr marL="347472"/>
            <a:r>
              <a:rPr lang="en-US" kern="1200" dirty="0"/>
              <a:t>BMPs for AFFF:</a:t>
            </a:r>
          </a:p>
          <a:p>
            <a:pPr marL="347472" indent="-457200">
              <a:buFont typeface="Arial" panose="020B0604020202020204" pitchFamily="34" charset="0"/>
              <a:buChar char="•"/>
            </a:pPr>
            <a:r>
              <a:rPr lang="en-US" kern="1200" dirty="0"/>
              <a:t>Use of approved products</a:t>
            </a:r>
          </a:p>
          <a:p>
            <a:pPr marL="347472" indent="-457200">
              <a:buFont typeface="Arial" panose="020B0604020202020204" pitchFamily="34" charset="0"/>
              <a:buChar char="•"/>
            </a:pPr>
            <a:r>
              <a:rPr lang="en-US" kern="1200" dirty="0"/>
              <a:t>Store and handle properly</a:t>
            </a:r>
          </a:p>
          <a:p>
            <a:pPr marL="347472" indent="-457200">
              <a:buFont typeface="Arial" panose="020B0604020202020204" pitchFamily="34" charset="0"/>
              <a:buChar char="•"/>
            </a:pPr>
            <a:r>
              <a:rPr lang="en-US" kern="1200" dirty="0"/>
              <a:t>Dispose of expired product properly</a:t>
            </a:r>
          </a:p>
          <a:p>
            <a:pPr marL="347472" indent="-457200">
              <a:buFont typeface="Arial" panose="020B0604020202020204" pitchFamily="34" charset="0"/>
              <a:buChar char="•"/>
            </a:pPr>
            <a:r>
              <a:rPr lang="en-US" kern="1200" dirty="0"/>
              <a:t>Contain and dispose of AFFF dispensed </a:t>
            </a:r>
            <a:br>
              <a:rPr lang="en-US" kern="1200" dirty="0"/>
            </a:br>
            <a:r>
              <a:rPr lang="en-US" kern="1200" dirty="0"/>
              <a:t> during testing and training exercises</a:t>
            </a:r>
          </a:p>
          <a:p>
            <a:pPr marL="347472" indent="-457200">
              <a:buFont typeface="Arial" panose="020B0604020202020204" pitchFamily="34" charset="0"/>
              <a:buChar char="•"/>
            </a:pPr>
            <a:r>
              <a:rPr lang="en-US" kern="1200" dirty="0"/>
              <a:t>Collect and dispose of AFFF dispensed </a:t>
            </a:r>
            <a:br>
              <a:rPr lang="en-US" kern="1200" dirty="0"/>
            </a:br>
            <a:r>
              <a:rPr lang="en-US" kern="1200" dirty="0"/>
              <a:t> during emergency incidents</a:t>
            </a:r>
            <a:endParaRPr lang="en-US" dirty="0"/>
          </a:p>
        </p:txBody>
      </p:sp>
      <p:sp>
        <p:nvSpPr>
          <p:cNvPr id="3" name="Title 2"/>
          <p:cNvSpPr>
            <a:spLocks noGrp="1"/>
          </p:cNvSpPr>
          <p:nvPr>
            <p:ph type="title"/>
          </p:nvPr>
        </p:nvSpPr>
        <p:spPr/>
        <p:txBody>
          <a:bodyPr/>
          <a:lstStyle/>
          <a:p>
            <a:r>
              <a:rPr lang="en-US" dirty="0"/>
              <a:t>Good Housekeeping: </a:t>
            </a:r>
            <a:r>
              <a:rPr lang="en-US" kern="1200" dirty="0"/>
              <a:t>Aqueous Film-Forming Foam (AFFF)</a:t>
            </a:r>
            <a:endParaRPr lang="en-US" dirty="0"/>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8" name="Picture 2" descr="http://www1.expatica.com/upload/FirefighterTEX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418" y="3169920"/>
            <a:ext cx="3663576" cy="2514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09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actions or policies are considered </a:t>
            </a:r>
            <a:br>
              <a:rPr lang="en-US" dirty="0"/>
            </a:br>
            <a:r>
              <a:rPr lang="en-US" dirty="0"/>
              <a:t>good housekeeping?</a:t>
            </a:r>
          </a:p>
          <a:p>
            <a:pPr marL="347472" indent="-457200">
              <a:buFont typeface="+mj-lt"/>
              <a:buAutoNum type="alphaUcPeriod"/>
            </a:pPr>
            <a:r>
              <a:rPr lang="en-US" dirty="0" err="1"/>
              <a:t>Bioretention</a:t>
            </a:r>
            <a:endParaRPr lang="en-US" dirty="0"/>
          </a:p>
          <a:p>
            <a:pPr marL="347472" indent="-457200">
              <a:buFont typeface="+mj-lt"/>
              <a:buAutoNum type="alphaUcPeriod"/>
            </a:pPr>
            <a:r>
              <a:rPr lang="en-US" dirty="0"/>
              <a:t>Proper storage of waste materials</a:t>
            </a:r>
          </a:p>
          <a:p>
            <a:pPr marL="347472" indent="-457200">
              <a:buFont typeface="+mj-lt"/>
              <a:buAutoNum type="alphaUcPeriod"/>
            </a:pPr>
            <a:r>
              <a:rPr lang="en-US" dirty="0"/>
              <a:t>Employee Training</a:t>
            </a:r>
          </a:p>
          <a:p>
            <a:pPr marL="347472" indent="-457200">
              <a:buFont typeface="+mj-lt"/>
              <a:buAutoNum type="alphaUcPeriod"/>
            </a:pPr>
            <a:r>
              <a:rPr lang="en-US" dirty="0"/>
              <a:t>B &amp; C only</a:t>
            </a:r>
          </a:p>
          <a:p>
            <a:pPr marL="347472" indent="-457200">
              <a:buFont typeface="+mj-lt"/>
              <a:buAutoNum type="alphaUcPeriod"/>
            </a:pPr>
            <a:r>
              <a:rPr lang="en-US" dirty="0"/>
              <a:t>All of the above</a:t>
            </a:r>
          </a:p>
          <a:p>
            <a:endParaRPr lang="en-US" dirty="0"/>
          </a:p>
        </p:txBody>
      </p:sp>
      <p:sp>
        <p:nvSpPr>
          <p:cNvPr id="3" name="Title 2"/>
          <p:cNvSpPr>
            <a:spLocks noGrp="1"/>
          </p:cNvSpPr>
          <p:nvPr>
            <p:ph type="title"/>
          </p:nvPr>
        </p:nvSpPr>
        <p:spPr/>
        <p:txBody>
          <a:bodyPr/>
          <a:lstStyle/>
          <a:p>
            <a:r>
              <a:rPr lang="en-US" dirty="0"/>
              <a:t>Knowledge Check 3</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5084" y="3270907"/>
            <a:ext cx="2160954" cy="21609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335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defTabSz="914400">
              <a:defRPr/>
            </a:pPr>
            <a:r>
              <a:rPr lang="en-US" dirty="0"/>
              <a:t>True / False</a:t>
            </a:r>
          </a:p>
          <a:p>
            <a:pPr marL="347472" defTabSz="914400">
              <a:defRPr/>
            </a:pPr>
            <a:r>
              <a:rPr lang="en-US" dirty="0"/>
              <a:t>Regular pavement sweeping and cleaning will </a:t>
            </a:r>
            <a:br>
              <a:rPr lang="en-US" dirty="0"/>
            </a:br>
            <a:r>
              <a:rPr lang="en-US" dirty="0"/>
              <a:t>improve stormwater quality and reduce pollutant load </a:t>
            </a:r>
            <a:br>
              <a:rPr lang="en-US" dirty="0"/>
            </a:br>
            <a:r>
              <a:rPr lang="en-US" dirty="0"/>
              <a:t>on stormwater treatment facilities.</a:t>
            </a:r>
          </a:p>
          <a:p>
            <a:endParaRPr lang="en-US" dirty="0"/>
          </a:p>
        </p:txBody>
      </p:sp>
      <p:sp>
        <p:nvSpPr>
          <p:cNvPr id="3" name="Title 2"/>
          <p:cNvSpPr>
            <a:spLocks noGrp="1"/>
          </p:cNvSpPr>
          <p:nvPr>
            <p:ph type="title"/>
          </p:nvPr>
        </p:nvSpPr>
        <p:spPr/>
        <p:txBody>
          <a:bodyPr/>
          <a:lstStyle/>
          <a:p>
            <a:r>
              <a:rPr lang="en-US" dirty="0"/>
              <a:t>Knowledge Check 4</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5084" y="3270907"/>
            <a:ext cx="2160954" cy="21609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08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9" y="1268996"/>
            <a:ext cx="10073049" cy="4565848"/>
          </a:xfrm>
        </p:spPr>
        <p:txBody>
          <a:bodyPr/>
          <a:lstStyle/>
          <a:p>
            <a:r>
              <a:rPr lang="en-US" dirty="0"/>
              <a:t>In this course you will learn to:</a:t>
            </a:r>
          </a:p>
          <a:p>
            <a:pPr marL="342900" indent="-342900">
              <a:buFont typeface="Arial" panose="020B0604020202020204" pitchFamily="34" charset="0"/>
              <a:buChar char="•"/>
            </a:pPr>
            <a:r>
              <a:rPr lang="en-US" dirty="0"/>
              <a:t>Discuss how stormwater BMP selection </a:t>
            </a:r>
            <a:br>
              <a:rPr lang="en-US" dirty="0"/>
            </a:br>
            <a:r>
              <a:rPr lang="en-US" dirty="0"/>
              <a:t>is unique at airports  </a:t>
            </a:r>
          </a:p>
          <a:p>
            <a:pPr marL="342900" indent="-342900">
              <a:buFont typeface="Arial" panose="020B0604020202020204" pitchFamily="34" charset="0"/>
              <a:buChar char="•"/>
            </a:pPr>
            <a:r>
              <a:rPr lang="en-US" dirty="0"/>
              <a:t>Describe three categories of </a:t>
            </a:r>
            <a:r>
              <a:rPr lang="en-US" dirty="0" err="1"/>
              <a:t>stormwater</a:t>
            </a:r>
            <a:r>
              <a:rPr lang="en-US" dirty="0"/>
              <a:t> BMPs and </a:t>
            </a:r>
            <a:br>
              <a:rPr lang="en-US" dirty="0"/>
            </a:br>
            <a:r>
              <a:rPr lang="en-US" dirty="0"/>
              <a:t>define where each is applicable</a:t>
            </a:r>
          </a:p>
          <a:p>
            <a:pPr marL="342900" indent="-342900">
              <a:buFont typeface="Arial" panose="020B0604020202020204" pitchFamily="34" charset="0"/>
              <a:buChar char="•"/>
            </a:pPr>
            <a:r>
              <a:rPr lang="en-US" dirty="0"/>
              <a:t>Review three design case study examples of </a:t>
            </a:r>
            <a:br>
              <a:rPr lang="en-US" dirty="0"/>
            </a:br>
            <a:r>
              <a:rPr lang="en-US" dirty="0"/>
              <a:t>BMPs that fit within the airport environment </a:t>
            </a:r>
          </a:p>
          <a:p>
            <a:endParaRPr lang="en-US" dirty="0"/>
          </a:p>
        </p:txBody>
      </p:sp>
      <p:sp>
        <p:nvSpPr>
          <p:cNvPr id="3" name="Title 2"/>
          <p:cNvSpPr>
            <a:spLocks noGrp="1"/>
          </p:cNvSpPr>
          <p:nvPr>
            <p:ph type="title"/>
          </p:nvPr>
        </p:nvSpPr>
        <p:spPr/>
        <p:txBody>
          <a:bodyPr/>
          <a:lstStyle/>
          <a:p>
            <a:r>
              <a:rPr lang="en-US" dirty="0"/>
              <a:t>Course Objectives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spTree>
    <p:extLst>
      <p:ext uri="{BB962C8B-B14F-4D97-AF65-F5344CB8AC3E}">
        <p14:creationId xmlns:p14="http://schemas.microsoft.com/office/powerpoint/2010/main" val="266813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buFont typeface="Arial" panose="020B0604020202020204" pitchFamily="34" charset="0"/>
              <a:buChar char="•"/>
            </a:pPr>
            <a:r>
              <a:rPr lang="en-US" dirty="0"/>
              <a:t>Physical components of site</a:t>
            </a:r>
          </a:p>
          <a:p>
            <a:pPr marL="342900" indent="-342900">
              <a:buFont typeface="Arial" panose="020B0604020202020204" pitchFamily="34" charset="0"/>
              <a:buChar char="•"/>
            </a:pPr>
            <a:r>
              <a:rPr lang="en-US" dirty="0"/>
              <a:t>Conveyance structures through which stormwater flows</a:t>
            </a:r>
          </a:p>
          <a:p>
            <a:pPr marL="342900" indent="-342900">
              <a:buFont typeface="Arial" panose="020B0604020202020204" pitchFamily="34" charset="0"/>
              <a:buChar char="•"/>
            </a:pPr>
            <a:r>
              <a:rPr lang="en-US" dirty="0"/>
              <a:t>Pollutant removal and flow reduction </a:t>
            </a:r>
          </a:p>
          <a:p>
            <a:pPr marL="342900" indent="-342900">
              <a:buFont typeface="Arial" panose="020B0604020202020204" pitchFamily="34" charset="0"/>
              <a:buChar char="•"/>
            </a:pPr>
            <a:r>
              <a:rPr lang="en-US" dirty="0"/>
              <a:t>BMPs in series = Treatment Train</a:t>
            </a:r>
          </a:p>
          <a:p>
            <a:pPr marL="342900" indent="-342900">
              <a:buFont typeface="Arial" panose="020B0604020202020204" pitchFamily="34" charset="0"/>
              <a:buChar char="•"/>
            </a:pPr>
            <a:r>
              <a:rPr lang="en-US" dirty="0"/>
              <a:t>Designed by licensed professional</a:t>
            </a:r>
          </a:p>
          <a:p>
            <a:pPr marL="342900" indent="-342900">
              <a:buFont typeface="Arial" panose="020B0604020202020204" pitchFamily="34" charset="0"/>
              <a:buChar char="•"/>
            </a:pPr>
            <a:r>
              <a:rPr lang="en-US" dirty="0"/>
              <a:t>Beneficial to analyze needs as part </a:t>
            </a:r>
            <a:br>
              <a:rPr lang="en-US" dirty="0"/>
            </a:br>
            <a:r>
              <a:rPr lang="en-US" dirty="0"/>
              <a:t>of facility-wide planning</a:t>
            </a:r>
          </a:p>
          <a:p>
            <a:pPr marL="342900" indent="-342900">
              <a:spcBef>
                <a:spcPts val="0"/>
              </a:spcBef>
              <a:spcAft>
                <a:spcPts val="0"/>
              </a:spcAft>
              <a:buFont typeface="Arial" panose="020B0604020202020204" pitchFamily="34" charset="0"/>
              <a:buChar char="•"/>
            </a:pPr>
            <a:endParaRPr lang="en-US" dirty="0">
              <a:solidFill>
                <a:srgbClr val="F79B4F"/>
              </a:solidFill>
              <a:effectLst>
                <a:outerShdw blurRad="38100" dist="38100" dir="2700000" algn="tl">
                  <a:srgbClr val="000000">
                    <a:alpha val="43137"/>
                  </a:srgbClr>
                </a:outerShdw>
              </a:effectLst>
            </a:endParaRPr>
          </a:p>
          <a:p>
            <a:endParaRPr lang="en-US" dirty="0"/>
          </a:p>
        </p:txBody>
      </p:sp>
      <p:sp>
        <p:nvSpPr>
          <p:cNvPr id="3" name="Title 2"/>
          <p:cNvSpPr>
            <a:spLocks noGrp="1"/>
          </p:cNvSpPr>
          <p:nvPr>
            <p:ph type="title"/>
          </p:nvPr>
        </p:nvSpPr>
        <p:spPr/>
        <p:txBody>
          <a:bodyPr/>
          <a:lstStyle/>
          <a:p>
            <a:r>
              <a:rPr lang="en-US" dirty="0"/>
              <a:t>Structural BMPs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903" y="2465821"/>
            <a:ext cx="3011506" cy="161975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9335"/>
          <a:stretch/>
        </p:blipFill>
        <p:spPr>
          <a:xfrm>
            <a:off x="8293503" y="4321046"/>
            <a:ext cx="3011506" cy="15358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738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Structural BMPs Main Categories:</a:t>
            </a:r>
          </a:p>
          <a:p>
            <a:pPr marL="347472" indent="-457200">
              <a:buFont typeface="+mj-lt"/>
              <a:buAutoNum type="arabicPeriod"/>
            </a:pPr>
            <a:r>
              <a:rPr lang="en-US" dirty="0"/>
              <a:t>Pretreatment</a:t>
            </a:r>
          </a:p>
          <a:p>
            <a:pPr marL="347472" indent="-457200">
              <a:buFont typeface="+mj-lt"/>
              <a:buAutoNum type="arabicPeriod"/>
            </a:pPr>
            <a:r>
              <a:rPr lang="en-US" dirty="0"/>
              <a:t>Pollutant Removal </a:t>
            </a:r>
          </a:p>
          <a:p>
            <a:pPr marL="347472" indent="-457200">
              <a:buFont typeface="+mj-lt"/>
              <a:buAutoNum type="arabicPeriod"/>
            </a:pPr>
            <a:r>
              <a:rPr lang="en-US" dirty="0"/>
              <a:t>Detention Facilities</a:t>
            </a:r>
          </a:p>
          <a:p>
            <a:pPr marL="347472" indent="-457200">
              <a:buFont typeface="+mj-lt"/>
              <a:buAutoNum type="arabicPeriod"/>
            </a:pPr>
            <a:r>
              <a:rPr lang="en-US" dirty="0"/>
              <a:t>Infiltration</a:t>
            </a:r>
          </a:p>
          <a:p>
            <a:endParaRPr lang="en-US" dirty="0"/>
          </a:p>
          <a:p>
            <a:pPr marL="342900" indent="-342900">
              <a:buFont typeface="Arial" panose="020B0604020202020204" pitchFamily="34" charset="0"/>
              <a:buChar char="•"/>
            </a:pPr>
            <a:endParaRPr lang="en-US" dirty="0"/>
          </a:p>
        </p:txBody>
      </p:sp>
      <p:sp>
        <p:nvSpPr>
          <p:cNvPr id="3" name="Title 2"/>
          <p:cNvSpPr>
            <a:spLocks noGrp="1"/>
          </p:cNvSpPr>
          <p:nvPr>
            <p:ph type="title"/>
          </p:nvPr>
        </p:nvSpPr>
        <p:spPr/>
        <p:txBody>
          <a:bodyPr/>
          <a:lstStyle/>
          <a:p>
            <a:r>
              <a:rPr lang="en-US" dirty="0"/>
              <a:t>Categories of Structural BMPs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768" y="2853369"/>
            <a:ext cx="5339572" cy="30035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26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30" y="1268996"/>
            <a:ext cx="9345936" cy="4565848"/>
          </a:xfrm>
        </p:spPr>
        <p:txBody>
          <a:bodyPr/>
          <a:lstStyle/>
          <a:p>
            <a:pPr marL="347472" indent="-342900">
              <a:buFont typeface="Arial" panose="020B0604020202020204" pitchFamily="34" charset="0"/>
              <a:buChar char="•"/>
            </a:pPr>
            <a:r>
              <a:rPr lang="en-US" dirty="0"/>
              <a:t>Remove pollutants easiest to intercept: trash, oil, </a:t>
            </a:r>
            <a:br>
              <a:rPr lang="en-US" dirty="0"/>
            </a:br>
            <a:r>
              <a:rPr lang="en-US" dirty="0"/>
              <a:t>large sediment, extends life of downstream BMPs</a:t>
            </a:r>
          </a:p>
          <a:p>
            <a:pPr marL="4572"/>
            <a:r>
              <a:rPr lang="en-US" dirty="0">
                <a:solidFill>
                  <a:srgbClr val="FFC000"/>
                </a:solidFill>
                <a:effectLst>
                  <a:outerShdw blurRad="38100" dist="38100" dir="2700000" algn="tl">
                    <a:srgbClr val="000000">
                      <a:alpha val="43137"/>
                    </a:srgbClr>
                  </a:outerShdw>
                </a:effectLst>
              </a:rPr>
              <a:t>Airport compatible pretreatment BMPs</a:t>
            </a:r>
            <a:r>
              <a:rPr lang="en-US" dirty="0"/>
              <a:t>:</a:t>
            </a:r>
          </a:p>
          <a:p>
            <a:pPr marL="347472" indent="-342900">
              <a:buFont typeface="Arial" panose="020B0604020202020204" pitchFamily="34" charset="0"/>
              <a:buChar char="•"/>
            </a:pPr>
            <a:r>
              <a:rPr lang="en-US" dirty="0"/>
              <a:t>Inlet Filters</a:t>
            </a:r>
          </a:p>
          <a:p>
            <a:pPr marL="347472" indent="-342900">
              <a:buFont typeface="Arial" panose="020B0604020202020204" pitchFamily="34" charset="0"/>
              <a:buChar char="•"/>
            </a:pPr>
            <a:r>
              <a:rPr lang="en-US" dirty="0"/>
              <a:t>Vegetated Filter Strips and Grass Swales</a:t>
            </a:r>
          </a:p>
          <a:p>
            <a:pPr marL="347472" indent="-342900">
              <a:buFont typeface="Arial" panose="020B0604020202020204" pitchFamily="34" charset="0"/>
              <a:buChar char="•"/>
            </a:pPr>
            <a:r>
              <a:rPr lang="en-US" dirty="0"/>
              <a:t>Vegetated filter strips and grass swales</a:t>
            </a:r>
            <a:br>
              <a:rPr lang="en-US" dirty="0"/>
            </a:br>
            <a:r>
              <a:rPr lang="en-US" dirty="0"/>
              <a:t>used for infield drainage, count towards</a:t>
            </a:r>
            <a:br>
              <a:rPr lang="en-US" dirty="0"/>
            </a:br>
            <a:r>
              <a:rPr lang="en-US" dirty="0"/>
              <a:t>stormwater pre-treatment objectives</a:t>
            </a:r>
          </a:p>
          <a:p>
            <a:pPr>
              <a:spcBef>
                <a:spcPts val="0"/>
              </a:spcBef>
              <a:spcAft>
                <a:spcPts val="0"/>
              </a:spcAft>
            </a:pPr>
            <a:endParaRPr lang="en-US" sz="2000" i="1" dirty="0"/>
          </a:p>
          <a:p>
            <a:endParaRPr lang="en-US" dirty="0"/>
          </a:p>
        </p:txBody>
      </p:sp>
      <p:sp>
        <p:nvSpPr>
          <p:cNvPr id="3" name="Title 2"/>
          <p:cNvSpPr>
            <a:spLocks noGrp="1"/>
          </p:cNvSpPr>
          <p:nvPr>
            <p:ph type="title"/>
          </p:nvPr>
        </p:nvSpPr>
        <p:spPr/>
        <p:txBody>
          <a:bodyPr/>
          <a:lstStyle/>
          <a:p>
            <a:r>
              <a:rPr lang="en-US" dirty="0"/>
              <a:t>Pretreatment BMPs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095" y="3246496"/>
            <a:ext cx="3454704" cy="25910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682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30" y="1257979"/>
            <a:ext cx="9447720" cy="4565848"/>
          </a:xfrm>
        </p:spPr>
        <p:txBody>
          <a:bodyPr/>
          <a:lstStyle/>
          <a:p>
            <a:r>
              <a:rPr lang="en-US" dirty="0"/>
              <a:t>Pollutant removal BMPs remove pollutants already </a:t>
            </a:r>
            <a:br>
              <a:rPr lang="en-US" dirty="0"/>
            </a:br>
            <a:r>
              <a:rPr lang="en-US" dirty="0"/>
              <a:t>in stormwater, two main types: </a:t>
            </a:r>
          </a:p>
          <a:p>
            <a:pPr marL="347472" indent="-342900">
              <a:buFont typeface="Arial" panose="020B0604020202020204" pitchFamily="34" charset="0"/>
              <a:buChar char="•"/>
            </a:pPr>
            <a:r>
              <a:rPr lang="en-US" dirty="0"/>
              <a:t>Separator BMPs: effective at removal of oil and grease </a:t>
            </a:r>
          </a:p>
          <a:p>
            <a:pPr marL="347472" indent="-342900">
              <a:buFont typeface="Arial" panose="020B0604020202020204" pitchFamily="34" charset="0"/>
              <a:buChar char="•"/>
            </a:pPr>
            <a:r>
              <a:rPr lang="en-US" dirty="0"/>
              <a:t>Filtration BMPs: effective at removing many </a:t>
            </a:r>
            <a:br>
              <a:rPr lang="en-US" dirty="0"/>
            </a:br>
            <a:r>
              <a:rPr lang="en-US" dirty="0"/>
              <a:t>types of suspended pollutants</a:t>
            </a:r>
          </a:p>
          <a:p>
            <a:endParaRPr lang="en-US" dirty="0"/>
          </a:p>
        </p:txBody>
      </p:sp>
      <p:sp>
        <p:nvSpPr>
          <p:cNvPr id="3" name="Title 2"/>
          <p:cNvSpPr>
            <a:spLocks noGrp="1"/>
          </p:cNvSpPr>
          <p:nvPr>
            <p:ph type="title"/>
          </p:nvPr>
        </p:nvSpPr>
        <p:spPr/>
        <p:txBody>
          <a:bodyPr/>
          <a:lstStyle/>
          <a:p>
            <a:r>
              <a:rPr lang="en-US" dirty="0"/>
              <a:t>Pollutant Removal BMPs: Separators and Filtration </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850" y="3379472"/>
            <a:ext cx="3397114" cy="24715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615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9" y="1262893"/>
            <a:ext cx="9356954" cy="4477074"/>
          </a:xfrm>
        </p:spPr>
        <p:txBody>
          <a:bodyPr/>
          <a:lstStyle/>
          <a:p>
            <a:r>
              <a:rPr lang="en-US" dirty="0"/>
              <a:t>Oil/water separators are a common type of separator: </a:t>
            </a:r>
          </a:p>
          <a:p>
            <a:pPr marL="457200" indent="-457200">
              <a:buFont typeface="Arial" panose="020B0604020202020204" pitchFamily="34" charset="0"/>
              <a:buChar char="•"/>
            </a:pPr>
            <a:r>
              <a:rPr lang="en-US" dirty="0"/>
              <a:t>Treat runoff where potential for contamination by </a:t>
            </a:r>
            <a:br>
              <a:rPr lang="en-US" dirty="0"/>
            </a:br>
            <a:r>
              <a:rPr lang="en-US" dirty="0"/>
              <a:t>oils or other petroleum products</a:t>
            </a:r>
          </a:p>
          <a:p>
            <a:pPr marL="457200" indent="-457200">
              <a:buFont typeface="Arial" panose="020B0604020202020204" pitchFamily="34" charset="0"/>
              <a:buChar char="•"/>
            </a:pPr>
            <a:r>
              <a:rPr lang="en-US" dirty="0"/>
              <a:t>Example = vehicle maintenance facilities</a:t>
            </a:r>
          </a:p>
          <a:p>
            <a:pPr marL="342900" indent="-342900">
              <a:buFont typeface="Arial" panose="020B0604020202020204" pitchFamily="34" charset="0"/>
              <a:buChar char="•"/>
            </a:pPr>
            <a:r>
              <a:rPr lang="en-US" dirty="0"/>
              <a:t>High potential with number of aircraft and </a:t>
            </a:r>
            <a:br>
              <a:rPr lang="en-US" dirty="0"/>
            </a:br>
            <a:r>
              <a:rPr lang="en-US" dirty="0"/>
              <a:t>vehicles in operation </a:t>
            </a:r>
          </a:p>
          <a:p>
            <a:pPr marL="342900" indent="-342900">
              <a:buFont typeface="Arial" panose="020B0604020202020204" pitchFamily="34" charset="0"/>
              <a:buChar char="•"/>
            </a:pPr>
            <a:r>
              <a:rPr lang="en-US" dirty="0"/>
              <a:t>Locate separators near source to minimize </a:t>
            </a:r>
            <a:br>
              <a:rPr lang="en-US" dirty="0"/>
            </a:br>
            <a:r>
              <a:rPr lang="en-US" dirty="0"/>
              <a:t>volume of stormwater requiring treatment, </a:t>
            </a:r>
            <a:br>
              <a:rPr lang="en-US" dirty="0"/>
            </a:br>
            <a:r>
              <a:rPr lang="en-US" dirty="0"/>
              <a:t>reduce facility sizing and reduce costs</a:t>
            </a:r>
          </a:p>
          <a:p>
            <a:pPr marL="457200" lvl="1" indent="0">
              <a:buNone/>
            </a:pPr>
            <a:endParaRPr lang="en-US" sz="2400" dirty="0"/>
          </a:p>
          <a:p>
            <a:endParaRPr lang="en-US" sz="3200" dirty="0"/>
          </a:p>
        </p:txBody>
      </p:sp>
      <p:sp>
        <p:nvSpPr>
          <p:cNvPr id="3" name="Title 2"/>
          <p:cNvSpPr>
            <a:spLocks noGrp="1"/>
          </p:cNvSpPr>
          <p:nvPr>
            <p:ph type="title"/>
          </p:nvPr>
        </p:nvSpPr>
        <p:spPr/>
        <p:txBody>
          <a:bodyPr/>
          <a:lstStyle/>
          <a:p>
            <a:r>
              <a:rPr lang="en-US" dirty="0"/>
              <a:t>Pollutant Removal BMPs: Separators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7871" y="3352500"/>
            <a:ext cx="3317721" cy="24910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859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8" y="1262255"/>
            <a:ext cx="10348472" cy="4565848"/>
          </a:xfrm>
        </p:spPr>
        <p:txBody>
          <a:bodyPr/>
          <a:lstStyle/>
          <a:p>
            <a:pPr marL="342900" indent="-342900">
              <a:buFont typeface="Arial" panose="020B0604020202020204" pitchFamily="34" charset="0"/>
              <a:buChar char="•"/>
            </a:pPr>
            <a:r>
              <a:rPr lang="en-US" dirty="0"/>
              <a:t>Can be pre-designed proprietary media filter system </a:t>
            </a:r>
            <a:br>
              <a:rPr lang="en-US" dirty="0"/>
            </a:br>
            <a:r>
              <a:rPr lang="en-US" dirty="0"/>
              <a:t>or a custom site specific design </a:t>
            </a:r>
          </a:p>
          <a:p>
            <a:pPr marL="342900" indent="-342900">
              <a:buFont typeface="Arial" panose="020B0604020202020204" pitchFamily="34" charset="0"/>
              <a:buChar char="•"/>
            </a:pPr>
            <a:r>
              <a:rPr lang="en-US" dirty="0"/>
              <a:t>Are used to reduce suspended and </a:t>
            </a:r>
            <a:br>
              <a:rPr lang="en-US" dirty="0"/>
            </a:br>
            <a:r>
              <a:rPr lang="en-US" dirty="0"/>
              <a:t>dissolved pollutants in stormwater</a:t>
            </a:r>
          </a:p>
          <a:p>
            <a:endParaRPr lang="en-US" dirty="0"/>
          </a:p>
        </p:txBody>
      </p:sp>
      <p:sp>
        <p:nvSpPr>
          <p:cNvPr id="3" name="Title 2"/>
          <p:cNvSpPr>
            <a:spLocks noGrp="1"/>
          </p:cNvSpPr>
          <p:nvPr>
            <p:ph type="title"/>
          </p:nvPr>
        </p:nvSpPr>
        <p:spPr/>
        <p:txBody>
          <a:bodyPr/>
          <a:lstStyle/>
          <a:p>
            <a:r>
              <a:rPr lang="en-US" dirty="0"/>
              <a:t>Pollutant Removal BMPs: Filtration BMPs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763" y="3347884"/>
            <a:ext cx="4762578" cy="25022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432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9" y="1262255"/>
            <a:ext cx="9050614" cy="4565848"/>
          </a:xfrm>
        </p:spPr>
        <p:txBody>
          <a:bodyPr/>
          <a:lstStyle/>
          <a:p>
            <a:r>
              <a:rPr lang="en-US" dirty="0"/>
              <a:t>Stormwater detention facilities hold water </a:t>
            </a:r>
            <a:br>
              <a:rPr lang="en-US" dirty="0"/>
            </a:br>
            <a:r>
              <a:rPr lang="en-US" dirty="0"/>
              <a:t>above or below ground: </a:t>
            </a:r>
          </a:p>
          <a:p>
            <a:pPr marL="457200" indent="-457200">
              <a:buFont typeface="Arial" panose="020B0604020202020204" pitchFamily="34" charset="0"/>
              <a:buChar char="•"/>
            </a:pPr>
            <a:r>
              <a:rPr lang="en-US" dirty="0"/>
              <a:t>Provide removal of suspended pollutants </a:t>
            </a:r>
            <a:br>
              <a:rPr lang="en-US" dirty="0"/>
            </a:br>
            <a:r>
              <a:rPr lang="en-US" dirty="0"/>
              <a:t>through settling</a:t>
            </a:r>
          </a:p>
          <a:p>
            <a:pPr marL="347472" indent="-342900">
              <a:buFont typeface="Arial" panose="020B0604020202020204" pitchFamily="34" charset="0"/>
              <a:buChar char="•"/>
            </a:pPr>
            <a:r>
              <a:rPr lang="en-US" dirty="0"/>
              <a:t>Reduce discharge rates to mitigate for </a:t>
            </a:r>
            <a:br>
              <a:rPr lang="en-US" dirty="0"/>
            </a:br>
            <a:r>
              <a:rPr lang="en-US" dirty="0"/>
              <a:t>addition of impervious surfaces during development</a:t>
            </a:r>
          </a:p>
          <a:p>
            <a:pPr marL="347472" indent="-342900">
              <a:buFont typeface="Arial" panose="020B0604020202020204" pitchFamily="34" charset="0"/>
              <a:buChar char="•"/>
            </a:pPr>
            <a:r>
              <a:rPr lang="en-US" dirty="0"/>
              <a:t>Avoid above ground storage unless </a:t>
            </a:r>
            <a:br>
              <a:rPr lang="en-US" dirty="0"/>
            </a:br>
            <a:r>
              <a:rPr lang="en-US" dirty="0"/>
              <a:t>design can be modified to prevent </a:t>
            </a:r>
            <a:br>
              <a:rPr lang="en-US" dirty="0"/>
            </a:br>
            <a:r>
              <a:rPr lang="en-US" dirty="0"/>
              <a:t>from becoming a wildlife attractant</a:t>
            </a:r>
          </a:p>
        </p:txBody>
      </p:sp>
      <p:sp>
        <p:nvSpPr>
          <p:cNvPr id="3" name="Title 2"/>
          <p:cNvSpPr>
            <a:spLocks noGrp="1"/>
          </p:cNvSpPr>
          <p:nvPr>
            <p:ph type="title"/>
          </p:nvPr>
        </p:nvSpPr>
        <p:spPr/>
        <p:txBody>
          <a:bodyPr/>
          <a:lstStyle/>
          <a:p>
            <a:r>
              <a:rPr lang="en-US" dirty="0"/>
              <a:t>Detention Facilities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4242077"/>
            <a:ext cx="3027069" cy="1586026"/>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7462744" y="6055183"/>
            <a:ext cx="3867668" cy="369332"/>
          </a:xfrm>
          <a:prstGeom prst="rect">
            <a:avLst/>
          </a:prstGeom>
        </p:spPr>
        <p:txBody>
          <a:bodyPr wrap="square">
            <a:spAutoFit/>
          </a:bodyPr>
          <a:lstStyle/>
          <a:p>
            <a:pPr algn="ctr"/>
            <a:r>
              <a:rPr lang="en-US" dirty="0"/>
              <a:t>Special Cases Only</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5378" y="1681402"/>
            <a:ext cx="1871218" cy="1725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333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buFont typeface="Arial" panose="020B0604020202020204" pitchFamily="34" charset="0"/>
              <a:buChar char="•"/>
            </a:pPr>
            <a:r>
              <a:rPr lang="en-US" dirty="0"/>
              <a:t>Infiltration of runoff into the ground removes pollutants and prevents transportation to downstream waters</a:t>
            </a:r>
          </a:p>
          <a:p>
            <a:pPr marL="342900" indent="-342900">
              <a:buFont typeface="Arial" panose="020B0604020202020204" pitchFamily="34" charset="0"/>
              <a:buChar char="•"/>
            </a:pPr>
            <a:r>
              <a:rPr lang="en-US" dirty="0"/>
              <a:t>Infiltration BMPs can remove higher levels of pollutants</a:t>
            </a:r>
          </a:p>
          <a:p>
            <a:pPr marL="342900" indent="-342900">
              <a:buFont typeface="Arial" panose="020B0604020202020204" pitchFamily="34" charset="0"/>
              <a:buChar char="•"/>
            </a:pPr>
            <a:r>
              <a:rPr lang="en-US" dirty="0"/>
              <a:t>May require pre-treatment to protect groundwater</a:t>
            </a:r>
          </a:p>
          <a:p>
            <a:pPr marL="342900" indent="-342900">
              <a:buFont typeface="Arial" panose="020B0604020202020204" pitchFamily="34" charset="0"/>
              <a:buChar char="•"/>
            </a:pPr>
            <a:r>
              <a:rPr lang="en-US" dirty="0"/>
              <a:t>Drawdown rates may be slow, may need soil amendments, drain-tile pipe, or mechanism </a:t>
            </a:r>
            <a:br>
              <a:rPr lang="en-US" dirty="0"/>
            </a:br>
            <a:r>
              <a:rPr lang="en-US" dirty="0"/>
              <a:t>to draw down water within 48 hours</a:t>
            </a:r>
          </a:p>
          <a:p>
            <a:pPr marL="342900" indent="-342900">
              <a:buFont typeface="Arial" panose="020B0604020202020204" pitchFamily="34" charset="0"/>
              <a:buChar char="•"/>
            </a:pPr>
            <a:r>
              <a:rPr lang="en-US" dirty="0"/>
              <a:t>Avoid creating wildlife attractant</a:t>
            </a:r>
          </a:p>
        </p:txBody>
      </p:sp>
      <p:sp>
        <p:nvSpPr>
          <p:cNvPr id="3" name="Title 2"/>
          <p:cNvSpPr>
            <a:spLocks noGrp="1"/>
          </p:cNvSpPr>
          <p:nvPr>
            <p:ph type="title"/>
          </p:nvPr>
        </p:nvSpPr>
        <p:spPr/>
        <p:txBody>
          <a:bodyPr/>
          <a:lstStyle/>
          <a:p>
            <a:r>
              <a:rPr lang="en-US" dirty="0"/>
              <a:t>Infiltration Structural BMPs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2619" y="4011410"/>
            <a:ext cx="3234609" cy="18234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145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2011186" y="1257773"/>
            <a:ext cx="6629400" cy="427482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dirty="0"/>
              <a:t>Locating Structural BMPs Near Airfield Operations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sp>
        <p:nvSpPr>
          <p:cNvPr id="6" name="Rectangle 5"/>
          <p:cNvSpPr/>
          <p:nvPr/>
        </p:nvSpPr>
        <p:spPr>
          <a:xfrm>
            <a:off x="2630658" y="1392201"/>
            <a:ext cx="6583680" cy="369332"/>
          </a:xfrm>
          <a:prstGeom prst="rect">
            <a:avLst/>
          </a:prstGeom>
        </p:spPr>
        <p:txBody>
          <a:bodyPr wrap="square">
            <a:spAutoFit/>
          </a:bodyPr>
          <a:lstStyle/>
          <a:p>
            <a:pPr algn="ctr"/>
            <a:r>
              <a:rPr lang="en-US" b="1" dirty="0"/>
              <a:t>FAA AC 150/5300-13 Airport Design</a:t>
            </a:r>
            <a:endParaRPr lang="en-US" b="1" i="1" dirty="0"/>
          </a:p>
        </p:txBody>
      </p:sp>
      <p:sp>
        <p:nvSpPr>
          <p:cNvPr id="7" name="Rectangle 6"/>
          <p:cNvSpPr/>
          <p:nvPr/>
        </p:nvSpPr>
        <p:spPr>
          <a:xfrm>
            <a:off x="2630658" y="6045982"/>
            <a:ext cx="6583680" cy="369332"/>
          </a:xfrm>
          <a:prstGeom prst="rect">
            <a:avLst/>
          </a:prstGeom>
        </p:spPr>
        <p:txBody>
          <a:bodyPr wrap="square">
            <a:spAutoFit/>
          </a:bodyPr>
          <a:lstStyle/>
          <a:p>
            <a:pPr algn="ctr"/>
            <a:r>
              <a:rPr lang="en-US" i="1" dirty="0"/>
              <a:t>From: WSDOT Aviation Stormwater Design Manual, Chapter 2.</a:t>
            </a:r>
          </a:p>
        </p:txBody>
      </p:sp>
    </p:spTree>
    <p:extLst>
      <p:ext uri="{BB962C8B-B14F-4D97-AF65-F5344CB8AC3E}">
        <p14:creationId xmlns:p14="http://schemas.microsoft.com/office/powerpoint/2010/main" val="251154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2631" y="1469652"/>
            <a:ext cx="1145531" cy="2034826"/>
          </a:xfrm>
          <a:prstGeom prst="rect">
            <a:avLst/>
          </a:prstGeom>
          <a:ln>
            <a:noFill/>
          </a:ln>
          <a:effectLst>
            <a:outerShdw blurRad="292100" dist="139700" dir="2700000" algn="tl" rotWithShape="0">
              <a:srgbClr val="333333">
                <a:alpha val="65000"/>
              </a:srgbClr>
            </a:outerShdw>
          </a:effectLst>
        </p:spPr>
      </p:pic>
      <p:sp>
        <p:nvSpPr>
          <p:cNvPr id="2" name="Content Placeholder 1"/>
          <p:cNvSpPr>
            <a:spLocks noGrp="1"/>
          </p:cNvSpPr>
          <p:nvPr>
            <p:ph idx="1"/>
          </p:nvPr>
        </p:nvSpPr>
        <p:spPr>
          <a:xfrm>
            <a:off x="624329" y="1291030"/>
            <a:ext cx="8983833" cy="4565848"/>
          </a:xfrm>
        </p:spPr>
        <p:txBody>
          <a:bodyPr/>
          <a:lstStyle/>
          <a:p>
            <a:pPr marL="347472" indent="-342900">
              <a:buFont typeface="Arial" panose="020B0604020202020204" pitchFamily="34" charset="0"/>
              <a:buChar char="•"/>
            </a:pPr>
            <a:r>
              <a:rPr lang="en-US" dirty="0"/>
              <a:t>Regular inspections</a:t>
            </a:r>
          </a:p>
          <a:p>
            <a:pPr marL="347472" indent="-342900">
              <a:buFont typeface="Arial" panose="020B0604020202020204" pitchFamily="34" charset="0"/>
              <a:buChar char="•"/>
            </a:pPr>
            <a:r>
              <a:rPr lang="en-US" dirty="0"/>
              <a:t>Removal of sediment</a:t>
            </a:r>
          </a:p>
          <a:p>
            <a:pPr marL="347472" indent="-342900">
              <a:buFont typeface="Arial" panose="020B0604020202020204" pitchFamily="34" charset="0"/>
              <a:buChar char="•"/>
            </a:pPr>
            <a:r>
              <a:rPr lang="en-US" dirty="0"/>
              <a:t>Pump routine maintenance</a:t>
            </a:r>
          </a:p>
          <a:p>
            <a:pPr marL="347472" indent="-342900">
              <a:buFont typeface="Arial" panose="020B0604020202020204" pitchFamily="34" charset="0"/>
              <a:buChar char="•"/>
            </a:pPr>
            <a:r>
              <a:rPr lang="en-US" dirty="0"/>
              <a:t>Others specific to BMP</a:t>
            </a:r>
          </a:p>
          <a:p>
            <a:pPr marL="347472" indent="-342900">
              <a:buFont typeface="Arial" panose="020B0604020202020204" pitchFamily="34" charset="0"/>
              <a:buChar char="•"/>
            </a:pPr>
            <a:r>
              <a:rPr lang="en-US" dirty="0"/>
              <a:t>Refer to O&amp;M manual</a:t>
            </a:r>
          </a:p>
          <a:p>
            <a:pPr marL="347472" indent="-342900">
              <a:buFont typeface="Arial" panose="020B0604020202020204" pitchFamily="34" charset="0"/>
              <a:buChar char="•"/>
            </a:pPr>
            <a:r>
              <a:rPr lang="en-US" dirty="0"/>
              <a:t>Maintain to preserve </a:t>
            </a:r>
            <a:br>
              <a:rPr lang="en-US" dirty="0"/>
            </a:br>
            <a:r>
              <a:rPr lang="en-US" dirty="0"/>
              <a:t>their function</a:t>
            </a:r>
            <a:br>
              <a:rPr lang="en-US" dirty="0"/>
            </a:br>
            <a:endParaRPr lang="en-US" dirty="0"/>
          </a:p>
        </p:txBody>
      </p:sp>
      <p:sp>
        <p:nvSpPr>
          <p:cNvPr id="3" name="Title 2"/>
          <p:cNvSpPr>
            <a:spLocks noGrp="1"/>
          </p:cNvSpPr>
          <p:nvPr>
            <p:ph type="title"/>
          </p:nvPr>
        </p:nvSpPr>
        <p:spPr/>
        <p:txBody>
          <a:bodyPr/>
          <a:lstStyle/>
          <a:p>
            <a:r>
              <a:rPr lang="en-US" dirty="0"/>
              <a:t>Structural Maintenance of BMPs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2439" y="3798867"/>
            <a:ext cx="3237644" cy="195477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6577" y="1469652"/>
            <a:ext cx="1493850" cy="198758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3204" y="3798867"/>
            <a:ext cx="2400596" cy="19547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793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ChangeAspect="1"/>
          </p:cNvPicPr>
          <p:nvPr/>
        </p:nvPicPr>
        <p:blipFill rotWithShape="1">
          <a:blip r:embed="rId3" cstate="print">
            <a:extLst>
              <a:ext uri="{28A0092B-C50C-407E-A947-70E740481C1C}">
                <a14:useLocalDpi xmlns:a14="http://schemas.microsoft.com/office/drawing/2010/main" val="0"/>
              </a:ext>
            </a:extLst>
          </a:blip>
          <a:srcRect l="18660" t="22042" r="-485" b="16033"/>
          <a:stretch/>
        </p:blipFill>
        <p:spPr>
          <a:xfrm>
            <a:off x="6404547" y="9525"/>
            <a:ext cx="3675888" cy="2034632"/>
          </a:xfrm>
          <a:prstGeom prst="rect">
            <a:avLst/>
          </a:prstGeom>
          <a:ln w="38100">
            <a:noFill/>
          </a:ln>
        </p:spPr>
      </p:pic>
      <p:sp>
        <p:nvSpPr>
          <p:cNvPr id="4" name="Footer Placeholder 3"/>
          <p:cNvSpPr>
            <a:spLocks noGrp="1"/>
          </p:cNvSpPr>
          <p:nvPr>
            <p:ph type="ftr" sz="quarter" idx="4294967295"/>
          </p:nvPr>
        </p:nvSpPr>
        <p:spPr>
          <a:xfrm>
            <a:off x="0" y="6448425"/>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7306"/>
          <a:stretch/>
        </p:blipFill>
        <p:spPr>
          <a:xfrm>
            <a:off x="0" y="0"/>
            <a:ext cx="3092533" cy="2044157"/>
          </a:xfrm>
          <a:prstGeom prst="rect">
            <a:avLst/>
          </a:prstGeom>
          <a:ln w="38100" cmpd="sng">
            <a:noFill/>
          </a:ln>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1553" b="14477"/>
          <a:stretch/>
        </p:blipFill>
        <p:spPr>
          <a:xfrm>
            <a:off x="3092533" y="9525"/>
            <a:ext cx="3312014" cy="2034632"/>
          </a:xfrm>
          <a:prstGeom prst="rect">
            <a:avLst/>
          </a:prstGeom>
          <a:ln w="38100">
            <a:noFill/>
          </a:ln>
        </p:spPr>
      </p:pic>
      <p:sp>
        <p:nvSpPr>
          <p:cNvPr id="11" name="Subtitle 2"/>
          <p:cNvSpPr>
            <a:spLocks noGrp="1"/>
          </p:cNvSpPr>
          <p:nvPr>
            <p:ph type="subTitle" idx="1"/>
          </p:nvPr>
        </p:nvSpPr>
        <p:spPr>
          <a:xfrm>
            <a:off x="197905" y="4287084"/>
            <a:ext cx="10101127" cy="593521"/>
          </a:xfrm>
        </p:spPr>
        <p:txBody>
          <a:bodyPr anchor="ctr">
            <a:noAutofit/>
          </a:bodyPr>
          <a:lstStyle/>
          <a:p>
            <a:pPr algn="l">
              <a:lnSpc>
                <a:spcPct val="100000"/>
              </a:lnSpc>
            </a:pPr>
            <a:br>
              <a:rPr lang="en-US" sz="2400" dirty="0">
                <a:effectLst>
                  <a:outerShdw blurRad="38100" dist="38100" dir="2700000" algn="tl">
                    <a:srgbClr val="000000">
                      <a:alpha val="43137"/>
                    </a:srgbClr>
                  </a:outerShdw>
                </a:effectLst>
              </a:rPr>
            </a:br>
            <a:br>
              <a:rPr lang="en-US" sz="2400" dirty="0">
                <a:effectLst>
                  <a:outerShdw blurRad="38100" dist="38100" dir="2700000" algn="tl">
                    <a:srgbClr val="000000">
                      <a:alpha val="43137"/>
                    </a:srgbClr>
                  </a:outerShdw>
                </a:effectLst>
              </a:rPr>
            </a:br>
            <a:r>
              <a:rPr lang="en-US" sz="2400" b="0" dirty="0">
                <a:solidFill>
                  <a:srgbClr val="0F78AE"/>
                </a:solidFill>
                <a:effectLst>
                  <a:outerShdw blurRad="38100" dist="38100" dir="2700000" algn="tl">
                    <a:srgbClr val="000000">
                      <a:alpha val="43137"/>
                    </a:srgbClr>
                  </a:outerShdw>
                </a:effectLst>
              </a:rPr>
              <a:t>Lesson 1: Defining and Identifying Stormwater BMPs</a:t>
            </a:r>
            <a:endParaRPr lang="en-US" sz="2800" b="0" dirty="0">
              <a:solidFill>
                <a:srgbClr val="0F78AE"/>
              </a:solidFill>
              <a:effectLst>
                <a:outerShdw blurRad="38100" dist="38100" dir="2700000" algn="tl">
                  <a:srgbClr val="000000">
                    <a:alpha val="43137"/>
                  </a:srgbClr>
                </a:outerShdw>
              </a:effectLst>
            </a:endParaRPr>
          </a:p>
        </p:txBody>
      </p:sp>
      <p:pic>
        <p:nvPicPr>
          <p:cNvPr id="9" name="Content Placeholder 5"/>
          <p:cNvPicPr>
            <a:picLocks noChangeAspect="1"/>
          </p:cNvPicPr>
          <p:nvPr/>
        </p:nvPicPr>
        <p:blipFill rotWithShape="1">
          <a:blip r:embed="rId6" cstate="print">
            <a:extLst>
              <a:ext uri="{28A0092B-C50C-407E-A947-70E740481C1C}">
                <a14:useLocalDpi xmlns:a14="http://schemas.microsoft.com/office/drawing/2010/main" val="0"/>
              </a:ext>
            </a:extLst>
          </a:blip>
          <a:srcRect l="7943" t="42435" r="11616" b="22072"/>
          <a:stretch/>
        </p:blipFill>
        <p:spPr>
          <a:xfrm>
            <a:off x="0" y="2044156"/>
            <a:ext cx="10080435" cy="1965685"/>
          </a:xfrm>
          <a:prstGeom prst="rect">
            <a:avLst/>
          </a:prstGeom>
          <a:ln w="38100">
            <a:noFill/>
          </a:ln>
        </p:spPr>
      </p:pic>
      <p:pic>
        <p:nvPicPr>
          <p:cNvPr id="13" name="Picture 12"/>
          <p:cNvPicPr/>
          <p:nvPr/>
        </p:nvPicPr>
        <p:blipFill>
          <a:blip r:embed="rId7" cstate="print">
            <a:extLst>
              <a:ext uri="{28A0092B-C50C-407E-A947-70E740481C1C}">
                <a14:useLocalDpi xmlns:a14="http://schemas.microsoft.com/office/drawing/2010/main" val="0"/>
              </a:ext>
            </a:extLst>
          </a:blip>
          <a:stretch>
            <a:fillRect/>
          </a:stretch>
        </p:blipFill>
        <p:spPr>
          <a:xfrm>
            <a:off x="-1" y="-39688"/>
            <a:ext cx="3092534" cy="20838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83557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a:r>
              <a:rPr lang="en-US" dirty="0"/>
              <a:t>_________ treat runoff where potential for contamination by oils or other petroleum products, </a:t>
            </a:r>
            <a:br>
              <a:rPr lang="en-US" dirty="0"/>
            </a:br>
            <a:r>
              <a:rPr lang="en-US" dirty="0"/>
              <a:t>near vehicle maintenance facilities</a:t>
            </a:r>
          </a:p>
          <a:p>
            <a:pPr marL="347472" indent="-457200">
              <a:buFont typeface="+mj-lt"/>
              <a:buAutoNum type="alphaUcPeriod"/>
            </a:pPr>
            <a:r>
              <a:rPr lang="en-US" dirty="0"/>
              <a:t>Oil/water separators </a:t>
            </a:r>
          </a:p>
          <a:p>
            <a:pPr marL="347472" indent="-457200">
              <a:buFont typeface="+mj-lt"/>
              <a:buAutoNum type="alphaUcPeriod"/>
            </a:pPr>
            <a:r>
              <a:rPr lang="en-US" dirty="0"/>
              <a:t>Baffle style separators</a:t>
            </a:r>
          </a:p>
          <a:p>
            <a:pPr marL="347472" indent="-457200">
              <a:buFont typeface="+mj-lt"/>
              <a:buAutoNum type="alphaUcPeriod"/>
            </a:pPr>
            <a:r>
              <a:rPr lang="en-US" dirty="0"/>
              <a:t>Coalescing plate </a:t>
            </a:r>
          </a:p>
          <a:p>
            <a:pPr marL="347472" indent="-457200">
              <a:buFont typeface="+mj-lt"/>
              <a:buAutoNum type="alphaUcPeriod"/>
            </a:pPr>
            <a:r>
              <a:rPr lang="en-US" dirty="0"/>
              <a:t>None of the above</a:t>
            </a:r>
          </a:p>
          <a:p>
            <a:endParaRPr lang="en-US" dirty="0"/>
          </a:p>
        </p:txBody>
      </p:sp>
      <p:sp>
        <p:nvSpPr>
          <p:cNvPr id="3" name="Title 2"/>
          <p:cNvSpPr>
            <a:spLocks noGrp="1"/>
          </p:cNvSpPr>
          <p:nvPr>
            <p:ph type="title"/>
          </p:nvPr>
        </p:nvSpPr>
        <p:spPr/>
        <p:txBody>
          <a:bodyPr/>
          <a:lstStyle/>
          <a:p>
            <a:r>
              <a:rPr lang="en-US" dirty="0"/>
              <a:t>Knowledge Check 5</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5084" y="3270906"/>
            <a:ext cx="2160954" cy="21609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544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4336025" y="4395019"/>
            <a:ext cx="2684758" cy="1461859"/>
          </a:xfrm>
          <a:prstGeom prst="rect">
            <a:avLst/>
          </a:prstGeom>
          <a:ln>
            <a:noFill/>
          </a:ln>
          <a:effectLst>
            <a:outerShdw blurRad="292100" dist="139700" dir="2700000" algn="tl" rotWithShape="0">
              <a:srgbClr val="333333">
                <a:alpha val="65000"/>
              </a:srgbClr>
            </a:outerShdw>
          </a:effectLst>
        </p:spPr>
      </p:pic>
      <p:sp>
        <p:nvSpPr>
          <p:cNvPr id="2" name="Content Placeholder 1"/>
          <p:cNvSpPr>
            <a:spLocks noGrp="1"/>
          </p:cNvSpPr>
          <p:nvPr>
            <p:ph idx="1"/>
          </p:nvPr>
        </p:nvSpPr>
        <p:spPr>
          <a:xfrm>
            <a:off x="624329" y="1291030"/>
            <a:ext cx="9311241" cy="3398957"/>
          </a:xfrm>
        </p:spPr>
        <p:txBody>
          <a:bodyPr/>
          <a:lstStyle/>
          <a:p>
            <a:r>
              <a:rPr lang="en-US" dirty="0"/>
              <a:t>Temporary practices and controls that reduce </a:t>
            </a:r>
            <a:br>
              <a:rPr lang="en-US" dirty="0"/>
            </a:br>
            <a:r>
              <a:rPr lang="en-US" dirty="0"/>
              <a:t>stormwater pollution during construction activities:</a:t>
            </a:r>
          </a:p>
          <a:p>
            <a:pPr marL="347472" indent="-342900">
              <a:buFont typeface="Arial" panose="020B0604020202020204" pitchFamily="34" charset="0"/>
              <a:buChar char="•"/>
            </a:pPr>
            <a:r>
              <a:rPr lang="en-US" dirty="0"/>
              <a:t>Reducing soil erosion, keeping excess sediment from leaving site and impacting streams, rivers, waterbodies</a:t>
            </a:r>
          </a:p>
          <a:p>
            <a:pPr marL="347472" indent="-342900">
              <a:buFont typeface="Arial" panose="020B0604020202020204" pitchFamily="34" charset="0"/>
              <a:buChar char="•"/>
            </a:pPr>
            <a:r>
              <a:rPr lang="en-US" dirty="0"/>
              <a:t>Different BMPs may be substituted</a:t>
            </a:r>
          </a:p>
          <a:p>
            <a:endParaRPr lang="en-US" dirty="0"/>
          </a:p>
        </p:txBody>
      </p:sp>
      <p:sp>
        <p:nvSpPr>
          <p:cNvPr id="3" name="Title 2"/>
          <p:cNvSpPr>
            <a:spLocks noGrp="1"/>
          </p:cNvSpPr>
          <p:nvPr>
            <p:ph type="title"/>
          </p:nvPr>
        </p:nvSpPr>
        <p:spPr/>
        <p:txBody>
          <a:bodyPr/>
          <a:lstStyle/>
          <a:p>
            <a:r>
              <a:rPr lang="en-US" dirty="0"/>
              <a:t>What are Construction BMPs?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4352" y="3245778"/>
            <a:ext cx="3914737" cy="2611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728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9" y="1257979"/>
            <a:ext cx="9345936" cy="4565848"/>
          </a:xfrm>
        </p:spPr>
        <p:txBody>
          <a:bodyPr/>
          <a:lstStyle/>
          <a:p>
            <a:pPr marL="342900" indent="-342900">
              <a:buFont typeface="Arial" panose="020B0604020202020204" pitchFamily="34" charset="0"/>
              <a:buChar char="•"/>
            </a:pPr>
            <a:r>
              <a:rPr lang="en-US" dirty="0"/>
              <a:t>BMPs compatible with criteria: height, size, and surface effects in RPZ, OFZ, or other regulated space</a:t>
            </a:r>
          </a:p>
          <a:p>
            <a:pPr marL="342900" indent="-342900">
              <a:buFont typeface="Arial" panose="020B0604020202020204" pitchFamily="34" charset="0"/>
              <a:buChar char="•"/>
            </a:pPr>
            <a:r>
              <a:rPr lang="en-US" dirty="0"/>
              <a:t>BMPS = No wildlife attractants or</a:t>
            </a:r>
            <a:r>
              <a:rPr lang="en-US" b="1" dirty="0"/>
              <a:t> </a:t>
            </a:r>
            <a:r>
              <a:rPr lang="en-US" dirty="0"/>
              <a:t>wet ponds</a:t>
            </a:r>
          </a:p>
          <a:p>
            <a:pPr marL="342900" indent="-342900">
              <a:buFont typeface="Arial" panose="020B0604020202020204" pitchFamily="34" charset="0"/>
              <a:buChar char="•"/>
            </a:pPr>
            <a:r>
              <a:rPr lang="en-US" dirty="0"/>
              <a:t>BMPs not interfere with airfield access </a:t>
            </a:r>
            <a:br>
              <a:rPr lang="en-US" dirty="0"/>
            </a:br>
            <a:r>
              <a:rPr lang="en-US" dirty="0"/>
              <a:t>and security </a:t>
            </a:r>
          </a:p>
          <a:p>
            <a:pPr marL="342900" indent="-342900">
              <a:buFont typeface="Arial" panose="020B0604020202020204" pitchFamily="34" charset="0"/>
              <a:buChar char="•"/>
            </a:pPr>
            <a:r>
              <a:rPr lang="en-US" dirty="0"/>
              <a:t>FAA AC 150/5370-10G, </a:t>
            </a:r>
            <a:r>
              <a:rPr lang="en-US" i="1" dirty="0"/>
              <a:t>Standards for </a:t>
            </a:r>
            <a:br>
              <a:rPr lang="en-US" i="1" dirty="0"/>
            </a:br>
            <a:r>
              <a:rPr lang="en-US" i="1" dirty="0"/>
              <a:t>Specifying Construction of Airports</a:t>
            </a:r>
            <a:r>
              <a:rPr lang="en-US" dirty="0"/>
              <a:t>, </a:t>
            </a:r>
            <a:br>
              <a:rPr lang="en-US" dirty="0"/>
            </a:br>
            <a:r>
              <a:rPr lang="en-US" dirty="0"/>
              <a:t>Item P-156: Basic BMPs</a:t>
            </a:r>
          </a:p>
        </p:txBody>
      </p:sp>
      <p:sp>
        <p:nvSpPr>
          <p:cNvPr id="3" name="Title 2"/>
          <p:cNvSpPr>
            <a:spLocks noGrp="1"/>
          </p:cNvSpPr>
          <p:nvPr>
            <p:ph type="title"/>
          </p:nvPr>
        </p:nvSpPr>
        <p:spPr/>
        <p:txBody>
          <a:bodyPr/>
          <a:lstStyle/>
          <a:p>
            <a:r>
              <a:rPr lang="en-US" dirty="0"/>
              <a:t>Safety and Security in Selecting Construction BMPs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0208" y="2861187"/>
            <a:ext cx="3979564" cy="29846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176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buFont typeface="Arial" panose="020B0604020202020204" pitchFamily="34" charset="0"/>
              <a:buChar char="•"/>
            </a:pPr>
            <a:r>
              <a:rPr lang="en-US" dirty="0"/>
              <a:t>Design Decisions</a:t>
            </a:r>
          </a:p>
          <a:p>
            <a:pPr marL="342900" indent="-342900">
              <a:buFont typeface="Arial" panose="020B0604020202020204" pitchFamily="34" charset="0"/>
              <a:buChar char="•"/>
            </a:pPr>
            <a:r>
              <a:rPr lang="en-US" dirty="0"/>
              <a:t>Construction Management</a:t>
            </a:r>
          </a:p>
          <a:p>
            <a:pPr marL="342900" indent="-342900">
              <a:buFont typeface="Arial" panose="020B0604020202020204" pitchFamily="34" charset="0"/>
              <a:buChar char="•"/>
            </a:pPr>
            <a:r>
              <a:rPr lang="en-US" dirty="0"/>
              <a:t>Erosion Control / Soil Stabilization</a:t>
            </a:r>
          </a:p>
          <a:p>
            <a:pPr marL="342900" indent="-342900">
              <a:buFont typeface="Arial" panose="020B0604020202020204" pitchFamily="34" charset="0"/>
              <a:buChar char="•"/>
            </a:pPr>
            <a:r>
              <a:rPr lang="en-US" dirty="0"/>
              <a:t>Runoff and Sediment Control</a:t>
            </a:r>
          </a:p>
        </p:txBody>
      </p:sp>
      <p:sp>
        <p:nvSpPr>
          <p:cNvPr id="3" name="Title 2"/>
          <p:cNvSpPr>
            <a:spLocks noGrp="1"/>
          </p:cNvSpPr>
          <p:nvPr>
            <p:ph type="title"/>
          </p:nvPr>
        </p:nvSpPr>
        <p:spPr/>
        <p:txBody>
          <a:bodyPr/>
          <a:lstStyle/>
          <a:p>
            <a:r>
              <a:rPr lang="en-US" dirty="0"/>
              <a:t>Construction BMP Key Categories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3052721"/>
            <a:ext cx="3738879" cy="2804158"/>
          </a:xfrm>
          <a:prstGeom prst="rect">
            <a:avLst/>
          </a:prstGeom>
          <a:ln>
            <a:noFill/>
          </a:ln>
          <a:effectLst>
            <a:outerShdw blurRad="292100" dist="139700" dir="2700000" algn="tl" rotWithShape="0">
              <a:srgbClr val="333333">
                <a:alpha val="65000"/>
              </a:srgbClr>
            </a:outerShdw>
          </a:effec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569" t="37733" r="1629" b="259"/>
          <a:stretch/>
        </p:blipFill>
        <p:spPr bwMode="auto">
          <a:xfrm>
            <a:off x="4521534" y="3598606"/>
            <a:ext cx="2614842" cy="2258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551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r>
              <a:rPr lang="en-US" sz="2400" dirty="0">
                <a:solidFill>
                  <a:schemeClr val="tx1"/>
                </a:solidFill>
              </a:rPr>
              <a:t>Reduce disturbed area to reduce construction related erosion</a:t>
            </a:r>
          </a:p>
          <a:p>
            <a:pPr marL="342900" lvl="1" indent="-342900"/>
            <a:r>
              <a:rPr lang="en-US" sz="2400" dirty="0">
                <a:solidFill>
                  <a:schemeClr val="tx1"/>
                </a:solidFill>
              </a:rPr>
              <a:t>Natural areas left in place </a:t>
            </a:r>
          </a:p>
          <a:p>
            <a:pPr marL="342900" lvl="1" indent="-342900"/>
            <a:r>
              <a:rPr lang="en-US" sz="2400" dirty="0">
                <a:solidFill>
                  <a:schemeClr val="tx1"/>
                </a:solidFill>
              </a:rPr>
              <a:t>Buffer zones left undisturbed next to streams and lakes </a:t>
            </a:r>
          </a:p>
          <a:p>
            <a:endParaRPr lang="en-US" dirty="0"/>
          </a:p>
        </p:txBody>
      </p:sp>
      <p:sp>
        <p:nvSpPr>
          <p:cNvPr id="3" name="Title 2"/>
          <p:cNvSpPr>
            <a:spLocks noGrp="1"/>
          </p:cNvSpPr>
          <p:nvPr>
            <p:ph type="title"/>
          </p:nvPr>
        </p:nvSpPr>
        <p:spPr/>
        <p:txBody>
          <a:bodyPr/>
          <a:lstStyle/>
          <a:p>
            <a:r>
              <a:rPr lang="en-US" dirty="0"/>
              <a:t>Design Decisions for Construction BMPs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2635" y="1291030"/>
            <a:ext cx="5588719" cy="41915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151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8" y="1262255"/>
            <a:ext cx="10546776" cy="4565848"/>
          </a:xfrm>
        </p:spPr>
        <p:txBody>
          <a:bodyPr/>
          <a:lstStyle/>
          <a:p>
            <a:pPr marL="0" lvl="1" indent="0">
              <a:spcBef>
                <a:spcPts val="600"/>
              </a:spcBef>
              <a:spcAft>
                <a:spcPts val="600"/>
              </a:spcAft>
              <a:buNone/>
            </a:pPr>
            <a:r>
              <a:rPr lang="en-US" sz="2800" dirty="0">
                <a:solidFill>
                  <a:schemeClr val="accent6"/>
                </a:solidFill>
                <a:latin typeface="Arial" panose="020B0604020202020204" pitchFamily="34" charset="0"/>
              </a:rPr>
              <a:t>Reduce impacts during construction impact include:</a:t>
            </a:r>
          </a:p>
          <a:p>
            <a:pPr marL="347472" lvl="1" indent="-3429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ea typeface="+mn-ea"/>
              </a:rPr>
              <a:t>Identifying construction zone with fencing</a:t>
            </a:r>
          </a:p>
          <a:p>
            <a:pPr marL="347472" indent="-342900">
              <a:buFont typeface="Arial" panose="020B0604020202020204" pitchFamily="34" charset="0"/>
              <a:buChar char="•"/>
            </a:pPr>
            <a:r>
              <a:rPr lang="en-US" dirty="0"/>
              <a:t>Maintain a Spill Prevention plan</a:t>
            </a:r>
          </a:p>
          <a:p>
            <a:pPr marL="347472" indent="-342900" defTabSz="914400">
              <a:buFont typeface="Arial" panose="020B0604020202020204" pitchFamily="34" charset="0"/>
              <a:buChar char="•"/>
              <a:defRPr/>
            </a:pPr>
            <a:r>
              <a:rPr lang="en-US" dirty="0"/>
              <a:t>Dust control</a:t>
            </a:r>
          </a:p>
          <a:p>
            <a:pPr marL="347472" indent="-342900" defTabSz="914400">
              <a:buFont typeface="Arial" panose="020B0604020202020204" pitchFamily="34" charset="0"/>
              <a:buChar char="•"/>
              <a:defRPr/>
            </a:pPr>
            <a:r>
              <a:rPr lang="en-US" dirty="0"/>
              <a:t>Proper waste management </a:t>
            </a:r>
          </a:p>
          <a:p>
            <a:pPr marL="347472" indent="-342900" defTabSz="914400">
              <a:buFont typeface="Arial" panose="020B0604020202020204" pitchFamily="34" charset="0"/>
              <a:buChar char="•"/>
              <a:defRPr/>
            </a:pPr>
            <a:r>
              <a:rPr lang="en-US" dirty="0"/>
              <a:t>Dewatering water treatment plan</a:t>
            </a:r>
          </a:p>
          <a:p>
            <a:pPr marL="347472" indent="-342900">
              <a:buFont typeface="Arial" panose="020B0604020202020204" pitchFamily="34" charset="0"/>
              <a:buChar char="•"/>
            </a:pPr>
            <a:r>
              <a:rPr lang="en-US" dirty="0"/>
              <a:t>Temporary gravel in staging areas</a:t>
            </a:r>
            <a:br>
              <a:rPr lang="en-US" dirty="0"/>
            </a:br>
            <a:r>
              <a:rPr lang="en-US" dirty="0"/>
              <a:t>and parking areas</a:t>
            </a:r>
          </a:p>
          <a:p>
            <a:endParaRPr lang="en-US" dirty="0"/>
          </a:p>
          <a:p>
            <a:pPr marL="0" lvl="1" indent="0">
              <a:buNone/>
            </a:pPr>
            <a:endParaRPr lang="en-US" sz="2400" dirty="0">
              <a:latin typeface="Arial" panose="020B0604020202020204" pitchFamily="34" charset="0"/>
            </a:endParaRPr>
          </a:p>
          <a:p>
            <a:endParaRPr lang="en-US" dirty="0"/>
          </a:p>
        </p:txBody>
      </p:sp>
      <p:sp>
        <p:nvSpPr>
          <p:cNvPr id="3" name="Title 2"/>
          <p:cNvSpPr>
            <a:spLocks noGrp="1"/>
          </p:cNvSpPr>
          <p:nvPr>
            <p:ph type="title"/>
          </p:nvPr>
        </p:nvSpPr>
        <p:spPr/>
        <p:txBody>
          <a:bodyPr/>
          <a:lstStyle/>
          <a:p>
            <a:r>
              <a:rPr lang="en-US" dirty="0"/>
              <a:t>Construction Management BMPs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8249" y="2586958"/>
            <a:ext cx="4321526" cy="32411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603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9" y="1268996"/>
            <a:ext cx="10238302" cy="4565848"/>
          </a:xfrm>
        </p:spPr>
        <p:txBody>
          <a:bodyPr/>
          <a:lstStyle/>
          <a:p>
            <a:r>
              <a:rPr lang="en-US" dirty="0"/>
              <a:t>After earthwork, ground should be stabilized so </a:t>
            </a:r>
            <a:br>
              <a:rPr lang="en-US" dirty="0"/>
            </a:br>
            <a:r>
              <a:rPr lang="en-US" dirty="0"/>
              <a:t>soil doesn’t erode, best way is to:</a:t>
            </a:r>
            <a:endParaRPr lang="en-US" sz="2000" dirty="0">
              <a:solidFill>
                <a:schemeClr val="tx1">
                  <a:lumMod val="75000"/>
                  <a:lumOff val="25000"/>
                </a:schemeClr>
              </a:solidFill>
              <a:latin typeface="Articulate" panose="02000503040000020004" pitchFamily="2" charset="0"/>
            </a:endParaRPr>
          </a:p>
          <a:p>
            <a:pPr marL="347472" indent="-457200">
              <a:buFont typeface="Arial" panose="020B0604020202020204" pitchFamily="34" charset="0"/>
              <a:buChar char="•"/>
            </a:pPr>
            <a:r>
              <a:rPr lang="en-US" sz="2800" dirty="0">
                <a:solidFill>
                  <a:schemeClr val="accent6"/>
                </a:solidFill>
                <a:latin typeface="Arial" panose="020B0604020202020204" pitchFamily="34" charset="0"/>
              </a:rPr>
              <a:t>Seed ground, get vegetation started</a:t>
            </a:r>
            <a:br>
              <a:rPr lang="en-US" sz="2800" dirty="0">
                <a:solidFill>
                  <a:schemeClr val="accent6"/>
                </a:solidFill>
                <a:latin typeface="Arial" panose="020B0604020202020204" pitchFamily="34" charset="0"/>
              </a:rPr>
            </a:br>
            <a:r>
              <a:rPr lang="en-US" sz="2800" dirty="0">
                <a:solidFill>
                  <a:schemeClr val="accent6"/>
                </a:solidFill>
                <a:latin typeface="Arial" panose="020B0604020202020204" pitchFamily="34" charset="0"/>
              </a:rPr>
              <a:t>with combinations of seeding, mulch </a:t>
            </a:r>
            <a:br>
              <a:rPr lang="en-US" sz="2800" dirty="0">
                <a:solidFill>
                  <a:schemeClr val="accent6"/>
                </a:solidFill>
                <a:latin typeface="Arial" panose="020B0604020202020204" pitchFamily="34" charset="0"/>
              </a:rPr>
            </a:br>
            <a:r>
              <a:rPr lang="en-US" sz="2800" dirty="0">
                <a:solidFill>
                  <a:schemeClr val="accent6"/>
                </a:solidFill>
                <a:latin typeface="Arial" panose="020B0604020202020204" pitchFamily="34" charset="0"/>
              </a:rPr>
              <a:t>and stabilizers</a:t>
            </a:r>
          </a:p>
          <a:p>
            <a:pPr marL="347472"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Nets, blankets, erosion matting for</a:t>
            </a:r>
            <a:br>
              <a:rPr lang="en-US" sz="2800" dirty="0">
                <a:solidFill>
                  <a:schemeClr val="accent6"/>
                </a:solidFill>
                <a:latin typeface="Arial" panose="020B0604020202020204" pitchFamily="34" charset="0"/>
              </a:rPr>
            </a:br>
            <a:r>
              <a:rPr lang="en-US" sz="2800" dirty="0">
                <a:solidFill>
                  <a:schemeClr val="accent6"/>
                </a:solidFill>
                <a:latin typeface="Arial" panose="020B0604020202020204" pitchFamily="34" charset="0"/>
              </a:rPr>
              <a:t>steeper slopes securely fastened to</a:t>
            </a:r>
            <a:br>
              <a:rPr lang="en-US" sz="2800" dirty="0">
                <a:solidFill>
                  <a:schemeClr val="accent6"/>
                </a:solidFill>
                <a:latin typeface="Arial" panose="020B0604020202020204" pitchFamily="34" charset="0"/>
              </a:rPr>
            </a:br>
            <a:r>
              <a:rPr lang="en-US" sz="2800" dirty="0">
                <a:solidFill>
                  <a:schemeClr val="accent6"/>
                </a:solidFill>
                <a:latin typeface="Arial" panose="020B0604020202020204" pitchFamily="34" charset="0"/>
              </a:rPr>
              <a:t>prevent from being blown onto </a:t>
            </a:r>
            <a:br>
              <a:rPr lang="en-US" sz="2800" dirty="0">
                <a:solidFill>
                  <a:schemeClr val="accent6"/>
                </a:solidFill>
                <a:latin typeface="Arial" panose="020B0604020202020204" pitchFamily="34" charset="0"/>
              </a:rPr>
            </a:br>
            <a:r>
              <a:rPr lang="en-US" sz="2800" dirty="0">
                <a:solidFill>
                  <a:schemeClr val="accent6"/>
                </a:solidFill>
                <a:latin typeface="Arial" panose="020B0604020202020204" pitchFamily="34" charset="0"/>
              </a:rPr>
              <a:t>pavement services</a:t>
            </a:r>
          </a:p>
          <a:p>
            <a:endParaRPr lang="en-US" dirty="0"/>
          </a:p>
        </p:txBody>
      </p:sp>
      <p:sp>
        <p:nvSpPr>
          <p:cNvPr id="3" name="Title 2"/>
          <p:cNvSpPr>
            <a:spLocks noGrp="1"/>
          </p:cNvSpPr>
          <p:nvPr>
            <p:ph type="title"/>
          </p:nvPr>
        </p:nvSpPr>
        <p:spPr/>
        <p:txBody>
          <a:bodyPr>
            <a:normAutofit/>
          </a:bodyPr>
          <a:lstStyle/>
          <a:p>
            <a:r>
              <a:rPr lang="en-US" dirty="0"/>
              <a:t>Erosion Control/Soil Stabilization BMPs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8138" y="3981450"/>
            <a:ext cx="2795743" cy="186441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2681" y="1966663"/>
            <a:ext cx="2510914" cy="17492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330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9" y="1268996"/>
            <a:ext cx="8795093" cy="4565848"/>
          </a:xfrm>
        </p:spPr>
        <p:txBody>
          <a:bodyPr/>
          <a:lstStyle/>
          <a:p>
            <a:pPr marL="0" lvl="1" indent="0">
              <a:buNone/>
            </a:pPr>
            <a:r>
              <a:rPr lang="en-US" sz="2800" dirty="0">
                <a:solidFill>
                  <a:schemeClr val="accent6"/>
                </a:solidFill>
                <a:latin typeface="Arial" panose="020B0604020202020204" pitchFamily="34" charset="0"/>
              </a:rPr>
              <a:t>BMPs for sheet flow and shallow surface runoff have same goal: slow water down = less erosion</a:t>
            </a:r>
          </a:p>
          <a:p>
            <a:pPr marL="457200" lvl="1" indent="-457200">
              <a:spcBef>
                <a:spcPts val="0"/>
              </a:spcBef>
              <a:spcAft>
                <a:spcPts val="0"/>
              </a:spcAft>
              <a:buFont typeface="Arial" panose="020B0604020202020204" pitchFamily="34" charset="0"/>
              <a:buChar char="•"/>
            </a:pPr>
            <a:r>
              <a:rPr lang="en-US" sz="2800" dirty="0">
                <a:solidFill>
                  <a:schemeClr val="accent6"/>
                </a:solidFill>
                <a:latin typeface="Arial" panose="020B0604020202020204" pitchFamily="34" charset="0"/>
              </a:rPr>
              <a:t>Compost socks </a:t>
            </a:r>
          </a:p>
          <a:p>
            <a:pPr marL="457200" lvl="1" indent="-457200">
              <a:spcBef>
                <a:spcPts val="0"/>
              </a:spcBef>
              <a:spcAft>
                <a:spcPts val="0"/>
              </a:spcAft>
              <a:buFont typeface="Arial" panose="020B0604020202020204" pitchFamily="34" charset="0"/>
              <a:buChar char="•"/>
            </a:pPr>
            <a:r>
              <a:rPr lang="en-US" sz="2800" dirty="0">
                <a:solidFill>
                  <a:schemeClr val="accent6"/>
                </a:solidFill>
                <a:latin typeface="Arial" panose="020B0604020202020204" pitchFamily="34" charset="0"/>
              </a:rPr>
              <a:t>Sediment fences </a:t>
            </a:r>
          </a:p>
          <a:p>
            <a:pPr marL="457200" lvl="1" indent="-457200">
              <a:spcBef>
                <a:spcPts val="0"/>
              </a:spcBef>
              <a:spcAft>
                <a:spcPts val="0"/>
              </a:spcAft>
              <a:buFont typeface="Arial" panose="020B0604020202020204" pitchFamily="34" charset="0"/>
              <a:buChar char="•"/>
            </a:pPr>
            <a:r>
              <a:rPr lang="en-US" sz="2800" dirty="0">
                <a:solidFill>
                  <a:schemeClr val="accent6"/>
                </a:solidFill>
                <a:latin typeface="Arial" panose="020B0604020202020204" pitchFamily="34" charset="0"/>
              </a:rPr>
              <a:t>Vegetated filter strips</a:t>
            </a:r>
          </a:p>
          <a:p>
            <a:pPr marL="457200" lvl="1" indent="-457200">
              <a:spcBef>
                <a:spcPts val="0"/>
              </a:spcBef>
              <a:spcAft>
                <a:spcPts val="0"/>
              </a:spcAft>
              <a:buFont typeface="Arial" panose="020B0604020202020204" pitchFamily="34" charset="0"/>
              <a:buChar char="•"/>
            </a:pPr>
            <a:r>
              <a:rPr lang="en-US" sz="2800" dirty="0">
                <a:solidFill>
                  <a:schemeClr val="accent6"/>
                </a:solidFill>
                <a:latin typeface="Arial" panose="020B0604020202020204" pitchFamily="34" charset="0"/>
              </a:rPr>
              <a:t>Coir logs</a:t>
            </a:r>
          </a:p>
          <a:p>
            <a:pPr marL="457200" lvl="1" indent="-457200">
              <a:spcBef>
                <a:spcPts val="0"/>
              </a:spcBef>
              <a:spcAft>
                <a:spcPts val="0"/>
              </a:spcAft>
              <a:buFont typeface="Arial" panose="020B0604020202020204" pitchFamily="34" charset="0"/>
              <a:buChar char="•"/>
            </a:pPr>
            <a:r>
              <a:rPr lang="en-US" sz="2800" dirty="0">
                <a:solidFill>
                  <a:schemeClr val="accent6"/>
                </a:solidFill>
                <a:latin typeface="Arial" panose="020B0604020202020204" pitchFamily="34" charset="0"/>
              </a:rPr>
              <a:t>Compost berms</a:t>
            </a:r>
          </a:p>
          <a:p>
            <a:pPr marL="457200" lvl="1" indent="-457200">
              <a:spcBef>
                <a:spcPts val="0"/>
              </a:spcBef>
              <a:spcAft>
                <a:spcPts val="0"/>
              </a:spcAft>
              <a:buFont typeface="Arial" panose="020B0604020202020204" pitchFamily="34" charset="0"/>
              <a:buChar char="•"/>
            </a:pPr>
            <a:r>
              <a:rPr lang="en-US" sz="2800" dirty="0">
                <a:solidFill>
                  <a:schemeClr val="accent6"/>
                </a:solidFill>
                <a:latin typeface="Arial" panose="020B0604020202020204" pitchFamily="34" charset="0"/>
              </a:rPr>
              <a:t>Concrete washouts for</a:t>
            </a:r>
            <a:br>
              <a:rPr lang="en-US" sz="2800" dirty="0">
                <a:solidFill>
                  <a:schemeClr val="accent6"/>
                </a:solidFill>
                <a:latin typeface="Arial" panose="020B0604020202020204" pitchFamily="34" charset="0"/>
              </a:rPr>
            </a:br>
            <a:r>
              <a:rPr lang="en-US" sz="2800" dirty="0">
                <a:solidFill>
                  <a:schemeClr val="accent6"/>
                </a:solidFill>
                <a:latin typeface="Arial" panose="020B0604020202020204" pitchFamily="34" charset="0"/>
              </a:rPr>
              <a:t>capturing cement water</a:t>
            </a:r>
          </a:p>
          <a:p>
            <a:endParaRPr lang="en-US" dirty="0"/>
          </a:p>
        </p:txBody>
      </p:sp>
      <p:sp>
        <p:nvSpPr>
          <p:cNvPr id="3" name="Title 2"/>
          <p:cNvSpPr>
            <a:spLocks noGrp="1"/>
          </p:cNvSpPr>
          <p:nvPr>
            <p:ph type="title"/>
          </p:nvPr>
        </p:nvSpPr>
        <p:spPr/>
        <p:txBody>
          <a:bodyPr/>
          <a:lstStyle/>
          <a:p>
            <a:r>
              <a:rPr lang="en-US" dirty="0"/>
              <a:t>Runoff and Sediment Control</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1875" y="2332345"/>
            <a:ext cx="2794770" cy="209607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8415" b="21005"/>
          <a:stretch/>
        </p:blipFill>
        <p:spPr>
          <a:xfrm>
            <a:off x="8139818" y="3872835"/>
            <a:ext cx="3178186" cy="1977081"/>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7962355" y="5373179"/>
            <a:ext cx="3533111" cy="461665"/>
          </a:xfrm>
          <a:prstGeom prst="rect">
            <a:avLst/>
          </a:prstGeom>
          <a:noFill/>
        </p:spPr>
        <p:txBody>
          <a:bodyPr wrap="square" rtlCol="0">
            <a:spAutoFit/>
          </a:bodyPr>
          <a:lstStyle/>
          <a:p>
            <a:pPr algn="ctr"/>
            <a:r>
              <a:rPr lang="en-US" sz="2200" dirty="0">
                <a:solidFill>
                  <a:srgbClr val="FFFF00"/>
                </a:solidFill>
              </a:rPr>
              <a:t>Compost </a:t>
            </a:r>
            <a:r>
              <a:rPr lang="en-US" sz="2400" dirty="0">
                <a:solidFill>
                  <a:srgbClr val="FFFF00"/>
                </a:solidFill>
              </a:rPr>
              <a:t>Sock</a:t>
            </a:r>
          </a:p>
        </p:txBody>
      </p:sp>
    </p:spTree>
    <p:extLst>
      <p:ext uri="{BB962C8B-B14F-4D97-AF65-F5344CB8AC3E}">
        <p14:creationId xmlns:p14="http://schemas.microsoft.com/office/powerpoint/2010/main" val="130635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indent="-1138428"/>
            <a:r>
              <a:rPr lang="en-US" dirty="0">
                <a:solidFill>
                  <a:schemeClr val="accent6"/>
                </a:solidFill>
              </a:rPr>
              <a:t>BMPs address concentrated flow such as:</a:t>
            </a:r>
          </a:p>
          <a:p>
            <a:pPr marL="347472" lvl="2" indent="-342900">
              <a:lnSpc>
                <a:spcPct val="100000"/>
              </a:lnSpc>
              <a:spcBef>
                <a:spcPts val="600"/>
              </a:spcBef>
              <a:spcAft>
                <a:spcPts val="600"/>
              </a:spcAft>
            </a:pPr>
            <a:r>
              <a:rPr lang="en-US" sz="2800" dirty="0">
                <a:solidFill>
                  <a:schemeClr val="accent6"/>
                </a:solidFill>
              </a:rPr>
              <a:t>Inlet protection</a:t>
            </a:r>
          </a:p>
          <a:p>
            <a:pPr marL="347472" lvl="2" indent="-342900">
              <a:lnSpc>
                <a:spcPct val="100000"/>
              </a:lnSpc>
              <a:spcBef>
                <a:spcPts val="600"/>
              </a:spcBef>
              <a:spcAft>
                <a:spcPts val="600"/>
              </a:spcAft>
            </a:pPr>
            <a:r>
              <a:rPr lang="en-US" sz="2800" dirty="0">
                <a:solidFill>
                  <a:schemeClr val="accent6"/>
                </a:solidFill>
              </a:rPr>
              <a:t>Grass lined channels</a:t>
            </a:r>
          </a:p>
          <a:p>
            <a:pPr marL="347472" lvl="2" indent="-342900">
              <a:lnSpc>
                <a:spcPct val="100000"/>
              </a:lnSpc>
              <a:spcBef>
                <a:spcPts val="600"/>
              </a:spcBef>
              <a:spcAft>
                <a:spcPts val="600"/>
              </a:spcAft>
            </a:pPr>
            <a:r>
              <a:rPr lang="en-US" sz="2800" dirty="0">
                <a:solidFill>
                  <a:schemeClr val="accent6"/>
                </a:solidFill>
              </a:rPr>
              <a:t>Channel lining</a:t>
            </a:r>
          </a:p>
          <a:p>
            <a:pPr marL="347472" lvl="2" indent="-342900">
              <a:lnSpc>
                <a:spcPct val="100000"/>
              </a:lnSpc>
              <a:spcBef>
                <a:spcPts val="600"/>
              </a:spcBef>
              <a:spcAft>
                <a:spcPts val="600"/>
              </a:spcAft>
            </a:pPr>
            <a:r>
              <a:rPr lang="en-US" sz="2800" dirty="0">
                <a:solidFill>
                  <a:schemeClr val="accent6"/>
                </a:solidFill>
              </a:rPr>
              <a:t>Check dams or dikes</a:t>
            </a:r>
          </a:p>
          <a:p>
            <a:pPr marL="347472" lvl="2" indent="-342900">
              <a:lnSpc>
                <a:spcPct val="100000"/>
              </a:lnSpc>
              <a:spcBef>
                <a:spcPts val="600"/>
              </a:spcBef>
              <a:spcAft>
                <a:spcPts val="600"/>
              </a:spcAft>
            </a:pPr>
            <a:r>
              <a:rPr lang="en-US" sz="2800" dirty="0">
                <a:solidFill>
                  <a:schemeClr val="accent6"/>
                </a:solidFill>
              </a:rPr>
              <a:t>Pipe drains</a:t>
            </a:r>
          </a:p>
          <a:p>
            <a:pPr marL="347472" lvl="2" indent="-342900">
              <a:lnSpc>
                <a:spcPct val="100000"/>
              </a:lnSpc>
              <a:spcBef>
                <a:spcPts val="600"/>
              </a:spcBef>
              <a:spcAft>
                <a:spcPts val="600"/>
              </a:spcAft>
            </a:pPr>
            <a:r>
              <a:rPr lang="en-US" sz="2800" dirty="0">
                <a:solidFill>
                  <a:schemeClr val="accent6"/>
                </a:solidFill>
              </a:rPr>
              <a:t>Check dams or dikes slow flow</a:t>
            </a:r>
          </a:p>
          <a:p>
            <a:pPr marL="347472" lvl="2" indent="-342900">
              <a:lnSpc>
                <a:spcPct val="100000"/>
              </a:lnSpc>
              <a:spcBef>
                <a:spcPts val="600"/>
              </a:spcBef>
              <a:spcAft>
                <a:spcPts val="600"/>
              </a:spcAft>
            </a:pPr>
            <a:r>
              <a:rPr lang="en-US" sz="2800" dirty="0">
                <a:solidFill>
                  <a:schemeClr val="accent6"/>
                </a:solidFill>
              </a:rPr>
              <a:t>Pipe drains to divert flow</a:t>
            </a:r>
          </a:p>
          <a:p>
            <a:endParaRPr lang="en-US" dirty="0"/>
          </a:p>
        </p:txBody>
      </p:sp>
      <p:sp>
        <p:nvSpPr>
          <p:cNvPr id="3" name="Title 2"/>
          <p:cNvSpPr>
            <a:spLocks noGrp="1"/>
          </p:cNvSpPr>
          <p:nvPr>
            <p:ph type="title"/>
          </p:nvPr>
        </p:nvSpPr>
        <p:spPr/>
        <p:txBody>
          <a:bodyPr/>
          <a:lstStyle/>
          <a:p>
            <a:r>
              <a:rPr lang="en-US" dirty="0"/>
              <a:t>Runoff and Sediment Control: Concentrated Runoff</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275" r="4071"/>
          <a:stretch/>
        </p:blipFill>
        <p:spPr>
          <a:xfrm>
            <a:off x="6428632" y="2371248"/>
            <a:ext cx="2259587" cy="143369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1105" y="2371248"/>
            <a:ext cx="2220231" cy="145878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1106" y="4410643"/>
            <a:ext cx="2220231" cy="144623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8632" y="4381253"/>
            <a:ext cx="2244559" cy="14646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372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472"/>
            <a:r>
              <a:rPr lang="en-US" dirty="0"/>
              <a:t>Before discharging water offsite, sediment must be removed from stormwater with permits and regulations</a:t>
            </a:r>
          </a:p>
          <a:p>
            <a:pPr marL="347472"/>
            <a:r>
              <a:rPr lang="en-US" dirty="0"/>
              <a:t>“End of the line” sediment control examples:</a:t>
            </a:r>
          </a:p>
          <a:p>
            <a:pPr marL="347472" lvl="3" indent="-342900">
              <a:lnSpc>
                <a:spcPct val="100000"/>
              </a:lnSpc>
              <a:spcBef>
                <a:spcPts val="600"/>
              </a:spcBef>
              <a:spcAft>
                <a:spcPts val="600"/>
              </a:spcAft>
              <a:buFont typeface="Arial" panose="020B0604020202020204" pitchFamily="34" charset="0"/>
              <a:buChar char="•"/>
            </a:pPr>
            <a:r>
              <a:rPr lang="en-US" sz="2800" dirty="0">
                <a:solidFill>
                  <a:schemeClr val="accent6"/>
                </a:solidFill>
              </a:rPr>
              <a:t>Sediment traps and temporary sediment ponds: </a:t>
            </a:r>
            <a:br>
              <a:rPr lang="en-US" sz="2800" dirty="0">
                <a:solidFill>
                  <a:schemeClr val="accent6"/>
                </a:solidFill>
              </a:rPr>
            </a:br>
            <a:r>
              <a:rPr lang="en-US" sz="2800" dirty="0">
                <a:solidFill>
                  <a:schemeClr val="accent6"/>
                </a:solidFill>
              </a:rPr>
              <a:t>   only if maintained as a dry pond</a:t>
            </a:r>
          </a:p>
          <a:p>
            <a:pPr marL="347472" lvl="3" indent="-342900">
              <a:lnSpc>
                <a:spcPct val="100000"/>
              </a:lnSpc>
              <a:spcBef>
                <a:spcPts val="600"/>
              </a:spcBef>
              <a:spcAft>
                <a:spcPts val="600"/>
              </a:spcAft>
              <a:buFont typeface="Arial" panose="020B0604020202020204" pitchFamily="34" charset="0"/>
              <a:buChar char="•"/>
            </a:pPr>
            <a:r>
              <a:rPr lang="en-US" sz="2800" dirty="0">
                <a:solidFill>
                  <a:schemeClr val="accent6"/>
                </a:solidFill>
              </a:rPr>
              <a:t>Outlet protection</a:t>
            </a:r>
          </a:p>
          <a:p>
            <a:pPr marL="347472" lvl="3" indent="-342900">
              <a:lnSpc>
                <a:spcPct val="100000"/>
              </a:lnSpc>
              <a:spcBef>
                <a:spcPts val="600"/>
              </a:spcBef>
              <a:spcAft>
                <a:spcPts val="600"/>
              </a:spcAft>
              <a:buFont typeface="Arial" panose="020B0604020202020204" pitchFamily="34" charset="0"/>
              <a:buChar char="•"/>
            </a:pPr>
            <a:r>
              <a:rPr lang="en-US" sz="2800" dirty="0">
                <a:solidFill>
                  <a:schemeClr val="accent6"/>
                </a:solidFill>
              </a:rPr>
              <a:t>Compost socks </a:t>
            </a:r>
          </a:p>
          <a:p>
            <a:pPr marL="347472" lvl="3" indent="-342900">
              <a:lnSpc>
                <a:spcPct val="100000"/>
              </a:lnSpc>
              <a:spcBef>
                <a:spcPts val="600"/>
              </a:spcBef>
              <a:spcAft>
                <a:spcPts val="600"/>
              </a:spcAft>
              <a:buFont typeface="Arial" panose="020B0604020202020204" pitchFamily="34" charset="0"/>
              <a:buChar char="•"/>
            </a:pPr>
            <a:r>
              <a:rPr lang="en-US" sz="2800" dirty="0">
                <a:solidFill>
                  <a:schemeClr val="accent6"/>
                </a:solidFill>
              </a:rPr>
              <a:t>Vegetated spray fields</a:t>
            </a:r>
          </a:p>
          <a:p>
            <a:pPr lvl="1"/>
            <a:endParaRPr lang="en-US" dirty="0"/>
          </a:p>
        </p:txBody>
      </p:sp>
      <p:sp>
        <p:nvSpPr>
          <p:cNvPr id="3" name="Title 2"/>
          <p:cNvSpPr>
            <a:spLocks noGrp="1"/>
          </p:cNvSpPr>
          <p:nvPr>
            <p:ph type="title"/>
          </p:nvPr>
        </p:nvSpPr>
        <p:spPr/>
        <p:txBody>
          <a:bodyPr/>
          <a:lstStyle/>
          <a:p>
            <a:r>
              <a:rPr lang="en-US" dirty="0"/>
              <a:t>Runoff and Sediment Control</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8348" y="3784573"/>
            <a:ext cx="2761346" cy="207230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026" t="12000" b="13867"/>
          <a:stretch/>
        </p:blipFill>
        <p:spPr>
          <a:xfrm>
            <a:off x="9088915" y="2817017"/>
            <a:ext cx="2236762" cy="30398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323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9" y="1268996"/>
            <a:ext cx="10172201" cy="4565848"/>
          </a:xfrm>
        </p:spPr>
        <p:txBody>
          <a:bodyPr/>
          <a:lstStyle/>
          <a:p>
            <a:r>
              <a:rPr lang="en-US" dirty="0"/>
              <a:t>In this lesson you will learn to:</a:t>
            </a:r>
          </a:p>
          <a:p>
            <a:pPr marL="342900" indent="-342900">
              <a:buFont typeface="Arial" panose="020B0604020202020204" pitchFamily="34" charset="0"/>
              <a:buChar char="•"/>
            </a:pPr>
            <a:r>
              <a:rPr lang="en-US" dirty="0"/>
              <a:t>Define stormwater Best Management Practices (BMPs)</a:t>
            </a:r>
          </a:p>
          <a:p>
            <a:pPr marL="342900" indent="-342900">
              <a:buFont typeface="Arial" panose="020B0604020202020204" pitchFamily="34" charset="0"/>
              <a:buChar char="•"/>
            </a:pPr>
            <a:r>
              <a:rPr lang="en-US" dirty="0"/>
              <a:t>Identify BMP selection criteria unique </a:t>
            </a:r>
            <a:br>
              <a:rPr lang="en-US" dirty="0"/>
            </a:br>
            <a:r>
              <a:rPr lang="en-US" dirty="0"/>
              <a:t>to the airport environment</a:t>
            </a:r>
          </a:p>
          <a:p>
            <a:endParaRPr lang="en-US" dirty="0"/>
          </a:p>
        </p:txBody>
      </p:sp>
      <p:sp>
        <p:nvSpPr>
          <p:cNvPr id="3" name="Title 2"/>
          <p:cNvSpPr>
            <a:spLocks noGrp="1"/>
          </p:cNvSpPr>
          <p:nvPr>
            <p:ph type="title"/>
          </p:nvPr>
        </p:nvSpPr>
        <p:spPr/>
        <p:txBody>
          <a:bodyPr/>
          <a:lstStyle/>
          <a:p>
            <a:r>
              <a:rPr lang="en-US" dirty="0"/>
              <a:t>Lesson 1 Objectives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9984" y="2924850"/>
            <a:ext cx="4581294" cy="29320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13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Sometimes Basic Construction BMPs are not enough, advanced treatment options may be required:</a:t>
            </a:r>
          </a:p>
          <a:p>
            <a:pPr marL="347472" lvl="2" indent="-342900">
              <a:lnSpc>
                <a:spcPct val="100000"/>
              </a:lnSpc>
              <a:spcBef>
                <a:spcPts val="600"/>
              </a:spcBef>
              <a:spcAft>
                <a:spcPts val="600"/>
              </a:spcAft>
            </a:pPr>
            <a:r>
              <a:rPr lang="en-US" sz="2800" dirty="0">
                <a:solidFill>
                  <a:schemeClr val="accent6"/>
                </a:solidFill>
              </a:rPr>
              <a:t>Special runoff additives, to enhance particle </a:t>
            </a:r>
            <a:br>
              <a:rPr lang="en-US" sz="2800" dirty="0">
                <a:solidFill>
                  <a:schemeClr val="accent6"/>
                </a:solidFill>
              </a:rPr>
            </a:br>
            <a:r>
              <a:rPr lang="en-US" sz="2800" dirty="0">
                <a:solidFill>
                  <a:schemeClr val="accent6"/>
                </a:solidFill>
              </a:rPr>
              <a:t>cohesion: chitosan in advanced filtration systems</a:t>
            </a:r>
          </a:p>
          <a:p>
            <a:pPr marL="347472" lvl="2" indent="-342900">
              <a:lnSpc>
                <a:spcPct val="100000"/>
              </a:lnSpc>
              <a:spcBef>
                <a:spcPts val="600"/>
              </a:spcBef>
              <a:spcAft>
                <a:spcPts val="600"/>
              </a:spcAft>
            </a:pPr>
            <a:r>
              <a:rPr lang="en-US" sz="2800" dirty="0">
                <a:solidFill>
                  <a:schemeClr val="accent6"/>
                </a:solidFill>
              </a:rPr>
              <a:t>Electro-coagulation systems = alternative to </a:t>
            </a:r>
            <a:br>
              <a:rPr lang="en-US" sz="2800" dirty="0">
                <a:solidFill>
                  <a:schemeClr val="accent6"/>
                </a:solidFill>
              </a:rPr>
            </a:br>
            <a:r>
              <a:rPr lang="en-US" sz="2800" dirty="0">
                <a:solidFill>
                  <a:schemeClr val="accent6"/>
                </a:solidFill>
              </a:rPr>
              <a:t>use of chemical additives</a:t>
            </a:r>
          </a:p>
          <a:p>
            <a:pPr marL="347472" lvl="2" indent="-342900">
              <a:lnSpc>
                <a:spcPct val="100000"/>
              </a:lnSpc>
              <a:spcBef>
                <a:spcPts val="600"/>
              </a:spcBef>
              <a:spcAft>
                <a:spcPts val="600"/>
              </a:spcAft>
            </a:pPr>
            <a:r>
              <a:rPr lang="en-US" sz="2800" dirty="0">
                <a:solidFill>
                  <a:schemeClr val="accent6"/>
                </a:solidFill>
              </a:rPr>
              <a:t>pH Neutralization: contact with concrete, mortar </a:t>
            </a:r>
            <a:br>
              <a:rPr lang="en-US" sz="2800" dirty="0">
                <a:solidFill>
                  <a:schemeClr val="accent6"/>
                </a:solidFill>
              </a:rPr>
            </a:br>
            <a:r>
              <a:rPr lang="en-US" sz="2800" dirty="0">
                <a:solidFill>
                  <a:schemeClr val="accent6"/>
                </a:solidFill>
              </a:rPr>
              <a:t>or Portland cement, special CO</a:t>
            </a:r>
            <a:r>
              <a:rPr lang="en-US" sz="2800" baseline="-25000" dirty="0">
                <a:solidFill>
                  <a:schemeClr val="accent6"/>
                </a:solidFill>
              </a:rPr>
              <a:t>2 </a:t>
            </a:r>
            <a:r>
              <a:rPr lang="en-US" sz="2800" dirty="0">
                <a:solidFill>
                  <a:schemeClr val="accent6"/>
                </a:solidFill>
              </a:rPr>
              <a:t>systems</a:t>
            </a:r>
            <a:endParaRPr lang="en-US" sz="2800" dirty="0"/>
          </a:p>
          <a:p>
            <a:endParaRPr lang="en-US" dirty="0"/>
          </a:p>
        </p:txBody>
      </p:sp>
      <p:sp>
        <p:nvSpPr>
          <p:cNvPr id="3" name="Title 2"/>
          <p:cNvSpPr>
            <a:spLocks noGrp="1"/>
          </p:cNvSpPr>
          <p:nvPr>
            <p:ph type="title"/>
          </p:nvPr>
        </p:nvSpPr>
        <p:spPr/>
        <p:txBody>
          <a:bodyPr/>
          <a:lstStyle/>
          <a:p>
            <a:r>
              <a:rPr lang="en-US" dirty="0"/>
              <a:t>Runoff and Sediment Control: Advanced Treatment</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7899" y="4177638"/>
            <a:ext cx="2238986" cy="167923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7899" y="2412806"/>
            <a:ext cx="2238986" cy="14915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86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True or False</a:t>
            </a:r>
          </a:p>
          <a:p>
            <a:r>
              <a:rPr lang="en-US" dirty="0"/>
              <a:t>Construction BMPs are generally temporary in nature.  </a:t>
            </a:r>
          </a:p>
          <a:p>
            <a:endParaRPr lang="en-US" dirty="0"/>
          </a:p>
        </p:txBody>
      </p:sp>
      <p:sp>
        <p:nvSpPr>
          <p:cNvPr id="3" name="Title 2"/>
          <p:cNvSpPr>
            <a:spLocks noGrp="1"/>
          </p:cNvSpPr>
          <p:nvPr>
            <p:ph type="title"/>
          </p:nvPr>
        </p:nvSpPr>
        <p:spPr/>
        <p:txBody>
          <a:bodyPr/>
          <a:lstStyle/>
          <a:p>
            <a:r>
              <a:rPr lang="en-US" dirty="0"/>
              <a:t>Knowledge Check 6</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5084" y="3270907"/>
            <a:ext cx="2160954" cy="21609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10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True or False</a:t>
            </a:r>
          </a:p>
          <a:p>
            <a:r>
              <a:rPr lang="en-US" dirty="0"/>
              <a:t>Good Housekeeping BMPs are a category of</a:t>
            </a:r>
            <a:br>
              <a:rPr lang="en-US" dirty="0"/>
            </a:br>
            <a:r>
              <a:rPr lang="en-US" dirty="0"/>
              <a:t>structural BMPs.  </a:t>
            </a:r>
          </a:p>
          <a:p>
            <a:endParaRPr lang="en-US" dirty="0"/>
          </a:p>
        </p:txBody>
      </p:sp>
      <p:sp>
        <p:nvSpPr>
          <p:cNvPr id="3" name="Title 2"/>
          <p:cNvSpPr>
            <a:spLocks noGrp="1"/>
          </p:cNvSpPr>
          <p:nvPr>
            <p:ph type="title"/>
          </p:nvPr>
        </p:nvSpPr>
        <p:spPr/>
        <p:txBody>
          <a:bodyPr/>
          <a:lstStyle/>
          <a:p>
            <a:r>
              <a:rPr lang="en-US" dirty="0"/>
              <a:t>Knowledge Check 7</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5084" y="3270907"/>
            <a:ext cx="2160954" cy="21609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551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this lesson you learned to identify:</a:t>
            </a:r>
          </a:p>
          <a:p>
            <a:pPr marL="342900" indent="-342900">
              <a:buFont typeface="Arial" panose="020B0604020202020204" pitchFamily="34" charset="0"/>
              <a:buChar char="•"/>
            </a:pPr>
            <a:r>
              <a:rPr lang="en-US" dirty="0"/>
              <a:t>Different types of </a:t>
            </a:r>
            <a:r>
              <a:rPr lang="en-US" dirty="0" err="1"/>
              <a:t>stormwater</a:t>
            </a:r>
            <a:r>
              <a:rPr lang="en-US" dirty="0"/>
              <a:t> Best Management Practices (BMPs)</a:t>
            </a:r>
          </a:p>
          <a:p>
            <a:pPr marL="342900" indent="-342900">
              <a:buFont typeface="Arial" panose="020B0604020202020204" pitchFamily="34" charset="0"/>
              <a:buChar char="•"/>
            </a:pPr>
            <a:r>
              <a:rPr lang="en-US" dirty="0"/>
              <a:t>BMP selection criteria unique to the airport environment</a:t>
            </a:r>
          </a:p>
          <a:p>
            <a:endParaRPr lang="en-US" dirty="0"/>
          </a:p>
        </p:txBody>
      </p:sp>
      <p:sp>
        <p:nvSpPr>
          <p:cNvPr id="3" name="Title 2"/>
          <p:cNvSpPr>
            <a:spLocks noGrp="1"/>
          </p:cNvSpPr>
          <p:nvPr>
            <p:ph type="title"/>
          </p:nvPr>
        </p:nvSpPr>
        <p:spPr/>
        <p:txBody>
          <a:bodyPr/>
          <a:lstStyle/>
          <a:p>
            <a:r>
              <a:rPr lang="en-US" dirty="0"/>
              <a:t>Lesson Summary</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6088" y="3925248"/>
            <a:ext cx="3676500" cy="193163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3854" y="3925248"/>
            <a:ext cx="2644291" cy="19574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270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a:blip r:embed="rId3" cstate="print">
            <a:extLst>
              <a:ext uri="{28A0092B-C50C-407E-A947-70E740481C1C}">
                <a14:useLocalDpi xmlns:a14="http://schemas.microsoft.com/office/drawing/2010/main" val="0"/>
              </a:ext>
            </a:extLst>
          </a:blip>
          <a:stretch>
            <a:fillRect/>
          </a:stretch>
        </p:blipFill>
        <p:spPr>
          <a:xfrm>
            <a:off x="-1" y="-39688"/>
            <a:ext cx="3092533" cy="2083843"/>
          </a:xfrm>
          <a:prstGeom prst="rect">
            <a:avLst/>
          </a:prstGeom>
          <a:ln>
            <a:noFill/>
          </a:ln>
          <a:effectLst>
            <a:outerShdw blurRad="292100" dist="139700" dir="2700000" algn="tl" rotWithShape="0">
              <a:srgbClr val="333333">
                <a:alpha val="65000"/>
              </a:srgbClr>
            </a:outerShdw>
          </a:effectLst>
        </p:spPr>
      </p:pic>
      <p:pic>
        <p:nvPicPr>
          <p:cNvPr id="10" name="Content Placeholder 9"/>
          <p:cNvPicPr>
            <a:picLocks noChangeAspect="1"/>
          </p:cNvPicPr>
          <p:nvPr/>
        </p:nvPicPr>
        <p:blipFill rotWithShape="1">
          <a:blip r:embed="rId4" cstate="print">
            <a:extLst>
              <a:ext uri="{28A0092B-C50C-407E-A947-70E740481C1C}">
                <a14:useLocalDpi xmlns:a14="http://schemas.microsoft.com/office/drawing/2010/main" val="0"/>
              </a:ext>
            </a:extLst>
          </a:blip>
          <a:srcRect l="18660" t="22042" r="-485" b="16033"/>
          <a:stretch/>
        </p:blipFill>
        <p:spPr>
          <a:xfrm>
            <a:off x="6404547" y="9525"/>
            <a:ext cx="3675888" cy="2034632"/>
          </a:xfrm>
          <a:prstGeom prst="rect">
            <a:avLst/>
          </a:prstGeom>
          <a:ln w="38100">
            <a:noFill/>
          </a:ln>
        </p:spPr>
      </p:pic>
      <p:sp>
        <p:nvSpPr>
          <p:cNvPr id="4" name="Footer Placeholder 3"/>
          <p:cNvSpPr>
            <a:spLocks noGrp="1"/>
          </p:cNvSpPr>
          <p:nvPr>
            <p:ph type="ftr" sz="quarter" idx="4294967295"/>
          </p:nvPr>
        </p:nvSpPr>
        <p:spPr>
          <a:xfrm>
            <a:off x="0" y="6448425"/>
            <a:ext cx="2895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1553" b="14477"/>
          <a:stretch/>
        </p:blipFill>
        <p:spPr>
          <a:xfrm>
            <a:off x="3092533" y="9525"/>
            <a:ext cx="3312014" cy="2034632"/>
          </a:xfrm>
          <a:prstGeom prst="rect">
            <a:avLst/>
          </a:prstGeom>
          <a:ln w="38100">
            <a:noFill/>
          </a:ln>
        </p:spPr>
      </p:pic>
      <p:pic>
        <p:nvPicPr>
          <p:cNvPr id="9" name="Content Placeholder 5"/>
          <p:cNvPicPr>
            <a:picLocks noChangeAspect="1"/>
          </p:cNvPicPr>
          <p:nvPr/>
        </p:nvPicPr>
        <p:blipFill rotWithShape="1">
          <a:blip r:embed="rId6" cstate="print">
            <a:extLst>
              <a:ext uri="{28A0092B-C50C-407E-A947-70E740481C1C}">
                <a14:useLocalDpi xmlns:a14="http://schemas.microsoft.com/office/drawing/2010/main" val="0"/>
              </a:ext>
            </a:extLst>
          </a:blip>
          <a:srcRect l="7943" t="42435" r="11616" b="22072"/>
          <a:stretch/>
        </p:blipFill>
        <p:spPr>
          <a:xfrm>
            <a:off x="0" y="2044156"/>
            <a:ext cx="10080435" cy="1965685"/>
          </a:xfrm>
          <a:prstGeom prst="rect">
            <a:avLst/>
          </a:prstGeom>
          <a:ln w="38100">
            <a:noFill/>
          </a:ln>
        </p:spPr>
      </p:pic>
      <p:sp>
        <p:nvSpPr>
          <p:cNvPr id="11" name="Subtitle 2"/>
          <p:cNvSpPr>
            <a:spLocks noGrp="1"/>
          </p:cNvSpPr>
          <p:nvPr>
            <p:ph type="subTitle" idx="1"/>
          </p:nvPr>
        </p:nvSpPr>
        <p:spPr>
          <a:xfrm>
            <a:off x="197905" y="4287084"/>
            <a:ext cx="10101127" cy="593521"/>
          </a:xfrm>
        </p:spPr>
        <p:txBody>
          <a:bodyPr anchor="ctr">
            <a:noAutofit/>
          </a:bodyPr>
          <a:lstStyle/>
          <a:p>
            <a:pPr algn="l">
              <a:lnSpc>
                <a:spcPct val="100000"/>
              </a:lnSpc>
            </a:pPr>
            <a:br>
              <a:rPr lang="en-US" sz="2400" dirty="0">
                <a:effectLst>
                  <a:outerShdw blurRad="38100" dist="38100" dir="2700000" algn="tl">
                    <a:srgbClr val="000000">
                      <a:alpha val="43137"/>
                    </a:srgbClr>
                  </a:outerShdw>
                </a:effectLst>
              </a:rPr>
            </a:br>
            <a:br>
              <a:rPr lang="en-US" sz="2400" dirty="0">
                <a:effectLst>
                  <a:outerShdw blurRad="38100" dist="38100" dir="2700000" algn="tl">
                    <a:srgbClr val="000000">
                      <a:alpha val="43137"/>
                    </a:srgbClr>
                  </a:outerShdw>
                </a:effectLst>
              </a:rPr>
            </a:br>
            <a:r>
              <a:rPr lang="en-US" sz="2400" b="0" dirty="0">
                <a:solidFill>
                  <a:srgbClr val="0F78AE"/>
                </a:solidFill>
                <a:effectLst>
                  <a:outerShdw blurRad="38100" dist="38100" dir="2700000" algn="tl">
                    <a:srgbClr val="000000">
                      <a:alpha val="43137"/>
                    </a:srgbClr>
                  </a:outerShdw>
                </a:effectLst>
                <a:latin typeface="+mn-lt"/>
                <a:cs typeface="Arial" panose="020B0604020202020204" pitchFamily="34" charset="0"/>
              </a:rPr>
              <a:t>Lesson 3: Case Studies</a:t>
            </a:r>
            <a:endParaRPr lang="en-US" sz="2800" b="0" dirty="0">
              <a:solidFill>
                <a:srgbClr val="0F78AE"/>
              </a:solidFill>
              <a:effectLst>
                <a:outerShdw blurRad="38100" dist="38100" dir="2700000" algn="tl">
                  <a:srgbClr val="000000">
                    <a:alpha val="43137"/>
                  </a:srgbClr>
                </a:outerShdw>
              </a:effectLst>
              <a:latin typeface="+mn-lt"/>
              <a:cs typeface="Arial" panose="020B0604020202020204" pitchFamily="34" charset="0"/>
            </a:endParaRPr>
          </a:p>
        </p:txBody>
      </p:sp>
    </p:spTree>
    <p:extLst>
      <p:ext uri="{BB962C8B-B14F-4D97-AF65-F5344CB8AC3E}">
        <p14:creationId xmlns:p14="http://schemas.microsoft.com/office/powerpoint/2010/main" val="1199734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buFont typeface="Arial" panose="020B0604020202020204" pitchFamily="34" charset="0"/>
              <a:buChar char="•"/>
            </a:pPr>
            <a:r>
              <a:rPr lang="en-US" dirty="0"/>
              <a:t>Miami International Airport</a:t>
            </a:r>
          </a:p>
          <a:p>
            <a:pPr marL="342900" indent="-342900">
              <a:buFont typeface="Arial" panose="020B0604020202020204" pitchFamily="34" charset="0"/>
              <a:buChar char="•"/>
            </a:pPr>
            <a:r>
              <a:rPr lang="en-US" dirty="0"/>
              <a:t>Portland Air National Guard</a:t>
            </a:r>
          </a:p>
          <a:p>
            <a:pPr marL="342900" indent="-342900">
              <a:buFont typeface="Arial" panose="020B0604020202020204" pitchFamily="34" charset="0"/>
              <a:buChar char="•"/>
            </a:pPr>
            <a:r>
              <a:rPr lang="en-US" dirty="0"/>
              <a:t>Dane County Regional Airport</a:t>
            </a:r>
          </a:p>
          <a:p>
            <a:endParaRPr lang="en-US" dirty="0"/>
          </a:p>
        </p:txBody>
      </p:sp>
      <p:sp>
        <p:nvSpPr>
          <p:cNvPr id="3" name="Title 2"/>
          <p:cNvSpPr>
            <a:spLocks noGrp="1"/>
          </p:cNvSpPr>
          <p:nvPr>
            <p:ph type="title"/>
          </p:nvPr>
        </p:nvSpPr>
        <p:spPr/>
        <p:txBody>
          <a:bodyPr/>
          <a:lstStyle/>
          <a:p>
            <a:r>
              <a:rPr lang="en-US" dirty="0"/>
              <a:t>Stormwater BMPs Case Studies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1137" y="2340765"/>
            <a:ext cx="4688153" cy="35161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886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497326" y="2246425"/>
            <a:ext cx="10803988" cy="2926080"/>
          </a:xfrm>
          <a:prstGeom prst="rect">
            <a:avLst/>
          </a:prstGeom>
        </p:spPr>
      </p:pic>
      <p:sp>
        <p:nvSpPr>
          <p:cNvPr id="3" name="Title 2"/>
          <p:cNvSpPr>
            <a:spLocks noGrp="1"/>
          </p:cNvSpPr>
          <p:nvPr>
            <p:ph type="title"/>
          </p:nvPr>
        </p:nvSpPr>
        <p:spPr/>
        <p:txBody>
          <a:bodyPr/>
          <a:lstStyle/>
          <a:p>
            <a:r>
              <a:rPr lang="en-US" dirty="0"/>
              <a:t>Miami International Airport BMPs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spTree>
    <p:extLst>
      <p:ext uri="{BB962C8B-B14F-4D97-AF65-F5344CB8AC3E}">
        <p14:creationId xmlns:p14="http://schemas.microsoft.com/office/powerpoint/2010/main" val="379806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p:cNvPicPr>
          <p:nvPr>
            <p:ph idx="1"/>
          </p:nvPr>
        </p:nvPicPr>
        <p:blipFill>
          <a:blip r:embed="rId3"/>
          <a:srcRect/>
          <a:stretch>
            <a:fillRect/>
          </a:stretch>
        </p:blipFill>
        <p:spPr bwMode="auto">
          <a:xfrm>
            <a:off x="752937" y="1102179"/>
            <a:ext cx="7790525" cy="4362187"/>
          </a:xfrm>
          <a:prstGeom prst="rect">
            <a:avLst/>
          </a:prstGeom>
          <a:noFill/>
          <a:ln w="9525">
            <a:noFill/>
            <a:miter lim="800000"/>
            <a:headEnd/>
            <a:tailEnd/>
          </a:ln>
          <a:effectLst/>
        </p:spPr>
      </p:pic>
      <p:sp>
        <p:nvSpPr>
          <p:cNvPr id="3" name="Title 2"/>
          <p:cNvSpPr>
            <a:spLocks noGrp="1"/>
          </p:cNvSpPr>
          <p:nvPr>
            <p:ph type="title"/>
          </p:nvPr>
        </p:nvSpPr>
        <p:spPr/>
        <p:txBody>
          <a:bodyPr/>
          <a:lstStyle/>
          <a:p>
            <a:r>
              <a:rPr lang="en-US" dirty="0"/>
              <a:t>Miami International Airport BMPs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10" descr="E:\MDAD\jee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8144" y="4235349"/>
            <a:ext cx="2450628" cy="16254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1219200" y="5088835"/>
            <a:ext cx="3180522" cy="23853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Tree>
    <p:extLst>
      <p:ext uri="{BB962C8B-B14F-4D97-AF65-F5344CB8AC3E}">
        <p14:creationId xmlns:p14="http://schemas.microsoft.com/office/powerpoint/2010/main" val="184973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Arial" panose="020B0604020202020204" pitchFamily="34" charset="0"/>
              <a:buChar char="•"/>
            </a:pPr>
            <a:r>
              <a:rPr lang="en-US" dirty="0"/>
              <a:t>First flush diversion system installed on airside and land side as part of Structural BMPs</a:t>
            </a:r>
          </a:p>
          <a:p>
            <a:pPr marL="347472" indent="-342900">
              <a:buFont typeface="Arial" panose="020B0604020202020204" pitchFamily="34" charset="0"/>
              <a:buChar char="•"/>
            </a:pPr>
            <a:r>
              <a:rPr lang="en-US" dirty="0"/>
              <a:t>Incorporation of tenants in program </a:t>
            </a:r>
            <a:br>
              <a:rPr lang="en-US" dirty="0"/>
            </a:br>
            <a:r>
              <a:rPr lang="en-US" dirty="0"/>
              <a:t>and identifying responsibilities</a:t>
            </a:r>
          </a:p>
          <a:p>
            <a:pPr marL="347472" indent="-342900">
              <a:buFont typeface="Arial" panose="020B0604020202020204" pitchFamily="34" charset="0"/>
              <a:buChar char="•"/>
            </a:pPr>
            <a:r>
              <a:rPr lang="en-US" dirty="0"/>
              <a:t>Design specific to airfield pollutants </a:t>
            </a:r>
            <a:br>
              <a:rPr lang="en-US" dirty="0"/>
            </a:br>
            <a:r>
              <a:rPr lang="en-US" dirty="0"/>
              <a:t>such as oil and grease</a:t>
            </a:r>
          </a:p>
          <a:p>
            <a:pPr marL="347472" indent="-342900">
              <a:buFont typeface="Arial" panose="020B0604020202020204" pitchFamily="34" charset="0"/>
              <a:buChar char="•"/>
            </a:pPr>
            <a:r>
              <a:rPr lang="en-US" dirty="0"/>
              <a:t>Dry detention pond with a pumping station </a:t>
            </a:r>
            <a:br>
              <a:rPr lang="en-US" dirty="0"/>
            </a:br>
            <a:r>
              <a:rPr lang="en-US" dirty="0"/>
              <a:t>to meet FAA Advisory Circular to prevent it </a:t>
            </a:r>
            <a:br>
              <a:rPr lang="en-US" dirty="0"/>
            </a:br>
            <a:r>
              <a:rPr lang="en-US" dirty="0"/>
              <a:t>becoming a wildlife attractant</a:t>
            </a:r>
          </a:p>
          <a:p>
            <a:endParaRPr lang="en-US" dirty="0"/>
          </a:p>
        </p:txBody>
      </p:sp>
      <p:sp>
        <p:nvSpPr>
          <p:cNvPr id="3" name="Title 2"/>
          <p:cNvSpPr>
            <a:spLocks noGrp="1"/>
          </p:cNvSpPr>
          <p:nvPr>
            <p:ph type="title"/>
          </p:nvPr>
        </p:nvSpPr>
        <p:spPr/>
        <p:txBody>
          <a:bodyPr/>
          <a:lstStyle/>
          <a:p>
            <a:r>
              <a:rPr lang="en-US" dirty="0"/>
              <a:t>Miami International Airport BMPs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108085" y="1908577"/>
            <a:ext cx="2711428" cy="1691873"/>
          </a:xfrm>
          <a:prstGeom prst="rect">
            <a:avLst/>
          </a:prstGeom>
          <a:ln>
            <a:noFill/>
          </a:ln>
          <a:effectLst>
            <a:outerShdw blurRad="292100" dist="139700" dir="2700000" algn="tl" rotWithShape="0">
              <a:srgbClr val="333333">
                <a:alpha val="65000"/>
              </a:srgbClr>
            </a:outerShdw>
          </a:effectLst>
        </p:spPr>
      </p:pic>
      <p:pic>
        <p:nvPicPr>
          <p:cNvPr id="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8463799" y="3944038"/>
            <a:ext cx="2846369" cy="19128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39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p:cNvPicPr>
            <a:picLocks noGrp="1" noChangeAspect="1"/>
          </p:cNvPicPr>
          <p:nvPr>
            <p:ph idx="1"/>
          </p:nvPr>
        </p:nvPicPr>
        <p:blipFill>
          <a:blip r:embed="rId3"/>
          <a:stretch>
            <a:fillRect/>
          </a:stretch>
        </p:blipFill>
        <p:spPr>
          <a:xfrm>
            <a:off x="410429" y="1355748"/>
            <a:ext cx="9485739" cy="2882030"/>
          </a:xfrm>
          <a:prstGeom prst="rect">
            <a:avLst/>
          </a:prstGeom>
        </p:spPr>
      </p:pic>
      <p:pic>
        <p:nvPicPr>
          <p:cNvPr id="6" name="Content Placeholder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1329" y="4088117"/>
            <a:ext cx="3160494" cy="1779241"/>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dirty="0"/>
              <a:t>Portland Air National Guard (PANG) BMPs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spTree>
    <p:extLst>
      <p:ext uri="{BB962C8B-B14F-4D97-AF65-F5344CB8AC3E}">
        <p14:creationId xmlns:p14="http://schemas.microsoft.com/office/powerpoint/2010/main" val="90804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9" y="1291030"/>
            <a:ext cx="9447720" cy="4565848"/>
          </a:xfrm>
        </p:spPr>
        <p:txBody>
          <a:bodyPr/>
          <a:lstStyle/>
          <a:p>
            <a:pPr marL="347472"/>
            <a:r>
              <a:rPr lang="en-US" dirty="0">
                <a:solidFill>
                  <a:srgbClr val="FFC000"/>
                </a:solidFill>
                <a:effectLst>
                  <a:outerShdw blurRad="38100" dist="38100" dir="2700000" algn="tl">
                    <a:srgbClr val="000000">
                      <a:alpha val="43137"/>
                    </a:srgbClr>
                  </a:outerShdw>
                </a:effectLst>
              </a:rPr>
              <a:t>BMP</a:t>
            </a:r>
            <a:r>
              <a:rPr lang="en-US" dirty="0"/>
              <a:t> = Best Management Practice</a:t>
            </a:r>
          </a:p>
          <a:p>
            <a:pPr marL="347472"/>
            <a:r>
              <a:rPr lang="en-US" dirty="0"/>
              <a:t>BMPs protect health of waterways by:</a:t>
            </a:r>
          </a:p>
          <a:p>
            <a:pPr marL="347472" indent="-342900">
              <a:buFont typeface="Arial" panose="020B0604020202020204" pitchFamily="34" charset="0"/>
              <a:buChar char="•"/>
            </a:pPr>
            <a:r>
              <a:rPr lang="en-US" dirty="0"/>
              <a:t>Preventing pollutants from getting into stormwater </a:t>
            </a:r>
            <a:br>
              <a:rPr lang="en-US" dirty="0"/>
            </a:br>
            <a:r>
              <a:rPr lang="en-US" dirty="0"/>
              <a:t>= Good Housekeeping BMP</a:t>
            </a:r>
          </a:p>
          <a:p>
            <a:pPr marL="347472" indent="-342900">
              <a:buFont typeface="Arial" panose="020B0604020202020204" pitchFamily="34" charset="0"/>
              <a:buChar char="•"/>
            </a:pPr>
            <a:r>
              <a:rPr lang="en-US" dirty="0"/>
              <a:t>Removing pollutants from stormwater = Structural BMP</a:t>
            </a:r>
          </a:p>
          <a:p>
            <a:pPr marL="347472" indent="-342900">
              <a:buFont typeface="Arial" panose="020B0604020202020204" pitchFamily="34" charset="0"/>
              <a:buChar char="•"/>
            </a:pPr>
            <a:r>
              <a:rPr lang="en-US" dirty="0"/>
              <a:t>Managing volume and flow of water = Structural BMP</a:t>
            </a:r>
            <a:br>
              <a:rPr lang="en-US" dirty="0"/>
            </a:br>
            <a:endParaRPr lang="en-US" dirty="0"/>
          </a:p>
        </p:txBody>
      </p:sp>
      <p:sp>
        <p:nvSpPr>
          <p:cNvPr id="3" name="Title 2"/>
          <p:cNvSpPr>
            <a:spLocks noGrp="1"/>
          </p:cNvSpPr>
          <p:nvPr>
            <p:ph type="title"/>
          </p:nvPr>
        </p:nvSpPr>
        <p:spPr/>
        <p:txBody>
          <a:bodyPr/>
          <a:lstStyle/>
          <a:p>
            <a:r>
              <a:rPr lang="en-US" dirty="0"/>
              <a:t>What are BMP’s?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553" b="14477"/>
          <a:stretch/>
        </p:blipFill>
        <p:spPr>
          <a:xfrm>
            <a:off x="9229196" y="4572000"/>
            <a:ext cx="2091550" cy="12848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029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92" t="1116" r="25796" b="12981"/>
          <a:stretch/>
        </p:blipFill>
        <p:spPr>
          <a:xfrm>
            <a:off x="7928704" y="2492478"/>
            <a:ext cx="3674309" cy="2505805"/>
          </a:xfrm>
          <a:prstGeom prst="rect">
            <a:avLst/>
          </a:prstGeom>
          <a:ln>
            <a:noFill/>
          </a:ln>
          <a:effectLst>
            <a:outerShdw blurRad="292100" dist="139700" dir="2700000" algn="tl" rotWithShape="0">
              <a:srgbClr val="333333">
                <a:alpha val="65000"/>
              </a:srgbClr>
            </a:outerShdw>
          </a:effectLst>
        </p:spPr>
      </p:pic>
      <p:sp>
        <p:nvSpPr>
          <p:cNvPr id="2" name="Content Placeholder 1"/>
          <p:cNvSpPr>
            <a:spLocks noGrp="1"/>
          </p:cNvSpPr>
          <p:nvPr>
            <p:ph idx="1"/>
          </p:nvPr>
        </p:nvSpPr>
        <p:spPr>
          <a:xfrm>
            <a:off x="624329" y="1268996"/>
            <a:ext cx="8829387" cy="4565848"/>
          </a:xfrm>
        </p:spPr>
        <p:txBody>
          <a:bodyPr/>
          <a:lstStyle/>
          <a:p>
            <a:r>
              <a:rPr lang="en-US" dirty="0"/>
              <a:t>Stormwater BMPs implemented to limit phosphorus, </a:t>
            </a:r>
            <a:br>
              <a:rPr lang="en-US" dirty="0"/>
            </a:br>
            <a:r>
              <a:rPr lang="en-US" dirty="0"/>
              <a:t>TSS and zinc:</a:t>
            </a:r>
          </a:p>
          <a:p>
            <a:pPr marL="347472" indent="-342900">
              <a:buFont typeface="Arial" panose="020B0604020202020204" pitchFamily="34" charset="0"/>
              <a:buChar char="•"/>
            </a:pPr>
            <a:r>
              <a:rPr lang="en-US" dirty="0"/>
              <a:t>Lining </a:t>
            </a:r>
            <a:r>
              <a:rPr lang="en-US" dirty="0"/>
              <a:t>metal o</a:t>
            </a:r>
            <a:r>
              <a:rPr lang="en-US" dirty="0"/>
              <a:t>utfall 008 drainage pipe,</a:t>
            </a:r>
            <a:br>
              <a:rPr lang="en-US" dirty="0"/>
            </a:br>
            <a:r>
              <a:rPr lang="en-US" dirty="0"/>
              <a:t>to eliminate zinc in discharge</a:t>
            </a:r>
          </a:p>
          <a:p>
            <a:pPr marL="347472" indent="-342900">
              <a:buFont typeface="Arial" panose="020B0604020202020204" pitchFamily="34" charset="0"/>
              <a:buChar char="•"/>
            </a:pPr>
            <a:r>
              <a:rPr lang="en-US" dirty="0"/>
              <a:t>Diverting Outfall 008 </a:t>
            </a:r>
            <a:r>
              <a:rPr lang="en-US" dirty="0" err="1"/>
              <a:t>subbasin</a:t>
            </a:r>
            <a:r>
              <a:rPr lang="en-US" dirty="0"/>
              <a:t> runoff </a:t>
            </a:r>
            <a:br>
              <a:rPr lang="en-US" dirty="0"/>
            </a:br>
            <a:r>
              <a:rPr lang="en-US" dirty="0"/>
              <a:t>to infiltration facility, reduction in pollutants</a:t>
            </a:r>
          </a:p>
          <a:p>
            <a:pPr marL="347472" indent="-342900">
              <a:buFont typeface="Arial" panose="020B0604020202020204" pitchFamily="34" charset="0"/>
              <a:buChar char="•"/>
            </a:pPr>
            <a:r>
              <a:rPr lang="en-US" dirty="0"/>
              <a:t>Pumping system designed to convey</a:t>
            </a:r>
            <a:br>
              <a:rPr lang="en-US" dirty="0"/>
            </a:br>
            <a:r>
              <a:rPr lang="en-US" dirty="0"/>
              <a:t>100-yr design storm, no detrimental </a:t>
            </a:r>
            <a:br>
              <a:rPr lang="en-US" dirty="0"/>
            </a:br>
            <a:r>
              <a:rPr lang="en-US" dirty="0"/>
              <a:t>impacts to infrastructure and airfield safety</a:t>
            </a:r>
          </a:p>
          <a:p>
            <a:endParaRPr lang="en-US" dirty="0"/>
          </a:p>
        </p:txBody>
      </p:sp>
      <p:sp>
        <p:nvSpPr>
          <p:cNvPr id="3" name="Title 2"/>
          <p:cNvSpPr>
            <a:spLocks noGrp="1"/>
          </p:cNvSpPr>
          <p:nvPr>
            <p:ph type="title"/>
          </p:nvPr>
        </p:nvSpPr>
        <p:spPr/>
        <p:txBody>
          <a:bodyPr/>
          <a:lstStyle/>
          <a:p>
            <a:r>
              <a:rPr lang="en-US" dirty="0"/>
              <a:t>Portland Air National Guard (PANG) BMPs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spTree>
    <p:extLst>
      <p:ext uri="{BB962C8B-B14F-4D97-AF65-F5344CB8AC3E}">
        <p14:creationId xmlns:p14="http://schemas.microsoft.com/office/powerpoint/2010/main" val="8903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9" y="1268996"/>
            <a:ext cx="10699914" cy="4565848"/>
          </a:xfrm>
        </p:spPr>
        <p:txBody>
          <a:bodyPr/>
          <a:lstStyle/>
          <a:p>
            <a:r>
              <a:rPr lang="en-US" dirty="0"/>
              <a:t>Components of design modified for the                                   airport environment include:</a:t>
            </a:r>
          </a:p>
          <a:p>
            <a:pPr marL="347472" indent="-342900">
              <a:buFont typeface="Arial" panose="020B0604020202020204" pitchFamily="34" charset="0"/>
              <a:buChar char="•"/>
            </a:pPr>
            <a:r>
              <a:rPr lang="en-US" dirty="0"/>
              <a:t>Locating pump station outside of </a:t>
            </a:r>
            <a:br>
              <a:rPr lang="en-US" dirty="0"/>
            </a:br>
            <a:r>
              <a:rPr lang="en-US" dirty="0"/>
              <a:t>taxiway object free area </a:t>
            </a:r>
          </a:p>
          <a:p>
            <a:pPr marL="347472" indent="-342900">
              <a:buFont typeface="Arial" panose="020B0604020202020204" pitchFamily="34" charset="0"/>
              <a:buChar char="•"/>
            </a:pPr>
            <a:r>
              <a:rPr lang="en-US" dirty="0"/>
              <a:t>Designing pump station to convey </a:t>
            </a:r>
            <a:br>
              <a:rPr lang="en-US" dirty="0"/>
            </a:br>
            <a:r>
              <a:rPr lang="en-US" dirty="0"/>
              <a:t>100-year design storm</a:t>
            </a:r>
          </a:p>
          <a:p>
            <a:pPr marL="347472" indent="-342900">
              <a:buFont typeface="Arial" panose="020B0604020202020204" pitchFamily="34" charset="0"/>
              <a:buChar char="•"/>
            </a:pPr>
            <a:r>
              <a:rPr lang="en-US" dirty="0"/>
              <a:t>Adding a rip rap surface in infiltration facility</a:t>
            </a:r>
          </a:p>
          <a:p>
            <a:pPr marL="347472" indent="-342900">
              <a:buFont typeface="Arial" panose="020B0604020202020204" pitchFamily="34" charset="0"/>
              <a:buChar char="•"/>
            </a:pPr>
            <a:r>
              <a:rPr lang="en-US" dirty="0"/>
              <a:t>Removed an outfall and reduced pollutants</a:t>
            </a:r>
          </a:p>
          <a:p>
            <a:pPr marL="342900" indent="-342900">
              <a:buFont typeface="Arial" panose="020B0604020202020204" pitchFamily="34" charset="0"/>
              <a:buChar char="•"/>
            </a:pPr>
            <a:endParaRPr lang="en-US" dirty="0"/>
          </a:p>
        </p:txBody>
      </p:sp>
      <p:sp>
        <p:nvSpPr>
          <p:cNvPr id="3" name="Title 2"/>
          <p:cNvSpPr>
            <a:spLocks noGrp="1"/>
          </p:cNvSpPr>
          <p:nvPr>
            <p:ph type="title"/>
          </p:nvPr>
        </p:nvSpPr>
        <p:spPr/>
        <p:txBody>
          <a:bodyPr/>
          <a:lstStyle/>
          <a:p>
            <a:r>
              <a:rPr lang="en-US" dirty="0"/>
              <a:t>Portland Air National Guard (PANG) BMPs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Content Placeholder 10"/>
          <p:cNvPicPr>
            <a:picLocks noChangeAspect="1"/>
          </p:cNvPicPr>
          <p:nvPr/>
        </p:nvPicPr>
        <p:blipFill rotWithShape="1">
          <a:blip r:embed="rId3" cstate="print">
            <a:extLst>
              <a:ext uri="{28A0092B-C50C-407E-A947-70E740481C1C}">
                <a14:useLocalDpi xmlns:a14="http://schemas.microsoft.com/office/drawing/2010/main" val="0"/>
              </a:ext>
            </a:extLst>
          </a:blip>
          <a:srcRect b="11092"/>
          <a:stretch/>
        </p:blipFill>
        <p:spPr>
          <a:xfrm>
            <a:off x="7251923" y="1268996"/>
            <a:ext cx="1695506" cy="267769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0064" y="4120600"/>
            <a:ext cx="3084179" cy="17362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618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srcRect b="8157"/>
          <a:stretch/>
        </p:blipFill>
        <p:spPr>
          <a:xfrm>
            <a:off x="579723" y="1671124"/>
            <a:ext cx="8272656" cy="2455749"/>
          </a:xfrm>
          <a:prstGeom prst="rect">
            <a:avLst/>
          </a:prstGeom>
        </p:spPr>
      </p:pic>
      <p:sp>
        <p:nvSpPr>
          <p:cNvPr id="3" name="Title 2"/>
          <p:cNvSpPr>
            <a:spLocks noGrp="1"/>
          </p:cNvSpPr>
          <p:nvPr>
            <p:ph type="title"/>
          </p:nvPr>
        </p:nvSpPr>
        <p:spPr/>
        <p:txBody>
          <a:bodyPr/>
          <a:lstStyle/>
          <a:p>
            <a:r>
              <a:rPr lang="en-US" dirty="0"/>
              <a:t>Dane County Regional Airport Sand Filter</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9426" y="4175759"/>
            <a:ext cx="2581711" cy="16741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518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9" y="1268996"/>
            <a:ext cx="9830678" cy="4565848"/>
          </a:xfrm>
        </p:spPr>
        <p:txBody>
          <a:bodyPr/>
          <a:lstStyle/>
          <a:p>
            <a:pPr marL="457200" indent="-457200">
              <a:buFont typeface="Arial" panose="020B0604020202020204" pitchFamily="34" charset="0"/>
              <a:buChar char="•"/>
            </a:pPr>
            <a:r>
              <a:rPr lang="en-US" dirty="0"/>
              <a:t>Sand filter infiltration area was constructed</a:t>
            </a:r>
          </a:p>
          <a:p>
            <a:pPr marL="457200" indent="-457200">
              <a:buFont typeface="Arial" panose="020B0604020202020204" pitchFamily="34" charset="0"/>
              <a:buChar char="•"/>
            </a:pPr>
            <a:r>
              <a:rPr lang="en-US" dirty="0"/>
              <a:t>To overcome poor infiltration properties of soils </a:t>
            </a:r>
            <a:br>
              <a:rPr lang="en-US" dirty="0"/>
            </a:br>
            <a:r>
              <a:rPr lang="en-US" dirty="0"/>
              <a:t>at project site: amended with engineered soil mix and </a:t>
            </a:r>
            <a:br>
              <a:rPr lang="en-US" dirty="0"/>
            </a:br>
            <a:r>
              <a:rPr lang="en-US" dirty="0"/>
              <a:t>complex underdrain system installed connected to an overflow pipe discharging to nearby swale</a:t>
            </a:r>
          </a:p>
          <a:p>
            <a:pPr marL="457200" indent="-457200">
              <a:buFont typeface="Arial" panose="020B0604020202020204" pitchFamily="34" charset="0"/>
              <a:buChar char="•"/>
            </a:pPr>
            <a:r>
              <a:rPr lang="en-US" dirty="0"/>
              <a:t> Coordinated with Wisconsin </a:t>
            </a:r>
            <a:r>
              <a:rPr lang="en-US" dirty="0" err="1"/>
              <a:t>Dept</a:t>
            </a:r>
            <a:r>
              <a:rPr lang="en-US" dirty="0"/>
              <a:t> of Natural </a:t>
            </a:r>
            <a:r>
              <a:rPr lang="en-US" dirty="0" err="1"/>
              <a:t>Resouces</a:t>
            </a:r>
            <a:br>
              <a:rPr lang="en-US" dirty="0"/>
            </a:br>
            <a:r>
              <a:rPr lang="en-US" dirty="0"/>
              <a:t>and City of Madison to achieve TSS reduction requirements of MS4 permit and stormwater ordinance</a:t>
            </a:r>
          </a:p>
          <a:p>
            <a:pPr marL="342900" indent="-342900">
              <a:spcBef>
                <a:spcPts val="0"/>
              </a:spcBef>
              <a:spcAft>
                <a:spcPts val="0"/>
              </a:spcAft>
              <a:buFont typeface="Arial" panose="020B0604020202020204" pitchFamily="34" charset="0"/>
              <a:buChar char="•"/>
            </a:pPr>
            <a:endParaRPr lang="en-US" dirty="0"/>
          </a:p>
          <a:p>
            <a:endParaRPr lang="en-US" dirty="0"/>
          </a:p>
        </p:txBody>
      </p:sp>
      <p:sp>
        <p:nvSpPr>
          <p:cNvPr id="3" name="Title 2"/>
          <p:cNvSpPr>
            <a:spLocks noGrp="1"/>
          </p:cNvSpPr>
          <p:nvPr>
            <p:ph type="title"/>
          </p:nvPr>
        </p:nvSpPr>
        <p:spPr/>
        <p:txBody>
          <a:bodyPr/>
          <a:lstStyle/>
          <a:p>
            <a:r>
              <a:rPr lang="en-US" dirty="0"/>
              <a:t>Dane County Regional Airport: TSS Reduction</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spTree>
    <p:extLst>
      <p:ext uri="{BB962C8B-B14F-4D97-AF65-F5344CB8AC3E}">
        <p14:creationId xmlns:p14="http://schemas.microsoft.com/office/powerpoint/2010/main" val="4020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9" y="1268996"/>
            <a:ext cx="9094858" cy="4565848"/>
          </a:xfrm>
        </p:spPr>
        <p:txBody>
          <a:bodyPr/>
          <a:lstStyle/>
          <a:p>
            <a:r>
              <a:rPr lang="en-US" dirty="0"/>
              <a:t>Components of the design were modified to fit into the airport environment included: </a:t>
            </a:r>
          </a:p>
          <a:p>
            <a:pPr marL="457200" indent="-457200">
              <a:buFont typeface="Arial" panose="020B0604020202020204" pitchFamily="34" charset="0"/>
              <a:buChar char="•"/>
            </a:pPr>
            <a:r>
              <a:rPr lang="en-US" dirty="0"/>
              <a:t>Sand filter located outside of airport</a:t>
            </a:r>
          </a:p>
          <a:p>
            <a:pPr marL="457200" indent="-457200">
              <a:buFont typeface="Arial" panose="020B0604020202020204" pitchFamily="34" charset="0"/>
              <a:buChar char="•"/>
            </a:pPr>
            <a:r>
              <a:rPr lang="en-US" dirty="0"/>
              <a:t>Rip rap surface in sand filter infiltration facility</a:t>
            </a:r>
          </a:p>
          <a:p>
            <a:pPr marL="457200" indent="-457200">
              <a:buFont typeface="Arial" panose="020B0604020202020204" pitchFamily="34" charset="0"/>
              <a:buChar char="•"/>
            </a:pPr>
            <a:r>
              <a:rPr lang="en-US" dirty="0"/>
              <a:t>Amending clay soil to promote better </a:t>
            </a:r>
            <a:br>
              <a:rPr lang="en-US" dirty="0"/>
            </a:br>
            <a:r>
              <a:rPr lang="en-US" dirty="0"/>
              <a:t>infiltration and treatment </a:t>
            </a:r>
          </a:p>
          <a:p>
            <a:pPr marL="457200" indent="-457200">
              <a:spcBef>
                <a:spcPts val="0"/>
              </a:spcBef>
              <a:spcAft>
                <a:spcPts val="0"/>
              </a:spcAft>
              <a:buFont typeface="Arial" panose="020B0604020202020204" pitchFamily="34" charset="0"/>
              <a:buChar char="•"/>
            </a:pPr>
            <a:endParaRPr lang="en-US" dirty="0"/>
          </a:p>
          <a:p>
            <a:pPr marL="342900" indent="-342900">
              <a:spcBef>
                <a:spcPts val="0"/>
              </a:spcBef>
              <a:spcAft>
                <a:spcPts val="0"/>
              </a:spcAft>
              <a:buFont typeface="Arial" panose="020B0604020202020204" pitchFamily="34" charset="0"/>
              <a:buChar char="•"/>
            </a:pPr>
            <a:endParaRPr lang="en-US" dirty="0"/>
          </a:p>
          <a:p>
            <a:endParaRPr lang="en-US" dirty="0"/>
          </a:p>
        </p:txBody>
      </p:sp>
      <p:sp>
        <p:nvSpPr>
          <p:cNvPr id="3" name="Title 2"/>
          <p:cNvSpPr>
            <a:spLocks noGrp="1"/>
          </p:cNvSpPr>
          <p:nvPr>
            <p:ph type="title"/>
          </p:nvPr>
        </p:nvSpPr>
        <p:spPr/>
        <p:txBody>
          <a:bodyPr/>
          <a:lstStyle/>
          <a:p>
            <a:r>
              <a:rPr lang="en-US" dirty="0"/>
              <a:t>Dane County Regional Airport: Design Components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Content Placeholder 5"/>
          <p:cNvPicPr>
            <a:picLocks noChangeAspect="1"/>
          </p:cNvPicPr>
          <p:nvPr/>
        </p:nvPicPr>
        <p:blipFill rotWithShape="1">
          <a:blip r:embed="rId3" cstate="print">
            <a:extLst>
              <a:ext uri="{28A0092B-C50C-407E-A947-70E740481C1C}">
                <a14:useLocalDpi xmlns:a14="http://schemas.microsoft.com/office/drawing/2010/main" val="0"/>
              </a:ext>
            </a:extLst>
          </a:blip>
          <a:srcRect l="7943" t="37531" r="11616" b="6416"/>
          <a:stretch/>
        </p:blipFill>
        <p:spPr>
          <a:xfrm>
            <a:off x="6651523" y="4022196"/>
            <a:ext cx="4675891" cy="18346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036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9" y="1257979"/>
            <a:ext cx="9180683" cy="4565848"/>
          </a:xfrm>
        </p:spPr>
        <p:txBody>
          <a:bodyPr/>
          <a:lstStyle/>
          <a:p>
            <a:pPr marL="347472"/>
            <a:r>
              <a:rPr lang="en-US" dirty="0"/>
              <a:t>What are modifications to typical BMP designs presented in the Case Studies?</a:t>
            </a:r>
          </a:p>
          <a:p>
            <a:pPr marL="633222" indent="-514350">
              <a:buFont typeface="+mj-lt"/>
              <a:buAutoNum type="alphaUcPeriod"/>
            </a:pPr>
            <a:r>
              <a:rPr lang="en-US" dirty="0"/>
              <a:t> Drawdown time of 48 hours to prevent </a:t>
            </a:r>
            <a:br>
              <a:rPr lang="en-US" dirty="0"/>
            </a:br>
            <a:r>
              <a:rPr lang="en-US" dirty="0"/>
              <a:t>  becoming a wildlife attractant.</a:t>
            </a:r>
          </a:p>
          <a:p>
            <a:pPr marL="633222" indent="-514350">
              <a:buFont typeface="+mj-lt"/>
              <a:buAutoNum type="alphaUcPeriod"/>
            </a:pPr>
            <a:r>
              <a:rPr lang="en-US" dirty="0"/>
              <a:t>Locating practices as close to runway as possible</a:t>
            </a:r>
          </a:p>
          <a:p>
            <a:pPr marL="633222" indent="-514350">
              <a:buFont typeface="+mj-lt"/>
              <a:buAutoNum type="alphaUcPeriod"/>
            </a:pPr>
            <a:r>
              <a:rPr lang="en-US" dirty="0"/>
              <a:t>Incorporating tenants in BMP program</a:t>
            </a:r>
          </a:p>
          <a:p>
            <a:pPr marL="633222" indent="-514350">
              <a:buFont typeface="+mj-lt"/>
              <a:buAutoNum type="alphaUcPeriod"/>
            </a:pPr>
            <a:r>
              <a:rPr lang="en-US" dirty="0"/>
              <a:t>A &amp; C</a:t>
            </a:r>
          </a:p>
          <a:p>
            <a:pPr marL="633222" indent="-514350">
              <a:buFont typeface="+mj-lt"/>
              <a:buAutoNum type="alphaUcPeriod"/>
            </a:pPr>
            <a:r>
              <a:rPr lang="en-US" dirty="0"/>
              <a:t>A, B and C</a:t>
            </a:r>
          </a:p>
          <a:p>
            <a:endParaRPr lang="en-US" dirty="0"/>
          </a:p>
        </p:txBody>
      </p:sp>
      <p:sp>
        <p:nvSpPr>
          <p:cNvPr id="3" name="Title 2"/>
          <p:cNvSpPr>
            <a:spLocks noGrp="1"/>
          </p:cNvSpPr>
          <p:nvPr>
            <p:ph type="title"/>
          </p:nvPr>
        </p:nvSpPr>
        <p:spPr/>
        <p:txBody>
          <a:bodyPr/>
          <a:lstStyle/>
          <a:p>
            <a:r>
              <a:rPr lang="en-US" dirty="0"/>
              <a:t>Knowledge Check 8</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4068" y="3270906"/>
            <a:ext cx="2160954" cy="21609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464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9" y="1291030"/>
            <a:ext cx="9447720" cy="4565848"/>
          </a:xfrm>
        </p:spPr>
        <p:txBody>
          <a:bodyPr/>
          <a:lstStyle/>
          <a:p>
            <a:pPr>
              <a:spcBef>
                <a:spcPts val="0"/>
              </a:spcBef>
              <a:spcAft>
                <a:spcPts val="0"/>
              </a:spcAft>
            </a:pPr>
            <a:r>
              <a:rPr lang="en-US" sz="1600" dirty="0"/>
              <a:t>EPA  </a:t>
            </a:r>
            <a:r>
              <a:rPr lang="en-US" sz="1600" u="sng" dirty="0">
                <a:hlinkClick r:id="rId3"/>
              </a:rPr>
              <a:t>https://www.epa.gov/npdes/national-menu-best-management-practices-bmps-stormwater-documents</a:t>
            </a:r>
            <a:br>
              <a:rPr lang="en-US" sz="1600" dirty="0"/>
            </a:br>
            <a:r>
              <a:rPr lang="en-US" sz="1600" dirty="0"/>
              <a:t>FAA, </a:t>
            </a:r>
            <a:r>
              <a:rPr lang="en-US" sz="1600" i="1" dirty="0"/>
              <a:t>AC 150/5320-5D, Surface Drainage Design</a:t>
            </a:r>
            <a:r>
              <a:rPr lang="en-US" sz="1600" dirty="0"/>
              <a:t>, 8/15/2013</a:t>
            </a:r>
          </a:p>
          <a:p>
            <a:pPr marL="457200" lvl="1" indent="0">
              <a:spcBef>
                <a:spcPts val="0"/>
              </a:spcBef>
              <a:spcAft>
                <a:spcPts val="0"/>
              </a:spcAft>
              <a:buNone/>
            </a:pPr>
            <a:r>
              <a:rPr lang="en-US" sz="1600" u="sng" dirty="0">
                <a:latin typeface="Arial" panose="020B0604020202020204" pitchFamily="34" charset="0"/>
                <a:hlinkClick r:id="rId4"/>
              </a:rPr>
              <a:t>http://www.faa.gov/documentLibrary/media/Advisory_Circular/150_5320_5d.pdf</a:t>
            </a:r>
            <a:endParaRPr lang="en-US" sz="1600" dirty="0">
              <a:latin typeface="Arial" panose="020B0604020202020204" pitchFamily="34" charset="0"/>
            </a:endParaRPr>
          </a:p>
          <a:p>
            <a:pPr>
              <a:spcBef>
                <a:spcPts val="0"/>
              </a:spcBef>
              <a:spcAft>
                <a:spcPts val="0"/>
              </a:spcAft>
            </a:pPr>
            <a:r>
              <a:rPr lang="en-US" sz="1600" dirty="0"/>
              <a:t>FAA, </a:t>
            </a:r>
            <a:r>
              <a:rPr lang="en-US" sz="1600" i="1" dirty="0"/>
              <a:t>AC 150/5200-33B, Hazardous Wildlife Attractants On Or Near Airports</a:t>
            </a:r>
            <a:r>
              <a:rPr lang="en-US" sz="1600" dirty="0"/>
              <a:t>, 8/28/2007</a:t>
            </a:r>
          </a:p>
          <a:p>
            <a:pPr marL="457200" lvl="1" indent="0">
              <a:spcBef>
                <a:spcPts val="0"/>
              </a:spcBef>
              <a:spcAft>
                <a:spcPts val="0"/>
              </a:spcAft>
              <a:buNone/>
            </a:pPr>
            <a:r>
              <a:rPr lang="en-US" sz="1600" u="sng" dirty="0">
                <a:latin typeface="Arial" panose="020B0604020202020204" pitchFamily="34" charset="0"/>
                <a:hlinkClick r:id="rId5"/>
              </a:rPr>
              <a:t>http://www.faa.gov/documentLibrary/media/advisory_circular/150-5200-33B/150_5200_33b.pdf</a:t>
            </a:r>
            <a:endParaRPr lang="en-US" sz="1600" dirty="0">
              <a:latin typeface="Arial" panose="020B0604020202020204" pitchFamily="34" charset="0"/>
            </a:endParaRPr>
          </a:p>
          <a:p>
            <a:pPr>
              <a:spcBef>
                <a:spcPts val="0"/>
              </a:spcBef>
              <a:spcAft>
                <a:spcPts val="0"/>
              </a:spcAft>
            </a:pPr>
            <a:r>
              <a:rPr lang="en-US" sz="1600" dirty="0"/>
              <a:t>FL DOT Aviation Office, </a:t>
            </a:r>
            <a:r>
              <a:rPr lang="en-US" sz="1600" i="1" dirty="0"/>
              <a:t>Statewide Airport Stormwater Best Management Practices Manual</a:t>
            </a:r>
            <a:r>
              <a:rPr lang="en-US" sz="1600" dirty="0"/>
              <a:t>, 4/27/2013</a:t>
            </a:r>
          </a:p>
          <a:p>
            <a:pPr marL="457200" lvl="1" indent="0">
              <a:spcBef>
                <a:spcPts val="0"/>
              </a:spcBef>
              <a:spcAft>
                <a:spcPts val="0"/>
              </a:spcAft>
              <a:buNone/>
            </a:pPr>
            <a:r>
              <a:rPr lang="en-US" sz="1600" u="sng" dirty="0">
                <a:latin typeface="Arial" panose="020B0604020202020204" pitchFamily="34" charset="0"/>
                <a:hlinkClick r:id="rId6"/>
              </a:rPr>
              <a:t>http://www.dot.state.fl.us/aviation/flpub.shtm</a:t>
            </a:r>
            <a:endParaRPr lang="en-US" sz="1600" dirty="0">
              <a:latin typeface="Arial" panose="020B0604020202020204" pitchFamily="34" charset="0"/>
            </a:endParaRPr>
          </a:p>
          <a:p>
            <a:pPr>
              <a:spcBef>
                <a:spcPts val="0"/>
              </a:spcBef>
              <a:spcAft>
                <a:spcPts val="0"/>
              </a:spcAft>
            </a:pPr>
            <a:r>
              <a:rPr lang="en-US" sz="1600" dirty="0"/>
              <a:t>NC Department of Environmental Quality, </a:t>
            </a:r>
            <a:r>
              <a:rPr lang="en-US" sz="1600" i="1" dirty="0"/>
              <a:t>Stormwater BMP Manual</a:t>
            </a:r>
            <a:r>
              <a:rPr lang="en-US" sz="1600" dirty="0"/>
              <a:t>, Chapter 13 “BMP Toolbox for Public Airports,” 10/1/2012</a:t>
            </a:r>
          </a:p>
          <a:p>
            <a:pPr marL="457200" lvl="1" indent="0">
              <a:spcBef>
                <a:spcPts val="0"/>
              </a:spcBef>
              <a:spcAft>
                <a:spcPts val="0"/>
              </a:spcAft>
              <a:buNone/>
            </a:pPr>
            <a:r>
              <a:rPr lang="en-US" sz="1600" u="sng" dirty="0">
                <a:latin typeface="Arial" panose="020B0604020202020204" pitchFamily="34" charset="0"/>
                <a:hlinkClick r:id="rId7"/>
              </a:rPr>
              <a:t>http://deq.nc.gov/about/divisions/energy-mineral-land-resources/energy-mineral-land-permit-guidance/stormwater-bmp-manual</a:t>
            </a:r>
            <a:endParaRPr lang="en-US" sz="1600" dirty="0">
              <a:latin typeface="Arial" panose="020B0604020202020204" pitchFamily="34" charset="0"/>
            </a:endParaRPr>
          </a:p>
          <a:p>
            <a:pPr>
              <a:spcBef>
                <a:spcPts val="0"/>
              </a:spcBef>
              <a:spcAft>
                <a:spcPts val="0"/>
              </a:spcAft>
            </a:pPr>
            <a:r>
              <a:rPr lang="en-US" sz="1600" dirty="0"/>
              <a:t>WA State DOT, </a:t>
            </a:r>
            <a:r>
              <a:rPr lang="en-US" sz="1600" i="1" dirty="0"/>
              <a:t>Aviation Stormwater Design Manual – Managing Wildlife Hazards Near Airports</a:t>
            </a:r>
            <a:r>
              <a:rPr lang="en-US" sz="1600" dirty="0"/>
              <a:t>, December, 2008  </a:t>
            </a:r>
            <a:r>
              <a:rPr lang="en-US" sz="1600" dirty="0">
                <a:hlinkClick r:id="rId8"/>
              </a:rPr>
              <a:t>http://www.wsdot.wa.gov/aviation/airportstormwaterguidancemanual.htm</a:t>
            </a:r>
            <a:endParaRPr lang="en-US" sz="1600" dirty="0"/>
          </a:p>
          <a:p>
            <a:endParaRPr lang="en-US" sz="1400" dirty="0"/>
          </a:p>
        </p:txBody>
      </p:sp>
      <p:sp>
        <p:nvSpPr>
          <p:cNvPr id="3" name="Title 2"/>
          <p:cNvSpPr>
            <a:spLocks noGrp="1"/>
          </p:cNvSpPr>
          <p:nvPr>
            <p:ph type="title"/>
          </p:nvPr>
        </p:nvSpPr>
        <p:spPr/>
        <p:txBody>
          <a:bodyPr/>
          <a:lstStyle/>
          <a:p>
            <a:r>
              <a:rPr lang="en-US" dirty="0"/>
              <a:t>BMP Resources and References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spTree>
    <p:extLst>
      <p:ext uri="{BB962C8B-B14F-4D97-AF65-F5344CB8AC3E}">
        <p14:creationId xmlns:p14="http://schemas.microsoft.com/office/powerpoint/2010/main" val="315950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9" y="1268996"/>
            <a:ext cx="10073049" cy="4565848"/>
          </a:xfrm>
        </p:spPr>
        <p:txBody>
          <a:bodyPr/>
          <a:lstStyle/>
          <a:p>
            <a:r>
              <a:rPr lang="en-US" dirty="0"/>
              <a:t>In this course you learned to:</a:t>
            </a:r>
          </a:p>
          <a:p>
            <a:pPr marL="342900" indent="-342900">
              <a:buFont typeface="Arial" panose="020B0604020202020204" pitchFamily="34" charset="0"/>
              <a:buChar char="•"/>
            </a:pPr>
            <a:r>
              <a:rPr lang="en-US" dirty="0"/>
              <a:t>Discuss how stormwater BMP selection </a:t>
            </a:r>
            <a:br>
              <a:rPr lang="en-US" dirty="0"/>
            </a:br>
            <a:r>
              <a:rPr lang="en-US" dirty="0"/>
              <a:t>is unique at airports  </a:t>
            </a:r>
          </a:p>
          <a:p>
            <a:pPr marL="342900" indent="-342900">
              <a:buFont typeface="Arial" panose="020B0604020202020204" pitchFamily="34" charset="0"/>
              <a:buChar char="•"/>
            </a:pPr>
            <a:r>
              <a:rPr lang="en-US" dirty="0"/>
              <a:t>Describe three categories of </a:t>
            </a:r>
            <a:r>
              <a:rPr lang="en-US" dirty="0" err="1"/>
              <a:t>stormwater</a:t>
            </a:r>
            <a:r>
              <a:rPr lang="en-US" dirty="0"/>
              <a:t> BMPs and </a:t>
            </a:r>
            <a:br>
              <a:rPr lang="en-US" dirty="0"/>
            </a:br>
            <a:r>
              <a:rPr lang="en-US" dirty="0"/>
              <a:t>define where each is applicable</a:t>
            </a:r>
          </a:p>
          <a:p>
            <a:pPr marL="342900" indent="-342900">
              <a:buFont typeface="Arial" panose="020B0604020202020204" pitchFamily="34" charset="0"/>
              <a:buChar char="•"/>
            </a:pPr>
            <a:r>
              <a:rPr lang="en-US" dirty="0"/>
              <a:t>Review three design case study examples of </a:t>
            </a:r>
            <a:br>
              <a:rPr lang="en-US" dirty="0"/>
            </a:br>
            <a:r>
              <a:rPr lang="en-US" dirty="0"/>
              <a:t>BMPs that fit within the airport environment </a:t>
            </a:r>
          </a:p>
          <a:p>
            <a:endParaRPr lang="en-US" dirty="0"/>
          </a:p>
        </p:txBody>
      </p:sp>
      <p:sp>
        <p:nvSpPr>
          <p:cNvPr id="3" name="Title 2"/>
          <p:cNvSpPr>
            <a:spLocks noGrp="1"/>
          </p:cNvSpPr>
          <p:nvPr>
            <p:ph type="title"/>
          </p:nvPr>
        </p:nvSpPr>
        <p:spPr/>
        <p:txBody>
          <a:bodyPr/>
          <a:lstStyle/>
          <a:p>
            <a:r>
              <a:rPr lang="en-US" dirty="0"/>
              <a:t>Course Summary</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spTree>
    <p:extLst>
      <p:ext uri="{BB962C8B-B14F-4D97-AF65-F5344CB8AC3E}">
        <p14:creationId xmlns:p14="http://schemas.microsoft.com/office/powerpoint/2010/main" val="137396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Class Wrap-up</a:t>
            </a:r>
          </a:p>
        </p:txBody>
      </p:sp>
      <p:sp>
        <p:nvSpPr>
          <p:cNvPr id="3" name="Footer Placeholder 2"/>
          <p:cNvSpPr>
            <a:spLocks noGrp="1"/>
          </p:cNvSpPr>
          <p:nvPr>
            <p:ph type="ftr" sz="quarter" idx="3"/>
          </p:nvPr>
        </p:nvSpPr>
        <p:spPr/>
        <p:txBody>
          <a:bodyPr/>
          <a:lstStyle/>
          <a:p>
            <a:r>
              <a:rPr lang="en-US">
                <a:solidFill>
                  <a:prstClr val="black">
                    <a:tint val="75000"/>
                  </a:prstClr>
                </a:solidFill>
              </a:rPr>
              <a:t>© ACRP, 2015.  All Rights Reserved.</a:t>
            </a:r>
            <a:endParaRPr lang="en-US" dirty="0">
              <a:solidFill>
                <a:prstClr val="black">
                  <a:tint val="75000"/>
                </a:prstClr>
              </a:solidFill>
            </a:endParaRPr>
          </a:p>
        </p:txBody>
      </p:sp>
      <p:pic>
        <p:nvPicPr>
          <p:cNvPr id="4" name="Picture 3"/>
          <p:cNvPicPr>
            <a:picLocks noChangeAspect="1"/>
          </p:cNvPicPr>
          <p:nvPr/>
        </p:nvPicPr>
        <p:blipFill>
          <a:blip r:embed="rId3"/>
          <a:stretch>
            <a:fillRect/>
          </a:stretch>
        </p:blipFill>
        <p:spPr>
          <a:xfrm>
            <a:off x="329014" y="1063931"/>
            <a:ext cx="9553116" cy="4555729"/>
          </a:xfrm>
          <a:prstGeom prst="rect">
            <a:avLst/>
          </a:prstGeom>
        </p:spPr>
      </p:pic>
    </p:spTree>
    <p:extLst>
      <p:ext uri="{BB962C8B-B14F-4D97-AF65-F5344CB8AC3E}">
        <p14:creationId xmlns:p14="http://schemas.microsoft.com/office/powerpoint/2010/main" val="335742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en-US" dirty="0"/>
              <a:t>Certificate</a:t>
            </a:r>
            <a:endParaRPr dirty="0"/>
          </a:p>
        </p:txBody>
      </p:sp>
      <p:sp>
        <p:nvSpPr>
          <p:cNvPr id="18" name="Text Placeholder 17"/>
          <p:cNvSpPr>
            <a:spLocks noGrp="1"/>
          </p:cNvSpPr>
          <p:nvPr>
            <p:ph type="body" sz="quarter" idx="19"/>
          </p:nvPr>
        </p:nvSpPr>
        <p:spPr>
          <a:xfrm>
            <a:off x="1320801" y="3791250"/>
            <a:ext cx="9550400" cy="937504"/>
          </a:xfrm>
        </p:spPr>
        <p:txBody>
          <a:bodyPr/>
          <a:lstStyle/>
          <a:p>
            <a:r>
              <a:rPr sz="2000" dirty="0"/>
              <a:t>Has </a:t>
            </a:r>
            <a:r>
              <a:rPr lang="en-US" sz="2000" dirty="0"/>
              <a:t>completed </a:t>
            </a:r>
            <a:br>
              <a:rPr lang="en-US" sz="2000" dirty="0"/>
            </a:br>
            <a:r>
              <a:rPr lang="en-US" sz="2000" b="1" dirty="0"/>
              <a:t>Planning and Design of Stormwater BMPs</a:t>
            </a:r>
            <a:br>
              <a:rPr lang="en-US" sz="2000" b="1" dirty="0"/>
            </a:br>
            <a:r>
              <a:rPr lang="en-US" sz="2000" b="1" dirty="0"/>
              <a:t>1.5 Hour </a:t>
            </a:r>
            <a:r>
              <a:rPr lang="en-US" sz="2000" dirty="0"/>
              <a:t>ACRP Training</a:t>
            </a:r>
            <a:endParaRPr sz="2000" dirty="0"/>
          </a:p>
        </p:txBody>
      </p:sp>
      <p:sp>
        <p:nvSpPr>
          <p:cNvPr id="16" name="Text Placeholder 15"/>
          <p:cNvSpPr>
            <a:spLocks noGrp="1"/>
          </p:cNvSpPr>
          <p:nvPr>
            <p:ph type="body" sz="quarter" idx="11"/>
          </p:nvPr>
        </p:nvSpPr>
        <p:spPr>
          <a:xfrm>
            <a:off x="1320801" y="2748510"/>
            <a:ext cx="9550400" cy="739588"/>
          </a:xfrm>
        </p:spPr>
        <p:txBody>
          <a:bodyPr/>
          <a:lstStyle/>
          <a:p>
            <a:r>
              <a:rPr lang="en-US" dirty="0"/>
              <a:t>___________</a:t>
            </a:r>
            <a:endParaRPr dirty="0"/>
          </a:p>
        </p:txBody>
      </p:sp>
      <p:sp>
        <p:nvSpPr>
          <p:cNvPr id="12" name="Text Placeholder 11"/>
          <p:cNvSpPr>
            <a:spLocks noGrp="1"/>
          </p:cNvSpPr>
          <p:nvPr>
            <p:ph type="body" sz="quarter" idx="20"/>
          </p:nvPr>
        </p:nvSpPr>
        <p:spPr/>
        <p:txBody>
          <a:bodyPr/>
          <a:lstStyle/>
          <a:p>
            <a:r>
              <a:rPr sz="2000" dirty="0"/>
              <a:t>This Acknowledges That</a:t>
            </a:r>
          </a:p>
        </p:txBody>
      </p:sp>
      <p:sp>
        <p:nvSpPr>
          <p:cNvPr id="17" name="Text Placeholder 16"/>
          <p:cNvSpPr>
            <a:spLocks noGrp="1"/>
          </p:cNvSpPr>
          <p:nvPr>
            <p:ph type="body" sz="quarter" idx="17"/>
          </p:nvPr>
        </p:nvSpPr>
        <p:spPr/>
        <p:txBody>
          <a:bodyPr/>
          <a:lstStyle/>
          <a:p>
            <a:r>
              <a:rPr lang="en-US" sz="1200" dirty="0"/>
              <a:t>facilitator</a:t>
            </a:r>
            <a:endParaRPr sz="1200" dirty="0"/>
          </a:p>
        </p:txBody>
      </p:sp>
      <p:sp>
        <p:nvSpPr>
          <p:cNvPr id="19" name="Text Placeholder 18"/>
          <p:cNvSpPr>
            <a:spLocks noGrp="1"/>
          </p:cNvSpPr>
          <p:nvPr>
            <p:ph type="body" sz="quarter" idx="21"/>
          </p:nvPr>
        </p:nvSpPr>
        <p:spPr/>
        <p:txBody>
          <a:bodyPr/>
          <a:lstStyle/>
          <a:p>
            <a:r>
              <a:rPr lang="en-US" sz="1200" dirty="0"/>
              <a:t>Date</a:t>
            </a:r>
            <a:endParaRPr sz="1200" dirty="0"/>
          </a:p>
        </p:txBody>
      </p:sp>
      <p:sp>
        <p:nvSpPr>
          <p:cNvPr id="9" name="Instructional Text"/>
          <p:cNvSpPr/>
          <p:nvPr/>
        </p:nvSpPr>
        <p:spPr>
          <a:xfrm>
            <a:off x="12399818" y="-99773"/>
            <a:ext cx="1524000" cy="7061682"/>
          </a:xfrm>
          <a:prstGeom prst="roundRect">
            <a:avLst>
              <a:gd name="adj" fmla="val 6795"/>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091"/>
              </a:spcBef>
              <a:spcAft>
                <a:spcPts val="0"/>
              </a:spcAft>
              <a:buClrTx/>
              <a:buSzTx/>
              <a:buFontTx/>
              <a:buNone/>
              <a:tabLst/>
              <a:defRPr/>
            </a:pPr>
            <a:r>
              <a:rPr kumimoji="0" sz="1182" b="1" i="1" u="none" strike="noStrike" kern="0" cap="none" spc="0" normalizeH="0" baseline="0" noProof="0">
                <a:ln>
                  <a:noFill/>
                </a:ln>
                <a:solidFill>
                  <a:sysClr val="windowText" lastClr="000000"/>
                </a:solidFill>
                <a:effectLst/>
                <a:uLnTx/>
                <a:uFillTx/>
                <a:latin typeface="Arial" pitchFamily="34" charset="0"/>
                <a:ea typeface="+mn-ea"/>
                <a:cs typeface="Arial" pitchFamily="34" charset="0"/>
              </a:rPr>
              <a:t>Note: </a:t>
            </a:r>
          </a:p>
          <a:p>
            <a:pPr marL="0" marR="0" lvl="0" indent="0" algn="l" defTabSz="914400" rtl="0" eaLnBrk="1" fontAlgn="auto" latinLnBrk="0" hangingPunct="1">
              <a:lnSpc>
                <a:spcPct val="100000"/>
              </a:lnSpc>
              <a:spcBef>
                <a:spcPts val="1091"/>
              </a:spcBef>
              <a:spcAft>
                <a:spcPts val="0"/>
              </a:spcAft>
              <a:buClrTx/>
              <a:buSzTx/>
              <a:buFontTx/>
              <a:buNone/>
              <a:tabLst/>
              <a:defRPr/>
            </a:pPr>
            <a:r>
              <a:rPr kumimoji="0" sz="1182" b="1" i="1" u="none" strike="noStrike" kern="0" cap="none" spc="0" normalizeH="0" baseline="0" noProof="0">
                <a:ln>
                  <a:noFill/>
                </a:ln>
                <a:solidFill>
                  <a:sysClr val="windowText" lastClr="000000"/>
                </a:solidFill>
                <a:effectLst/>
                <a:uLnTx/>
                <a:uFillTx/>
                <a:latin typeface="Arial" pitchFamily="34" charset="0"/>
                <a:ea typeface="+mn-ea"/>
                <a:cs typeface="Arial" pitchFamily="34" charset="0"/>
              </a:rPr>
              <a:t>This certificate is designed to be printed. You should test print on regular paper to ensure proper positioning before printing on card stock.</a:t>
            </a:r>
          </a:p>
          <a:p>
            <a:pPr marL="0" marR="0" lvl="0" indent="0" algn="l" defTabSz="914400" rtl="0" eaLnBrk="1" fontAlgn="auto" latinLnBrk="0" hangingPunct="1">
              <a:lnSpc>
                <a:spcPct val="100000"/>
              </a:lnSpc>
              <a:spcBef>
                <a:spcPts val="1091"/>
              </a:spcBef>
              <a:spcAft>
                <a:spcPts val="0"/>
              </a:spcAft>
              <a:buClrTx/>
              <a:buSzTx/>
              <a:buFontTx/>
              <a:buNone/>
              <a:tabLst/>
              <a:defRPr/>
            </a:pPr>
            <a:r>
              <a:rPr kumimoji="0" sz="1182" b="1" i="1" u="none" strike="noStrike" kern="0" cap="none" spc="0" normalizeH="0" baseline="0" noProof="0">
                <a:ln>
                  <a:noFill/>
                </a:ln>
                <a:solidFill>
                  <a:sysClr val="windowText" lastClr="000000"/>
                </a:solidFill>
                <a:effectLst/>
                <a:uLnTx/>
                <a:uFillTx/>
                <a:latin typeface="Arial" pitchFamily="34" charset="0"/>
                <a:ea typeface="+mn-ea"/>
                <a:cs typeface="Arial" pitchFamily="34" charset="0"/>
              </a:rPr>
              <a:t>You may need to uncheck Scale to Fit Paper in the Print dialog (in the Full Page Slides dropdown).</a:t>
            </a:r>
          </a:p>
        </p:txBody>
      </p:sp>
    </p:spTree>
    <p:extLst>
      <p:ext uri="{BB962C8B-B14F-4D97-AF65-F5344CB8AC3E}">
        <p14:creationId xmlns:p14="http://schemas.microsoft.com/office/powerpoint/2010/main" val="1972206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9" y="1268996"/>
            <a:ext cx="9786611" cy="4565848"/>
          </a:xfrm>
        </p:spPr>
        <p:txBody>
          <a:bodyPr/>
          <a:lstStyle/>
          <a:p>
            <a:r>
              <a:rPr lang="en-US" dirty="0"/>
              <a:t>Several factors go into selecting suitable BMPs:</a:t>
            </a:r>
          </a:p>
          <a:p>
            <a:pPr marL="347472" indent="-342900">
              <a:buFont typeface="Arial" panose="020B0604020202020204" pitchFamily="34" charset="0"/>
              <a:buChar char="•"/>
            </a:pPr>
            <a:r>
              <a:rPr lang="en-US" dirty="0"/>
              <a:t>Stormwater Management Objectives</a:t>
            </a:r>
          </a:p>
          <a:p>
            <a:pPr marL="347472" indent="-342900">
              <a:buFont typeface="Arial" panose="020B0604020202020204" pitchFamily="34" charset="0"/>
              <a:buChar char="•"/>
            </a:pPr>
            <a:r>
              <a:rPr lang="en-US" dirty="0"/>
              <a:t>Pollutants of Concern at Airports</a:t>
            </a:r>
          </a:p>
          <a:p>
            <a:pPr marL="347472" indent="-342900">
              <a:buFont typeface="Arial" panose="020B0604020202020204" pitchFamily="34" charset="0"/>
              <a:buChar char="•"/>
            </a:pPr>
            <a:r>
              <a:rPr lang="en-US" dirty="0"/>
              <a:t>Airport Specific Safety Criteria</a:t>
            </a:r>
          </a:p>
          <a:p>
            <a:pPr marL="347472" indent="-342900">
              <a:buFont typeface="Arial" panose="020B0604020202020204" pitchFamily="34" charset="0"/>
              <a:buChar char="•"/>
            </a:pPr>
            <a:r>
              <a:rPr lang="en-US" dirty="0"/>
              <a:t>Drainage Basin Characteristics </a:t>
            </a:r>
          </a:p>
          <a:p>
            <a:pPr marL="347472" indent="-342900">
              <a:buFont typeface="Arial" panose="020B0604020202020204" pitchFamily="34" charset="0"/>
              <a:buChar char="•"/>
            </a:pPr>
            <a:r>
              <a:rPr lang="en-US" dirty="0"/>
              <a:t>Physical Conditions at BMP Location</a:t>
            </a:r>
          </a:p>
        </p:txBody>
      </p:sp>
      <p:sp>
        <p:nvSpPr>
          <p:cNvPr id="3" name="Title 2"/>
          <p:cNvSpPr>
            <a:spLocks noGrp="1"/>
          </p:cNvSpPr>
          <p:nvPr>
            <p:ph type="title"/>
          </p:nvPr>
        </p:nvSpPr>
        <p:spPr/>
        <p:txBody>
          <a:bodyPr/>
          <a:lstStyle/>
          <a:p>
            <a:r>
              <a:rPr lang="en-US" dirty="0"/>
              <a:t>Stormwater BMP Selection</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0070" y="2944160"/>
            <a:ext cx="4145198" cy="27634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113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28" y="1262255"/>
            <a:ext cx="10040000" cy="4565848"/>
          </a:xfrm>
        </p:spPr>
        <p:txBody>
          <a:bodyPr/>
          <a:lstStyle/>
          <a:p>
            <a:r>
              <a:rPr lang="en-US" dirty="0"/>
              <a:t>Objectives include:</a:t>
            </a:r>
          </a:p>
          <a:p>
            <a:pPr marL="347472"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Keeping pollutants out of stormwater</a:t>
            </a:r>
          </a:p>
          <a:p>
            <a:pPr marL="347472"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Removing pollutants in stormwater</a:t>
            </a:r>
          </a:p>
          <a:p>
            <a:pPr marL="347472"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Slowing release rate of stormwater to </a:t>
            </a:r>
          </a:p>
          <a:p>
            <a:pPr marL="804672" lvl="3" indent="-457200">
              <a:lnSpc>
                <a:spcPct val="100000"/>
              </a:lnSpc>
              <a:spcBef>
                <a:spcPts val="600"/>
              </a:spcBef>
              <a:spcAft>
                <a:spcPts val="600"/>
              </a:spcAft>
              <a:buFont typeface="Wingdings" panose="05000000000000000000" pitchFamily="2" charset="2"/>
              <a:buChar char="ü"/>
            </a:pPr>
            <a:r>
              <a:rPr lang="en-US" sz="2600" dirty="0">
                <a:solidFill>
                  <a:schemeClr val="accent6"/>
                </a:solidFill>
              </a:rPr>
              <a:t>R</a:t>
            </a:r>
            <a:r>
              <a:rPr lang="en-US" sz="2600" dirty="0">
                <a:solidFill>
                  <a:schemeClr val="accent6"/>
                </a:solidFill>
                <a:latin typeface="Arial" panose="020B0604020202020204" pitchFamily="34" charset="0"/>
              </a:rPr>
              <a:t>educe erosion and sedimentation</a:t>
            </a:r>
          </a:p>
          <a:p>
            <a:pPr marL="804672" lvl="3" indent="-457200">
              <a:lnSpc>
                <a:spcPct val="100000"/>
              </a:lnSpc>
              <a:spcBef>
                <a:spcPts val="600"/>
              </a:spcBef>
              <a:spcAft>
                <a:spcPts val="600"/>
              </a:spcAft>
              <a:buFont typeface="Wingdings" panose="05000000000000000000" pitchFamily="2" charset="2"/>
              <a:buChar char="ü"/>
            </a:pPr>
            <a:r>
              <a:rPr lang="en-US" sz="2600" dirty="0">
                <a:solidFill>
                  <a:schemeClr val="accent6"/>
                </a:solidFill>
                <a:latin typeface="Arial" panose="020B0604020202020204" pitchFamily="34" charset="0"/>
              </a:rPr>
              <a:t>Minimize potential for flooding and property damage</a:t>
            </a:r>
          </a:p>
          <a:p>
            <a:pPr marL="347472" lvl="1" indent="-457200">
              <a:spcBef>
                <a:spcPts val="600"/>
              </a:spcBef>
              <a:spcAft>
                <a:spcPts val="600"/>
              </a:spcAft>
              <a:buFont typeface="Arial" panose="020B0604020202020204" pitchFamily="34" charset="0"/>
              <a:buChar char="•"/>
            </a:pPr>
            <a:r>
              <a:rPr lang="en-US" sz="2800" dirty="0">
                <a:solidFill>
                  <a:schemeClr val="accent6"/>
                </a:solidFill>
                <a:latin typeface="Arial" panose="020B0604020202020204" pitchFamily="34" charset="0"/>
              </a:rPr>
              <a:t>Local requirements include detention &amp; infiltration goals </a:t>
            </a:r>
          </a:p>
          <a:p>
            <a:pPr marL="342900" indent="-342900">
              <a:buFont typeface="Arial" panose="020B0604020202020204" pitchFamily="34" charset="0"/>
              <a:buChar char="•"/>
            </a:pPr>
            <a:endParaRPr lang="en-US" dirty="0"/>
          </a:p>
        </p:txBody>
      </p:sp>
      <p:sp>
        <p:nvSpPr>
          <p:cNvPr id="3" name="Title 2"/>
          <p:cNvSpPr>
            <a:spLocks noGrp="1"/>
          </p:cNvSpPr>
          <p:nvPr>
            <p:ph type="title"/>
          </p:nvPr>
        </p:nvSpPr>
        <p:spPr/>
        <p:txBody>
          <a:bodyPr/>
          <a:lstStyle/>
          <a:p>
            <a:r>
              <a:rPr lang="en-US" dirty="0"/>
              <a:t>Stormwater Management Objectives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spTree>
    <p:extLst>
      <p:ext uri="{BB962C8B-B14F-4D97-AF65-F5344CB8AC3E}">
        <p14:creationId xmlns:p14="http://schemas.microsoft.com/office/powerpoint/2010/main" val="271460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330" y="1268996"/>
            <a:ext cx="9447720" cy="4565848"/>
          </a:xfrm>
        </p:spPr>
        <p:txBody>
          <a:bodyPr/>
          <a:lstStyle/>
          <a:p>
            <a:pPr marL="347472" indent="-342900">
              <a:buFont typeface="Arial" panose="020B0604020202020204" pitchFamily="34" charset="0"/>
              <a:buChar char="•"/>
            </a:pPr>
            <a:r>
              <a:rPr lang="en-US" dirty="0"/>
              <a:t>Deicing operations</a:t>
            </a:r>
          </a:p>
          <a:p>
            <a:pPr marL="347472" indent="-342900">
              <a:buFont typeface="Arial" panose="020B0604020202020204" pitchFamily="34" charset="0"/>
              <a:buChar char="•"/>
            </a:pPr>
            <a:r>
              <a:rPr lang="en-US" dirty="0"/>
              <a:t>Aircraft fueling and maintenance</a:t>
            </a:r>
          </a:p>
          <a:p>
            <a:pPr marL="347472" indent="-342900">
              <a:buFont typeface="Arial" panose="020B0604020202020204" pitchFamily="34" charset="0"/>
              <a:buChar char="•"/>
            </a:pPr>
            <a:r>
              <a:rPr lang="en-US" dirty="0"/>
              <a:t>Servicing ground vehicles</a:t>
            </a:r>
          </a:p>
          <a:p>
            <a:pPr marL="347472" indent="-342900">
              <a:buFont typeface="Arial" panose="020B0604020202020204" pitchFamily="34" charset="0"/>
              <a:buChar char="•"/>
            </a:pPr>
            <a:r>
              <a:rPr lang="en-US" dirty="0"/>
              <a:t>Fire fighting operations</a:t>
            </a:r>
          </a:p>
          <a:p>
            <a:pPr marL="347472" indent="-342900">
              <a:buFont typeface="Arial" panose="020B0604020202020204" pitchFamily="34" charset="0"/>
              <a:buChar char="•"/>
            </a:pPr>
            <a:r>
              <a:rPr lang="en-US" dirty="0"/>
              <a:t>Construction activities</a:t>
            </a:r>
          </a:p>
          <a:p>
            <a:pPr marL="347472"/>
            <a:r>
              <a:rPr lang="en-US" dirty="0"/>
              <a:t>FL DOT Study: hydrocarbon concentrations </a:t>
            </a:r>
            <a:br>
              <a:rPr lang="en-US" dirty="0"/>
            </a:br>
            <a:r>
              <a:rPr lang="en-US" dirty="0"/>
              <a:t>elevated in paved area where fueling occurs</a:t>
            </a:r>
          </a:p>
        </p:txBody>
      </p:sp>
      <p:sp>
        <p:nvSpPr>
          <p:cNvPr id="3" name="Title 2"/>
          <p:cNvSpPr>
            <a:spLocks noGrp="1"/>
          </p:cNvSpPr>
          <p:nvPr>
            <p:ph type="title"/>
          </p:nvPr>
        </p:nvSpPr>
        <p:spPr/>
        <p:txBody>
          <a:bodyPr/>
          <a:lstStyle/>
          <a:p>
            <a:r>
              <a:rPr lang="en-US" dirty="0"/>
              <a:t>Pollutants of Concern at Airports</a:t>
            </a:r>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Segoe UI"/>
                <a:ea typeface="+mn-ea"/>
                <a:cs typeface="+mn-cs"/>
              </a:rPr>
              <a:t>© ACRP, 2015.  All Rights Reserved.</a:t>
            </a:r>
            <a:endParaRPr kumimoji="0" lang="en-US" sz="9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3590" y="1666568"/>
            <a:ext cx="3037938" cy="22804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583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4_Blank">
  <a:themeElements>
    <a:clrScheme name="ACRP-blue-v2">
      <a:dk1>
        <a:srgbClr val="FFFFFF"/>
      </a:dk1>
      <a:lt1>
        <a:srgbClr val="7CA1C9"/>
      </a:lt1>
      <a:dk2>
        <a:srgbClr val="FFFFFF"/>
      </a:dk2>
      <a:lt2>
        <a:srgbClr val="7CA1C9"/>
      </a:lt2>
      <a:accent1>
        <a:srgbClr val="7CA1C9"/>
      </a:accent1>
      <a:accent2>
        <a:srgbClr val="59BD7D"/>
      </a:accent2>
      <a:accent3>
        <a:srgbClr val="1E4734"/>
      </a:accent3>
      <a:accent4>
        <a:srgbClr val="B77B28"/>
      </a:accent4>
      <a:accent5>
        <a:srgbClr val="E09E26"/>
      </a:accent5>
      <a:accent6>
        <a:srgbClr val="47391D"/>
      </a:accent6>
      <a:hlink>
        <a:srgbClr val="0378AD"/>
      </a:hlink>
      <a:folHlink>
        <a:srgbClr val="7CA1C9"/>
      </a:folHlink>
    </a:clrScheme>
    <a:fontScheme name="HelveticaNeueLT Std">
      <a:majorFont>
        <a:latin typeface="HelveticaNeueLT Std Med"/>
        <a:ea typeface=""/>
        <a:cs typeface=""/>
      </a:majorFont>
      <a:minorFont>
        <a:latin typeface="HelveticaNeueLT Std L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crp_webinar_template.pptx" id="{F7DF8169-9D3F-4A61-B572-8D1E9E3E97B6}" vid="{2FDD2520-77F7-49FE-9360-89B17A952FCE}"/>
    </a:ext>
  </a:extLst>
</a:theme>
</file>

<file path=ppt/theme/theme2.xml><?xml version="1.0" encoding="utf-8"?>
<a:theme xmlns:a="http://schemas.openxmlformats.org/drawingml/2006/main" name="Certificate of Scholarship (Blue)">
  <a:themeElements>
    <a:clrScheme name="Certificate of Achievement">
      <a:dk1>
        <a:sysClr val="windowText" lastClr="000000"/>
      </a:dk1>
      <a:lt1>
        <a:sysClr val="window" lastClr="FFFFFF"/>
      </a:lt1>
      <a:dk2>
        <a:srgbClr val="404040"/>
      </a:dk2>
      <a:lt2>
        <a:srgbClr val="DBEEF4"/>
      </a:lt2>
      <a:accent1>
        <a:srgbClr val="009444"/>
      </a:accent1>
      <a:accent2>
        <a:srgbClr val="1C75BC"/>
      </a:accent2>
      <a:accent3>
        <a:srgbClr val="F15649"/>
      </a:accent3>
      <a:accent4>
        <a:srgbClr val="C18447"/>
      </a:accent4>
      <a:accent5>
        <a:srgbClr val="5F5F5F"/>
      </a:accent5>
      <a:accent6>
        <a:srgbClr val="F8DF4A"/>
      </a:accent6>
      <a:hlink>
        <a:srgbClr val="4BB9B4"/>
      </a:hlink>
      <a:folHlink>
        <a:srgbClr val="A6A6A6"/>
      </a:folHlink>
    </a:clrScheme>
    <a:fontScheme name="Palatino Linotype">
      <a:majorFont>
        <a:latin typeface="Palatino Linotype"/>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Palatino Linotype"/>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15235</TotalTime>
  <Words>6850</Words>
  <Application>Microsoft Office PowerPoint</Application>
  <PresentationFormat>Widescreen</PresentationFormat>
  <Paragraphs>897</Paragraphs>
  <Slides>69</Slides>
  <Notes>68</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69</vt:i4>
      </vt:variant>
    </vt:vector>
  </HeadingPairs>
  <TitlesOfParts>
    <vt:vector size="83" baseType="lpstr">
      <vt:lpstr>Arial</vt:lpstr>
      <vt:lpstr>Articulate</vt:lpstr>
      <vt:lpstr>Calibri</vt:lpstr>
      <vt:lpstr>Futura</vt:lpstr>
      <vt:lpstr>HelveticaNeueLT Std Blk</vt:lpstr>
      <vt:lpstr>HelveticaNeueLT Std Lt</vt:lpstr>
      <vt:lpstr>Palatino Linotype</vt:lpstr>
      <vt:lpstr>Segoe UI</vt:lpstr>
      <vt:lpstr>Times</vt:lpstr>
      <vt:lpstr>Trebuchet MS</vt:lpstr>
      <vt:lpstr>Wingdings</vt:lpstr>
      <vt:lpstr>4_Blank</vt:lpstr>
      <vt:lpstr>Certificate of Scholarship (Blue)</vt:lpstr>
      <vt:lpstr>Bitmap Image</vt:lpstr>
      <vt:lpstr>Notes to Instructor</vt:lpstr>
      <vt:lpstr>PowerPoint Presentation</vt:lpstr>
      <vt:lpstr>Course Objectives</vt:lpstr>
      <vt:lpstr>PowerPoint Presentation</vt:lpstr>
      <vt:lpstr>Lesson 1 Objectives</vt:lpstr>
      <vt:lpstr>What are BMP’s?</vt:lpstr>
      <vt:lpstr>Stormwater BMP Selection</vt:lpstr>
      <vt:lpstr>Stormwater Management Objectives</vt:lpstr>
      <vt:lpstr>Pollutants of Concern at Airports</vt:lpstr>
      <vt:lpstr>Airport Specific Safety Criteria</vt:lpstr>
      <vt:lpstr>Airport Specific Safety Criteria</vt:lpstr>
      <vt:lpstr>Safety Criteria: Perimeter C</vt:lpstr>
      <vt:lpstr>Localize for Your Airport</vt:lpstr>
      <vt:lpstr>Knowledge Check 1</vt:lpstr>
      <vt:lpstr>Knowledge Check 2</vt:lpstr>
      <vt:lpstr>PowerPoint Presentation</vt:lpstr>
      <vt:lpstr>Lesson 2 Objectives</vt:lpstr>
      <vt:lpstr>Good Housekeeping BMPs</vt:lpstr>
      <vt:lpstr>Good Housekeeping BMPs: Training</vt:lpstr>
      <vt:lpstr>Good Housekeeping BMPs: Landscape Management</vt:lpstr>
      <vt:lpstr>Good Housekeeping BMPs: Pest Control</vt:lpstr>
      <vt:lpstr>Good Housekeeping BMPs: Waste Management</vt:lpstr>
      <vt:lpstr>Good Housekeeping BMPs: Materials Storage</vt:lpstr>
      <vt:lpstr>Good Housekeeping: Spill Prevention and Cleanup</vt:lpstr>
      <vt:lpstr>Good Housekeeping: Clean Pavements </vt:lpstr>
      <vt:lpstr>Good Housekeeping: Equipment / Vehicle Maintenance</vt:lpstr>
      <vt:lpstr>Good Housekeeping: Aqueous Film-Forming Foam (AFFF)</vt:lpstr>
      <vt:lpstr>Knowledge Check 3</vt:lpstr>
      <vt:lpstr>Knowledge Check 4</vt:lpstr>
      <vt:lpstr>Structural BMPs</vt:lpstr>
      <vt:lpstr>Categories of Structural BMPs</vt:lpstr>
      <vt:lpstr>Pretreatment BMPs</vt:lpstr>
      <vt:lpstr>Pollutant Removal BMPs: Separators and Filtration </vt:lpstr>
      <vt:lpstr>Pollutant Removal BMPs: Separators</vt:lpstr>
      <vt:lpstr>Pollutant Removal BMPs: Filtration BMPs</vt:lpstr>
      <vt:lpstr>Detention Facilities</vt:lpstr>
      <vt:lpstr>Infiltration Structural BMPs</vt:lpstr>
      <vt:lpstr>Locating Structural BMPs Near Airfield Operations</vt:lpstr>
      <vt:lpstr>Structural Maintenance of BMPs</vt:lpstr>
      <vt:lpstr>Knowledge Check 5</vt:lpstr>
      <vt:lpstr>What are Construction BMPs?</vt:lpstr>
      <vt:lpstr>Safety and Security in Selecting Construction BMPs</vt:lpstr>
      <vt:lpstr>Construction BMP Key Categories</vt:lpstr>
      <vt:lpstr>Design Decisions for Construction BMPs</vt:lpstr>
      <vt:lpstr>Construction Management BMPs</vt:lpstr>
      <vt:lpstr>Erosion Control/Soil Stabilization BMPs</vt:lpstr>
      <vt:lpstr>Runoff and Sediment Control</vt:lpstr>
      <vt:lpstr>Runoff and Sediment Control: Concentrated Runoff</vt:lpstr>
      <vt:lpstr>Runoff and Sediment Control</vt:lpstr>
      <vt:lpstr>Runoff and Sediment Control: Advanced Treatment</vt:lpstr>
      <vt:lpstr>Knowledge Check 6</vt:lpstr>
      <vt:lpstr>Knowledge Check 7</vt:lpstr>
      <vt:lpstr>Lesson Summary</vt:lpstr>
      <vt:lpstr>PowerPoint Presentation</vt:lpstr>
      <vt:lpstr>Stormwater BMPs Case Studies</vt:lpstr>
      <vt:lpstr>Miami International Airport BMPs</vt:lpstr>
      <vt:lpstr>Miami International Airport BMPs</vt:lpstr>
      <vt:lpstr>Miami International Airport BMPs</vt:lpstr>
      <vt:lpstr>Portland Air National Guard (PANG) BMPs</vt:lpstr>
      <vt:lpstr>Portland Air National Guard (PANG) BMPs</vt:lpstr>
      <vt:lpstr>Portland Air National Guard (PANG) BMPs</vt:lpstr>
      <vt:lpstr>Dane County Regional Airport Sand Filter</vt:lpstr>
      <vt:lpstr>Dane County Regional Airport: TSS Reduction</vt:lpstr>
      <vt:lpstr>Dane County Regional Airport: Design Components</vt:lpstr>
      <vt:lpstr>Knowledge Check 8</vt:lpstr>
      <vt:lpstr>BMP Resources and References</vt:lpstr>
      <vt:lpstr>Course Summary</vt:lpstr>
      <vt:lpstr>Class Wrap-up</vt:lpstr>
      <vt:lpstr>PowerPoint Presentation</vt:lpstr>
    </vt:vector>
  </TitlesOfParts>
  <Company>Mead &amp; Hunt,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&amp; Design of Stormwater BMPs</dc:title>
  <dc:creator>Robert Thayne</dc:creator>
  <cp:lastModifiedBy>Karen Miller</cp:lastModifiedBy>
  <cp:revision>668</cp:revision>
  <cp:lastPrinted>2016-08-15T18:32:24Z</cp:lastPrinted>
  <dcterms:created xsi:type="dcterms:W3CDTF">2016-05-18T21:40:07Z</dcterms:created>
  <dcterms:modified xsi:type="dcterms:W3CDTF">2017-01-21T22:59:07Z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-717729046</vt:i4>
  </property>
  <property fmtid="{D5CDD505-2E9C-101B-9397-08002B2CF9AE}" pid="3" name="_NewReviewCycle">
    <vt:lpwstr/>
  </property>
  <property fmtid="{D5CDD505-2E9C-101B-9397-08002B2CF9AE}" pid="4" name="_EmailSubject">
    <vt:lpwstr>pictures for project</vt:lpwstr>
  </property>
  <property fmtid="{D5CDD505-2E9C-101B-9397-08002B2CF9AE}" pid="5" name="_AuthorEmailDisplayName">
    <vt:lpwstr>Rehl, Misty</vt:lpwstr>
  </property>
</Properties>
</file>