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36"/>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CFECE2-D5CA-03E7-CCE4-1C4389D6382C}" name="Jeff Morris" initials="JM" userId="S::Jeffrey.Morris@cadmusgroup.com::80b8ead9-9f73-4713-9e34-4f569b0cde7c"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82F5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DAC8C4-260B-4978-AA5F-25EDDECA391B}" type="datetimeFigureOut">
              <a:rPr lang="en-US" smtClean="0"/>
              <a:t>12/17/2025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EB97D6-C176-4054-ACC9-6EBB592FBA6B}" type="slidenum">
              <a:rPr lang="en-US" smtClean="0"/>
              <a:t>‹#›</a:t>
            </a:fld>
            <a:endParaRPr lang="en-US"/>
          </a:p>
        </p:txBody>
      </p:sp>
    </p:spTree>
    <p:extLst>
      <p:ext uri="{BB962C8B-B14F-4D97-AF65-F5344CB8AC3E}">
        <p14:creationId xmlns:p14="http://schemas.microsoft.com/office/powerpoint/2010/main" val="979905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01C08E2-07EA-6DAE-176F-06CC0A1CB042}"/>
              </a:ext>
            </a:extLst>
          </p:cNvPr>
          <p:cNvSpPr>
            <a:spLocks noGrp="1"/>
          </p:cNvSpPr>
          <p:nvPr>
            <p:ph type="subTitle" idx="1"/>
          </p:nvPr>
        </p:nvSpPr>
        <p:spPr>
          <a:xfrm>
            <a:off x="1524000" y="3602038"/>
            <a:ext cx="9144000" cy="1655762"/>
          </a:xfrm>
        </p:spPr>
        <p:txBody>
          <a:bodyPr/>
          <a:lstStyle>
            <a:lvl1pPr marL="0" indent="0" algn="ctr">
              <a:buNone/>
              <a:defRPr sz="2400">
                <a:latin typeface="Calibri" panose="020F0502020204030204" pitchFamily="34" charset="0"/>
                <a:ea typeface="Calibri" panose="020F0502020204030204" pitchFamily="34" charset="0"/>
                <a:cs typeface="Calibri" panose="020F050202020403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3BF2A92-162B-755E-09B1-657CFD2E2763}"/>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570487BB-3A4F-4204-99C1-9B7AF083D462}" type="datetime1">
              <a:rPr lang="en-US" smtClean="0"/>
              <a:t>12/17/2025</a:t>
            </a:fld>
            <a:endParaRPr lang="en-US"/>
          </a:p>
        </p:txBody>
      </p:sp>
      <p:sp>
        <p:nvSpPr>
          <p:cNvPr id="5" name="Footer Placeholder 4">
            <a:extLst>
              <a:ext uri="{FF2B5EF4-FFF2-40B4-BE49-F238E27FC236}">
                <a16:creationId xmlns:a16="http://schemas.microsoft.com/office/drawing/2014/main" id="{99D7B3FD-05EC-7FA4-DC9A-C1BB04F479F9}"/>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B340557B-546D-16F3-8B86-979381AA1329}"/>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7" name="Rectangle 6">
            <a:extLst>
              <a:ext uri="{FF2B5EF4-FFF2-40B4-BE49-F238E27FC236}">
                <a16:creationId xmlns:a16="http://schemas.microsoft.com/office/drawing/2014/main" id="{0296066F-BFE1-615B-C9A5-A152F7F67B09}"/>
              </a:ext>
            </a:extLst>
          </p:cNvPr>
          <p:cNvSpPr/>
          <p:nvPr userDrawn="1"/>
        </p:nvSpPr>
        <p:spPr>
          <a:xfrm>
            <a:off x="838200" y="423819"/>
            <a:ext cx="10515600" cy="5831456"/>
          </a:xfrm>
          <a:prstGeom prst="rect">
            <a:avLst/>
          </a:prstGeom>
          <a:solidFill>
            <a:srgbClr val="E3F0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DCD5115-B9F6-5DA8-5498-319266C2D4A4}"/>
              </a:ext>
            </a:extLst>
          </p:cNvPr>
          <p:cNvSpPr>
            <a:spLocks noGrp="1"/>
          </p:cNvSpPr>
          <p:nvPr>
            <p:ph type="ctrTitle"/>
          </p:nvPr>
        </p:nvSpPr>
        <p:spPr>
          <a:xfrm>
            <a:off x="1524000" y="1122363"/>
            <a:ext cx="9144000" cy="2387600"/>
          </a:xfrm>
        </p:spPr>
        <p:txBody>
          <a:bodyPr anchor="b">
            <a:normAutofit/>
          </a:bodyPr>
          <a:lstStyle>
            <a:lvl1pPr algn="ctr">
              <a:defRPr sz="5400">
                <a:solidFill>
                  <a:srgbClr val="182F58"/>
                </a:solidFill>
                <a:latin typeface="Calibri" panose="020F0502020204030204" pitchFamily="34" charset="0"/>
                <a:ea typeface="Calibri" panose="020F0502020204030204" pitchFamily="34" charset="0"/>
                <a:cs typeface="Calibri" panose="020F0502020204030204" pitchFamily="34" charset="0"/>
              </a:defRPr>
            </a:lvl1pPr>
          </a:lstStyle>
          <a:p>
            <a:r>
              <a:rPr lang="en-US" dirty="0"/>
              <a:t>Click to edit Master title style</a:t>
            </a:r>
          </a:p>
        </p:txBody>
      </p:sp>
    </p:spTree>
    <p:extLst>
      <p:ext uri="{BB962C8B-B14F-4D97-AF65-F5344CB8AC3E}">
        <p14:creationId xmlns:p14="http://schemas.microsoft.com/office/powerpoint/2010/main" val="3167516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6D668-5A4E-E169-3D9C-AD595656B31C}"/>
              </a:ext>
            </a:extLst>
          </p:cNvPr>
          <p:cNvSpPr>
            <a:spLocks noGrp="1"/>
          </p:cNvSpPr>
          <p:nvPr>
            <p:ph type="title"/>
          </p:nvPr>
        </p:nvSpPr>
        <p:spPr/>
        <p:txBody>
          <a:bodyPr/>
          <a:lstStyle>
            <a:lvl1pPr>
              <a:defRPr>
                <a:solidFill>
                  <a:srgbClr val="182F58"/>
                </a:solidFill>
                <a:latin typeface="Calibri" panose="020F0502020204030204" pitchFamily="34" charset="0"/>
                <a:ea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20D35D92-540F-CD2C-48BB-2F06D3B886F9}"/>
              </a:ext>
            </a:extLst>
          </p:cNvPr>
          <p:cNvSpPr>
            <a:spLocks noGrp="1"/>
          </p:cNvSpPr>
          <p:nvPr>
            <p:ph idx="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vl4pPr>
              <a:defRPr>
                <a:latin typeface="Calibri" panose="020F0502020204030204" pitchFamily="34" charset="0"/>
                <a:ea typeface="Calibri" panose="020F0502020204030204" pitchFamily="34" charset="0"/>
                <a:cs typeface="Calibri" panose="020F0502020204030204" pitchFamily="34" charset="0"/>
              </a:defRPr>
            </a:lvl4pPr>
            <a:lvl5pPr>
              <a:defRPr>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175E52-6EE5-FC74-3E24-E4D9AE8846B7}"/>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F95B1946-D56A-47D3-AF28-E55B262C47B3}" type="datetime1">
              <a:rPr lang="en-US" smtClean="0"/>
              <a:t>12/17/2025</a:t>
            </a:fld>
            <a:endParaRPr lang="en-US"/>
          </a:p>
        </p:txBody>
      </p:sp>
      <p:sp>
        <p:nvSpPr>
          <p:cNvPr id="5" name="Footer Placeholder 4">
            <a:extLst>
              <a:ext uri="{FF2B5EF4-FFF2-40B4-BE49-F238E27FC236}">
                <a16:creationId xmlns:a16="http://schemas.microsoft.com/office/drawing/2014/main" id="{0754364B-0ED0-B38D-B7DA-0E11129BDC15}"/>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73CBBC17-DBC9-B009-FC47-816AA6402652}"/>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7" name="Rectangle 6">
            <a:extLst>
              <a:ext uri="{FF2B5EF4-FFF2-40B4-BE49-F238E27FC236}">
                <a16:creationId xmlns:a16="http://schemas.microsoft.com/office/drawing/2014/main" id="{2FD764FD-518B-A751-C15F-966E270A701D}"/>
              </a:ext>
            </a:extLst>
          </p:cNvPr>
          <p:cNvSpPr/>
          <p:nvPr userDrawn="1"/>
        </p:nvSpPr>
        <p:spPr>
          <a:xfrm>
            <a:off x="11921706" y="0"/>
            <a:ext cx="270294" cy="6858000"/>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7775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7D602-22BF-D685-95AA-EC2702456E00}"/>
              </a:ext>
            </a:extLst>
          </p:cNvPr>
          <p:cNvSpPr>
            <a:spLocks noGrp="1"/>
          </p:cNvSpPr>
          <p:nvPr>
            <p:ph type="title"/>
          </p:nvPr>
        </p:nvSpPr>
        <p:spPr>
          <a:xfrm>
            <a:off x="831850" y="1709738"/>
            <a:ext cx="10515600" cy="2852737"/>
          </a:xfrm>
        </p:spPr>
        <p:txBody>
          <a:bodyPr anchor="b"/>
          <a:lstStyle>
            <a:lvl1pPr>
              <a:defRPr sz="6000">
                <a:solidFill>
                  <a:srgbClr val="182F58"/>
                </a:solidFill>
                <a:latin typeface="Calibri" panose="020F0502020204030204" pitchFamily="34" charset="0"/>
                <a:ea typeface="Calibri" panose="020F0502020204030204" pitchFamily="34" charset="0"/>
                <a:cs typeface="Calibri" panose="020F050202020403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61B44214-1414-720F-B020-C1CE1252492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latin typeface="Calibri" panose="020F0502020204030204" pitchFamily="34" charset="0"/>
                <a:ea typeface="Calibri" panose="020F0502020204030204" pitchFamily="34" charset="0"/>
                <a:cs typeface="Calibri" panose="020F050202020403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99DF17-74A5-440C-B908-4D949141E57E}"/>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75A82099-6210-4A1D-8905-9FDC4E39AD8F}" type="datetime1">
              <a:rPr lang="en-US" smtClean="0"/>
              <a:t>12/17/2025</a:t>
            </a:fld>
            <a:endParaRPr lang="en-US"/>
          </a:p>
        </p:txBody>
      </p:sp>
      <p:sp>
        <p:nvSpPr>
          <p:cNvPr id="5" name="Footer Placeholder 4">
            <a:extLst>
              <a:ext uri="{FF2B5EF4-FFF2-40B4-BE49-F238E27FC236}">
                <a16:creationId xmlns:a16="http://schemas.microsoft.com/office/drawing/2014/main" id="{425C5E9B-8A77-301E-D759-C7118294C6F7}"/>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6" name="Slide Number Placeholder 5">
            <a:extLst>
              <a:ext uri="{FF2B5EF4-FFF2-40B4-BE49-F238E27FC236}">
                <a16:creationId xmlns:a16="http://schemas.microsoft.com/office/drawing/2014/main" id="{258BA5B1-6DD8-EFF0-ECCD-99867F5BA9A3}"/>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Tree>
    <p:extLst>
      <p:ext uri="{BB962C8B-B14F-4D97-AF65-F5344CB8AC3E}">
        <p14:creationId xmlns:p14="http://schemas.microsoft.com/office/powerpoint/2010/main" val="3398487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892B8-5BFB-7729-82C5-DFFF7599929A}"/>
              </a:ext>
            </a:extLst>
          </p:cNvPr>
          <p:cNvSpPr>
            <a:spLocks noGrp="1"/>
          </p:cNvSpPr>
          <p:nvPr>
            <p:ph type="title"/>
          </p:nvPr>
        </p:nvSpPr>
        <p:spPr/>
        <p:txBody>
          <a:bodyPr/>
          <a:lstStyle>
            <a:lvl1pPr>
              <a:defRPr>
                <a:solidFill>
                  <a:srgbClr val="182F58"/>
                </a:solidFill>
                <a:latin typeface="Calibri" panose="020F0502020204030204" pitchFamily="34" charset="0"/>
                <a:ea typeface="Calibri" panose="020F0502020204030204" pitchFamily="34" charset="0"/>
                <a:cs typeface="Calibri" panose="020F050202020403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C9C0FDB4-939C-B681-0DC6-E3DF421092B0}"/>
              </a:ext>
            </a:extLst>
          </p:cNvPr>
          <p:cNvSpPr>
            <a:spLocks noGrp="1"/>
          </p:cNvSpPr>
          <p:nvPr>
            <p:ph sz="half" idx="1"/>
          </p:nvPr>
        </p:nvSpPr>
        <p:spPr>
          <a:xfrm>
            <a:off x="838200" y="1825625"/>
            <a:ext cx="5181600" cy="4351338"/>
          </a:xfrm>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vl4pPr>
              <a:defRPr>
                <a:latin typeface="Calibri" panose="020F0502020204030204" pitchFamily="34" charset="0"/>
                <a:ea typeface="Calibri" panose="020F0502020204030204" pitchFamily="34" charset="0"/>
                <a:cs typeface="Calibri" panose="020F0502020204030204" pitchFamily="34" charset="0"/>
              </a:defRPr>
            </a:lvl4pPr>
            <a:lvl5pPr>
              <a:defRPr>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F2905F5-F6FC-ABCB-111F-F86D245AA5C6}"/>
              </a:ext>
            </a:extLst>
          </p:cNvPr>
          <p:cNvSpPr>
            <a:spLocks noGrp="1"/>
          </p:cNvSpPr>
          <p:nvPr>
            <p:ph sz="half" idx="2"/>
          </p:nvPr>
        </p:nvSpPr>
        <p:spPr>
          <a:xfrm>
            <a:off x="6172200" y="1825625"/>
            <a:ext cx="5181600" cy="4351338"/>
          </a:xfrm>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vl4pPr>
              <a:defRPr>
                <a:latin typeface="Calibri" panose="020F0502020204030204" pitchFamily="34" charset="0"/>
                <a:ea typeface="Calibri" panose="020F0502020204030204" pitchFamily="34" charset="0"/>
                <a:cs typeface="Calibri" panose="020F0502020204030204" pitchFamily="34" charset="0"/>
              </a:defRPr>
            </a:lvl4pPr>
            <a:lvl5pPr>
              <a:defRPr>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A7210E6-E97C-6070-1A33-B30A123DA41C}"/>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D27ADD02-73A4-4AA7-B8C2-1CCBD9FB1FA9}" type="datetime1">
              <a:rPr lang="en-US" smtClean="0"/>
              <a:t>12/17/2025</a:t>
            </a:fld>
            <a:endParaRPr lang="en-US"/>
          </a:p>
        </p:txBody>
      </p:sp>
      <p:sp>
        <p:nvSpPr>
          <p:cNvPr id="6" name="Footer Placeholder 5">
            <a:extLst>
              <a:ext uri="{FF2B5EF4-FFF2-40B4-BE49-F238E27FC236}">
                <a16:creationId xmlns:a16="http://schemas.microsoft.com/office/drawing/2014/main" id="{21D27734-5A95-529F-C3F1-F9D47F9735B3}"/>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7" name="Slide Number Placeholder 6">
            <a:extLst>
              <a:ext uri="{FF2B5EF4-FFF2-40B4-BE49-F238E27FC236}">
                <a16:creationId xmlns:a16="http://schemas.microsoft.com/office/drawing/2014/main" id="{D638C296-9D47-EB82-A7F5-4376F20A96F9}"/>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8" name="Rectangle 7">
            <a:extLst>
              <a:ext uri="{FF2B5EF4-FFF2-40B4-BE49-F238E27FC236}">
                <a16:creationId xmlns:a16="http://schemas.microsoft.com/office/drawing/2014/main" id="{F494C222-AFCD-9E7C-F1CE-8B9F13F0BCC2}"/>
              </a:ext>
            </a:extLst>
          </p:cNvPr>
          <p:cNvSpPr/>
          <p:nvPr userDrawn="1"/>
        </p:nvSpPr>
        <p:spPr>
          <a:xfrm>
            <a:off x="11921706" y="0"/>
            <a:ext cx="270294" cy="6858000"/>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1662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85109-3081-98B1-B3A9-BDECB8D0FF9F}"/>
              </a:ext>
            </a:extLst>
          </p:cNvPr>
          <p:cNvSpPr>
            <a:spLocks noGrp="1"/>
          </p:cNvSpPr>
          <p:nvPr>
            <p:ph type="title"/>
          </p:nvPr>
        </p:nvSpPr>
        <p:spPr>
          <a:xfrm>
            <a:off x="839788" y="365125"/>
            <a:ext cx="10515600" cy="1325563"/>
          </a:xfrm>
        </p:spPr>
        <p:txBody>
          <a:bodyPr/>
          <a:lstStyle>
            <a:lvl1pPr>
              <a:defRPr>
                <a:solidFill>
                  <a:srgbClr val="182F58"/>
                </a:solidFill>
                <a:latin typeface="Calibri" panose="020F0502020204030204" pitchFamily="34" charset="0"/>
                <a:ea typeface="Calibri" panose="020F0502020204030204" pitchFamily="34" charset="0"/>
                <a:cs typeface="Calibri" panose="020F050202020403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9482F34D-6CE0-C42A-E2D7-ECEE5D5A62C0}"/>
              </a:ext>
            </a:extLst>
          </p:cNvPr>
          <p:cNvSpPr>
            <a:spLocks noGrp="1"/>
          </p:cNvSpPr>
          <p:nvPr>
            <p:ph type="body" idx="1"/>
          </p:nvPr>
        </p:nvSpPr>
        <p:spPr>
          <a:xfrm>
            <a:off x="839788" y="1681163"/>
            <a:ext cx="5157787" cy="823912"/>
          </a:xfrm>
        </p:spPr>
        <p:txBody>
          <a:bodyPr anchor="b"/>
          <a:lstStyle>
            <a:lvl1pPr marL="0" indent="0">
              <a:buNone/>
              <a:defRPr sz="2400" b="1">
                <a:latin typeface="Calibri" panose="020F0502020204030204" pitchFamily="34" charset="0"/>
                <a:ea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C53869-6339-4D46-94FA-869F97B92CAB}"/>
              </a:ext>
            </a:extLst>
          </p:cNvPr>
          <p:cNvSpPr>
            <a:spLocks noGrp="1"/>
          </p:cNvSpPr>
          <p:nvPr>
            <p:ph sz="half" idx="2"/>
          </p:nvPr>
        </p:nvSpPr>
        <p:spPr>
          <a:xfrm>
            <a:off x="839788" y="2505075"/>
            <a:ext cx="5157787" cy="3684588"/>
          </a:xfrm>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vl4pPr>
              <a:defRPr>
                <a:latin typeface="Calibri" panose="020F0502020204030204" pitchFamily="34" charset="0"/>
                <a:ea typeface="Calibri" panose="020F0502020204030204" pitchFamily="34" charset="0"/>
                <a:cs typeface="Calibri" panose="020F0502020204030204" pitchFamily="34" charset="0"/>
              </a:defRPr>
            </a:lvl4pPr>
            <a:lvl5pPr>
              <a:defRPr>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3E4609-39D4-EBCC-7AE5-DECB1E69A0E4}"/>
              </a:ext>
            </a:extLst>
          </p:cNvPr>
          <p:cNvSpPr>
            <a:spLocks noGrp="1"/>
          </p:cNvSpPr>
          <p:nvPr>
            <p:ph type="body" sz="quarter" idx="3"/>
          </p:nvPr>
        </p:nvSpPr>
        <p:spPr>
          <a:xfrm>
            <a:off x="6172200" y="1681163"/>
            <a:ext cx="5183188" cy="823912"/>
          </a:xfrm>
        </p:spPr>
        <p:txBody>
          <a:bodyPr anchor="b"/>
          <a:lstStyle>
            <a:lvl1pPr marL="0" indent="0">
              <a:buNone/>
              <a:defRPr sz="2400" b="1">
                <a:latin typeface="Calibri" panose="020F0502020204030204" pitchFamily="34" charset="0"/>
                <a:ea typeface="Calibri" panose="020F0502020204030204" pitchFamily="34" charset="0"/>
                <a:cs typeface="Calibri" panose="020F050202020403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615DCA5-946F-36FA-AFF7-1D4B3D0448C4}"/>
              </a:ext>
            </a:extLst>
          </p:cNvPr>
          <p:cNvSpPr>
            <a:spLocks noGrp="1"/>
          </p:cNvSpPr>
          <p:nvPr>
            <p:ph sz="quarter" idx="4"/>
          </p:nvPr>
        </p:nvSpPr>
        <p:spPr>
          <a:xfrm>
            <a:off x="6172200" y="2505075"/>
            <a:ext cx="5183188" cy="3684588"/>
          </a:xfrm>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vl2pPr>
              <a:defRPr>
                <a:latin typeface="Calibri" panose="020F0502020204030204" pitchFamily="34" charset="0"/>
                <a:ea typeface="Calibri" panose="020F0502020204030204" pitchFamily="34" charset="0"/>
                <a:cs typeface="Calibri" panose="020F0502020204030204" pitchFamily="34" charset="0"/>
              </a:defRPr>
            </a:lvl2pPr>
            <a:lvl3pPr>
              <a:defRPr>
                <a:latin typeface="Calibri" panose="020F0502020204030204" pitchFamily="34" charset="0"/>
                <a:ea typeface="Calibri" panose="020F0502020204030204" pitchFamily="34" charset="0"/>
                <a:cs typeface="Calibri" panose="020F0502020204030204" pitchFamily="34" charset="0"/>
              </a:defRPr>
            </a:lvl3pPr>
            <a:lvl4pPr>
              <a:defRPr>
                <a:latin typeface="Calibri" panose="020F0502020204030204" pitchFamily="34" charset="0"/>
                <a:ea typeface="Calibri" panose="020F0502020204030204" pitchFamily="34" charset="0"/>
                <a:cs typeface="Calibri" panose="020F0502020204030204" pitchFamily="34" charset="0"/>
              </a:defRPr>
            </a:lvl4pPr>
            <a:lvl5pPr>
              <a:defRPr>
                <a:latin typeface="Calibri" panose="020F0502020204030204" pitchFamily="34" charset="0"/>
                <a:ea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0469EB6-1239-839D-8677-425612FD3341}"/>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C7A146B2-0F7E-4882-ABB5-A9F4D5C36ACE}" type="datetime1">
              <a:rPr lang="en-US" smtClean="0"/>
              <a:t>12/17/2025</a:t>
            </a:fld>
            <a:endParaRPr lang="en-US"/>
          </a:p>
        </p:txBody>
      </p:sp>
      <p:sp>
        <p:nvSpPr>
          <p:cNvPr id="8" name="Footer Placeholder 7">
            <a:extLst>
              <a:ext uri="{FF2B5EF4-FFF2-40B4-BE49-F238E27FC236}">
                <a16:creationId xmlns:a16="http://schemas.microsoft.com/office/drawing/2014/main" id="{594F57EC-9EA5-3821-FDFC-CB16A1481F69}"/>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9" name="Slide Number Placeholder 8">
            <a:extLst>
              <a:ext uri="{FF2B5EF4-FFF2-40B4-BE49-F238E27FC236}">
                <a16:creationId xmlns:a16="http://schemas.microsoft.com/office/drawing/2014/main" id="{9D42621C-56DF-7B01-339B-FD4652D84A32}"/>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10" name="Rectangle 9">
            <a:extLst>
              <a:ext uri="{FF2B5EF4-FFF2-40B4-BE49-F238E27FC236}">
                <a16:creationId xmlns:a16="http://schemas.microsoft.com/office/drawing/2014/main" id="{445BF1C4-FC53-9DFC-94F0-4E05097494F4}"/>
              </a:ext>
            </a:extLst>
          </p:cNvPr>
          <p:cNvSpPr/>
          <p:nvPr userDrawn="1"/>
        </p:nvSpPr>
        <p:spPr>
          <a:xfrm>
            <a:off x="11921706" y="0"/>
            <a:ext cx="270294" cy="6858000"/>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44626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D2A94-B5F0-C29E-144A-8084A314E052}"/>
              </a:ext>
            </a:extLst>
          </p:cNvPr>
          <p:cNvSpPr>
            <a:spLocks noGrp="1"/>
          </p:cNvSpPr>
          <p:nvPr>
            <p:ph type="title"/>
          </p:nvPr>
        </p:nvSpPr>
        <p:spPr/>
        <p:txBody>
          <a:bodyPr/>
          <a:lstStyle>
            <a:lvl1pPr>
              <a:defRPr>
                <a:solidFill>
                  <a:srgbClr val="182F58"/>
                </a:solidFill>
                <a:latin typeface="Calibri" panose="020F0502020204030204" pitchFamily="34" charset="0"/>
                <a:ea typeface="Calibri" panose="020F0502020204030204" pitchFamily="34" charset="0"/>
                <a:cs typeface="Calibri" panose="020F0502020204030204" pitchFamily="34" charset="0"/>
              </a:defRPr>
            </a:lvl1pPr>
          </a:lstStyle>
          <a:p>
            <a:r>
              <a:rPr lang="en-US" dirty="0"/>
              <a:t>Click to edit Master title style</a:t>
            </a:r>
          </a:p>
        </p:txBody>
      </p:sp>
      <p:sp>
        <p:nvSpPr>
          <p:cNvPr id="3" name="Date Placeholder 2">
            <a:extLst>
              <a:ext uri="{FF2B5EF4-FFF2-40B4-BE49-F238E27FC236}">
                <a16:creationId xmlns:a16="http://schemas.microsoft.com/office/drawing/2014/main" id="{1D50A41E-211A-707F-F5E1-9EA4E0E9FE6F}"/>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D12D7D83-10F8-4202-9838-A5EE7757D43E}" type="datetime1">
              <a:rPr lang="en-US" smtClean="0"/>
              <a:t>12/17/2025</a:t>
            </a:fld>
            <a:endParaRPr lang="en-US"/>
          </a:p>
        </p:txBody>
      </p:sp>
      <p:sp>
        <p:nvSpPr>
          <p:cNvPr id="4" name="Footer Placeholder 3">
            <a:extLst>
              <a:ext uri="{FF2B5EF4-FFF2-40B4-BE49-F238E27FC236}">
                <a16:creationId xmlns:a16="http://schemas.microsoft.com/office/drawing/2014/main" id="{CB72188A-357E-389E-6F79-9E02818A6305}"/>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5" name="Slide Number Placeholder 4">
            <a:extLst>
              <a:ext uri="{FF2B5EF4-FFF2-40B4-BE49-F238E27FC236}">
                <a16:creationId xmlns:a16="http://schemas.microsoft.com/office/drawing/2014/main" id="{A6F8E257-D536-D082-385F-A2A2E64EEC03}"/>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6" name="Rectangle 5">
            <a:extLst>
              <a:ext uri="{FF2B5EF4-FFF2-40B4-BE49-F238E27FC236}">
                <a16:creationId xmlns:a16="http://schemas.microsoft.com/office/drawing/2014/main" id="{442E51DE-C2C7-FA80-BF3F-6C2123A4DCD4}"/>
              </a:ext>
            </a:extLst>
          </p:cNvPr>
          <p:cNvSpPr/>
          <p:nvPr userDrawn="1"/>
        </p:nvSpPr>
        <p:spPr>
          <a:xfrm>
            <a:off x="11921706" y="0"/>
            <a:ext cx="270294" cy="6858000"/>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8211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E8285E-95D3-4B21-7E4A-843F870423AC}"/>
              </a:ext>
            </a:extLst>
          </p:cNvPr>
          <p:cNvSpPr>
            <a:spLocks noGrp="1"/>
          </p:cNvSpPr>
          <p:nvPr>
            <p:ph type="dt" sz="half" idx="10"/>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FEF9EC68-F6BC-4817-8441-02FCE9FA13C7}" type="datetime1">
              <a:rPr lang="en-US" smtClean="0"/>
              <a:t>12/17/2025</a:t>
            </a:fld>
            <a:endParaRPr lang="en-US"/>
          </a:p>
        </p:txBody>
      </p:sp>
      <p:sp>
        <p:nvSpPr>
          <p:cNvPr id="3" name="Footer Placeholder 2">
            <a:extLst>
              <a:ext uri="{FF2B5EF4-FFF2-40B4-BE49-F238E27FC236}">
                <a16:creationId xmlns:a16="http://schemas.microsoft.com/office/drawing/2014/main" id="{E64F9CEE-EE15-3AA0-6AD2-8470FF38106C}"/>
              </a:ext>
            </a:extLst>
          </p:cNvPr>
          <p:cNvSpPr>
            <a:spLocks noGrp="1"/>
          </p:cNvSpPr>
          <p:nvPr>
            <p:ph type="ftr" sz="quarter" idx="11"/>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endParaRPr lang="en-US"/>
          </a:p>
        </p:txBody>
      </p:sp>
      <p:sp>
        <p:nvSpPr>
          <p:cNvPr id="4" name="Slide Number Placeholder 3">
            <a:extLst>
              <a:ext uri="{FF2B5EF4-FFF2-40B4-BE49-F238E27FC236}">
                <a16:creationId xmlns:a16="http://schemas.microsoft.com/office/drawing/2014/main" id="{F278CE7C-B76D-71ED-55A6-AA95632C457B}"/>
              </a:ext>
            </a:extLst>
          </p:cNvPr>
          <p:cNvSpPr>
            <a:spLocks noGrp="1"/>
          </p:cNvSpPr>
          <p:nvPr>
            <p:ph type="sldNum" sz="quarter" idx="12"/>
          </p:nvPr>
        </p:nvSpPr>
        <p:spPr/>
        <p:txBody>
          <a:bodyPr/>
          <a:lstStyle>
            <a:lvl1pPr>
              <a:defRPr>
                <a:latin typeface="Calibri" panose="020F0502020204030204" pitchFamily="34" charset="0"/>
                <a:ea typeface="Calibri" panose="020F0502020204030204" pitchFamily="34" charset="0"/>
                <a:cs typeface="Calibri" panose="020F0502020204030204" pitchFamily="34" charset="0"/>
              </a:defRPr>
            </a:lvl1pPr>
          </a:lstStyle>
          <a:p>
            <a:fld id="{4258D2E1-1FB6-4B47-8FD8-936B3721BD41}" type="slidenum">
              <a:rPr lang="en-US" smtClean="0"/>
              <a:pPr/>
              <a:t>‹#›</a:t>
            </a:fld>
            <a:endParaRPr lang="en-US"/>
          </a:p>
        </p:txBody>
      </p:sp>
      <p:sp>
        <p:nvSpPr>
          <p:cNvPr id="5" name="Rectangle 4">
            <a:extLst>
              <a:ext uri="{FF2B5EF4-FFF2-40B4-BE49-F238E27FC236}">
                <a16:creationId xmlns:a16="http://schemas.microsoft.com/office/drawing/2014/main" id="{DF66D8E2-D587-ED59-3A53-B5DA958BF004}"/>
              </a:ext>
            </a:extLst>
          </p:cNvPr>
          <p:cNvSpPr/>
          <p:nvPr userDrawn="1"/>
        </p:nvSpPr>
        <p:spPr>
          <a:xfrm>
            <a:off x="11921706" y="0"/>
            <a:ext cx="270294" cy="6858000"/>
          </a:xfrm>
          <a:prstGeom prst="rect">
            <a:avLst/>
          </a:prstGeom>
          <a:solidFill>
            <a:srgbClr val="15608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4177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9BE35B-BB01-8AD9-5C95-F44D635E7F2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461A472-B924-FCAA-4EE4-DA48B1626A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84D1C0-6E3F-5153-768C-9DBC4A03A4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690B637-9948-4CC3-B6EC-7E6D1F93BBB3}" type="datetime1">
              <a:rPr lang="en-US" smtClean="0"/>
              <a:t>12/17/2025</a:t>
            </a:fld>
            <a:endParaRPr lang="en-US"/>
          </a:p>
        </p:txBody>
      </p:sp>
      <p:sp>
        <p:nvSpPr>
          <p:cNvPr id="5" name="Footer Placeholder 4">
            <a:extLst>
              <a:ext uri="{FF2B5EF4-FFF2-40B4-BE49-F238E27FC236}">
                <a16:creationId xmlns:a16="http://schemas.microsoft.com/office/drawing/2014/main" id="{8E96FEE1-D9C8-8468-CFAE-E5B0AB565A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BD89B0A-1739-2FB5-F18F-0E9C4BBCCF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258D2E1-1FB6-4B47-8FD8-936B3721BD41}" type="slidenum">
              <a:rPr lang="en-US" smtClean="0"/>
              <a:t>‹#›</a:t>
            </a:fld>
            <a:endParaRPr lang="en-US"/>
          </a:p>
        </p:txBody>
      </p:sp>
    </p:spTree>
    <p:extLst>
      <p:ext uri="{BB962C8B-B14F-4D97-AF65-F5344CB8AC3E}">
        <p14:creationId xmlns:p14="http://schemas.microsoft.com/office/powerpoint/2010/main" val="3532743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16052-8697-8B9B-1508-896D9B7E694B}"/>
              </a:ext>
            </a:extLst>
          </p:cNvPr>
          <p:cNvSpPr>
            <a:spLocks noGrp="1"/>
          </p:cNvSpPr>
          <p:nvPr>
            <p:ph type="ctrTitle"/>
          </p:nvPr>
        </p:nvSpPr>
        <p:spPr/>
        <p:txBody>
          <a:bodyPr>
            <a:normAutofit/>
          </a:bodyPr>
          <a:lstStyle/>
          <a:p>
            <a:r>
              <a:rPr lang="en-US" dirty="0"/>
              <a:t>ACRP 04-25: Airports and Communicable Diseases—Preparedness and Response</a:t>
            </a:r>
          </a:p>
        </p:txBody>
      </p:sp>
      <p:sp>
        <p:nvSpPr>
          <p:cNvPr id="3" name="Subtitle 2">
            <a:extLst>
              <a:ext uri="{FF2B5EF4-FFF2-40B4-BE49-F238E27FC236}">
                <a16:creationId xmlns:a16="http://schemas.microsoft.com/office/drawing/2014/main" id="{EC1392DF-CC67-55C8-E152-FF05312CA983}"/>
              </a:ext>
            </a:extLst>
          </p:cNvPr>
          <p:cNvSpPr>
            <a:spLocks noGrp="1"/>
          </p:cNvSpPr>
          <p:nvPr>
            <p:ph type="subTitle" idx="1"/>
          </p:nvPr>
        </p:nvSpPr>
        <p:spPr/>
        <p:txBody>
          <a:bodyPr/>
          <a:lstStyle/>
          <a:p>
            <a:r>
              <a:rPr lang="en-US" dirty="0"/>
              <a:t>Exercise Planning Meeting Template</a:t>
            </a:r>
          </a:p>
          <a:p>
            <a:r>
              <a:rPr lang="en-US" dirty="0"/>
              <a:t>Month, Date, Year</a:t>
            </a:r>
          </a:p>
          <a:p>
            <a:endParaRPr lang="en-US" dirty="0"/>
          </a:p>
        </p:txBody>
      </p:sp>
    </p:spTree>
    <p:extLst>
      <p:ext uri="{BB962C8B-B14F-4D97-AF65-F5344CB8AC3E}">
        <p14:creationId xmlns:p14="http://schemas.microsoft.com/office/powerpoint/2010/main" val="36986763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607A9-5B30-0715-F1FD-7CEDBF6B0E4A}"/>
              </a:ext>
            </a:extLst>
          </p:cNvPr>
          <p:cNvSpPr>
            <a:spLocks noGrp="1"/>
          </p:cNvSpPr>
          <p:nvPr>
            <p:ph type="title"/>
          </p:nvPr>
        </p:nvSpPr>
        <p:spPr/>
        <p:txBody>
          <a:bodyPr/>
          <a:lstStyle/>
          <a:p>
            <a:r>
              <a:rPr lang="en-US" dirty="0"/>
              <a:t>Objectives and Aligned Capabilities</a:t>
            </a:r>
          </a:p>
        </p:txBody>
      </p:sp>
      <p:sp>
        <p:nvSpPr>
          <p:cNvPr id="4" name="TextBox 3">
            <a:extLst>
              <a:ext uri="{FF2B5EF4-FFF2-40B4-BE49-F238E27FC236}">
                <a16:creationId xmlns:a16="http://schemas.microsoft.com/office/drawing/2014/main" id="{BC75DC55-F510-40C2-6221-B38FC152C398}"/>
              </a:ext>
            </a:extLst>
          </p:cNvPr>
          <p:cNvSpPr txBox="1"/>
          <p:nvPr/>
        </p:nvSpPr>
        <p:spPr>
          <a:xfrm>
            <a:off x="838200" y="1353400"/>
            <a:ext cx="9731829"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show exercise objectives and aligned capabilities from the scoping meeting.</a:t>
            </a:r>
          </a:p>
          <a:p>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0F04D397-10B0-E1BD-208B-8204D8CAD9C6}"/>
              </a:ext>
            </a:extLst>
          </p:cNvPr>
          <p:cNvSpPr>
            <a:spLocks noGrp="1"/>
          </p:cNvSpPr>
          <p:nvPr>
            <p:ph idx="1"/>
          </p:nvPr>
        </p:nvSpPr>
        <p:spPr>
          <a:xfrm>
            <a:off x="838200" y="1956057"/>
            <a:ext cx="10515600" cy="4486275"/>
          </a:xfrm>
        </p:spPr>
        <p:txBody>
          <a:bodyPr>
            <a:normAutofit fontScale="92500" lnSpcReduction="10000"/>
          </a:bodyPr>
          <a:lstStyle/>
          <a:p>
            <a:r>
              <a:rPr lang="en-US" dirty="0"/>
              <a:t>Objective: </a:t>
            </a:r>
            <a:r>
              <a:rPr lang="en-US" dirty="0">
                <a:highlight>
                  <a:srgbClr val="FFFF00"/>
                </a:highlight>
              </a:rPr>
              <a:t>[Proposed Objective]</a:t>
            </a:r>
          </a:p>
          <a:p>
            <a:pPr lvl="1"/>
            <a:r>
              <a:rPr lang="en-US" dirty="0"/>
              <a:t>Aligns to: </a:t>
            </a:r>
            <a:r>
              <a:rPr lang="en-US" dirty="0">
                <a:highlight>
                  <a:srgbClr val="FFFF00"/>
                </a:highlight>
              </a:rPr>
              <a:t>[Capability]</a:t>
            </a:r>
          </a:p>
          <a:p>
            <a:r>
              <a:rPr lang="en-US" dirty="0"/>
              <a:t>Objective: </a:t>
            </a:r>
            <a:r>
              <a:rPr lang="en-US" dirty="0">
                <a:highlight>
                  <a:srgbClr val="FFFF00"/>
                </a:highlight>
              </a:rPr>
              <a:t>[Proposed Objective]</a:t>
            </a:r>
          </a:p>
          <a:p>
            <a:pPr lvl="1"/>
            <a:r>
              <a:rPr lang="en-US" dirty="0"/>
              <a:t>Aligns to: </a:t>
            </a:r>
            <a:r>
              <a:rPr lang="en-US" dirty="0">
                <a:highlight>
                  <a:srgbClr val="FFFF00"/>
                </a:highlight>
              </a:rPr>
              <a:t>[Capability]</a:t>
            </a:r>
          </a:p>
          <a:p>
            <a:r>
              <a:rPr lang="en-US" dirty="0"/>
              <a:t>Objective: </a:t>
            </a:r>
            <a:r>
              <a:rPr lang="en-US" dirty="0">
                <a:highlight>
                  <a:srgbClr val="FFFF00"/>
                </a:highlight>
              </a:rPr>
              <a:t>[Proposed Objective]</a:t>
            </a:r>
          </a:p>
          <a:p>
            <a:pPr lvl="1"/>
            <a:r>
              <a:rPr lang="en-US" dirty="0">
                <a:highlight>
                  <a:srgbClr val="FFFF00"/>
                </a:highlight>
              </a:rPr>
              <a:t>Aligns to: [Capability]</a:t>
            </a:r>
          </a:p>
          <a:p>
            <a:pPr marL="0" indent="0">
              <a:buNone/>
            </a:pPr>
            <a:r>
              <a:rPr lang="en-US" b="1" dirty="0"/>
              <a:t>Example: </a:t>
            </a:r>
          </a:p>
          <a:p>
            <a:r>
              <a:rPr lang="en-US" sz="2600" dirty="0"/>
              <a:t>Objective: Assess the airport’s ability to implement infectious disease screening and isolation protocols during a simulated outbreak of a novel respiratory virus, in coordination with public health authorities and in accordance with the Centers for Disease Control and Prevention (CDC) guidelines.</a:t>
            </a:r>
          </a:p>
          <a:p>
            <a:pPr lvl="1"/>
            <a:r>
              <a:rPr lang="en-US" dirty="0"/>
              <a:t>Aligns to: Screening and quarantine measures</a:t>
            </a:r>
          </a:p>
          <a:p>
            <a:endParaRPr lang="en-US" dirty="0"/>
          </a:p>
        </p:txBody>
      </p:sp>
      <p:sp>
        <p:nvSpPr>
          <p:cNvPr id="5" name="Slide Number Placeholder 4">
            <a:extLst>
              <a:ext uri="{FF2B5EF4-FFF2-40B4-BE49-F238E27FC236}">
                <a16:creationId xmlns:a16="http://schemas.microsoft.com/office/drawing/2014/main" id="{4FCBBB19-9E0A-F484-0B42-230ACE8F7EE8}"/>
              </a:ext>
            </a:extLst>
          </p:cNvPr>
          <p:cNvSpPr>
            <a:spLocks noGrp="1"/>
          </p:cNvSpPr>
          <p:nvPr>
            <p:ph type="sldNum" sz="quarter" idx="12"/>
          </p:nvPr>
        </p:nvSpPr>
        <p:spPr/>
        <p:txBody>
          <a:bodyPr/>
          <a:lstStyle/>
          <a:p>
            <a:fld id="{4258D2E1-1FB6-4B47-8FD8-936B3721BD41}" type="slidenum">
              <a:rPr lang="en-US" smtClean="0"/>
              <a:pPr/>
              <a:t>10</a:t>
            </a:fld>
            <a:endParaRPr lang="en-US"/>
          </a:p>
        </p:txBody>
      </p:sp>
    </p:spTree>
    <p:extLst>
      <p:ext uri="{BB962C8B-B14F-4D97-AF65-F5344CB8AC3E}">
        <p14:creationId xmlns:p14="http://schemas.microsoft.com/office/powerpoint/2010/main" val="41593087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DFF2E-3841-924C-A577-7C94B2F666CD}"/>
              </a:ext>
            </a:extLst>
          </p:cNvPr>
          <p:cNvSpPr>
            <a:spLocks noGrp="1"/>
          </p:cNvSpPr>
          <p:nvPr>
            <p:ph type="title"/>
          </p:nvPr>
        </p:nvSpPr>
        <p:spPr/>
        <p:txBody>
          <a:bodyPr/>
          <a:lstStyle/>
          <a:p>
            <a:r>
              <a:rPr lang="en-US" dirty="0"/>
              <a:t>Evaluation Requirements</a:t>
            </a:r>
          </a:p>
        </p:txBody>
      </p:sp>
      <p:sp>
        <p:nvSpPr>
          <p:cNvPr id="6" name="TextBox 5">
            <a:extLst>
              <a:ext uri="{FF2B5EF4-FFF2-40B4-BE49-F238E27FC236}">
                <a16:creationId xmlns:a16="http://schemas.microsoft.com/office/drawing/2014/main" id="{BD1879CA-5ECC-3A8B-BE4F-959A5111956A}"/>
              </a:ext>
            </a:extLst>
          </p:cNvPr>
          <p:cNvSpPr txBox="1"/>
          <p:nvPr/>
        </p:nvSpPr>
        <p:spPr>
          <a:xfrm>
            <a:off x="990600" y="1433651"/>
            <a:ext cx="9906000"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discuss evaluation requirements for the exercise objectives and capabilities.</a:t>
            </a:r>
          </a:p>
        </p:txBody>
      </p:sp>
      <p:sp>
        <p:nvSpPr>
          <p:cNvPr id="3" name="Content Placeholder 2">
            <a:extLst>
              <a:ext uri="{FF2B5EF4-FFF2-40B4-BE49-F238E27FC236}">
                <a16:creationId xmlns:a16="http://schemas.microsoft.com/office/drawing/2014/main" id="{21509D23-E886-30B3-70B5-A7F6CB9304BB}"/>
              </a:ext>
            </a:extLst>
          </p:cNvPr>
          <p:cNvSpPr>
            <a:spLocks noGrp="1"/>
          </p:cNvSpPr>
          <p:nvPr>
            <p:ph idx="1"/>
          </p:nvPr>
        </p:nvSpPr>
        <p:spPr>
          <a:xfrm>
            <a:off x="838200" y="2141537"/>
            <a:ext cx="10515600" cy="4351338"/>
          </a:xfrm>
        </p:spPr>
        <p:txBody>
          <a:bodyPr>
            <a:normAutofit/>
          </a:bodyPr>
          <a:lstStyle/>
          <a:p>
            <a:pPr lvl="0">
              <a:spcBef>
                <a:spcPts val="300"/>
              </a:spcBef>
              <a:spcAft>
                <a:spcPts val="300"/>
              </a:spcAft>
            </a:pPr>
            <a:r>
              <a:rPr lang="en-US" b="1" dirty="0"/>
              <a:t>Capability targets </a:t>
            </a:r>
            <a:r>
              <a:rPr lang="en-US" dirty="0"/>
              <a:t>are the performance thresholds for each capability</a:t>
            </a:r>
          </a:p>
          <a:p>
            <a:pPr lvl="1">
              <a:spcBef>
                <a:spcPts val="300"/>
              </a:spcBef>
              <a:spcAft>
                <a:spcPts val="600"/>
              </a:spcAft>
            </a:pPr>
            <a:r>
              <a:rPr lang="en-US" dirty="0"/>
              <a:t>Targets are quantitative or qualitative</a:t>
            </a:r>
          </a:p>
          <a:p>
            <a:pPr lvl="0">
              <a:spcBef>
                <a:spcPts val="300"/>
              </a:spcBef>
              <a:spcAft>
                <a:spcPts val="600"/>
              </a:spcAft>
            </a:pPr>
            <a:r>
              <a:rPr lang="en-US" b="1" dirty="0"/>
              <a:t>Critical tasks </a:t>
            </a:r>
            <a:r>
              <a:rPr lang="en-US" dirty="0"/>
              <a:t>are the distinct elements required to perform a capability </a:t>
            </a:r>
          </a:p>
          <a:p>
            <a:pPr lvl="0">
              <a:spcBef>
                <a:spcPts val="300"/>
              </a:spcBef>
              <a:spcAft>
                <a:spcPts val="300"/>
              </a:spcAft>
            </a:pPr>
            <a:r>
              <a:rPr lang="en-US" b="1" dirty="0"/>
              <a:t>Exercise Evaluation Guides</a:t>
            </a:r>
            <a:r>
              <a:rPr lang="en-US" dirty="0"/>
              <a:t> (EEGs) document exercise objectives, capabilities, capability targets, and critical tasks</a:t>
            </a:r>
          </a:p>
          <a:p>
            <a:pPr lvl="1">
              <a:spcBef>
                <a:spcPts val="300"/>
              </a:spcBef>
              <a:spcAft>
                <a:spcPts val="300"/>
              </a:spcAft>
            </a:pPr>
            <a:r>
              <a:rPr lang="en-US" i="1" dirty="0">
                <a:highlight>
                  <a:srgbClr val="C0C0C0"/>
                </a:highlight>
              </a:rPr>
              <a:t>If using an EEG, reference the accompanying EEG template and update based on exercise needs.</a:t>
            </a:r>
          </a:p>
          <a:p>
            <a:endParaRPr lang="en-US" dirty="0"/>
          </a:p>
        </p:txBody>
      </p:sp>
      <p:sp>
        <p:nvSpPr>
          <p:cNvPr id="4" name="Slide Number Placeholder 3">
            <a:extLst>
              <a:ext uri="{FF2B5EF4-FFF2-40B4-BE49-F238E27FC236}">
                <a16:creationId xmlns:a16="http://schemas.microsoft.com/office/drawing/2014/main" id="{23AAE4EF-DDEF-6B6E-E362-57C8CB9B31CB}"/>
              </a:ext>
            </a:extLst>
          </p:cNvPr>
          <p:cNvSpPr>
            <a:spLocks noGrp="1"/>
          </p:cNvSpPr>
          <p:nvPr>
            <p:ph type="sldNum" sz="quarter" idx="12"/>
          </p:nvPr>
        </p:nvSpPr>
        <p:spPr/>
        <p:txBody>
          <a:bodyPr/>
          <a:lstStyle/>
          <a:p>
            <a:fld id="{4258D2E1-1FB6-4B47-8FD8-936B3721BD41}" type="slidenum">
              <a:rPr lang="en-US" smtClean="0"/>
              <a:pPr/>
              <a:t>11</a:t>
            </a:fld>
            <a:endParaRPr lang="en-US"/>
          </a:p>
        </p:txBody>
      </p:sp>
    </p:spTree>
    <p:extLst>
      <p:ext uri="{BB962C8B-B14F-4D97-AF65-F5344CB8AC3E}">
        <p14:creationId xmlns:p14="http://schemas.microsoft.com/office/powerpoint/2010/main" val="433460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17F6-A772-771B-14B0-F3C916C2E957}"/>
              </a:ext>
            </a:extLst>
          </p:cNvPr>
          <p:cNvSpPr>
            <a:spLocks noGrp="1"/>
          </p:cNvSpPr>
          <p:nvPr>
            <p:ph type="title"/>
          </p:nvPr>
        </p:nvSpPr>
        <p:spPr/>
        <p:txBody>
          <a:bodyPr/>
          <a:lstStyle/>
          <a:p>
            <a:r>
              <a:rPr lang="en-US" dirty="0"/>
              <a:t>Plans, Policies, and Procedures</a:t>
            </a:r>
          </a:p>
        </p:txBody>
      </p:sp>
      <p:sp>
        <p:nvSpPr>
          <p:cNvPr id="4" name="TextBox 3">
            <a:extLst>
              <a:ext uri="{FF2B5EF4-FFF2-40B4-BE49-F238E27FC236}">
                <a16:creationId xmlns:a16="http://schemas.microsoft.com/office/drawing/2014/main" id="{E8772A03-65C7-8AFE-33B7-3BA6D9776DD7}"/>
              </a:ext>
            </a:extLst>
          </p:cNvPr>
          <p:cNvSpPr txBox="1"/>
          <p:nvPr/>
        </p:nvSpPr>
        <p:spPr>
          <a:xfrm>
            <a:off x="838200" y="1469571"/>
            <a:ext cx="9851571"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discuss plans, policies, and procedures relevant to the exercise.</a:t>
            </a:r>
          </a:p>
        </p:txBody>
      </p:sp>
      <p:sp>
        <p:nvSpPr>
          <p:cNvPr id="3" name="Content Placeholder 2">
            <a:extLst>
              <a:ext uri="{FF2B5EF4-FFF2-40B4-BE49-F238E27FC236}">
                <a16:creationId xmlns:a16="http://schemas.microsoft.com/office/drawing/2014/main" id="{4DFDA978-E105-7A29-0486-062C3C457F35}"/>
              </a:ext>
            </a:extLst>
          </p:cNvPr>
          <p:cNvSpPr>
            <a:spLocks noGrp="1"/>
          </p:cNvSpPr>
          <p:nvPr>
            <p:ph idx="1"/>
          </p:nvPr>
        </p:nvSpPr>
        <p:spPr>
          <a:xfrm>
            <a:off x="838200" y="2141537"/>
            <a:ext cx="10515600" cy="4351338"/>
          </a:xfrm>
        </p:spPr>
        <p:txBody>
          <a:bodyPr/>
          <a:lstStyle/>
          <a:p>
            <a:r>
              <a:rPr lang="en-US" dirty="0">
                <a:highlight>
                  <a:srgbClr val="FFFF00"/>
                </a:highlight>
              </a:rPr>
              <a:t>[Relevant plans, policies, and procedures to be tested or examined during the exercise]</a:t>
            </a:r>
          </a:p>
          <a:p>
            <a:endParaRPr lang="en-US" dirty="0"/>
          </a:p>
        </p:txBody>
      </p:sp>
      <p:sp>
        <p:nvSpPr>
          <p:cNvPr id="5" name="Slide Number Placeholder 4">
            <a:extLst>
              <a:ext uri="{FF2B5EF4-FFF2-40B4-BE49-F238E27FC236}">
                <a16:creationId xmlns:a16="http://schemas.microsoft.com/office/drawing/2014/main" id="{AAD67779-F6E5-F40B-C52E-044F5537FEA3}"/>
              </a:ext>
            </a:extLst>
          </p:cNvPr>
          <p:cNvSpPr>
            <a:spLocks noGrp="1"/>
          </p:cNvSpPr>
          <p:nvPr>
            <p:ph type="sldNum" sz="quarter" idx="12"/>
          </p:nvPr>
        </p:nvSpPr>
        <p:spPr/>
        <p:txBody>
          <a:bodyPr/>
          <a:lstStyle/>
          <a:p>
            <a:fld id="{4258D2E1-1FB6-4B47-8FD8-936B3721BD41}" type="slidenum">
              <a:rPr lang="en-US" smtClean="0"/>
              <a:pPr/>
              <a:t>12</a:t>
            </a:fld>
            <a:endParaRPr lang="en-US"/>
          </a:p>
        </p:txBody>
      </p:sp>
    </p:spTree>
    <p:extLst>
      <p:ext uri="{BB962C8B-B14F-4D97-AF65-F5344CB8AC3E}">
        <p14:creationId xmlns:p14="http://schemas.microsoft.com/office/powerpoint/2010/main" val="3250015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5980B-F355-4DC2-E3F2-46705189AC88}"/>
              </a:ext>
            </a:extLst>
          </p:cNvPr>
          <p:cNvSpPr>
            <a:spLocks noGrp="1"/>
          </p:cNvSpPr>
          <p:nvPr>
            <p:ph type="title"/>
          </p:nvPr>
        </p:nvSpPr>
        <p:spPr/>
        <p:txBody>
          <a:bodyPr/>
          <a:lstStyle/>
          <a:p>
            <a:r>
              <a:rPr lang="en-US" dirty="0"/>
              <a:t>Scenario</a:t>
            </a:r>
          </a:p>
        </p:txBody>
      </p:sp>
      <p:sp>
        <p:nvSpPr>
          <p:cNvPr id="4" name="TextBox 3">
            <a:extLst>
              <a:ext uri="{FF2B5EF4-FFF2-40B4-BE49-F238E27FC236}">
                <a16:creationId xmlns:a16="http://schemas.microsoft.com/office/drawing/2014/main" id="{20186B57-3EC3-D8BD-4FD6-AD0D38C13EA1}"/>
              </a:ext>
            </a:extLst>
          </p:cNvPr>
          <p:cNvSpPr txBox="1"/>
          <p:nvPr/>
        </p:nvSpPr>
        <p:spPr>
          <a:xfrm>
            <a:off x="936171" y="1472520"/>
            <a:ext cx="10308772"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cover the scope of the scenario that exercise participants will discuss.</a:t>
            </a:r>
          </a:p>
        </p:txBody>
      </p:sp>
      <p:sp>
        <p:nvSpPr>
          <p:cNvPr id="3" name="Content Placeholder 2">
            <a:extLst>
              <a:ext uri="{FF2B5EF4-FFF2-40B4-BE49-F238E27FC236}">
                <a16:creationId xmlns:a16="http://schemas.microsoft.com/office/drawing/2014/main" id="{BDD4B04C-43CF-8005-644B-B9AD02188EAC}"/>
              </a:ext>
            </a:extLst>
          </p:cNvPr>
          <p:cNvSpPr>
            <a:spLocks noGrp="1"/>
          </p:cNvSpPr>
          <p:nvPr>
            <p:ph idx="1"/>
          </p:nvPr>
        </p:nvSpPr>
        <p:spPr>
          <a:xfrm>
            <a:off x="838200" y="2141537"/>
            <a:ext cx="10515600" cy="4351338"/>
          </a:xfrm>
        </p:spPr>
        <p:txBody>
          <a:bodyPr>
            <a:normAutofit fontScale="92500" lnSpcReduction="20000"/>
          </a:bodyPr>
          <a:lstStyle/>
          <a:p>
            <a:pPr lvl="0">
              <a:spcBef>
                <a:spcPts val="300"/>
              </a:spcBef>
              <a:spcAft>
                <a:spcPts val="600"/>
              </a:spcAft>
            </a:pPr>
            <a:r>
              <a:rPr lang="en-US" dirty="0"/>
              <a:t>The scenario enables an exercise to assess objectives and capabilities  </a:t>
            </a:r>
          </a:p>
          <a:p>
            <a:pPr lvl="0">
              <a:spcBef>
                <a:spcPts val="300"/>
              </a:spcBef>
              <a:spcAft>
                <a:spcPts val="600"/>
              </a:spcAft>
            </a:pPr>
            <a:r>
              <a:rPr lang="en-US" b="1" dirty="0"/>
              <a:t>Threat or Hazard: </a:t>
            </a:r>
            <a:r>
              <a:rPr lang="en-US" dirty="0">
                <a:highlight>
                  <a:srgbClr val="FFFF00"/>
                </a:highlight>
              </a:rPr>
              <a:t>[Proposed threat/hazard]</a:t>
            </a:r>
          </a:p>
          <a:p>
            <a:pPr lvl="0">
              <a:spcBef>
                <a:spcPts val="300"/>
              </a:spcBef>
              <a:spcAft>
                <a:spcPts val="600"/>
              </a:spcAft>
            </a:pPr>
            <a:r>
              <a:rPr lang="en-US" b="1" dirty="0"/>
              <a:t>Conditions:</a:t>
            </a:r>
            <a:r>
              <a:rPr lang="en-US" dirty="0"/>
              <a:t> </a:t>
            </a:r>
            <a:r>
              <a:rPr lang="en-US" dirty="0">
                <a:highlight>
                  <a:srgbClr val="FFFF00"/>
                </a:highlight>
              </a:rPr>
              <a:t>[Scenario details such as locations, time, weather, etc.]</a:t>
            </a:r>
          </a:p>
          <a:p>
            <a:pPr lvl="0">
              <a:spcBef>
                <a:spcPts val="300"/>
              </a:spcBef>
              <a:spcAft>
                <a:spcPts val="300"/>
              </a:spcAft>
            </a:pPr>
            <a:r>
              <a:rPr lang="en-US" b="1" dirty="0"/>
              <a:t>Modeling and Simulation: </a:t>
            </a:r>
            <a:r>
              <a:rPr lang="en-US" dirty="0">
                <a:highlight>
                  <a:srgbClr val="FFFF00"/>
                </a:highlight>
              </a:rPr>
              <a:t>[Any models or simulations to be used]</a:t>
            </a:r>
          </a:p>
          <a:p>
            <a:pPr lvl="1">
              <a:spcBef>
                <a:spcPts val="300"/>
              </a:spcBef>
              <a:spcAft>
                <a:spcPts val="300"/>
              </a:spcAft>
            </a:pPr>
            <a:r>
              <a:rPr lang="en-US" dirty="0"/>
              <a:t>Human-based</a:t>
            </a:r>
          </a:p>
          <a:p>
            <a:pPr lvl="1">
              <a:spcBef>
                <a:spcPts val="300"/>
              </a:spcBef>
              <a:spcAft>
                <a:spcPts val="300"/>
              </a:spcAft>
            </a:pPr>
            <a:r>
              <a:rPr lang="en-US" dirty="0"/>
              <a:t>Computer-based</a:t>
            </a:r>
          </a:p>
          <a:p>
            <a:pPr lvl="0">
              <a:spcBef>
                <a:spcPts val="300"/>
              </a:spcBef>
              <a:spcAft>
                <a:spcPts val="600"/>
              </a:spcAft>
            </a:pPr>
            <a:r>
              <a:rPr lang="en-US" b="1" dirty="0"/>
              <a:t>Subject-Matter Experts (SMEs): </a:t>
            </a:r>
            <a:r>
              <a:rPr lang="en-US" dirty="0">
                <a:highlight>
                  <a:srgbClr val="FFFF00"/>
                </a:highlight>
              </a:rPr>
              <a:t>[</a:t>
            </a:r>
            <a:r>
              <a:rPr lang="en-US">
                <a:highlight>
                  <a:srgbClr val="FFFF00"/>
                </a:highlight>
              </a:rPr>
              <a:t>List SME(s) </a:t>
            </a:r>
            <a:r>
              <a:rPr lang="en-US" dirty="0">
                <a:highlight>
                  <a:srgbClr val="FFFF00"/>
                </a:highlight>
              </a:rPr>
              <a:t>who will inform the scenario]</a:t>
            </a:r>
          </a:p>
          <a:p>
            <a:pPr lvl="0">
              <a:spcBef>
                <a:spcPts val="300"/>
              </a:spcBef>
              <a:spcAft>
                <a:spcPts val="600"/>
              </a:spcAft>
            </a:pPr>
            <a:r>
              <a:rPr lang="en-US" b="1" dirty="0"/>
              <a:t>Enhance scenarios by: </a:t>
            </a:r>
          </a:p>
          <a:p>
            <a:pPr lvl="1">
              <a:spcBef>
                <a:spcPts val="300"/>
              </a:spcBef>
              <a:spcAft>
                <a:spcPts val="600"/>
              </a:spcAft>
            </a:pPr>
            <a:r>
              <a:rPr lang="en-US" dirty="0"/>
              <a:t>Basing them on realistic communicable disease threats</a:t>
            </a:r>
          </a:p>
          <a:p>
            <a:pPr lvl="1">
              <a:spcBef>
                <a:spcPts val="300"/>
              </a:spcBef>
              <a:spcAft>
                <a:spcPts val="600"/>
              </a:spcAft>
            </a:pPr>
            <a:r>
              <a:rPr lang="en-US" dirty="0"/>
              <a:t>Including realistic triggers, escalation paths, decision points, and injects</a:t>
            </a:r>
          </a:p>
          <a:p>
            <a:pPr lvl="1">
              <a:spcBef>
                <a:spcPts val="300"/>
              </a:spcBef>
              <a:spcAft>
                <a:spcPts val="600"/>
              </a:spcAft>
            </a:pPr>
            <a:r>
              <a:rPr lang="en-US" dirty="0"/>
              <a:t>Ensuring they test relevant capabilities</a:t>
            </a:r>
          </a:p>
          <a:p>
            <a:endParaRPr lang="en-US" dirty="0"/>
          </a:p>
        </p:txBody>
      </p:sp>
      <p:sp>
        <p:nvSpPr>
          <p:cNvPr id="5" name="Slide Number Placeholder 4">
            <a:extLst>
              <a:ext uri="{FF2B5EF4-FFF2-40B4-BE49-F238E27FC236}">
                <a16:creationId xmlns:a16="http://schemas.microsoft.com/office/drawing/2014/main" id="{F42257DF-E7D5-6819-E28B-8B01C8490510}"/>
              </a:ext>
            </a:extLst>
          </p:cNvPr>
          <p:cNvSpPr>
            <a:spLocks noGrp="1"/>
          </p:cNvSpPr>
          <p:nvPr>
            <p:ph type="sldNum" sz="quarter" idx="12"/>
          </p:nvPr>
        </p:nvSpPr>
        <p:spPr/>
        <p:txBody>
          <a:bodyPr/>
          <a:lstStyle/>
          <a:p>
            <a:fld id="{4258D2E1-1FB6-4B47-8FD8-936B3721BD41}" type="slidenum">
              <a:rPr lang="en-US" smtClean="0"/>
              <a:pPr/>
              <a:t>13</a:t>
            </a:fld>
            <a:endParaRPr lang="en-US"/>
          </a:p>
        </p:txBody>
      </p:sp>
    </p:spTree>
    <p:extLst>
      <p:ext uri="{BB962C8B-B14F-4D97-AF65-F5344CB8AC3E}">
        <p14:creationId xmlns:p14="http://schemas.microsoft.com/office/powerpoint/2010/main" val="2053922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EE9EE-3352-A6FD-1CF3-73867E98AEDC}"/>
              </a:ext>
            </a:extLst>
          </p:cNvPr>
          <p:cNvSpPr>
            <a:spLocks noGrp="1"/>
          </p:cNvSpPr>
          <p:nvPr>
            <p:ph type="title"/>
          </p:nvPr>
        </p:nvSpPr>
        <p:spPr/>
        <p:txBody>
          <a:bodyPr/>
          <a:lstStyle/>
          <a:p>
            <a:r>
              <a:rPr lang="en-US" dirty="0"/>
              <a:t>Scenario Timeline</a:t>
            </a:r>
          </a:p>
        </p:txBody>
      </p:sp>
      <p:sp>
        <p:nvSpPr>
          <p:cNvPr id="4" name="TextBox 3">
            <a:extLst>
              <a:ext uri="{FF2B5EF4-FFF2-40B4-BE49-F238E27FC236}">
                <a16:creationId xmlns:a16="http://schemas.microsoft.com/office/drawing/2014/main" id="{AD415C5D-2B51-C6E6-664A-61EF2B866B89}"/>
              </a:ext>
            </a:extLst>
          </p:cNvPr>
          <p:cNvSpPr txBox="1"/>
          <p:nvPr/>
        </p:nvSpPr>
        <p:spPr>
          <a:xfrm>
            <a:off x="838200" y="1459855"/>
            <a:ext cx="10515600" cy="461665"/>
          </a:xfrm>
          <a:prstGeom prst="rect">
            <a:avLst/>
          </a:prstGeom>
          <a:noFill/>
        </p:spPr>
        <p:txBody>
          <a:bodyPr wrap="square" rtlCol="0">
            <a:spAutoFit/>
          </a:bodyPr>
          <a:lstStyle/>
          <a:p>
            <a:r>
              <a:rPr lang="en-US" sz="24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provide more specific details on the scenario.</a:t>
            </a:r>
          </a:p>
        </p:txBody>
      </p:sp>
      <p:sp>
        <p:nvSpPr>
          <p:cNvPr id="3" name="Content Placeholder 2">
            <a:extLst>
              <a:ext uri="{FF2B5EF4-FFF2-40B4-BE49-F238E27FC236}">
                <a16:creationId xmlns:a16="http://schemas.microsoft.com/office/drawing/2014/main" id="{6000C72A-9FCA-E0FF-F236-89CB92B1E11B}"/>
              </a:ext>
            </a:extLst>
          </p:cNvPr>
          <p:cNvSpPr>
            <a:spLocks noGrp="1"/>
          </p:cNvSpPr>
          <p:nvPr>
            <p:ph idx="1"/>
          </p:nvPr>
        </p:nvSpPr>
        <p:spPr>
          <a:xfrm>
            <a:off x="838200" y="2068286"/>
            <a:ext cx="10515600" cy="4108677"/>
          </a:xfrm>
        </p:spPr>
        <p:txBody>
          <a:bodyPr/>
          <a:lstStyle/>
          <a:p>
            <a:pPr lvl="0"/>
            <a:r>
              <a:rPr lang="en-US" dirty="0">
                <a:highlight>
                  <a:srgbClr val="FFFF00"/>
                </a:highlight>
              </a:rPr>
              <a:t>[Event]</a:t>
            </a:r>
          </a:p>
          <a:p>
            <a:pPr lvl="1"/>
            <a:r>
              <a:rPr lang="en-US" dirty="0">
                <a:highlight>
                  <a:srgbClr val="FFFF00"/>
                </a:highlight>
              </a:rPr>
              <a:t>[Date/time]</a:t>
            </a:r>
          </a:p>
          <a:p>
            <a:pPr lvl="1"/>
            <a:r>
              <a:rPr lang="en-US" dirty="0">
                <a:highlight>
                  <a:srgbClr val="FFFF00"/>
                </a:highlight>
              </a:rPr>
              <a:t>[Event description]</a:t>
            </a:r>
          </a:p>
          <a:p>
            <a:pPr lvl="1"/>
            <a:r>
              <a:rPr lang="en-US" dirty="0">
                <a:highlight>
                  <a:srgbClr val="FFFF00"/>
                </a:highlight>
              </a:rPr>
              <a:t>[Related evaluation component (capability/critical task)]</a:t>
            </a:r>
          </a:p>
          <a:p>
            <a:pPr lvl="0"/>
            <a:r>
              <a:rPr lang="en-US" dirty="0">
                <a:highlight>
                  <a:srgbClr val="FFFF00"/>
                </a:highlight>
              </a:rPr>
              <a:t>[Event]</a:t>
            </a:r>
          </a:p>
          <a:p>
            <a:pPr lvl="1"/>
            <a:r>
              <a:rPr lang="en-US" dirty="0">
                <a:highlight>
                  <a:srgbClr val="FFFF00"/>
                </a:highlight>
              </a:rPr>
              <a:t>[Date/time]</a:t>
            </a:r>
          </a:p>
          <a:p>
            <a:pPr lvl="1"/>
            <a:r>
              <a:rPr lang="en-US" dirty="0">
                <a:highlight>
                  <a:srgbClr val="FFFF00"/>
                </a:highlight>
              </a:rPr>
              <a:t>[Event description]</a:t>
            </a:r>
          </a:p>
          <a:p>
            <a:pPr lvl="1"/>
            <a:r>
              <a:rPr lang="en-US" dirty="0">
                <a:highlight>
                  <a:srgbClr val="FFFF00"/>
                </a:highlight>
              </a:rPr>
              <a:t>[Related evaluation component (capability/critical task)]</a:t>
            </a:r>
          </a:p>
          <a:p>
            <a:endParaRPr lang="en-US" dirty="0"/>
          </a:p>
        </p:txBody>
      </p:sp>
      <p:sp>
        <p:nvSpPr>
          <p:cNvPr id="5" name="Slide Number Placeholder 4">
            <a:extLst>
              <a:ext uri="{FF2B5EF4-FFF2-40B4-BE49-F238E27FC236}">
                <a16:creationId xmlns:a16="http://schemas.microsoft.com/office/drawing/2014/main" id="{3C7D7EF2-25A1-F591-48FE-F120F3175950}"/>
              </a:ext>
            </a:extLst>
          </p:cNvPr>
          <p:cNvSpPr>
            <a:spLocks noGrp="1"/>
          </p:cNvSpPr>
          <p:nvPr>
            <p:ph type="sldNum" sz="quarter" idx="12"/>
          </p:nvPr>
        </p:nvSpPr>
        <p:spPr/>
        <p:txBody>
          <a:bodyPr/>
          <a:lstStyle/>
          <a:p>
            <a:fld id="{4258D2E1-1FB6-4B47-8FD8-936B3721BD41}" type="slidenum">
              <a:rPr lang="en-US" smtClean="0"/>
              <a:pPr/>
              <a:t>14</a:t>
            </a:fld>
            <a:endParaRPr lang="en-US"/>
          </a:p>
        </p:txBody>
      </p:sp>
    </p:spTree>
    <p:extLst>
      <p:ext uri="{BB962C8B-B14F-4D97-AF65-F5344CB8AC3E}">
        <p14:creationId xmlns:p14="http://schemas.microsoft.com/office/powerpoint/2010/main" val="2404770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FAEB5-AABB-6026-3F0B-A52663D8FD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680E80-2BAB-1B1F-F4C6-EDD3427EAB79}"/>
              </a:ext>
            </a:extLst>
          </p:cNvPr>
          <p:cNvSpPr>
            <a:spLocks noGrp="1"/>
          </p:cNvSpPr>
          <p:nvPr>
            <p:ph type="title"/>
          </p:nvPr>
        </p:nvSpPr>
        <p:spPr>
          <a:xfrm>
            <a:off x="838200" y="190954"/>
            <a:ext cx="10515600" cy="1325563"/>
          </a:xfrm>
        </p:spPr>
        <p:txBody>
          <a:bodyPr/>
          <a:lstStyle/>
          <a:p>
            <a:r>
              <a:rPr lang="en-US" dirty="0"/>
              <a:t>Additional Scenario Discussion</a:t>
            </a:r>
          </a:p>
        </p:txBody>
      </p:sp>
      <p:sp>
        <p:nvSpPr>
          <p:cNvPr id="4" name="TextBox 3">
            <a:extLst>
              <a:ext uri="{FF2B5EF4-FFF2-40B4-BE49-F238E27FC236}">
                <a16:creationId xmlns:a16="http://schemas.microsoft.com/office/drawing/2014/main" id="{651EDADE-E17A-D328-1226-A89050863A2A}"/>
              </a:ext>
            </a:extLst>
          </p:cNvPr>
          <p:cNvSpPr txBox="1"/>
          <p:nvPr/>
        </p:nvSpPr>
        <p:spPr>
          <a:xfrm>
            <a:off x="838200" y="1186204"/>
            <a:ext cx="10515600" cy="830997"/>
          </a:xfrm>
          <a:prstGeom prst="rect">
            <a:avLst/>
          </a:prstGeom>
          <a:noFill/>
        </p:spPr>
        <p:txBody>
          <a:bodyPr wrap="square" rtlCol="0">
            <a:spAutoFit/>
          </a:bodyPr>
          <a:lstStyle/>
          <a:p>
            <a:r>
              <a:rPr lang="en-US" sz="24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particularly if having multiple meetings, to cover final details on the proposed scenario.</a:t>
            </a:r>
          </a:p>
        </p:txBody>
      </p:sp>
      <p:sp>
        <p:nvSpPr>
          <p:cNvPr id="3" name="Content Placeholder 2">
            <a:extLst>
              <a:ext uri="{FF2B5EF4-FFF2-40B4-BE49-F238E27FC236}">
                <a16:creationId xmlns:a16="http://schemas.microsoft.com/office/drawing/2014/main" id="{C30ECE1E-2D2E-87FB-F0BB-A501C7272152}"/>
              </a:ext>
            </a:extLst>
          </p:cNvPr>
          <p:cNvSpPr>
            <a:spLocks noGrp="1"/>
          </p:cNvSpPr>
          <p:nvPr>
            <p:ph idx="1"/>
          </p:nvPr>
        </p:nvSpPr>
        <p:spPr>
          <a:xfrm>
            <a:off x="838200" y="2068286"/>
            <a:ext cx="10515600" cy="4108677"/>
          </a:xfrm>
        </p:spPr>
        <p:txBody>
          <a:bodyPr/>
          <a:lstStyle/>
          <a:p>
            <a:r>
              <a:rPr lang="en-US" dirty="0">
                <a:highlight>
                  <a:srgbClr val="FFFF00"/>
                </a:highlight>
              </a:rPr>
              <a:t>[Overview of the scenario and any details that need to be discussed]</a:t>
            </a:r>
          </a:p>
          <a:p>
            <a:endParaRPr lang="en-US" dirty="0"/>
          </a:p>
        </p:txBody>
      </p:sp>
      <p:sp>
        <p:nvSpPr>
          <p:cNvPr id="5" name="Slide Number Placeholder 4">
            <a:extLst>
              <a:ext uri="{FF2B5EF4-FFF2-40B4-BE49-F238E27FC236}">
                <a16:creationId xmlns:a16="http://schemas.microsoft.com/office/drawing/2014/main" id="{226C3048-55B6-5001-A52E-E5B3E8F1F924}"/>
              </a:ext>
            </a:extLst>
          </p:cNvPr>
          <p:cNvSpPr>
            <a:spLocks noGrp="1"/>
          </p:cNvSpPr>
          <p:nvPr>
            <p:ph type="sldNum" sz="quarter" idx="12"/>
          </p:nvPr>
        </p:nvSpPr>
        <p:spPr/>
        <p:txBody>
          <a:bodyPr/>
          <a:lstStyle/>
          <a:p>
            <a:fld id="{4258D2E1-1FB6-4B47-8FD8-936B3721BD41}" type="slidenum">
              <a:rPr lang="en-US" smtClean="0"/>
              <a:pPr/>
              <a:t>15</a:t>
            </a:fld>
            <a:endParaRPr lang="en-US"/>
          </a:p>
        </p:txBody>
      </p:sp>
    </p:spTree>
    <p:extLst>
      <p:ext uri="{BB962C8B-B14F-4D97-AF65-F5344CB8AC3E}">
        <p14:creationId xmlns:p14="http://schemas.microsoft.com/office/powerpoint/2010/main" val="3137122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A30DF-1C9A-7D7A-CB8D-FC3F5226B3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A0A1DD-40A9-DFF9-4726-174500D5615D}"/>
              </a:ext>
            </a:extLst>
          </p:cNvPr>
          <p:cNvSpPr>
            <a:spLocks noGrp="1"/>
          </p:cNvSpPr>
          <p:nvPr>
            <p:ph type="title"/>
          </p:nvPr>
        </p:nvSpPr>
        <p:spPr/>
        <p:txBody>
          <a:bodyPr/>
          <a:lstStyle/>
          <a:p>
            <a:r>
              <a:rPr lang="en-US" dirty="0"/>
              <a:t>Master Scenario Event List (MSEL)</a:t>
            </a:r>
            <a:br>
              <a:rPr lang="en-US" dirty="0"/>
            </a:br>
            <a:r>
              <a:rPr lang="en-US" sz="2000" dirty="0">
                <a:highlight>
                  <a:srgbClr val="FFFF00"/>
                </a:highlight>
              </a:rPr>
              <a:t>(If not a separate meeting)</a:t>
            </a:r>
            <a:endParaRPr lang="en-US" dirty="0"/>
          </a:p>
        </p:txBody>
      </p:sp>
      <p:sp>
        <p:nvSpPr>
          <p:cNvPr id="4" name="TextBox 3">
            <a:extLst>
              <a:ext uri="{FF2B5EF4-FFF2-40B4-BE49-F238E27FC236}">
                <a16:creationId xmlns:a16="http://schemas.microsoft.com/office/drawing/2014/main" id="{FD2772DF-F9FC-9AAD-C5A6-B946406A58AF}"/>
              </a:ext>
            </a:extLst>
          </p:cNvPr>
          <p:cNvSpPr txBox="1"/>
          <p:nvPr/>
        </p:nvSpPr>
        <p:spPr>
          <a:xfrm>
            <a:off x="838200" y="1575777"/>
            <a:ext cx="10515600" cy="461665"/>
          </a:xfrm>
          <a:prstGeom prst="rect">
            <a:avLst/>
          </a:prstGeom>
          <a:noFill/>
        </p:spPr>
        <p:txBody>
          <a:bodyPr wrap="square" rtlCol="0">
            <a:spAutoFit/>
          </a:bodyPr>
          <a:lstStyle/>
          <a:p>
            <a:r>
              <a:rPr lang="en-US" sz="24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discuss the MSEL and what it should consist of.</a:t>
            </a:r>
          </a:p>
        </p:txBody>
      </p:sp>
      <p:sp>
        <p:nvSpPr>
          <p:cNvPr id="3" name="Content Placeholder 2">
            <a:extLst>
              <a:ext uri="{FF2B5EF4-FFF2-40B4-BE49-F238E27FC236}">
                <a16:creationId xmlns:a16="http://schemas.microsoft.com/office/drawing/2014/main" id="{A54EE100-9D9E-4115-DE8B-68F0F9A78CED}"/>
              </a:ext>
            </a:extLst>
          </p:cNvPr>
          <p:cNvSpPr>
            <a:spLocks noGrp="1"/>
          </p:cNvSpPr>
          <p:nvPr>
            <p:ph idx="1"/>
          </p:nvPr>
        </p:nvSpPr>
        <p:spPr>
          <a:xfrm>
            <a:off x="838200" y="2220686"/>
            <a:ext cx="10515600" cy="4272189"/>
          </a:xfrm>
        </p:spPr>
        <p:txBody>
          <a:bodyPr>
            <a:normAutofit fontScale="77500" lnSpcReduction="20000"/>
          </a:bodyPr>
          <a:lstStyle/>
          <a:p>
            <a:pPr marL="0" lvl="0" indent="0">
              <a:lnSpc>
                <a:spcPct val="80000"/>
              </a:lnSpc>
              <a:spcAft>
                <a:spcPts val="600"/>
              </a:spcAft>
              <a:buNone/>
            </a:pPr>
            <a:r>
              <a:rPr lang="en-US" sz="3200" b="1" i="1" dirty="0"/>
              <a:t>A MSEL contains a chronological listing of the events that drives exercise play.</a:t>
            </a:r>
          </a:p>
          <a:p>
            <a:pPr marL="0" lvl="0" indent="0">
              <a:lnSpc>
                <a:spcPct val="80000"/>
              </a:lnSpc>
              <a:buNone/>
            </a:pPr>
            <a:r>
              <a:rPr lang="en-US" dirty="0"/>
              <a:t>Each MSEL entry should contain the following:</a:t>
            </a:r>
          </a:p>
          <a:p>
            <a:pPr marL="223838" indent="-223838">
              <a:lnSpc>
                <a:spcPct val="80000"/>
              </a:lnSpc>
            </a:pPr>
            <a:r>
              <a:rPr lang="en-US" dirty="0"/>
              <a:t>Event number</a:t>
            </a:r>
          </a:p>
          <a:p>
            <a:pPr marL="223838" indent="-223838">
              <a:lnSpc>
                <a:spcPct val="80000"/>
              </a:lnSpc>
            </a:pPr>
            <a:r>
              <a:rPr lang="en-US" dirty="0"/>
              <a:t>Designated scenario time</a:t>
            </a:r>
          </a:p>
          <a:p>
            <a:pPr marL="223838" indent="-223838">
              <a:lnSpc>
                <a:spcPct val="80000"/>
              </a:lnSpc>
            </a:pPr>
            <a:r>
              <a:rPr lang="en-US" dirty="0"/>
              <a:t>Event type</a:t>
            </a:r>
          </a:p>
          <a:p>
            <a:pPr marL="223838" indent="-223838">
              <a:lnSpc>
                <a:spcPct val="80000"/>
              </a:lnSpc>
            </a:pPr>
            <a:r>
              <a:rPr lang="en-US" dirty="0"/>
              <a:t>Inject mode</a:t>
            </a:r>
          </a:p>
          <a:p>
            <a:pPr marL="223838" indent="-223838">
              <a:lnSpc>
                <a:spcPct val="80000"/>
              </a:lnSpc>
            </a:pPr>
            <a:r>
              <a:rPr lang="en-US" dirty="0"/>
              <a:t>From (non-playing entity sent by Control Staff)</a:t>
            </a:r>
          </a:p>
          <a:p>
            <a:pPr marL="223838" indent="-223838">
              <a:lnSpc>
                <a:spcPct val="80000"/>
              </a:lnSpc>
            </a:pPr>
            <a:r>
              <a:rPr lang="en-US" dirty="0"/>
              <a:t>To (intended player)</a:t>
            </a:r>
          </a:p>
          <a:p>
            <a:pPr marL="223838" indent="-223838">
              <a:lnSpc>
                <a:spcPct val="80000"/>
              </a:lnSpc>
            </a:pPr>
            <a:r>
              <a:rPr lang="en-US" dirty="0"/>
              <a:t>Message</a:t>
            </a:r>
          </a:p>
          <a:p>
            <a:pPr marL="223838" indent="-223838">
              <a:lnSpc>
                <a:spcPct val="80000"/>
              </a:lnSpc>
            </a:pPr>
            <a:r>
              <a:rPr lang="en-US" dirty="0"/>
              <a:t>Expected participant response</a:t>
            </a:r>
          </a:p>
          <a:p>
            <a:pPr marL="223838" indent="-223838">
              <a:lnSpc>
                <a:spcPct val="80000"/>
              </a:lnSpc>
            </a:pPr>
            <a:r>
              <a:rPr lang="en-US" dirty="0"/>
              <a:t>Objective, capability, capability target, and/or critical task to be addressed </a:t>
            </a:r>
          </a:p>
          <a:p>
            <a:pPr marL="223838" indent="-223838">
              <a:lnSpc>
                <a:spcPct val="80000"/>
              </a:lnSpc>
            </a:pPr>
            <a:r>
              <a:rPr lang="en-US" dirty="0"/>
              <a:t>Notes section</a:t>
            </a:r>
          </a:p>
          <a:p>
            <a:endParaRPr lang="en-US" dirty="0"/>
          </a:p>
        </p:txBody>
      </p:sp>
      <p:sp>
        <p:nvSpPr>
          <p:cNvPr id="5" name="Slide Number Placeholder 4">
            <a:extLst>
              <a:ext uri="{FF2B5EF4-FFF2-40B4-BE49-F238E27FC236}">
                <a16:creationId xmlns:a16="http://schemas.microsoft.com/office/drawing/2014/main" id="{BCA46AD8-DD14-D806-ED8D-E7C210A367AF}"/>
              </a:ext>
            </a:extLst>
          </p:cNvPr>
          <p:cNvSpPr>
            <a:spLocks noGrp="1"/>
          </p:cNvSpPr>
          <p:nvPr>
            <p:ph type="sldNum" sz="quarter" idx="12"/>
          </p:nvPr>
        </p:nvSpPr>
        <p:spPr/>
        <p:txBody>
          <a:bodyPr/>
          <a:lstStyle/>
          <a:p>
            <a:fld id="{4258D2E1-1FB6-4B47-8FD8-936B3721BD41}" type="slidenum">
              <a:rPr lang="en-US" smtClean="0"/>
              <a:pPr/>
              <a:t>16</a:t>
            </a:fld>
            <a:endParaRPr lang="en-US"/>
          </a:p>
        </p:txBody>
      </p:sp>
    </p:spTree>
    <p:extLst>
      <p:ext uri="{BB962C8B-B14F-4D97-AF65-F5344CB8AC3E}">
        <p14:creationId xmlns:p14="http://schemas.microsoft.com/office/powerpoint/2010/main" val="9377951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8249B-C88A-34D0-7098-F345CB45B9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EE0490-583B-C59B-0FBC-F8912DAA8652}"/>
              </a:ext>
            </a:extLst>
          </p:cNvPr>
          <p:cNvSpPr>
            <a:spLocks noGrp="1"/>
          </p:cNvSpPr>
          <p:nvPr>
            <p:ph type="title"/>
          </p:nvPr>
        </p:nvSpPr>
        <p:spPr/>
        <p:txBody>
          <a:bodyPr/>
          <a:lstStyle/>
          <a:p>
            <a:r>
              <a:rPr lang="en-US" dirty="0"/>
              <a:t>MSEL Development Session </a:t>
            </a:r>
            <a:r>
              <a:rPr lang="en-US" sz="2000" dirty="0">
                <a:highlight>
                  <a:srgbClr val="FFFF00"/>
                </a:highlight>
              </a:rPr>
              <a:t>(As needed)</a:t>
            </a:r>
            <a:endParaRPr lang="en-US" dirty="0"/>
          </a:p>
        </p:txBody>
      </p:sp>
      <p:sp>
        <p:nvSpPr>
          <p:cNvPr id="4" name="TextBox 3">
            <a:extLst>
              <a:ext uri="{FF2B5EF4-FFF2-40B4-BE49-F238E27FC236}">
                <a16:creationId xmlns:a16="http://schemas.microsoft.com/office/drawing/2014/main" id="{8309F9DB-E826-D5C7-80DA-7E4E560564BD}"/>
              </a:ext>
            </a:extLst>
          </p:cNvPr>
          <p:cNvSpPr txBox="1"/>
          <p:nvPr/>
        </p:nvSpPr>
        <p:spPr>
          <a:xfrm>
            <a:off x="838200" y="1417822"/>
            <a:ext cx="10515600" cy="461665"/>
          </a:xfrm>
          <a:prstGeom prst="rect">
            <a:avLst/>
          </a:prstGeom>
          <a:noFill/>
        </p:spPr>
        <p:txBody>
          <a:bodyPr wrap="square" rtlCol="0">
            <a:spAutoFit/>
          </a:bodyPr>
          <a:lstStyle/>
          <a:p>
            <a:r>
              <a:rPr lang="en-US" sz="24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cover additional MSEL topics, if needed.</a:t>
            </a:r>
          </a:p>
        </p:txBody>
      </p:sp>
      <p:sp>
        <p:nvSpPr>
          <p:cNvPr id="3" name="Content Placeholder 2">
            <a:extLst>
              <a:ext uri="{FF2B5EF4-FFF2-40B4-BE49-F238E27FC236}">
                <a16:creationId xmlns:a16="http://schemas.microsoft.com/office/drawing/2014/main" id="{47C06784-E8C5-42C7-79E3-8C41E1708B67}"/>
              </a:ext>
            </a:extLst>
          </p:cNvPr>
          <p:cNvSpPr>
            <a:spLocks noGrp="1"/>
          </p:cNvSpPr>
          <p:nvPr>
            <p:ph idx="1"/>
          </p:nvPr>
        </p:nvSpPr>
        <p:spPr>
          <a:xfrm>
            <a:off x="838200" y="2068286"/>
            <a:ext cx="10515600" cy="4108677"/>
          </a:xfrm>
        </p:spPr>
        <p:txBody>
          <a:bodyPr/>
          <a:lstStyle/>
          <a:p>
            <a:r>
              <a:rPr lang="en-US" dirty="0"/>
              <a:t>Participants from different disciplines and sectors suggest specific MSEL entries to support the evaluation of their organizations’ objectives, capabilities, capability targets, and critical tasks.</a:t>
            </a:r>
          </a:p>
          <a:p>
            <a:endParaRPr lang="en-US" dirty="0"/>
          </a:p>
        </p:txBody>
      </p:sp>
      <p:sp>
        <p:nvSpPr>
          <p:cNvPr id="5" name="Slide Number Placeholder 4">
            <a:extLst>
              <a:ext uri="{FF2B5EF4-FFF2-40B4-BE49-F238E27FC236}">
                <a16:creationId xmlns:a16="http://schemas.microsoft.com/office/drawing/2014/main" id="{0A7AEDB6-E422-E6D4-70D8-07B0CBA99945}"/>
              </a:ext>
            </a:extLst>
          </p:cNvPr>
          <p:cNvSpPr>
            <a:spLocks noGrp="1"/>
          </p:cNvSpPr>
          <p:nvPr>
            <p:ph type="sldNum" sz="quarter" idx="12"/>
          </p:nvPr>
        </p:nvSpPr>
        <p:spPr/>
        <p:txBody>
          <a:bodyPr/>
          <a:lstStyle/>
          <a:p>
            <a:fld id="{4258D2E1-1FB6-4B47-8FD8-936B3721BD41}" type="slidenum">
              <a:rPr lang="en-US" smtClean="0"/>
              <a:pPr/>
              <a:t>17</a:t>
            </a:fld>
            <a:endParaRPr lang="en-US"/>
          </a:p>
        </p:txBody>
      </p:sp>
    </p:spTree>
    <p:extLst>
      <p:ext uri="{BB962C8B-B14F-4D97-AF65-F5344CB8AC3E}">
        <p14:creationId xmlns:p14="http://schemas.microsoft.com/office/powerpoint/2010/main" val="509846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CB990C-34CD-05AB-B815-9E83798AC1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68CC1C-0B64-CD0C-9E70-C951C563EA2C}"/>
              </a:ext>
            </a:extLst>
          </p:cNvPr>
          <p:cNvSpPr>
            <a:spLocks noGrp="1"/>
          </p:cNvSpPr>
          <p:nvPr>
            <p:ph type="title"/>
          </p:nvPr>
        </p:nvSpPr>
        <p:spPr/>
        <p:txBody>
          <a:bodyPr/>
          <a:lstStyle/>
          <a:p>
            <a:r>
              <a:rPr lang="en-US" dirty="0"/>
              <a:t>Exercise Documentation</a:t>
            </a:r>
          </a:p>
        </p:txBody>
      </p:sp>
      <p:sp>
        <p:nvSpPr>
          <p:cNvPr id="4" name="TextBox 3">
            <a:extLst>
              <a:ext uri="{FF2B5EF4-FFF2-40B4-BE49-F238E27FC236}">
                <a16:creationId xmlns:a16="http://schemas.microsoft.com/office/drawing/2014/main" id="{7D65AC9F-D0A1-8C0F-08C7-9BA5B75B0EC4}"/>
              </a:ext>
            </a:extLst>
          </p:cNvPr>
          <p:cNvSpPr txBox="1"/>
          <p:nvPr/>
        </p:nvSpPr>
        <p:spPr>
          <a:xfrm>
            <a:off x="838200" y="1336745"/>
            <a:ext cx="10515600"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show any associated documents that will accompany the exercise. Use documents based on exercise needs. You may not need to use all of them.</a:t>
            </a:r>
          </a:p>
        </p:txBody>
      </p:sp>
      <p:sp>
        <p:nvSpPr>
          <p:cNvPr id="3" name="Content Placeholder 2">
            <a:extLst>
              <a:ext uri="{FF2B5EF4-FFF2-40B4-BE49-F238E27FC236}">
                <a16:creationId xmlns:a16="http://schemas.microsoft.com/office/drawing/2014/main" id="{A81AA8D1-EAB9-0123-C838-645CDAC02D27}"/>
              </a:ext>
            </a:extLst>
          </p:cNvPr>
          <p:cNvSpPr>
            <a:spLocks noGrp="1"/>
          </p:cNvSpPr>
          <p:nvPr>
            <p:ph idx="1"/>
          </p:nvPr>
        </p:nvSpPr>
        <p:spPr>
          <a:xfrm>
            <a:off x="838200" y="2068286"/>
            <a:ext cx="10515600" cy="4108677"/>
          </a:xfrm>
        </p:spPr>
        <p:txBody>
          <a:bodyPr>
            <a:normAutofit fontScale="92500" lnSpcReduction="20000"/>
          </a:bodyPr>
          <a:lstStyle/>
          <a:p>
            <a:pPr lvl="0">
              <a:buNone/>
            </a:pPr>
            <a:r>
              <a:rPr lang="en-US" sz="3000" dirty="0"/>
              <a:t>Identify required documentation:</a:t>
            </a:r>
          </a:p>
          <a:p>
            <a:pPr lvl="0"/>
            <a:r>
              <a:rPr lang="en-US" dirty="0"/>
              <a:t>Extent of Play Agreement (XPA)</a:t>
            </a:r>
          </a:p>
          <a:p>
            <a:pPr lvl="0"/>
            <a:r>
              <a:rPr lang="en-US" dirty="0"/>
              <a:t>EEGs</a:t>
            </a:r>
          </a:p>
          <a:p>
            <a:pPr lvl="0"/>
            <a:r>
              <a:rPr lang="en-US" dirty="0"/>
              <a:t>Situation Manual (SitMan) </a:t>
            </a:r>
          </a:p>
          <a:p>
            <a:pPr lvl="0"/>
            <a:r>
              <a:rPr lang="en-US" dirty="0"/>
              <a:t>Facilitator Guide </a:t>
            </a:r>
          </a:p>
          <a:p>
            <a:pPr lvl="0"/>
            <a:r>
              <a:rPr lang="en-US" dirty="0"/>
              <a:t>Exercise Plan (</a:t>
            </a:r>
            <a:r>
              <a:rPr lang="en-US" dirty="0" err="1"/>
              <a:t>ExPlan</a:t>
            </a:r>
            <a:r>
              <a:rPr lang="en-US" dirty="0"/>
              <a:t>) </a:t>
            </a:r>
            <a:endParaRPr lang="en-US" dirty="0">
              <a:highlight>
                <a:srgbClr val="FFFF00"/>
              </a:highlight>
            </a:endParaRPr>
          </a:p>
          <a:p>
            <a:pPr lvl="0"/>
            <a:r>
              <a:rPr lang="en-US" dirty="0"/>
              <a:t>Controller/Evaluator (C/E) Handbook</a:t>
            </a:r>
            <a:endParaRPr lang="en-US" dirty="0">
              <a:highlight>
                <a:srgbClr val="FFFF00"/>
              </a:highlight>
            </a:endParaRPr>
          </a:p>
          <a:p>
            <a:pPr lvl="0"/>
            <a:r>
              <a:rPr lang="en-US" dirty="0"/>
              <a:t>Master Scenario Events List (MSEL) </a:t>
            </a:r>
            <a:endParaRPr lang="en-US" dirty="0">
              <a:highlight>
                <a:srgbClr val="FFFF00"/>
              </a:highlight>
            </a:endParaRPr>
          </a:p>
          <a:p>
            <a:pPr lvl="0"/>
            <a:r>
              <a:rPr lang="en-US" dirty="0"/>
              <a:t>Multimedia Presentation</a:t>
            </a:r>
          </a:p>
          <a:p>
            <a:pPr lvl="0"/>
            <a:r>
              <a:rPr lang="en-US" dirty="0"/>
              <a:t>Participant Feedback Form</a:t>
            </a:r>
          </a:p>
        </p:txBody>
      </p:sp>
      <p:sp>
        <p:nvSpPr>
          <p:cNvPr id="5" name="Slide Number Placeholder 4">
            <a:extLst>
              <a:ext uri="{FF2B5EF4-FFF2-40B4-BE49-F238E27FC236}">
                <a16:creationId xmlns:a16="http://schemas.microsoft.com/office/drawing/2014/main" id="{94AD1B9B-AD11-5F54-1B9C-3463868F5A38}"/>
              </a:ext>
            </a:extLst>
          </p:cNvPr>
          <p:cNvSpPr>
            <a:spLocks noGrp="1"/>
          </p:cNvSpPr>
          <p:nvPr>
            <p:ph type="sldNum" sz="quarter" idx="12"/>
          </p:nvPr>
        </p:nvSpPr>
        <p:spPr/>
        <p:txBody>
          <a:bodyPr/>
          <a:lstStyle/>
          <a:p>
            <a:fld id="{4258D2E1-1FB6-4B47-8FD8-936B3721BD41}" type="slidenum">
              <a:rPr lang="en-US" smtClean="0"/>
              <a:pPr/>
              <a:t>18</a:t>
            </a:fld>
            <a:endParaRPr lang="en-US"/>
          </a:p>
        </p:txBody>
      </p:sp>
    </p:spTree>
    <p:extLst>
      <p:ext uri="{BB962C8B-B14F-4D97-AF65-F5344CB8AC3E}">
        <p14:creationId xmlns:p14="http://schemas.microsoft.com/office/powerpoint/2010/main" val="39181554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63CE0-8A8E-DD6F-4B71-247CFAAF32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10AF9D-986A-E245-2530-F3349BBAE296}"/>
              </a:ext>
            </a:extLst>
          </p:cNvPr>
          <p:cNvSpPr>
            <a:spLocks noGrp="1"/>
          </p:cNvSpPr>
          <p:nvPr>
            <p:ph type="title"/>
          </p:nvPr>
        </p:nvSpPr>
        <p:spPr/>
        <p:txBody>
          <a:bodyPr/>
          <a:lstStyle/>
          <a:p>
            <a:r>
              <a:rPr lang="en-US" dirty="0"/>
              <a:t>Review Exercise Documentation</a:t>
            </a:r>
          </a:p>
        </p:txBody>
      </p:sp>
      <p:sp>
        <p:nvSpPr>
          <p:cNvPr id="4" name="TextBox 3">
            <a:extLst>
              <a:ext uri="{FF2B5EF4-FFF2-40B4-BE49-F238E27FC236}">
                <a16:creationId xmlns:a16="http://schemas.microsoft.com/office/drawing/2014/main" id="{68E28FA0-E059-A0FF-24B8-46E41909CC82}"/>
              </a:ext>
            </a:extLst>
          </p:cNvPr>
          <p:cNvSpPr txBox="1"/>
          <p:nvPr/>
        </p:nvSpPr>
        <p:spPr>
          <a:xfrm>
            <a:off x="838200" y="1336745"/>
            <a:ext cx="10515600"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cover final points on exercise documentation, particularly if having multiple planning meetings where iterative document updates and reviews may be required.</a:t>
            </a:r>
          </a:p>
        </p:txBody>
      </p:sp>
      <p:sp>
        <p:nvSpPr>
          <p:cNvPr id="3" name="Content Placeholder 2">
            <a:extLst>
              <a:ext uri="{FF2B5EF4-FFF2-40B4-BE49-F238E27FC236}">
                <a16:creationId xmlns:a16="http://schemas.microsoft.com/office/drawing/2014/main" id="{7B694421-3579-8324-D16D-95BD0E3DE293}"/>
              </a:ext>
            </a:extLst>
          </p:cNvPr>
          <p:cNvSpPr>
            <a:spLocks noGrp="1"/>
          </p:cNvSpPr>
          <p:nvPr>
            <p:ph idx="1"/>
          </p:nvPr>
        </p:nvSpPr>
        <p:spPr>
          <a:xfrm>
            <a:off x="838200" y="2068286"/>
            <a:ext cx="10515600" cy="4108677"/>
          </a:xfrm>
        </p:spPr>
        <p:txBody>
          <a:bodyPr>
            <a:normAutofit/>
          </a:bodyPr>
          <a:lstStyle/>
          <a:p>
            <a:pPr lvl="0"/>
            <a:r>
              <a:rPr lang="en-US" dirty="0"/>
              <a:t>[SitMan or </a:t>
            </a:r>
            <a:r>
              <a:rPr lang="en-US" dirty="0" err="1"/>
              <a:t>ExPlan</a:t>
            </a:r>
            <a:r>
              <a:rPr lang="en-US" dirty="0"/>
              <a:t>]</a:t>
            </a:r>
          </a:p>
          <a:p>
            <a:pPr lvl="0"/>
            <a:r>
              <a:rPr lang="en-US" dirty="0"/>
              <a:t>[Facilitator Guide or C/E Handbook]</a:t>
            </a:r>
          </a:p>
          <a:p>
            <a:pPr lvl="0"/>
            <a:r>
              <a:rPr lang="en-US" dirty="0"/>
              <a:t>EEGs</a:t>
            </a:r>
          </a:p>
          <a:p>
            <a:pPr lvl="0"/>
            <a:r>
              <a:rPr lang="en-US" dirty="0">
                <a:highlight>
                  <a:srgbClr val="FFFF00"/>
                </a:highlight>
              </a:rPr>
              <a:t>[Other documents as needed]</a:t>
            </a:r>
          </a:p>
        </p:txBody>
      </p:sp>
      <p:sp>
        <p:nvSpPr>
          <p:cNvPr id="5" name="Slide Number Placeholder 4">
            <a:extLst>
              <a:ext uri="{FF2B5EF4-FFF2-40B4-BE49-F238E27FC236}">
                <a16:creationId xmlns:a16="http://schemas.microsoft.com/office/drawing/2014/main" id="{1D05D342-CAFA-B517-1531-AB84C2121797}"/>
              </a:ext>
            </a:extLst>
          </p:cNvPr>
          <p:cNvSpPr>
            <a:spLocks noGrp="1"/>
          </p:cNvSpPr>
          <p:nvPr>
            <p:ph type="sldNum" sz="quarter" idx="12"/>
          </p:nvPr>
        </p:nvSpPr>
        <p:spPr/>
        <p:txBody>
          <a:bodyPr/>
          <a:lstStyle/>
          <a:p>
            <a:fld id="{4258D2E1-1FB6-4B47-8FD8-936B3721BD41}" type="slidenum">
              <a:rPr lang="en-US" smtClean="0"/>
              <a:pPr/>
              <a:t>19</a:t>
            </a:fld>
            <a:endParaRPr lang="en-US"/>
          </a:p>
        </p:txBody>
      </p:sp>
    </p:spTree>
    <p:extLst>
      <p:ext uri="{BB962C8B-B14F-4D97-AF65-F5344CB8AC3E}">
        <p14:creationId xmlns:p14="http://schemas.microsoft.com/office/powerpoint/2010/main" val="839100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AA579-1A2F-72C0-2255-29CCCD0976E1}"/>
              </a:ext>
            </a:extLst>
          </p:cNvPr>
          <p:cNvSpPr>
            <a:spLocks noGrp="1"/>
          </p:cNvSpPr>
          <p:nvPr>
            <p:ph type="title"/>
          </p:nvPr>
        </p:nvSpPr>
        <p:spPr/>
        <p:txBody>
          <a:bodyPr/>
          <a:lstStyle/>
          <a:p>
            <a:r>
              <a:rPr lang="en-US" dirty="0"/>
              <a:t>Planning Meeting(s) Template Instructions</a:t>
            </a:r>
          </a:p>
        </p:txBody>
      </p:sp>
      <p:sp>
        <p:nvSpPr>
          <p:cNvPr id="3" name="Content Placeholder 2">
            <a:extLst>
              <a:ext uri="{FF2B5EF4-FFF2-40B4-BE49-F238E27FC236}">
                <a16:creationId xmlns:a16="http://schemas.microsoft.com/office/drawing/2014/main" id="{C58927E7-5078-00D6-B823-2BEDF6F4E547}"/>
              </a:ext>
            </a:extLst>
          </p:cNvPr>
          <p:cNvSpPr>
            <a:spLocks noGrp="1"/>
          </p:cNvSpPr>
          <p:nvPr>
            <p:ph idx="1"/>
          </p:nvPr>
        </p:nvSpPr>
        <p:spPr/>
        <p:txBody>
          <a:bodyPr/>
          <a:lstStyle/>
          <a:p>
            <a:r>
              <a:rPr lang="en-US" sz="2000" i="1" dirty="0">
                <a:highlight>
                  <a:srgbClr val="C0C0C0"/>
                </a:highlight>
              </a:rPr>
              <a:t>Tailor this exercise planning meeting(s) template to your own agency/organization needs.</a:t>
            </a:r>
          </a:p>
          <a:p>
            <a:r>
              <a:rPr lang="en-US" sz="2000" i="1" dirty="0">
                <a:highlight>
                  <a:srgbClr val="C0C0C0"/>
                </a:highlight>
              </a:rPr>
              <a:t>Use this template to help you design and plan your exercise.</a:t>
            </a:r>
          </a:p>
          <a:p>
            <a:pPr lvl="1"/>
            <a:r>
              <a:rPr lang="en-US" sz="1800" i="1" dirty="0">
                <a:highlight>
                  <a:srgbClr val="C0C0C0"/>
                </a:highlight>
              </a:rPr>
              <a:t>Concepts and tasks throughout this template may be applicable to one or multiple meetings during the design and planning phases. Incorporate these into as many meetings as the planning team sees appropriate.</a:t>
            </a:r>
          </a:p>
          <a:p>
            <a:pPr lvl="1"/>
            <a:r>
              <a:rPr lang="en-US" sz="1800" i="1" dirty="0">
                <a:highlight>
                  <a:srgbClr val="C0C0C0"/>
                </a:highlight>
              </a:rPr>
              <a:t>Content in this template has been organized through similar task groupings, and can be extracted for more than one meeting, based on how your planning process occurs.</a:t>
            </a:r>
          </a:p>
          <a:p>
            <a:r>
              <a:rPr lang="en-US" sz="2000" i="1" dirty="0">
                <a:highlight>
                  <a:srgbClr val="C0C0C0"/>
                </a:highlight>
              </a:rPr>
              <a:t>Review applicable instructions, highlighted in gray, at the beginning of each slide and update the slide with your own agency/organization’s information requirements.</a:t>
            </a:r>
          </a:p>
          <a:p>
            <a:pPr lvl="1"/>
            <a:r>
              <a:rPr lang="en-US" sz="1800" i="1" dirty="0">
                <a:highlight>
                  <a:srgbClr val="C0C0C0"/>
                </a:highlight>
              </a:rPr>
              <a:t>Insert your own information in </a:t>
            </a:r>
            <a:r>
              <a:rPr lang="en-US" sz="1800" i="1" dirty="0">
                <a:highlight>
                  <a:srgbClr val="FFFF00"/>
                </a:highlight>
              </a:rPr>
              <a:t>yellow highlighted areas, </a:t>
            </a:r>
            <a:r>
              <a:rPr lang="en-US" sz="1800" i="1" dirty="0">
                <a:highlight>
                  <a:srgbClr val="C0C0C0"/>
                </a:highlight>
              </a:rPr>
              <a:t>as applicable.</a:t>
            </a:r>
          </a:p>
          <a:p>
            <a:endParaRPr lang="en-US" dirty="0"/>
          </a:p>
        </p:txBody>
      </p:sp>
      <p:sp>
        <p:nvSpPr>
          <p:cNvPr id="4" name="Slide Number Placeholder 3">
            <a:extLst>
              <a:ext uri="{FF2B5EF4-FFF2-40B4-BE49-F238E27FC236}">
                <a16:creationId xmlns:a16="http://schemas.microsoft.com/office/drawing/2014/main" id="{36880F38-5A5C-F1F2-EF9E-4E8031BEAC5F}"/>
              </a:ext>
            </a:extLst>
          </p:cNvPr>
          <p:cNvSpPr>
            <a:spLocks noGrp="1"/>
          </p:cNvSpPr>
          <p:nvPr>
            <p:ph type="sldNum" sz="quarter" idx="12"/>
          </p:nvPr>
        </p:nvSpPr>
        <p:spPr/>
        <p:txBody>
          <a:bodyPr/>
          <a:lstStyle/>
          <a:p>
            <a:fld id="{4258D2E1-1FB6-4B47-8FD8-936B3721BD41}" type="slidenum">
              <a:rPr lang="en-US" smtClean="0"/>
              <a:pPr/>
              <a:t>2</a:t>
            </a:fld>
            <a:endParaRPr lang="en-US"/>
          </a:p>
        </p:txBody>
      </p:sp>
    </p:spTree>
    <p:extLst>
      <p:ext uri="{BB962C8B-B14F-4D97-AF65-F5344CB8AC3E}">
        <p14:creationId xmlns:p14="http://schemas.microsoft.com/office/powerpoint/2010/main" val="15922006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D919F-0183-263A-538C-291FC240ED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5F393A-290C-14F5-7D47-D015C99BB2DB}"/>
              </a:ext>
            </a:extLst>
          </p:cNvPr>
          <p:cNvSpPr>
            <a:spLocks noGrp="1"/>
          </p:cNvSpPr>
          <p:nvPr>
            <p:ph type="title"/>
          </p:nvPr>
        </p:nvSpPr>
        <p:spPr/>
        <p:txBody>
          <a:bodyPr/>
          <a:lstStyle/>
          <a:p>
            <a:r>
              <a:rPr lang="en-US" dirty="0"/>
              <a:t>Exercise Participants</a:t>
            </a:r>
          </a:p>
        </p:txBody>
      </p:sp>
      <p:sp>
        <p:nvSpPr>
          <p:cNvPr id="4" name="TextBox 3">
            <a:extLst>
              <a:ext uri="{FF2B5EF4-FFF2-40B4-BE49-F238E27FC236}">
                <a16:creationId xmlns:a16="http://schemas.microsoft.com/office/drawing/2014/main" id="{07A58D56-DDDA-9581-4FAE-DAA8BA640D3F}"/>
              </a:ext>
            </a:extLst>
          </p:cNvPr>
          <p:cNvSpPr txBox="1"/>
          <p:nvPr/>
        </p:nvSpPr>
        <p:spPr>
          <a:xfrm>
            <a:off x="838200" y="1336745"/>
            <a:ext cx="10515600"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show and discuss all exercise participants and their roles. Add as necessary to the list.</a:t>
            </a:r>
          </a:p>
        </p:txBody>
      </p:sp>
      <p:graphicFrame>
        <p:nvGraphicFramePr>
          <p:cNvPr id="5" name="Content Placeholder 4">
            <a:extLst>
              <a:ext uri="{FF2B5EF4-FFF2-40B4-BE49-F238E27FC236}">
                <a16:creationId xmlns:a16="http://schemas.microsoft.com/office/drawing/2014/main" id="{978D9549-58AE-B23C-ACF2-F289291478D9}"/>
              </a:ext>
            </a:extLst>
          </p:cNvPr>
          <p:cNvGraphicFramePr>
            <a:graphicFrameLocks noGrp="1"/>
          </p:cNvGraphicFramePr>
          <p:nvPr>
            <p:ph idx="1"/>
            <p:extLst>
              <p:ext uri="{D42A27DB-BD31-4B8C-83A1-F6EECF244321}">
                <p14:modId xmlns:p14="http://schemas.microsoft.com/office/powerpoint/2010/main" val="3546104372"/>
              </p:ext>
            </p:extLst>
          </p:nvPr>
        </p:nvGraphicFramePr>
        <p:xfrm>
          <a:off x="838203" y="2662308"/>
          <a:ext cx="10515597" cy="1854200"/>
        </p:xfrm>
        <a:graphic>
          <a:graphicData uri="http://schemas.openxmlformats.org/drawingml/2006/table">
            <a:tbl>
              <a:tblPr firstRow="1" bandRow="1">
                <a:tableStyleId>{00A15C55-8517-42AA-B614-E9B94910E393}</a:tableStyleId>
              </a:tblPr>
              <a:tblGrid>
                <a:gridCol w="3505199">
                  <a:extLst>
                    <a:ext uri="{9D8B030D-6E8A-4147-A177-3AD203B41FA5}">
                      <a16:colId xmlns:a16="http://schemas.microsoft.com/office/drawing/2014/main" val="2486373877"/>
                    </a:ext>
                  </a:extLst>
                </a:gridCol>
                <a:gridCol w="3505199">
                  <a:extLst>
                    <a:ext uri="{9D8B030D-6E8A-4147-A177-3AD203B41FA5}">
                      <a16:colId xmlns:a16="http://schemas.microsoft.com/office/drawing/2014/main" val="2175703806"/>
                    </a:ext>
                  </a:extLst>
                </a:gridCol>
                <a:gridCol w="3505199">
                  <a:extLst>
                    <a:ext uri="{9D8B030D-6E8A-4147-A177-3AD203B41FA5}">
                      <a16:colId xmlns:a16="http://schemas.microsoft.com/office/drawing/2014/main" val="3713327944"/>
                    </a:ext>
                  </a:extLst>
                </a:gridCol>
              </a:tblGrid>
              <a:tr h="370840">
                <a:tc>
                  <a:txBody>
                    <a:bodyPr/>
                    <a:lstStyle/>
                    <a:p>
                      <a:r>
                        <a:rPr lang="en-US" dirty="0">
                          <a:latin typeface="Calibri" panose="020F0502020204030204" pitchFamily="34" charset="0"/>
                          <a:ea typeface="Calibri" panose="020F0502020204030204" pitchFamily="34" charset="0"/>
                          <a:cs typeface="Calibri" panose="020F0502020204030204" pitchFamily="34" charset="0"/>
                        </a:rPr>
                        <a:t>Participating Organization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182F58"/>
                    </a:solidFill>
                  </a:tcPr>
                </a:tc>
                <a:tc>
                  <a:txBody>
                    <a:bodyPr/>
                    <a:lstStyle/>
                    <a:p>
                      <a:r>
                        <a:rPr lang="en-US" dirty="0">
                          <a:latin typeface="Calibri" panose="020F0502020204030204" pitchFamily="34" charset="0"/>
                          <a:ea typeface="Calibri" panose="020F0502020204030204" pitchFamily="34" charset="0"/>
                          <a:cs typeface="Calibri" panose="020F0502020204030204" pitchFamily="34" charset="0"/>
                        </a:rPr>
                        <a:t>Role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182F58"/>
                    </a:solidFill>
                  </a:tcPr>
                </a:tc>
                <a:tc>
                  <a:txBody>
                    <a:bodyPr/>
                    <a:lstStyle/>
                    <a:p>
                      <a:r>
                        <a:rPr lang="en-US" dirty="0">
                          <a:latin typeface="Calibri" panose="020F0502020204030204" pitchFamily="34" charset="0"/>
                          <a:ea typeface="Calibri" panose="020F0502020204030204" pitchFamily="34" charset="0"/>
                          <a:cs typeface="Calibri" panose="020F0502020204030204" pitchFamily="34" charset="0"/>
                        </a:rPr>
                        <a:t>Extent of Play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182F58"/>
                    </a:solidFill>
                  </a:tcPr>
                </a:tc>
                <a:extLst>
                  <a:ext uri="{0D108BD9-81ED-4DB2-BD59-A6C34878D82A}">
                    <a16:rowId xmlns:a16="http://schemas.microsoft.com/office/drawing/2014/main" val="1454839241"/>
                  </a:ext>
                </a:extLst>
              </a:tr>
              <a:tr h="370840">
                <a:tc>
                  <a:txBody>
                    <a:bodyPr/>
                    <a:lstStyle/>
                    <a:p>
                      <a:pPr marL="0" marR="0" lvl="0" indent="0" algn="l" defTabSz="914400" rtl="0" eaLnBrk="1" fontAlgn="auto" latinLnBrk="0" hangingPunct="1">
                        <a:lnSpc>
                          <a:spcPct val="100000"/>
                        </a:lnSpc>
                        <a:spcBef>
                          <a:spcPts val="600"/>
                        </a:spcBef>
                        <a:spcAft>
                          <a:spcPts val="600"/>
                        </a:spcAft>
                        <a:buClrTx/>
                        <a:buSzTx/>
                        <a:buFont typeface="Wingdings" pitchFamily="2" charset="2"/>
                        <a:buNone/>
                        <a:tabLst/>
                        <a:defRPr/>
                      </a:pPr>
                      <a:r>
                        <a:rPr kumimoji="0" lang="en-US" sz="18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[Participating organization]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1" indent="0" algn="l" defTabSz="1603375" rtl="0" eaLnBrk="1" fontAlgn="auto" latinLnBrk="0" hangingPunct="1">
                        <a:lnSpc>
                          <a:spcPct val="100000"/>
                        </a:lnSpc>
                        <a:spcBef>
                          <a:spcPts val="600"/>
                        </a:spcBef>
                        <a:spcAft>
                          <a:spcPts val="600"/>
                        </a:spcAft>
                        <a:buClrTx/>
                        <a:buSzTx/>
                        <a:buFont typeface="Arial" pitchFamily="34" charset="0"/>
                        <a:buNone/>
                        <a:tabLst/>
                        <a:defRPr/>
                      </a:pPr>
                      <a:r>
                        <a:rPr kumimoji="0" lang="en-US" sz="18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[Role (e.g., Player, Observer)]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1" indent="0" algn="l" defTabSz="914400" rtl="0" eaLnBrk="1" fontAlgn="auto" latinLnBrk="0" hangingPunct="1">
                        <a:lnSpc>
                          <a:spcPct val="100000"/>
                        </a:lnSpc>
                        <a:spcBef>
                          <a:spcPts val="600"/>
                        </a:spcBef>
                        <a:spcAft>
                          <a:spcPts val="600"/>
                        </a:spcAft>
                        <a:buClrTx/>
                        <a:buSzTx/>
                        <a:buFont typeface="Arial" pitchFamily="34" charset="0"/>
                        <a:buNone/>
                        <a:tabLst/>
                        <a:defRPr/>
                      </a:pPr>
                      <a:r>
                        <a:rPr kumimoji="0" lang="en-US" sz="18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[Extent of play]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26002121"/>
                  </a:ext>
                </a:extLst>
              </a:tr>
              <a:tr h="370840">
                <a:tc>
                  <a:txBody>
                    <a:bodyPr/>
                    <a:lstStyle/>
                    <a:p>
                      <a:pPr marL="0" marR="0" lvl="0" indent="0" algn="l" defTabSz="914400" rtl="0" eaLnBrk="1" fontAlgn="auto" latinLnBrk="0" hangingPunct="1">
                        <a:lnSpc>
                          <a:spcPct val="100000"/>
                        </a:lnSpc>
                        <a:spcBef>
                          <a:spcPts val="600"/>
                        </a:spcBef>
                        <a:spcAft>
                          <a:spcPts val="600"/>
                        </a:spcAft>
                        <a:buClrTx/>
                        <a:buSzTx/>
                        <a:buFont typeface="Wingdings" pitchFamily="2" charset="2"/>
                        <a:buNone/>
                        <a:tabLst/>
                        <a:defRPr/>
                      </a:pPr>
                      <a:r>
                        <a:rPr kumimoji="0" lang="en-US" sz="18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[Participating organization]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1" indent="0" algn="l" defTabSz="914400" rtl="0" eaLnBrk="1" fontAlgn="auto" latinLnBrk="0" hangingPunct="1">
                        <a:lnSpc>
                          <a:spcPct val="100000"/>
                        </a:lnSpc>
                        <a:spcBef>
                          <a:spcPts val="600"/>
                        </a:spcBef>
                        <a:spcAft>
                          <a:spcPts val="600"/>
                        </a:spcAft>
                        <a:buClrTx/>
                        <a:buSzTx/>
                        <a:buFont typeface="Arial" pitchFamily="34" charset="0"/>
                        <a:buNone/>
                        <a:tabLst/>
                        <a:defRPr/>
                      </a:pPr>
                      <a:r>
                        <a:rPr kumimoji="0" lang="en-US" sz="18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[Role (e.g., Player, Observer)]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1" indent="0" algn="l" defTabSz="914400" rtl="0" eaLnBrk="1" fontAlgn="auto" latinLnBrk="0" hangingPunct="1">
                        <a:lnSpc>
                          <a:spcPct val="100000"/>
                        </a:lnSpc>
                        <a:spcBef>
                          <a:spcPts val="600"/>
                        </a:spcBef>
                        <a:spcAft>
                          <a:spcPts val="600"/>
                        </a:spcAft>
                        <a:buClrTx/>
                        <a:buSzTx/>
                        <a:buFont typeface="Arial" pitchFamily="34" charset="0"/>
                        <a:buNone/>
                        <a:tabLst/>
                        <a:defRPr/>
                      </a:pPr>
                      <a:r>
                        <a:rPr kumimoji="0" lang="en-US" sz="18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[Extent of play]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82048823"/>
                  </a:ext>
                </a:extLst>
              </a:tr>
              <a:tr h="370840">
                <a:tc>
                  <a:txBody>
                    <a:bodyPr/>
                    <a:lstStyle/>
                    <a:p>
                      <a:pPr marL="0" marR="0" lvl="0" indent="0" algn="l" defTabSz="914400" rtl="0" eaLnBrk="1" fontAlgn="auto" latinLnBrk="0" hangingPunct="1">
                        <a:lnSpc>
                          <a:spcPct val="100000"/>
                        </a:lnSpc>
                        <a:spcBef>
                          <a:spcPts val="600"/>
                        </a:spcBef>
                        <a:spcAft>
                          <a:spcPts val="600"/>
                        </a:spcAft>
                        <a:buClrTx/>
                        <a:buSzTx/>
                        <a:buFont typeface="Wingdings" pitchFamily="2" charset="2"/>
                        <a:buNone/>
                        <a:tabLst/>
                        <a:defRPr/>
                      </a:pPr>
                      <a:r>
                        <a:rPr kumimoji="0" lang="en-US" sz="18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[Participating organization]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1" indent="0" algn="l" defTabSz="914400" rtl="0" eaLnBrk="1" fontAlgn="auto" latinLnBrk="0" hangingPunct="1">
                        <a:lnSpc>
                          <a:spcPct val="100000"/>
                        </a:lnSpc>
                        <a:spcBef>
                          <a:spcPts val="600"/>
                        </a:spcBef>
                        <a:spcAft>
                          <a:spcPts val="600"/>
                        </a:spcAft>
                        <a:buClrTx/>
                        <a:buSzTx/>
                        <a:buFont typeface="Arial" pitchFamily="34" charset="0"/>
                        <a:buNone/>
                        <a:tabLst/>
                        <a:defRPr/>
                      </a:pPr>
                      <a:r>
                        <a:rPr kumimoji="0" lang="en-US" sz="18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[Role (e.g., Player, Observer)]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1" indent="0" algn="l" defTabSz="914400" rtl="0" eaLnBrk="1" fontAlgn="auto" latinLnBrk="0" hangingPunct="1">
                        <a:lnSpc>
                          <a:spcPct val="100000"/>
                        </a:lnSpc>
                        <a:spcBef>
                          <a:spcPts val="600"/>
                        </a:spcBef>
                        <a:spcAft>
                          <a:spcPts val="600"/>
                        </a:spcAft>
                        <a:buClrTx/>
                        <a:buSzTx/>
                        <a:buFont typeface="Arial" pitchFamily="34" charset="0"/>
                        <a:buNone/>
                        <a:tabLst>
                          <a:tab pos="0" algn="l"/>
                        </a:tabLst>
                        <a:defRPr/>
                      </a:pPr>
                      <a:r>
                        <a:rPr kumimoji="0" lang="en-US" sz="18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[Extent of play]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83203123"/>
                  </a:ext>
                </a:extLst>
              </a:tr>
              <a:tr h="370840">
                <a:tc>
                  <a:txBody>
                    <a:bodyPr/>
                    <a:lstStyle/>
                    <a:p>
                      <a:pPr marL="0" marR="0" lvl="0" indent="0" algn="l" defTabSz="914400" rtl="0" eaLnBrk="1" fontAlgn="auto" latinLnBrk="0" hangingPunct="1">
                        <a:lnSpc>
                          <a:spcPct val="100000"/>
                        </a:lnSpc>
                        <a:spcBef>
                          <a:spcPts val="600"/>
                        </a:spcBef>
                        <a:spcAft>
                          <a:spcPts val="600"/>
                        </a:spcAft>
                        <a:buClrTx/>
                        <a:buSzTx/>
                        <a:buFont typeface="Wingdings" pitchFamily="2" charset="2"/>
                        <a:buNone/>
                        <a:tabLst/>
                        <a:defRPr/>
                      </a:pPr>
                      <a:r>
                        <a:rPr kumimoji="0" lang="en-US" sz="18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[Participating organization]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1" indent="0" algn="l" defTabSz="914400" rtl="0" eaLnBrk="1" fontAlgn="auto" latinLnBrk="0" hangingPunct="1">
                        <a:lnSpc>
                          <a:spcPct val="100000"/>
                        </a:lnSpc>
                        <a:spcBef>
                          <a:spcPts val="600"/>
                        </a:spcBef>
                        <a:spcAft>
                          <a:spcPts val="600"/>
                        </a:spcAft>
                        <a:buClrTx/>
                        <a:buSzTx/>
                        <a:buFont typeface="Arial" pitchFamily="34" charset="0"/>
                        <a:buNone/>
                        <a:tabLst/>
                        <a:defRPr/>
                      </a:pPr>
                      <a:r>
                        <a:rPr kumimoji="0" lang="en-US" sz="18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[Role (e.g., Player, Observer)]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1" indent="0" algn="l" defTabSz="914400" rtl="0" eaLnBrk="1" fontAlgn="auto" latinLnBrk="0" hangingPunct="1">
                        <a:lnSpc>
                          <a:spcPct val="100000"/>
                        </a:lnSpc>
                        <a:spcBef>
                          <a:spcPts val="600"/>
                        </a:spcBef>
                        <a:spcAft>
                          <a:spcPts val="600"/>
                        </a:spcAft>
                        <a:buClrTx/>
                        <a:buSzTx/>
                        <a:buFont typeface="Arial" pitchFamily="34" charset="0"/>
                        <a:buNone/>
                        <a:tabLst/>
                        <a:defRPr/>
                      </a:pPr>
                      <a:r>
                        <a:rPr kumimoji="0" lang="en-US" sz="18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[Extent of play]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19951900"/>
                  </a:ext>
                </a:extLst>
              </a:tr>
            </a:tbl>
          </a:graphicData>
        </a:graphic>
      </p:graphicFrame>
      <p:sp>
        <p:nvSpPr>
          <p:cNvPr id="3" name="Slide Number Placeholder 2">
            <a:extLst>
              <a:ext uri="{FF2B5EF4-FFF2-40B4-BE49-F238E27FC236}">
                <a16:creationId xmlns:a16="http://schemas.microsoft.com/office/drawing/2014/main" id="{5B79E170-25A9-4672-5ED5-154C82AC1B2A}"/>
              </a:ext>
            </a:extLst>
          </p:cNvPr>
          <p:cNvSpPr>
            <a:spLocks noGrp="1"/>
          </p:cNvSpPr>
          <p:nvPr>
            <p:ph type="sldNum" sz="quarter" idx="12"/>
          </p:nvPr>
        </p:nvSpPr>
        <p:spPr/>
        <p:txBody>
          <a:bodyPr/>
          <a:lstStyle/>
          <a:p>
            <a:fld id="{4258D2E1-1FB6-4B47-8FD8-936B3721BD41}" type="slidenum">
              <a:rPr lang="en-US" smtClean="0"/>
              <a:pPr/>
              <a:t>20</a:t>
            </a:fld>
            <a:endParaRPr lang="en-US"/>
          </a:p>
        </p:txBody>
      </p:sp>
    </p:spTree>
    <p:extLst>
      <p:ext uri="{BB962C8B-B14F-4D97-AF65-F5344CB8AC3E}">
        <p14:creationId xmlns:p14="http://schemas.microsoft.com/office/powerpoint/2010/main" val="27828713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135D2C-DAA3-14A9-DC51-59DEBA6577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15299F-DE66-5469-FD6E-4DC8B48A9B50}"/>
              </a:ext>
            </a:extLst>
          </p:cNvPr>
          <p:cNvSpPr>
            <a:spLocks noGrp="1"/>
          </p:cNvSpPr>
          <p:nvPr>
            <p:ph type="title"/>
          </p:nvPr>
        </p:nvSpPr>
        <p:spPr/>
        <p:txBody>
          <a:bodyPr/>
          <a:lstStyle/>
          <a:p>
            <a:r>
              <a:rPr lang="en-US" dirty="0"/>
              <a:t>Local Issues and Concerns</a:t>
            </a:r>
          </a:p>
        </p:txBody>
      </p:sp>
      <p:sp>
        <p:nvSpPr>
          <p:cNvPr id="4" name="TextBox 3">
            <a:extLst>
              <a:ext uri="{FF2B5EF4-FFF2-40B4-BE49-F238E27FC236}">
                <a16:creationId xmlns:a16="http://schemas.microsoft.com/office/drawing/2014/main" id="{3CAE44E6-A768-C2DE-CAE2-CFB25FC2E634}"/>
              </a:ext>
            </a:extLst>
          </p:cNvPr>
          <p:cNvSpPr txBox="1"/>
          <p:nvPr/>
        </p:nvSpPr>
        <p:spPr>
          <a:xfrm>
            <a:off x="838200" y="1336745"/>
            <a:ext cx="10515600"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discuss any additional issues or concerns to factor into the exercise planning and implementation.</a:t>
            </a:r>
          </a:p>
        </p:txBody>
      </p:sp>
      <p:sp>
        <p:nvSpPr>
          <p:cNvPr id="3" name="Content Placeholder 2">
            <a:extLst>
              <a:ext uri="{FF2B5EF4-FFF2-40B4-BE49-F238E27FC236}">
                <a16:creationId xmlns:a16="http://schemas.microsoft.com/office/drawing/2014/main" id="{E2CC51BA-99BC-636A-674D-FDBD74ADBBCB}"/>
              </a:ext>
            </a:extLst>
          </p:cNvPr>
          <p:cNvSpPr>
            <a:spLocks noGrp="1"/>
          </p:cNvSpPr>
          <p:nvPr>
            <p:ph idx="1"/>
          </p:nvPr>
        </p:nvSpPr>
        <p:spPr>
          <a:xfrm>
            <a:off x="838200" y="2068286"/>
            <a:ext cx="10515600" cy="4108677"/>
          </a:xfrm>
        </p:spPr>
        <p:txBody>
          <a:bodyPr>
            <a:normAutofit/>
          </a:bodyPr>
          <a:lstStyle/>
          <a:p>
            <a:r>
              <a:rPr lang="en-US" dirty="0">
                <a:highlight>
                  <a:srgbClr val="FFFF00"/>
                </a:highlight>
              </a:rPr>
              <a:t>[Any issues, concerns, or sensitivities for discussion and consideration]</a:t>
            </a:r>
          </a:p>
        </p:txBody>
      </p:sp>
      <p:sp>
        <p:nvSpPr>
          <p:cNvPr id="5" name="Slide Number Placeholder 4">
            <a:extLst>
              <a:ext uri="{FF2B5EF4-FFF2-40B4-BE49-F238E27FC236}">
                <a16:creationId xmlns:a16="http://schemas.microsoft.com/office/drawing/2014/main" id="{F7EACC39-A27A-39C9-2AF9-2182C8F9524D}"/>
              </a:ext>
            </a:extLst>
          </p:cNvPr>
          <p:cNvSpPr>
            <a:spLocks noGrp="1"/>
          </p:cNvSpPr>
          <p:nvPr>
            <p:ph type="sldNum" sz="quarter" idx="12"/>
          </p:nvPr>
        </p:nvSpPr>
        <p:spPr/>
        <p:txBody>
          <a:bodyPr/>
          <a:lstStyle/>
          <a:p>
            <a:fld id="{4258D2E1-1FB6-4B47-8FD8-936B3721BD41}" type="slidenum">
              <a:rPr lang="en-US" smtClean="0"/>
              <a:pPr/>
              <a:t>21</a:t>
            </a:fld>
            <a:endParaRPr lang="en-US"/>
          </a:p>
        </p:txBody>
      </p:sp>
    </p:spTree>
    <p:extLst>
      <p:ext uri="{BB962C8B-B14F-4D97-AF65-F5344CB8AC3E}">
        <p14:creationId xmlns:p14="http://schemas.microsoft.com/office/powerpoint/2010/main" val="19233361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B405A-0DD1-4211-0BD7-FA85C779477B}"/>
              </a:ext>
            </a:extLst>
          </p:cNvPr>
          <p:cNvSpPr>
            <a:spLocks noGrp="1"/>
          </p:cNvSpPr>
          <p:nvPr>
            <p:ph type="title"/>
          </p:nvPr>
        </p:nvSpPr>
        <p:spPr/>
        <p:txBody>
          <a:bodyPr/>
          <a:lstStyle/>
          <a:p>
            <a:r>
              <a:rPr lang="en-US" dirty="0"/>
              <a:t>Exercise Planning Components</a:t>
            </a:r>
          </a:p>
        </p:txBody>
      </p:sp>
      <p:sp>
        <p:nvSpPr>
          <p:cNvPr id="4" name="Slide Number Placeholder 3">
            <a:extLst>
              <a:ext uri="{FF2B5EF4-FFF2-40B4-BE49-F238E27FC236}">
                <a16:creationId xmlns:a16="http://schemas.microsoft.com/office/drawing/2014/main" id="{290EDC98-5BB8-21A1-9277-AAB71074535A}"/>
              </a:ext>
            </a:extLst>
          </p:cNvPr>
          <p:cNvSpPr>
            <a:spLocks noGrp="1"/>
          </p:cNvSpPr>
          <p:nvPr>
            <p:ph type="sldNum" sz="quarter" idx="12"/>
          </p:nvPr>
        </p:nvSpPr>
        <p:spPr/>
        <p:txBody>
          <a:bodyPr/>
          <a:lstStyle/>
          <a:p>
            <a:fld id="{4258D2E1-1FB6-4B47-8FD8-936B3721BD41}" type="slidenum">
              <a:rPr lang="en-US" smtClean="0"/>
              <a:pPr/>
              <a:t>22</a:t>
            </a:fld>
            <a:endParaRPr lang="en-US"/>
          </a:p>
        </p:txBody>
      </p:sp>
    </p:spTree>
    <p:extLst>
      <p:ext uri="{BB962C8B-B14F-4D97-AF65-F5344CB8AC3E}">
        <p14:creationId xmlns:p14="http://schemas.microsoft.com/office/powerpoint/2010/main" val="5743776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B4F203-BDA6-3E9D-B694-ED17F79968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833953-362E-83A0-DE4D-4BFA13D4EA95}"/>
              </a:ext>
            </a:extLst>
          </p:cNvPr>
          <p:cNvSpPr>
            <a:spLocks noGrp="1"/>
          </p:cNvSpPr>
          <p:nvPr>
            <p:ph type="title"/>
          </p:nvPr>
        </p:nvSpPr>
        <p:spPr/>
        <p:txBody>
          <a:bodyPr/>
          <a:lstStyle/>
          <a:p>
            <a:r>
              <a:rPr lang="en-US" dirty="0"/>
              <a:t>Exercise Logistics</a:t>
            </a:r>
          </a:p>
        </p:txBody>
      </p:sp>
      <p:sp>
        <p:nvSpPr>
          <p:cNvPr id="4" name="TextBox 3">
            <a:extLst>
              <a:ext uri="{FF2B5EF4-FFF2-40B4-BE49-F238E27FC236}">
                <a16:creationId xmlns:a16="http://schemas.microsoft.com/office/drawing/2014/main" id="{3D1B97DD-9424-22F6-7965-CD376B167E6F}"/>
              </a:ext>
            </a:extLst>
          </p:cNvPr>
          <p:cNvSpPr txBox="1"/>
          <p:nvPr/>
        </p:nvSpPr>
        <p:spPr>
          <a:xfrm>
            <a:off x="838200" y="1336745"/>
            <a:ext cx="10515600"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show all relevant logistical components to the exercise. Adjust based on location and logistical requirements.</a:t>
            </a:r>
          </a:p>
        </p:txBody>
      </p:sp>
      <p:sp>
        <p:nvSpPr>
          <p:cNvPr id="3" name="Content Placeholder 2">
            <a:extLst>
              <a:ext uri="{FF2B5EF4-FFF2-40B4-BE49-F238E27FC236}">
                <a16:creationId xmlns:a16="http://schemas.microsoft.com/office/drawing/2014/main" id="{00E6CE96-F4FB-CCA6-97F4-F59DDF01D6C8}"/>
              </a:ext>
            </a:extLst>
          </p:cNvPr>
          <p:cNvSpPr>
            <a:spLocks noGrp="1"/>
          </p:cNvSpPr>
          <p:nvPr>
            <p:ph idx="1"/>
          </p:nvPr>
        </p:nvSpPr>
        <p:spPr>
          <a:xfrm>
            <a:off x="838200" y="2068286"/>
            <a:ext cx="10515600" cy="4108677"/>
          </a:xfrm>
        </p:spPr>
        <p:txBody>
          <a:bodyPr>
            <a:normAutofit lnSpcReduction="10000"/>
          </a:bodyPr>
          <a:lstStyle/>
          <a:p>
            <a:pPr>
              <a:spcBef>
                <a:spcPts val="300"/>
              </a:spcBef>
              <a:spcAft>
                <a:spcPts val="300"/>
              </a:spcAft>
            </a:pPr>
            <a:r>
              <a:rPr lang="en-US" sz="2000" dirty="0"/>
              <a:t>Exercise Location:</a:t>
            </a:r>
          </a:p>
          <a:p>
            <a:pPr lvl="1">
              <a:spcBef>
                <a:spcPts val="300"/>
              </a:spcBef>
              <a:spcAft>
                <a:spcPts val="300"/>
              </a:spcAft>
            </a:pPr>
            <a:r>
              <a:rPr lang="en-US" sz="2000" dirty="0">
                <a:highlight>
                  <a:srgbClr val="FFFF00"/>
                </a:highlight>
              </a:rPr>
              <a:t>[Venue arrangements, including location(s), setup, etc.]</a:t>
            </a:r>
          </a:p>
          <a:p>
            <a:pPr lvl="1">
              <a:spcBef>
                <a:spcPts val="300"/>
              </a:spcBef>
              <a:spcAft>
                <a:spcPts val="600"/>
              </a:spcAft>
            </a:pPr>
            <a:r>
              <a:rPr lang="en-US" sz="2000" dirty="0">
                <a:highlight>
                  <a:srgbClr val="FFFF00"/>
                </a:highlight>
              </a:rPr>
              <a:t>[Any designated exercise area, i.e., observer/media area]</a:t>
            </a:r>
          </a:p>
          <a:p>
            <a:pPr>
              <a:spcBef>
                <a:spcPts val="300"/>
              </a:spcBef>
              <a:spcAft>
                <a:spcPts val="300"/>
              </a:spcAft>
            </a:pPr>
            <a:r>
              <a:rPr lang="en-US" sz="2000" dirty="0"/>
              <a:t>A/V Requirements:</a:t>
            </a:r>
          </a:p>
          <a:p>
            <a:pPr lvl="1">
              <a:spcBef>
                <a:spcPts val="300"/>
              </a:spcBef>
              <a:spcAft>
                <a:spcPts val="600"/>
              </a:spcAft>
            </a:pPr>
            <a:r>
              <a:rPr lang="en-US" sz="2000" dirty="0">
                <a:highlight>
                  <a:srgbClr val="FFFF00"/>
                </a:highlight>
              </a:rPr>
              <a:t>[A/V arrangements, i.e., screens, microphones]</a:t>
            </a:r>
          </a:p>
          <a:p>
            <a:pPr>
              <a:spcBef>
                <a:spcPts val="300"/>
              </a:spcBef>
              <a:spcAft>
                <a:spcPts val="600"/>
              </a:spcAft>
            </a:pPr>
            <a:r>
              <a:rPr lang="en-US" sz="2000" dirty="0"/>
              <a:t>Supplies, Food, and Refreshments</a:t>
            </a:r>
          </a:p>
          <a:p>
            <a:pPr>
              <a:spcBef>
                <a:spcPts val="300"/>
              </a:spcBef>
              <a:spcAft>
                <a:spcPts val="300"/>
              </a:spcAft>
            </a:pPr>
            <a:r>
              <a:rPr lang="en-US" sz="2000" dirty="0"/>
              <a:t>Badging and Identification</a:t>
            </a:r>
            <a:r>
              <a:rPr lang="en-US" sz="2000"/>
              <a:t>:</a:t>
            </a:r>
            <a:endParaRPr lang="en-US" sz="2000" dirty="0"/>
          </a:p>
          <a:p>
            <a:pPr lvl="1">
              <a:spcBef>
                <a:spcPts val="300"/>
              </a:spcBef>
              <a:spcAft>
                <a:spcPts val="300"/>
              </a:spcAft>
            </a:pPr>
            <a:r>
              <a:rPr lang="en-US" sz="2000" dirty="0">
                <a:highlight>
                  <a:srgbClr val="FFFF00"/>
                </a:highlight>
              </a:rPr>
              <a:t>[Table/breakout identification]</a:t>
            </a:r>
          </a:p>
          <a:p>
            <a:pPr lvl="1">
              <a:spcBef>
                <a:spcPts val="300"/>
              </a:spcBef>
              <a:spcAft>
                <a:spcPts val="600"/>
              </a:spcAft>
            </a:pPr>
            <a:r>
              <a:rPr lang="en-US" sz="2000" dirty="0">
                <a:highlight>
                  <a:srgbClr val="FFFF00"/>
                </a:highlight>
              </a:rPr>
              <a:t>[Badging and identification arrangements]</a:t>
            </a:r>
          </a:p>
          <a:p>
            <a:pPr>
              <a:spcBef>
                <a:spcPts val="300"/>
              </a:spcBef>
              <a:spcAft>
                <a:spcPts val="300"/>
              </a:spcAft>
            </a:pPr>
            <a:r>
              <a:rPr lang="en-US" sz="2000" dirty="0"/>
              <a:t>Parking and Transportation:</a:t>
            </a:r>
          </a:p>
          <a:p>
            <a:pPr lvl="1">
              <a:spcBef>
                <a:spcPts val="300"/>
              </a:spcBef>
              <a:spcAft>
                <a:spcPts val="600"/>
              </a:spcAft>
            </a:pPr>
            <a:r>
              <a:rPr lang="en-US" sz="2000" dirty="0">
                <a:highlight>
                  <a:srgbClr val="FFFF00"/>
                </a:highlight>
              </a:rPr>
              <a:t>[Parking and transportation arrangements]</a:t>
            </a:r>
          </a:p>
          <a:p>
            <a:pPr>
              <a:spcBef>
                <a:spcPts val="300"/>
              </a:spcBef>
              <a:spcAft>
                <a:spcPts val="300"/>
              </a:spcAft>
            </a:pPr>
            <a:r>
              <a:rPr lang="en-US" sz="2000" dirty="0"/>
              <a:t>Media, Public Affairs, and VIPs</a:t>
            </a:r>
          </a:p>
          <a:p>
            <a:endParaRPr lang="en-US" dirty="0">
              <a:highlight>
                <a:srgbClr val="FFFF00"/>
              </a:highlight>
            </a:endParaRPr>
          </a:p>
        </p:txBody>
      </p:sp>
      <p:sp>
        <p:nvSpPr>
          <p:cNvPr id="5" name="Slide Number Placeholder 4">
            <a:extLst>
              <a:ext uri="{FF2B5EF4-FFF2-40B4-BE49-F238E27FC236}">
                <a16:creationId xmlns:a16="http://schemas.microsoft.com/office/drawing/2014/main" id="{1E3B4CBD-47C6-3739-FAF7-F94CC2C4FCA4}"/>
              </a:ext>
            </a:extLst>
          </p:cNvPr>
          <p:cNvSpPr>
            <a:spLocks noGrp="1"/>
          </p:cNvSpPr>
          <p:nvPr>
            <p:ph type="sldNum" sz="quarter" idx="12"/>
          </p:nvPr>
        </p:nvSpPr>
        <p:spPr/>
        <p:txBody>
          <a:bodyPr/>
          <a:lstStyle/>
          <a:p>
            <a:fld id="{4258D2E1-1FB6-4B47-8FD8-936B3721BD41}" type="slidenum">
              <a:rPr lang="en-US" smtClean="0"/>
              <a:pPr/>
              <a:t>23</a:t>
            </a:fld>
            <a:endParaRPr lang="en-US"/>
          </a:p>
        </p:txBody>
      </p:sp>
    </p:spTree>
    <p:extLst>
      <p:ext uri="{BB962C8B-B14F-4D97-AF65-F5344CB8AC3E}">
        <p14:creationId xmlns:p14="http://schemas.microsoft.com/office/powerpoint/2010/main" val="18981872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BEB1DE-37E0-97DA-9D35-35804A9BD7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CCD4C3-9BC3-40AD-A585-9266D22459BA}"/>
              </a:ext>
            </a:extLst>
          </p:cNvPr>
          <p:cNvSpPr>
            <a:spLocks noGrp="1"/>
          </p:cNvSpPr>
          <p:nvPr>
            <p:ph type="title"/>
          </p:nvPr>
        </p:nvSpPr>
        <p:spPr/>
        <p:txBody>
          <a:bodyPr/>
          <a:lstStyle/>
          <a:p>
            <a:r>
              <a:rPr lang="en-US" dirty="0"/>
              <a:t>Exercise Development Discussion Points</a:t>
            </a:r>
          </a:p>
        </p:txBody>
      </p:sp>
      <p:sp>
        <p:nvSpPr>
          <p:cNvPr id="4" name="TextBox 3">
            <a:extLst>
              <a:ext uri="{FF2B5EF4-FFF2-40B4-BE49-F238E27FC236}">
                <a16:creationId xmlns:a16="http://schemas.microsoft.com/office/drawing/2014/main" id="{1D167BFB-E7B8-9462-A9EC-553C2925861B}"/>
              </a:ext>
            </a:extLst>
          </p:cNvPr>
          <p:cNvSpPr txBox="1"/>
          <p:nvPr/>
        </p:nvSpPr>
        <p:spPr>
          <a:xfrm>
            <a:off x="838200" y="1336745"/>
            <a:ext cx="10515600"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especially if having a final planning meeting, to discuss final logistical requirements.</a:t>
            </a:r>
          </a:p>
        </p:txBody>
      </p:sp>
      <p:sp>
        <p:nvSpPr>
          <p:cNvPr id="3" name="Content Placeholder 2">
            <a:extLst>
              <a:ext uri="{FF2B5EF4-FFF2-40B4-BE49-F238E27FC236}">
                <a16:creationId xmlns:a16="http://schemas.microsoft.com/office/drawing/2014/main" id="{64D8E7B0-EE68-52BB-D2E9-87727C751EF9}"/>
              </a:ext>
            </a:extLst>
          </p:cNvPr>
          <p:cNvSpPr>
            <a:spLocks noGrp="1"/>
          </p:cNvSpPr>
          <p:nvPr>
            <p:ph idx="1"/>
          </p:nvPr>
        </p:nvSpPr>
        <p:spPr>
          <a:xfrm>
            <a:off x="838200" y="2068286"/>
            <a:ext cx="10515600" cy="4108677"/>
          </a:xfrm>
        </p:spPr>
        <p:txBody>
          <a:bodyPr>
            <a:normAutofit/>
          </a:bodyPr>
          <a:lstStyle/>
          <a:p>
            <a:r>
              <a:rPr lang="en-US" dirty="0"/>
              <a:t>Confirm all exercise logistical arrangements</a:t>
            </a:r>
          </a:p>
          <a:p>
            <a:r>
              <a:rPr lang="en-US" dirty="0"/>
              <a:t>Finalize exercise schedule </a:t>
            </a:r>
          </a:p>
          <a:p>
            <a:r>
              <a:rPr lang="en-US" dirty="0"/>
              <a:t>Finalize exercise staffing requirements</a:t>
            </a:r>
          </a:p>
          <a:p>
            <a:r>
              <a:rPr lang="en-US" dirty="0"/>
              <a:t>Finalize exercise planning timeline</a:t>
            </a:r>
          </a:p>
          <a:p>
            <a:endParaRPr lang="en-US" dirty="0">
              <a:highlight>
                <a:srgbClr val="FFFF00"/>
              </a:highlight>
            </a:endParaRPr>
          </a:p>
        </p:txBody>
      </p:sp>
      <p:sp>
        <p:nvSpPr>
          <p:cNvPr id="5" name="Slide Number Placeholder 4">
            <a:extLst>
              <a:ext uri="{FF2B5EF4-FFF2-40B4-BE49-F238E27FC236}">
                <a16:creationId xmlns:a16="http://schemas.microsoft.com/office/drawing/2014/main" id="{B451917E-25FE-DB4A-CA19-BA91B246C4EA}"/>
              </a:ext>
            </a:extLst>
          </p:cNvPr>
          <p:cNvSpPr>
            <a:spLocks noGrp="1"/>
          </p:cNvSpPr>
          <p:nvPr>
            <p:ph type="sldNum" sz="quarter" idx="12"/>
          </p:nvPr>
        </p:nvSpPr>
        <p:spPr/>
        <p:txBody>
          <a:bodyPr/>
          <a:lstStyle/>
          <a:p>
            <a:fld id="{4258D2E1-1FB6-4B47-8FD8-936B3721BD41}" type="slidenum">
              <a:rPr lang="en-US" smtClean="0"/>
              <a:pPr/>
              <a:t>24</a:t>
            </a:fld>
            <a:endParaRPr lang="en-US"/>
          </a:p>
        </p:txBody>
      </p:sp>
    </p:spTree>
    <p:extLst>
      <p:ext uri="{BB962C8B-B14F-4D97-AF65-F5344CB8AC3E}">
        <p14:creationId xmlns:p14="http://schemas.microsoft.com/office/powerpoint/2010/main" val="41758060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D43C3B-521A-95DE-476A-DAEF8FF849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28DA53-A57C-A9F1-0A1D-FBCBCE979E4A}"/>
              </a:ext>
            </a:extLst>
          </p:cNvPr>
          <p:cNvSpPr>
            <a:spLocks noGrp="1"/>
          </p:cNvSpPr>
          <p:nvPr>
            <p:ph type="title"/>
          </p:nvPr>
        </p:nvSpPr>
        <p:spPr/>
        <p:txBody>
          <a:bodyPr/>
          <a:lstStyle/>
          <a:p>
            <a:r>
              <a:rPr lang="en-US" dirty="0"/>
              <a:t>Exercise Schedule</a:t>
            </a:r>
          </a:p>
        </p:txBody>
      </p:sp>
      <p:sp>
        <p:nvSpPr>
          <p:cNvPr id="4" name="TextBox 3">
            <a:extLst>
              <a:ext uri="{FF2B5EF4-FFF2-40B4-BE49-F238E27FC236}">
                <a16:creationId xmlns:a16="http://schemas.microsoft.com/office/drawing/2014/main" id="{21BB8CB2-DA11-A565-EAF4-EED9FA909F31}"/>
              </a:ext>
            </a:extLst>
          </p:cNvPr>
          <p:cNvSpPr txBox="1"/>
          <p:nvPr/>
        </p:nvSpPr>
        <p:spPr>
          <a:xfrm>
            <a:off x="838200" y="1336745"/>
            <a:ext cx="10515600"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establish the timeline for planning the exercise. Update based on your exercise structure and timeline.</a:t>
            </a:r>
          </a:p>
        </p:txBody>
      </p:sp>
      <p:graphicFrame>
        <p:nvGraphicFramePr>
          <p:cNvPr id="5" name="Content Placeholder 4">
            <a:extLst>
              <a:ext uri="{FF2B5EF4-FFF2-40B4-BE49-F238E27FC236}">
                <a16:creationId xmlns:a16="http://schemas.microsoft.com/office/drawing/2014/main" id="{AA9EE4D4-CE01-606F-4541-D6412739A130}"/>
              </a:ext>
            </a:extLst>
          </p:cNvPr>
          <p:cNvGraphicFramePr>
            <a:graphicFrameLocks noGrp="1"/>
          </p:cNvGraphicFramePr>
          <p:nvPr>
            <p:ph idx="1"/>
            <p:extLst>
              <p:ext uri="{D42A27DB-BD31-4B8C-83A1-F6EECF244321}">
                <p14:modId xmlns:p14="http://schemas.microsoft.com/office/powerpoint/2010/main" val="1048780085"/>
              </p:ext>
            </p:extLst>
          </p:nvPr>
        </p:nvGraphicFramePr>
        <p:xfrm>
          <a:off x="838200" y="2522311"/>
          <a:ext cx="10515597" cy="3540760"/>
        </p:xfrm>
        <a:graphic>
          <a:graphicData uri="http://schemas.openxmlformats.org/drawingml/2006/table">
            <a:tbl>
              <a:tblPr firstRow="1" bandRow="1">
                <a:tableStyleId>{00A15C55-8517-42AA-B614-E9B94910E393}</a:tableStyleId>
              </a:tblPr>
              <a:tblGrid>
                <a:gridCol w="3505199">
                  <a:extLst>
                    <a:ext uri="{9D8B030D-6E8A-4147-A177-3AD203B41FA5}">
                      <a16:colId xmlns:a16="http://schemas.microsoft.com/office/drawing/2014/main" val="3057125764"/>
                    </a:ext>
                  </a:extLst>
                </a:gridCol>
                <a:gridCol w="3505199">
                  <a:extLst>
                    <a:ext uri="{9D8B030D-6E8A-4147-A177-3AD203B41FA5}">
                      <a16:colId xmlns:a16="http://schemas.microsoft.com/office/drawing/2014/main" val="66650823"/>
                    </a:ext>
                  </a:extLst>
                </a:gridCol>
                <a:gridCol w="3505199">
                  <a:extLst>
                    <a:ext uri="{9D8B030D-6E8A-4147-A177-3AD203B41FA5}">
                      <a16:colId xmlns:a16="http://schemas.microsoft.com/office/drawing/2014/main" val="242445563"/>
                    </a:ext>
                  </a:extLst>
                </a:gridCol>
              </a:tblGrid>
              <a:tr h="370840">
                <a:tc>
                  <a:txBody>
                    <a:bodyPr/>
                    <a:lstStyle/>
                    <a:p>
                      <a:r>
                        <a:rPr lang="en-US" dirty="0">
                          <a:latin typeface="Calibri" panose="020F0502020204030204" pitchFamily="34" charset="0"/>
                          <a:ea typeface="Calibri" panose="020F0502020204030204" pitchFamily="34" charset="0"/>
                          <a:cs typeface="Calibri" panose="020F0502020204030204" pitchFamily="34" charset="0"/>
                        </a:rPr>
                        <a:t>Event</a:t>
                      </a:r>
                    </a:p>
                  </a:txBody>
                  <a:tcPr>
                    <a:lnB w="12700" cap="flat" cmpd="sng" algn="ctr">
                      <a:solidFill>
                        <a:schemeClr val="bg1">
                          <a:lumMod val="75000"/>
                        </a:schemeClr>
                      </a:solidFill>
                      <a:prstDash val="solid"/>
                      <a:round/>
                      <a:headEnd type="none" w="med" len="med"/>
                      <a:tailEnd type="none" w="med" len="med"/>
                    </a:lnB>
                    <a:solidFill>
                      <a:srgbClr val="182F58"/>
                    </a:solidFill>
                  </a:tcPr>
                </a:tc>
                <a:tc>
                  <a:txBody>
                    <a:bodyPr/>
                    <a:lstStyle/>
                    <a:p>
                      <a:r>
                        <a:rPr lang="en-US" dirty="0">
                          <a:latin typeface="Calibri" panose="020F0502020204030204" pitchFamily="34" charset="0"/>
                          <a:ea typeface="Calibri" panose="020F0502020204030204" pitchFamily="34" charset="0"/>
                          <a:cs typeface="Calibri" panose="020F0502020204030204" pitchFamily="34" charset="0"/>
                        </a:rPr>
                        <a:t>Date</a:t>
                      </a:r>
                    </a:p>
                  </a:txBody>
                  <a:tcPr>
                    <a:lnB w="12700" cap="flat" cmpd="sng" algn="ctr">
                      <a:solidFill>
                        <a:schemeClr val="bg1">
                          <a:lumMod val="75000"/>
                        </a:schemeClr>
                      </a:solidFill>
                      <a:prstDash val="solid"/>
                      <a:round/>
                      <a:headEnd type="none" w="med" len="med"/>
                      <a:tailEnd type="none" w="med" len="med"/>
                    </a:lnB>
                    <a:solidFill>
                      <a:srgbClr val="182F58"/>
                    </a:solidFill>
                  </a:tcPr>
                </a:tc>
                <a:tc>
                  <a:txBody>
                    <a:bodyPr/>
                    <a:lstStyle/>
                    <a:p>
                      <a:r>
                        <a:rPr lang="en-US" dirty="0">
                          <a:latin typeface="Calibri" panose="020F0502020204030204" pitchFamily="34" charset="0"/>
                          <a:ea typeface="Calibri" panose="020F0502020204030204" pitchFamily="34" charset="0"/>
                          <a:cs typeface="Calibri" panose="020F0502020204030204" pitchFamily="34" charset="0"/>
                        </a:rPr>
                        <a:t>Location (if needed)</a:t>
                      </a:r>
                    </a:p>
                  </a:txBody>
                  <a:tcPr>
                    <a:lnB w="12700" cap="flat" cmpd="sng" algn="ctr">
                      <a:solidFill>
                        <a:schemeClr val="bg1">
                          <a:lumMod val="75000"/>
                        </a:schemeClr>
                      </a:solidFill>
                      <a:prstDash val="solid"/>
                      <a:round/>
                      <a:headEnd type="none" w="med" len="med"/>
                      <a:tailEnd type="none" w="med" len="med"/>
                    </a:lnB>
                    <a:solidFill>
                      <a:srgbClr val="182F58"/>
                    </a:solidFill>
                  </a:tcPr>
                </a:tc>
                <a:extLst>
                  <a:ext uri="{0D108BD9-81ED-4DB2-BD59-A6C34878D82A}">
                    <a16:rowId xmlns:a16="http://schemas.microsoft.com/office/drawing/2014/main" val="2840812375"/>
                  </a:ext>
                </a:extLst>
              </a:tr>
              <a:tr h="370840">
                <a:tc>
                  <a:txBody>
                    <a:bodyPr/>
                    <a:lstStyle/>
                    <a:p>
                      <a:r>
                        <a:rPr lang="en-US" sz="2000" dirty="0">
                          <a:latin typeface="Calibri" panose="020F0502020204030204" pitchFamily="34" charset="0"/>
                          <a:ea typeface="Calibri" panose="020F0502020204030204" pitchFamily="34" charset="0"/>
                          <a:cs typeface="Calibri" panose="020F0502020204030204" pitchFamily="34" charset="0"/>
                        </a:rPr>
                        <a:t>Controller/Evaluator Brief</a:t>
                      </a:r>
                      <a:endParaRPr lang="en-US" sz="2000" b="0" dirty="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r>
                        <a:rPr lang="en-US" sz="2000" dirty="0">
                          <a:highlight>
                            <a:srgbClr val="FFFF00"/>
                          </a:highlight>
                          <a:latin typeface="Calibri" panose="020F0502020204030204" pitchFamily="34" charset="0"/>
                          <a:ea typeface="Calibri" panose="020F0502020204030204" pitchFamily="34" charset="0"/>
                          <a:cs typeface="Calibri" panose="020F0502020204030204" pitchFamily="34" charset="0"/>
                        </a:rPr>
                        <a:t>[Date]</a:t>
                      </a:r>
                      <a:endParaRPr lang="en-US" sz="2000" b="0" dirty="0">
                        <a:solidFill>
                          <a:srgbClr val="333333"/>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r>
                        <a:rPr lang="en-US" sz="2000" dirty="0">
                          <a:highlight>
                            <a:srgbClr val="FFFF00"/>
                          </a:highlight>
                          <a:latin typeface="Calibri" panose="020F0502020204030204" pitchFamily="34" charset="0"/>
                          <a:ea typeface="Calibri" panose="020F0502020204030204" pitchFamily="34" charset="0"/>
                          <a:cs typeface="Calibri" panose="020F0502020204030204" pitchFamily="34" charset="0"/>
                        </a:rPr>
                        <a:t>[Location]</a:t>
                      </a:r>
                      <a:endParaRPr lang="en-US" sz="2000" b="0" dirty="0">
                        <a:solidFill>
                          <a:srgbClr val="333333"/>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46368248"/>
                  </a:ext>
                </a:extLst>
              </a:tr>
              <a:tr h="370840">
                <a:tc>
                  <a:txBody>
                    <a:bodyPr/>
                    <a:lstStyle/>
                    <a:p>
                      <a:r>
                        <a:rPr lang="en-US" sz="2000" dirty="0">
                          <a:latin typeface="Calibri" panose="020F0502020204030204" pitchFamily="34" charset="0"/>
                          <a:ea typeface="Calibri" panose="020F0502020204030204" pitchFamily="34" charset="0"/>
                          <a:cs typeface="Calibri" panose="020F0502020204030204" pitchFamily="34" charset="0"/>
                        </a:rPr>
                        <a:t>Participant Registration</a:t>
                      </a:r>
                      <a:endParaRPr lang="en-US" sz="2000" b="0" dirty="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r>
                        <a:rPr lang="en-US" sz="2000" dirty="0">
                          <a:highlight>
                            <a:srgbClr val="FFFF00"/>
                          </a:highlight>
                          <a:latin typeface="Calibri" panose="020F0502020204030204" pitchFamily="34" charset="0"/>
                          <a:ea typeface="Calibri" panose="020F0502020204030204" pitchFamily="34" charset="0"/>
                          <a:cs typeface="Calibri" panose="020F0502020204030204" pitchFamily="34" charset="0"/>
                        </a:rPr>
                        <a:t>[Date]</a:t>
                      </a:r>
                      <a:endParaRPr lang="en-US" sz="2000" b="0" dirty="0">
                        <a:solidFill>
                          <a:srgbClr val="333333"/>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r>
                        <a:rPr lang="en-US" sz="2000" dirty="0">
                          <a:highlight>
                            <a:srgbClr val="FFFF00"/>
                          </a:highlight>
                          <a:latin typeface="Calibri" panose="020F0502020204030204" pitchFamily="34" charset="0"/>
                          <a:ea typeface="Calibri" panose="020F0502020204030204" pitchFamily="34" charset="0"/>
                          <a:cs typeface="Calibri" panose="020F0502020204030204" pitchFamily="34" charset="0"/>
                        </a:rPr>
                        <a:t>[Location]</a:t>
                      </a:r>
                      <a:endParaRPr lang="en-US" sz="2000" b="0" dirty="0">
                        <a:solidFill>
                          <a:srgbClr val="333333"/>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95076135"/>
                  </a:ext>
                </a:extLst>
              </a:tr>
              <a:tr h="370840">
                <a:tc>
                  <a:txBody>
                    <a:bodyPr/>
                    <a:lstStyle/>
                    <a:p>
                      <a:r>
                        <a:rPr lang="en-US" sz="2000" dirty="0">
                          <a:latin typeface="Calibri" panose="020F0502020204030204" pitchFamily="34" charset="0"/>
                          <a:ea typeface="Calibri" panose="020F0502020204030204" pitchFamily="34" charset="0"/>
                          <a:cs typeface="Calibri" panose="020F0502020204030204" pitchFamily="34" charset="0"/>
                        </a:rPr>
                        <a:t>Participant Brief</a:t>
                      </a:r>
                      <a:endParaRPr lang="en-US" sz="2000" b="0" dirty="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46373775"/>
                  </a:ext>
                </a:extLst>
              </a:tr>
              <a:tr h="370840">
                <a:tc>
                  <a:txBody>
                    <a:bodyPr/>
                    <a:lstStyle/>
                    <a:p>
                      <a:r>
                        <a:rPr lang="en-US" sz="2000" dirty="0">
                          <a:latin typeface="Calibri" panose="020F0502020204030204" pitchFamily="34" charset="0"/>
                          <a:ea typeface="Calibri" panose="020F0502020204030204" pitchFamily="34" charset="0"/>
                          <a:cs typeface="Calibri" panose="020F0502020204030204" pitchFamily="34" charset="0"/>
                        </a:rPr>
                        <a:t>Exercise</a:t>
                      </a:r>
                      <a:endParaRPr lang="en-US" sz="2000" b="0" dirty="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7881192"/>
                  </a:ext>
                </a:extLst>
              </a:tr>
              <a:tr h="370840">
                <a:tc>
                  <a:txBody>
                    <a:bodyPr/>
                    <a:lstStyle/>
                    <a:p>
                      <a:r>
                        <a:rPr lang="en-US" sz="2000" dirty="0">
                          <a:latin typeface="Calibri" panose="020F0502020204030204" pitchFamily="34" charset="0"/>
                          <a:ea typeface="Calibri" panose="020F0502020204030204" pitchFamily="34" charset="0"/>
                          <a:cs typeface="Calibri" panose="020F0502020204030204" pitchFamily="34" charset="0"/>
                        </a:rPr>
                        <a:t>Hotwash</a:t>
                      </a:r>
                      <a:endParaRPr lang="en-US" sz="2000" b="0" dirty="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31838693"/>
                  </a:ext>
                </a:extLst>
              </a:tr>
              <a:tr h="370840">
                <a:tc>
                  <a:txBody>
                    <a:bodyPr/>
                    <a:lstStyle/>
                    <a:p>
                      <a:r>
                        <a:rPr lang="en-US" sz="2000" dirty="0">
                          <a:latin typeface="Calibri" panose="020F0502020204030204" pitchFamily="34" charset="0"/>
                          <a:ea typeface="Calibri" panose="020F0502020204030204" pitchFamily="34" charset="0"/>
                          <a:cs typeface="Calibri" panose="020F0502020204030204" pitchFamily="34" charset="0"/>
                        </a:rPr>
                        <a:t>Controller/Evaluator Debrief</a:t>
                      </a:r>
                      <a:endParaRPr lang="en-US" sz="2000" b="0" dirty="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61051107"/>
                  </a:ext>
                </a:extLst>
              </a:tr>
              <a:tr h="370840">
                <a:tc>
                  <a:txBody>
                    <a:bodyPr/>
                    <a:lstStyle/>
                    <a:p>
                      <a:r>
                        <a:rPr lang="en-US" sz="2000" dirty="0">
                          <a:latin typeface="Calibri" panose="020F0502020204030204" pitchFamily="34" charset="0"/>
                          <a:ea typeface="Calibri" panose="020F0502020204030204" pitchFamily="34" charset="0"/>
                          <a:cs typeface="Calibri" panose="020F0502020204030204" pitchFamily="34" charset="0"/>
                        </a:rPr>
                        <a:t>After-Action Meeting</a:t>
                      </a:r>
                      <a:endParaRPr lang="en-US" sz="2000" b="0" dirty="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56880680"/>
                  </a:ext>
                </a:extLst>
              </a:tr>
              <a:tr h="370840">
                <a:tc>
                  <a:txBody>
                    <a:bodyPr/>
                    <a:lstStyle/>
                    <a:p>
                      <a:r>
                        <a:rPr lang="en-US" sz="2000" dirty="0">
                          <a:latin typeface="Calibri" panose="020F0502020204030204" pitchFamily="34" charset="0"/>
                          <a:ea typeface="Calibri" panose="020F0502020204030204" pitchFamily="34" charset="0"/>
                          <a:cs typeface="Calibri" panose="020F0502020204030204" pitchFamily="34" charset="0"/>
                        </a:rPr>
                        <a:t>Final AAR/IP</a:t>
                      </a:r>
                      <a:endParaRPr lang="en-US" sz="2000" b="0" dirty="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37206285"/>
                  </a:ext>
                </a:extLst>
              </a:tr>
            </a:tbl>
          </a:graphicData>
        </a:graphic>
      </p:graphicFrame>
      <p:sp>
        <p:nvSpPr>
          <p:cNvPr id="3" name="Slide Number Placeholder 2">
            <a:extLst>
              <a:ext uri="{FF2B5EF4-FFF2-40B4-BE49-F238E27FC236}">
                <a16:creationId xmlns:a16="http://schemas.microsoft.com/office/drawing/2014/main" id="{0DC02EC8-250B-53D9-85D6-F32ABFFD6F41}"/>
              </a:ext>
            </a:extLst>
          </p:cNvPr>
          <p:cNvSpPr>
            <a:spLocks noGrp="1"/>
          </p:cNvSpPr>
          <p:nvPr>
            <p:ph type="sldNum" sz="quarter" idx="12"/>
          </p:nvPr>
        </p:nvSpPr>
        <p:spPr/>
        <p:txBody>
          <a:bodyPr/>
          <a:lstStyle/>
          <a:p>
            <a:fld id="{4258D2E1-1FB6-4B47-8FD8-936B3721BD41}" type="slidenum">
              <a:rPr lang="en-US" smtClean="0"/>
              <a:pPr/>
              <a:t>25</a:t>
            </a:fld>
            <a:endParaRPr lang="en-US"/>
          </a:p>
        </p:txBody>
      </p:sp>
    </p:spTree>
    <p:extLst>
      <p:ext uri="{BB962C8B-B14F-4D97-AF65-F5344CB8AC3E}">
        <p14:creationId xmlns:p14="http://schemas.microsoft.com/office/powerpoint/2010/main" val="27350627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6C63D-3F43-27B4-3D0D-DFFB387F6F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ED10DF-03F0-CF73-FF80-8A3360DCEEF4}"/>
              </a:ext>
            </a:extLst>
          </p:cNvPr>
          <p:cNvSpPr>
            <a:spLocks noGrp="1"/>
          </p:cNvSpPr>
          <p:nvPr>
            <p:ph type="title"/>
          </p:nvPr>
        </p:nvSpPr>
        <p:spPr/>
        <p:txBody>
          <a:bodyPr/>
          <a:lstStyle/>
          <a:p>
            <a:r>
              <a:rPr lang="en-US" dirty="0"/>
              <a:t>Exercise Staffing</a:t>
            </a:r>
          </a:p>
        </p:txBody>
      </p:sp>
      <p:sp>
        <p:nvSpPr>
          <p:cNvPr id="4" name="TextBox 3">
            <a:extLst>
              <a:ext uri="{FF2B5EF4-FFF2-40B4-BE49-F238E27FC236}">
                <a16:creationId xmlns:a16="http://schemas.microsoft.com/office/drawing/2014/main" id="{3AC6731D-4EAB-120F-CAE6-5F522E649676}"/>
              </a:ext>
            </a:extLst>
          </p:cNvPr>
          <p:cNvSpPr txBox="1"/>
          <p:nvPr/>
        </p:nvSpPr>
        <p:spPr>
          <a:xfrm>
            <a:off x="838200" y="1336745"/>
            <a:ext cx="10515600"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discuss the different exercise roles and whom will assume them.</a:t>
            </a:r>
          </a:p>
        </p:txBody>
      </p:sp>
      <p:sp>
        <p:nvSpPr>
          <p:cNvPr id="3" name="Content Placeholder 2">
            <a:extLst>
              <a:ext uri="{FF2B5EF4-FFF2-40B4-BE49-F238E27FC236}">
                <a16:creationId xmlns:a16="http://schemas.microsoft.com/office/drawing/2014/main" id="{63662C8C-CDF9-672F-F3FB-F28AACC60F1C}"/>
              </a:ext>
            </a:extLst>
          </p:cNvPr>
          <p:cNvSpPr>
            <a:spLocks noGrp="1"/>
          </p:cNvSpPr>
          <p:nvPr>
            <p:ph idx="1"/>
          </p:nvPr>
        </p:nvSpPr>
        <p:spPr>
          <a:xfrm>
            <a:off x="838200" y="2068286"/>
            <a:ext cx="10515600" cy="4108677"/>
          </a:xfrm>
        </p:spPr>
        <p:txBody>
          <a:bodyPr>
            <a:normAutofit fontScale="92500" lnSpcReduction="10000"/>
          </a:bodyPr>
          <a:lstStyle/>
          <a:p>
            <a:r>
              <a:rPr lang="en-US" dirty="0"/>
              <a:t>Exercise Control</a:t>
            </a:r>
          </a:p>
          <a:p>
            <a:pPr lvl="1"/>
            <a:r>
              <a:rPr lang="en-US" dirty="0"/>
              <a:t>Lead or Senior Controller: </a:t>
            </a:r>
            <a:r>
              <a:rPr lang="en-US" dirty="0">
                <a:highlight>
                  <a:srgbClr val="FFFF00"/>
                </a:highlight>
              </a:rPr>
              <a:t>[Name/organization]</a:t>
            </a:r>
          </a:p>
          <a:p>
            <a:pPr lvl="1"/>
            <a:r>
              <a:rPr lang="en-US" dirty="0"/>
              <a:t>Safety Controller: </a:t>
            </a:r>
            <a:r>
              <a:rPr lang="en-US" dirty="0">
                <a:highlight>
                  <a:srgbClr val="FFFF00"/>
                </a:highlight>
              </a:rPr>
              <a:t>[Name/organization]</a:t>
            </a:r>
          </a:p>
          <a:p>
            <a:pPr lvl="1">
              <a:spcAft>
                <a:spcPts val="600"/>
              </a:spcAft>
            </a:pPr>
            <a:r>
              <a:rPr lang="en-US" dirty="0">
                <a:highlight>
                  <a:srgbClr val="FFFF00"/>
                </a:highlight>
              </a:rPr>
              <a:t>[Other controllers as needed]</a:t>
            </a:r>
          </a:p>
          <a:p>
            <a:r>
              <a:rPr lang="en-US" dirty="0"/>
              <a:t>Exercise Evaluation</a:t>
            </a:r>
          </a:p>
          <a:p>
            <a:pPr lvl="1"/>
            <a:r>
              <a:rPr lang="en-US" dirty="0"/>
              <a:t>Lead Evaluator: </a:t>
            </a:r>
            <a:r>
              <a:rPr lang="en-US" dirty="0">
                <a:highlight>
                  <a:srgbClr val="FFFF00"/>
                </a:highlight>
              </a:rPr>
              <a:t>[Name/organization]</a:t>
            </a:r>
          </a:p>
          <a:p>
            <a:pPr lvl="1">
              <a:spcAft>
                <a:spcPts val="600"/>
              </a:spcAft>
            </a:pPr>
            <a:r>
              <a:rPr lang="en-US" dirty="0">
                <a:highlight>
                  <a:srgbClr val="FFFF00"/>
                </a:highlight>
              </a:rPr>
              <a:t>[Site- or function-specific evaluators, as needed]</a:t>
            </a:r>
          </a:p>
          <a:p>
            <a:r>
              <a:rPr lang="en-US" dirty="0"/>
              <a:t>Other Exercise Support/SME</a:t>
            </a:r>
          </a:p>
          <a:p>
            <a:pPr lvl="1">
              <a:spcAft>
                <a:spcPts val="600"/>
              </a:spcAft>
            </a:pPr>
            <a:r>
              <a:rPr lang="en-US" dirty="0">
                <a:highlight>
                  <a:srgbClr val="FFFF00"/>
                </a:highlight>
              </a:rPr>
              <a:t>[Any identified SMEs]</a:t>
            </a:r>
          </a:p>
          <a:p>
            <a:pPr>
              <a:spcAft>
                <a:spcPts val="600"/>
              </a:spcAft>
            </a:pPr>
            <a:r>
              <a:rPr lang="en-US" dirty="0">
                <a:highlight>
                  <a:srgbClr val="FFFF00"/>
                </a:highlight>
              </a:rPr>
              <a:t>[Other Staff As Needed]</a:t>
            </a:r>
          </a:p>
        </p:txBody>
      </p:sp>
      <p:sp>
        <p:nvSpPr>
          <p:cNvPr id="5" name="Slide Number Placeholder 4">
            <a:extLst>
              <a:ext uri="{FF2B5EF4-FFF2-40B4-BE49-F238E27FC236}">
                <a16:creationId xmlns:a16="http://schemas.microsoft.com/office/drawing/2014/main" id="{7B546D6A-CBEC-24FA-7D67-AE537CC50920}"/>
              </a:ext>
            </a:extLst>
          </p:cNvPr>
          <p:cNvSpPr>
            <a:spLocks noGrp="1"/>
          </p:cNvSpPr>
          <p:nvPr>
            <p:ph type="sldNum" sz="quarter" idx="12"/>
          </p:nvPr>
        </p:nvSpPr>
        <p:spPr/>
        <p:txBody>
          <a:bodyPr/>
          <a:lstStyle/>
          <a:p>
            <a:fld id="{4258D2E1-1FB6-4B47-8FD8-936B3721BD41}" type="slidenum">
              <a:rPr lang="en-US" smtClean="0"/>
              <a:pPr/>
              <a:t>26</a:t>
            </a:fld>
            <a:endParaRPr lang="en-US"/>
          </a:p>
        </p:txBody>
      </p:sp>
    </p:spTree>
    <p:extLst>
      <p:ext uri="{BB962C8B-B14F-4D97-AF65-F5344CB8AC3E}">
        <p14:creationId xmlns:p14="http://schemas.microsoft.com/office/powerpoint/2010/main" val="42946364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325237-7ECE-5A97-E88F-189E02CDBB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2988E2-FB0B-EA57-50A2-2835C6358853}"/>
              </a:ext>
            </a:extLst>
          </p:cNvPr>
          <p:cNvSpPr>
            <a:spLocks noGrp="1"/>
          </p:cNvSpPr>
          <p:nvPr>
            <p:ph type="title"/>
          </p:nvPr>
        </p:nvSpPr>
        <p:spPr/>
        <p:txBody>
          <a:bodyPr/>
          <a:lstStyle/>
          <a:p>
            <a:r>
              <a:rPr lang="en-US" dirty="0"/>
              <a:t>Exercise Planning Team</a:t>
            </a:r>
          </a:p>
        </p:txBody>
      </p:sp>
      <p:sp>
        <p:nvSpPr>
          <p:cNvPr id="4" name="TextBox 3">
            <a:extLst>
              <a:ext uri="{FF2B5EF4-FFF2-40B4-BE49-F238E27FC236}">
                <a16:creationId xmlns:a16="http://schemas.microsoft.com/office/drawing/2014/main" id="{1D0820D7-060F-8CAF-0443-CEE397B07FDB}"/>
              </a:ext>
            </a:extLst>
          </p:cNvPr>
          <p:cNvSpPr txBox="1"/>
          <p:nvPr/>
        </p:nvSpPr>
        <p:spPr>
          <a:xfrm>
            <a:off x="838200" y="1336745"/>
            <a:ext cx="10515600"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discuss the planning team members and their roles and responsibilities, as well as how the team should communicate throughout the planning process.</a:t>
            </a:r>
          </a:p>
        </p:txBody>
      </p:sp>
      <p:sp>
        <p:nvSpPr>
          <p:cNvPr id="3" name="Content Placeholder 2">
            <a:extLst>
              <a:ext uri="{FF2B5EF4-FFF2-40B4-BE49-F238E27FC236}">
                <a16:creationId xmlns:a16="http://schemas.microsoft.com/office/drawing/2014/main" id="{DD0B94F2-04BB-60DC-2C6A-9570EDC7BB34}"/>
              </a:ext>
            </a:extLst>
          </p:cNvPr>
          <p:cNvSpPr>
            <a:spLocks noGrp="1"/>
          </p:cNvSpPr>
          <p:nvPr>
            <p:ph idx="1"/>
          </p:nvPr>
        </p:nvSpPr>
        <p:spPr>
          <a:xfrm>
            <a:off x="838200" y="2068286"/>
            <a:ext cx="10515600" cy="4108677"/>
          </a:xfrm>
        </p:spPr>
        <p:txBody>
          <a:bodyPr>
            <a:normAutofit/>
          </a:bodyPr>
          <a:lstStyle/>
          <a:p>
            <a:pPr marL="0" lvl="0" indent="0">
              <a:buNone/>
            </a:pPr>
            <a:r>
              <a:rPr lang="en-US" b="1" dirty="0"/>
              <a:t>Roles and Responsibilities</a:t>
            </a:r>
          </a:p>
          <a:p>
            <a:r>
              <a:rPr lang="en-US" dirty="0">
                <a:highlight>
                  <a:srgbClr val="FFFF00"/>
                </a:highlight>
              </a:rPr>
              <a:t>[Planning team roles and assignments]</a:t>
            </a:r>
          </a:p>
          <a:p>
            <a:pPr marL="0" lvl="0" indent="0">
              <a:buNone/>
            </a:pPr>
            <a:r>
              <a:rPr lang="en-US" b="1" dirty="0"/>
              <a:t>Communications</a:t>
            </a:r>
          </a:p>
          <a:p>
            <a:r>
              <a:rPr lang="en-US" dirty="0">
                <a:highlight>
                  <a:srgbClr val="FFFF00"/>
                </a:highlight>
              </a:rPr>
              <a:t>[Preferred frequency and methods of communications]</a:t>
            </a:r>
          </a:p>
          <a:p>
            <a:endParaRPr lang="en-US" dirty="0">
              <a:highlight>
                <a:srgbClr val="FFFF00"/>
              </a:highlight>
            </a:endParaRPr>
          </a:p>
        </p:txBody>
      </p:sp>
      <p:sp>
        <p:nvSpPr>
          <p:cNvPr id="5" name="Slide Number Placeholder 4">
            <a:extLst>
              <a:ext uri="{FF2B5EF4-FFF2-40B4-BE49-F238E27FC236}">
                <a16:creationId xmlns:a16="http://schemas.microsoft.com/office/drawing/2014/main" id="{BDEB6360-4C05-8A66-8E3B-EF4FE6D67D77}"/>
              </a:ext>
            </a:extLst>
          </p:cNvPr>
          <p:cNvSpPr>
            <a:spLocks noGrp="1"/>
          </p:cNvSpPr>
          <p:nvPr>
            <p:ph type="sldNum" sz="quarter" idx="12"/>
          </p:nvPr>
        </p:nvSpPr>
        <p:spPr/>
        <p:txBody>
          <a:bodyPr/>
          <a:lstStyle/>
          <a:p>
            <a:fld id="{4258D2E1-1FB6-4B47-8FD8-936B3721BD41}" type="slidenum">
              <a:rPr lang="en-US" smtClean="0"/>
              <a:pPr/>
              <a:t>27</a:t>
            </a:fld>
            <a:endParaRPr lang="en-US"/>
          </a:p>
        </p:txBody>
      </p:sp>
    </p:spTree>
    <p:extLst>
      <p:ext uri="{BB962C8B-B14F-4D97-AF65-F5344CB8AC3E}">
        <p14:creationId xmlns:p14="http://schemas.microsoft.com/office/powerpoint/2010/main" val="39784451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480BE-6459-1E64-FFB9-08143A9288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BC1508-D0BF-8EB7-3D16-1A821496A264}"/>
              </a:ext>
            </a:extLst>
          </p:cNvPr>
          <p:cNvSpPr>
            <a:spLocks noGrp="1"/>
          </p:cNvSpPr>
          <p:nvPr>
            <p:ph type="title"/>
          </p:nvPr>
        </p:nvSpPr>
        <p:spPr/>
        <p:txBody>
          <a:bodyPr/>
          <a:lstStyle/>
          <a:p>
            <a:r>
              <a:rPr lang="en-US" dirty="0"/>
              <a:t>Post-Exercise Follow-Up Requirements</a:t>
            </a:r>
          </a:p>
        </p:txBody>
      </p:sp>
      <p:sp>
        <p:nvSpPr>
          <p:cNvPr id="4" name="TextBox 3">
            <a:extLst>
              <a:ext uri="{FF2B5EF4-FFF2-40B4-BE49-F238E27FC236}">
                <a16:creationId xmlns:a16="http://schemas.microsoft.com/office/drawing/2014/main" id="{BAA3B914-DD2A-C91A-63DC-1F599C7DC85B}"/>
              </a:ext>
            </a:extLst>
          </p:cNvPr>
          <p:cNvSpPr txBox="1"/>
          <p:nvPr/>
        </p:nvSpPr>
        <p:spPr>
          <a:xfrm>
            <a:off x="838200" y="1336745"/>
            <a:ext cx="10515600"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discuss any documentation, discussion, or other requirements once the exercise is conducted.</a:t>
            </a:r>
          </a:p>
        </p:txBody>
      </p:sp>
      <p:sp>
        <p:nvSpPr>
          <p:cNvPr id="3" name="Content Placeholder 2">
            <a:extLst>
              <a:ext uri="{FF2B5EF4-FFF2-40B4-BE49-F238E27FC236}">
                <a16:creationId xmlns:a16="http://schemas.microsoft.com/office/drawing/2014/main" id="{E33F89D3-28C9-531D-F8CD-E82CF9D5E805}"/>
              </a:ext>
            </a:extLst>
          </p:cNvPr>
          <p:cNvSpPr>
            <a:spLocks noGrp="1"/>
          </p:cNvSpPr>
          <p:nvPr>
            <p:ph idx="1"/>
          </p:nvPr>
        </p:nvSpPr>
        <p:spPr>
          <a:xfrm>
            <a:off x="838200" y="2068286"/>
            <a:ext cx="10515600" cy="4108677"/>
          </a:xfrm>
        </p:spPr>
        <p:txBody>
          <a:bodyPr>
            <a:normAutofit/>
          </a:bodyPr>
          <a:lstStyle/>
          <a:p>
            <a:r>
              <a:rPr lang="en-US" dirty="0">
                <a:highlight>
                  <a:srgbClr val="FFFF00"/>
                </a:highlight>
              </a:rPr>
              <a:t>[After-Action Report and Improvement Plan additions]</a:t>
            </a:r>
          </a:p>
          <a:p>
            <a:r>
              <a:rPr lang="en-US" dirty="0">
                <a:highlight>
                  <a:srgbClr val="FFFF00"/>
                </a:highlight>
              </a:rPr>
              <a:t>[Integrate findings into preparedness plans and policies]</a:t>
            </a:r>
          </a:p>
          <a:p>
            <a:r>
              <a:rPr lang="en-US" dirty="0">
                <a:highlight>
                  <a:srgbClr val="FFFF00"/>
                </a:highlight>
              </a:rPr>
              <a:t>[Incorporate participant feedback into future exercises and planning]</a:t>
            </a:r>
          </a:p>
          <a:p>
            <a:r>
              <a:rPr lang="en-US" dirty="0">
                <a:highlight>
                  <a:srgbClr val="FFFF00"/>
                </a:highlight>
              </a:rPr>
              <a:t>[Other post-exercise tasks]</a:t>
            </a:r>
          </a:p>
        </p:txBody>
      </p:sp>
      <p:sp>
        <p:nvSpPr>
          <p:cNvPr id="5" name="Slide Number Placeholder 4">
            <a:extLst>
              <a:ext uri="{FF2B5EF4-FFF2-40B4-BE49-F238E27FC236}">
                <a16:creationId xmlns:a16="http://schemas.microsoft.com/office/drawing/2014/main" id="{B95A16F7-30D6-B2B3-CDBE-156E58F9ED42}"/>
              </a:ext>
            </a:extLst>
          </p:cNvPr>
          <p:cNvSpPr>
            <a:spLocks noGrp="1"/>
          </p:cNvSpPr>
          <p:nvPr>
            <p:ph type="sldNum" sz="quarter" idx="12"/>
          </p:nvPr>
        </p:nvSpPr>
        <p:spPr/>
        <p:txBody>
          <a:bodyPr/>
          <a:lstStyle/>
          <a:p>
            <a:fld id="{4258D2E1-1FB6-4B47-8FD8-936B3721BD41}" type="slidenum">
              <a:rPr lang="en-US" smtClean="0"/>
              <a:pPr/>
              <a:t>28</a:t>
            </a:fld>
            <a:endParaRPr lang="en-US"/>
          </a:p>
        </p:txBody>
      </p:sp>
    </p:spTree>
    <p:extLst>
      <p:ext uri="{BB962C8B-B14F-4D97-AF65-F5344CB8AC3E}">
        <p14:creationId xmlns:p14="http://schemas.microsoft.com/office/powerpoint/2010/main" val="28299721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9E577-95EB-1A59-DF31-E2812444A3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023124-6E81-92FB-7756-FC328800FDB7}"/>
              </a:ext>
            </a:extLst>
          </p:cNvPr>
          <p:cNvSpPr>
            <a:spLocks noGrp="1"/>
          </p:cNvSpPr>
          <p:nvPr>
            <p:ph type="title"/>
          </p:nvPr>
        </p:nvSpPr>
        <p:spPr/>
        <p:txBody>
          <a:bodyPr/>
          <a:lstStyle/>
          <a:p>
            <a:r>
              <a:rPr lang="en-US" dirty="0"/>
              <a:t>Post-Exercise Planning Timeline</a:t>
            </a:r>
          </a:p>
        </p:txBody>
      </p:sp>
      <p:sp>
        <p:nvSpPr>
          <p:cNvPr id="4" name="TextBox 3">
            <a:extLst>
              <a:ext uri="{FF2B5EF4-FFF2-40B4-BE49-F238E27FC236}">
                <a16:creationId xmlns:a16="http://schemas.microsoft.com/office/drawing/2014/main" id="{98D5869D-1AF8-BE97-7561-2620E6AC6533}"/>
              </a:ext>
            </a:extLst>
          </p:cNvPr>
          <p:cNvSpPr txBox="1"/>
          <p:nvPr/>
        </p:nvSpPr>
        <p:spPr>
          <a:xfrm>
            <a:off x="838200" y="1336745"/>
            <a:ext cx="10515600"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throughout the planning process to show key post-exercise upcoming events. Update these based on your agency/organization’s exercise needs.</a:t>
            </a:r>
          </a:p>
        </p:txBody>
      </p:sp>
      <p:graphicFrame>
        <p:nvGraphicFramePr>
          <p:cNvPr id="5" name="Content Placeholder 4">
            <a:extLst>
              <a:ext uri="{FF2B5EF4-FFF2-40B4-BE49-F238E27FC236}">
                <a16:creationId xmlns:a16="http://schemas.microsoft.com/office/drawing/2014/main" id="{81BF7B77-5CC8-66ED-A9FF-33F40F39B458}"/>
              </a:ext>
            </a:extLst>
          </p:cNvPr>
          <p:cNvGraphicFramePr>
            <a:graphicFrameLocks noGrp="1"/>
          </p:cNvGraphicFramePr>
          <p:nvPr>
            <p:ph idx="1"/>
            <p:extLst>
              <p:ext uri="{D42A27DB-BD31-4B8C-83A1-F6EECF244321}">
                <p14:modId xmlns:p14="http://schemas.microsoft.com/office/powerpoint/2010/main" val="1858952595"/>
              </p:ext>
            </p:extLst>
          </p:nvPr>
        </p:nvGraphicFramePr>
        <p:xfrm>
          <a:off x="838203" y="2662308"/>
          <a:ext cx="10515597" cy="1559560"/>
        </p:xfrm>
        <a:graphic>
          <a:graphicData uri="http://schemas.openxmlformats.org/drawingml/2006/table">
            <a:tbl>
              <a:tblPr firstRow="1" bandRow="1">
                <a:tableStyleId>{00A15C55-8517-42AA-B614-E9B94910E393}</a:tableStyleId>
              </a:tblPr>
              <a:tblGrid>
                <a:gridCol w="3505199">
                  <a:extLst>
                    <a:ext uri="{9D8B030D-6E8A-4147-A177-3AD203B41FA5}">
                      <a16:colId xmlns:a16="http://schemas.microsoft.com/office/drawing/2014/main" val="1570141740"/>
                    </a:ext>
                  </a:extLst>
                </a:gridCol>
                <a:gridCol w="3505199">
                  <a:extLst>
                    <a:ext uri="{9D8B030D-6E8A-4147-A177-3AD203B41FA5}">
                      <a16:colId xmlns:a16="http://schemas.microsoft.com/office/drawing/2014/main" val="4032471903"/>
                    </a:ext>
                  </a:extLst>
                </a:gridCol>
                <a:gridCol w="3505199">
                  <a:extLst>
                    <a:ext uri="{9D8B030D-6E8A-4147-A177-3AD203B41FA5}">
                      <a16:colId xmlns:a16="http://schemas.microsoft.com/office/drawing/2014/main" val="2580290645"/>
                    </a:ext>
                  </a:extLst>
                </a:gridCol>
              </a:tblGrid>
              <a:tr h="370840">
                <a:tc>
                  <a:txBody>
                    <a:bodyPr/>
                    <a:lstStyle/>
                    <a:p>
                      <a:r>
                        <a:rPr lang="en-US" dirty="0">
                          <a:latin typeface="Calibri" panose="020F0502020204030204" pitchFamily="34" charset="0"/>
                          <a:ea typeface="Calibri" panose="020F0502020204030204" pitchFamily="34" charset="0"/>
                          <a:cs typeface="Calibri" panose="020F0502020204030204" pitchFamily="34" charset="0"/>
                        </a:rPr>
                        <a:t>Event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182F58"/>
                    </a:solidFill>
                  </a:tcPr>
                </a:tc>
                <a:tc>
                  <a:txBody>
                    <a:bodyPr/>
                    <a:lstStyle/>
                    <a:p>
                      <a:r>
                        <a:rPr lang="en-US" dirty="0">
                          <a:latin typeface="Calibri" panose="020F0502020204030204" pitchFamily="34" charset="0"/>
                          <a:ea typeface="Calibri" panose="020F0502020204030204" pitchFamily="34" charset="0"/>
                          <a:cs typeface="Calibri" panose="020F0502020204030204" pitchFamily="34" charset="0"/>
                        </a:rPr>
                        <a:t>Date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182F58"/>
                    </a:solidFill>
                  </a:tcPr>
                </a:tc>
                <a:tc>
                  <a:txBody>
                    <a:bodyPr/>
                    <a:lstStyle/>
                    <a:p>
                      <a:r>
                        <a:rPr lang="en-US" dirty="0">
                          <a:latin typeface="Calibri" panose="020F0502020204030204" pitchFamily="34" charset="0"/>
                          <a:ea typeface="Calibri" panose="020F0502020204030204" pitchFamily="34" charset="0"/>
                          <a:cs typeface="Calibri" panose="020F0502020204030204" pitchFamily="34" charset="0"/>
                        </a:rPr>
                        <a:t>Location (if needed)</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182F58"/>
                    </a:solidFill>
                  </a:tcPr>
                </a:tc>
                <a:extLst>
                  <a:ext uri="{0D108BD9-81ED-4DB2-BD59-A6C34878D82A}">
                    <a16:rowId xmlns:a16="http://schemas.microsoft.com/office/drawing/2014/main" val="1941770992"/>
                  </a:ext>
                </a:extLst>
              </a:tr>
              <a:tr h="370840">
                <a:tc>
                  <a:txBody>
                    <a:bodyPr/>
                    <a:lstStyle/>
                    <a:p>
                      <a:r>
                        <a:rPr lang="en-US" sz="2000" dirty="0">
                          <a:latin typeface="Calibri" panose="020F0502020204030204" pitchFamily="34" charset="0"/>
                          <a:ea typeface="Calibri" panose="020F0502020204030204" pitchFamily="34" charset="0"/>
                          <a:cs typeface="Calibri" panose="020F0502020204030204" pitchFamily="34" charset="0"/>
                        </a:rPr>
                        <a:t>After-Action Meeting</a:t>
                      </a:r>
                      <a:endParaRPr lang="en-US" sz="2000" b="0" dirty="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99015463"/>
                  </a:ext>
                </a:extLst>
              </a:tr>
              <a:tr h="370840">
                <a:tc>
                  <a:txBody>
                    <a:bodyPr/>
                    <a:lstStyle/>
                    <a:p>
                      <a:r>
                        <a:rPr lang="en-US" sz="2000" dirty="0">
                          <a:latin typeface="Calibri" panose="020F0502020204030204" pitchFamily="34" charset="0"/>
                          <a:ea typeface="Calibri" panose="020F0502020204030204" pitchFamily="34" charset="0"/>
                          <a:cs typeface="Calibri" panose="020F0502020204030204" pitchFamily="34" charset="0"/>
                        </a:rPr>
                        <a:t>Draft AAR</a:t>
                      </a:r>
                      <a:endParaRPr lang="en-US" sz="2000" b="0" dirty="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35057992"/>
                  </a:ext>
                </a:extLst>
              </a:tr>
              <a:tr h="370840">
                <a:tc>
                  <a:txBody>
                    <a:bodyPr/>
                    <a:lstStyle/>
                    <a:p>
                      <a:r>
                        <a:rPr lang="en-US" sz="2000" dirty="0">
                          <a:latin typeface="Calibri" panose="020F0502020204030204" pitchFamily="34" charset="0"/>
                          <a:ea typeface="Calibri" panose="020F0502020204030204" pitchFamily="34" charset="0"/>
                          <a:cs typeface="Calibri" panose="020F0502020204030204" pitchFamily="34" charset="0"/>
                        </a:rPr>
                        <a:t>Final AAR/IP</a:t>
                      </a:r>
                      <a:endParaRPr lang="en-US" sz="2000" b="0" dirty="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343758561"/>
                  </a:ext>
                </a:extLst>
              </a:tr>
            </a:tbl>
          </a:graphicData>
        </a:graphic>
      </p:graphicFrame>
      <p:sp>
        <p:nvSpPr>
          <p:cNvPr id="3" name="Slide Number Placeholder 2">
            <a:extLst>
              <a:ext uri="{FF2B5EF4-FFF2-40B4-BE49-F238E27FC236}">
                <a16:creationId xmlns:a16="http://schemas.microsoft.com/office/drawing/2014/main" id="{D8AAD287-9913-A436-69FA-2FB71566D17F}"/>
              </a:ext>
            </a:extLst>
          </p:cNvPr>
          <p:cNvSpPr>
            <a:spLocks noGrp="1"/>
          </p:cNvSpPr>
          <p:nvPr>
            <p:ph type="sldNum" sz="quarter" idx="12"/>
          </p:nvPr>
        </p:nvSpPr>
        <p:spPr/>
        <p:txBody>
          <a:bodyPr/>
          <a:lstStyle/>
          <a:p>
            <a:fld id="{4258D2E1-1FB6-4B47-8FD8-936B3721BD41}" type="slidenum">
              <a:rPr lang="en-US" smtClean="0"/>
              <a:pPr/>
              <a:t>29</a:t>
            </a:fld>
            <a:endParaRPr lang="en-US"/>
          </a:p>
        </p:txBody>
      </p:sp>
    </p:spTree>
    <p:extLst>
      <p:ext uri="{BB962C8B-B14F-4D97-AF65-F5344CB8AC3E}">
        <p14:creationId xmlns:p14="http://schemas.microsoft.com/office/powerpoint/2010/main" val="1970664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378CB-ACE9-07DF-A0CB-650EB992B2E8}"/>
              </a:ext>
            </a:extLst>
          </p:cNvPr>
          <p:cNvSpPr>
            <a:spLocks noGrp="1"/>
          </p:cNvSpPr>
          <p:nvPr>
            <p:ph type="title"/>
          </p:nvPr>
        </p:nvSpPr>
        <p:spPr/>
        <p:txBody>
          <a:bodyPr/>
          <a:lstStyle/>
          <a:p>
            <a:r>
              <a:rPr lang="en-US" dirty="0"/>
              <a:t>Meeting Introductory Content</a:t>
            </a:r>
          </a:p>
        </p:txBody>
      </p:sp>
      <p:sp>
        <p:nvSpPr>
          <p:cNvPr id="3" name="Text Placeholder 2">
            <a:extLst>
              <a:ext uri="{FF2B5EF4-FFF2-40B4-BE49-F238E27FC236}">
                <a16:creationId xmlns:a16="http://schemas.microsoft.com/office/drawing/2014/main" id="{BDEFC688-829B-3881-A481-B5FB22B4278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43DE477-4D9D-187B-12EB-28EF3084872F}"/>
              </a:ext>
            </a:extLst>
          </p:cNvPr>
          <p:cNvSpPr>
            <a:spLocks noGrp="1"/>
          </p:cNvSpPr>
          <p:nvPr>
            <p:ph type="sldNum" sz="quarter" idx="12"/>
          </p:nvPr>
        </p:nvSpPr>
        <p:spPr/>
        <p:txBody>
          <a:bodyPr/>
          <a:lstStyle/>
          <a:p>
            <a:fld id="{4258D2E1-1FB6-4B47-8FD8-936B3721BD41}" type="slidenum">
              <a:rPr lang="en-US" smtClean="0"/>
              <a:pPr/>
              <a:t>3</a:t>
            </a:fld>
            <a:endParaRPr lang="en-US"/>
          </a:p>
        </p:txBody>
      </p:sp>
    </p:spTree>
    <p:extLst>
      <p:ext uri="{BB962C8B-B14F-4D97-AF65-F5344CB8AC3E}">
        <p14:creationId xmlns:p14="http://schemas.microsoft.com/office/powerpoint/2010/main" val="15013853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BB84D4-C545-7C17-86A8-A945A28B0A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E6C2C1-9674-0790-E07A-CA344A5AEA5B}"/>
              </a:ext>
            </a:extLst>
          </p:cNvPr>
          <p:cNvSpPr>
            <a:spLocks noGrp="1"/>
          </p:cNvSpPr>
          <p:nvPr>
            <p:ph type="title"/>
          </p:nvPr>
        </p:nvSpPr>
        <p:spPr/>
        <p:txBody>
          <a:bodyPr/>
          <a:lstStyle/>
          <a:p>
            <a:r>
              <a:rPr lang="en-US" dirty="0"/>
              <a:t>Outstanding Items</a:t>
            </a:r>
          </a:p>
        </p:txBody>
      </p:sp>
      <p:sp>
        <p:nvSpPr>
          <p:cNvPr id="4" name="TextBox 3">
            <a:extLst>
              <a:ext uri="{FF2B5EF4-FFF2-40B4-BE49-F238E27FC236}">
                <a16:creationId xmlns:a16="http://schemas.microsoft.com/office/drawing/2014/main" id="{66A50D72-7923-F482-BED2-A1B8F169775D}"/>
              </a:ext>
            </a:extLst>
          </p:cNvPr>
          <p:cNvSpPr txBox="1"/>
          <p:nvPr/>
        </p:nvSpPr>
        <p:spPr>
          <a:xfrm>
            <a:off x="838200" y="1336745"/>
            <a:ext cx="10515600"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discuss outstanding exercise planning items.</a:t>
            </a:r>
          </a:p>
        </p:txBody>
      </p:sp>
      <p:sp>
        <p:nvSpPr>
          <p:cNvPr id="3" name="Content Placeholder 2">
            <a:extLst>
              <a:ext uri="{FF2B5EF4-FFF2-40B4-BE49-F238E27FC236}">
                <a16:creationId xmlns:a16="http://schemas.microsoft.com/office/drawing/2014/main" id="{88540B9C-FF1A-67C2-5A37-3F422C80F971}"/>
              </a:ext>
            </a:extLst>
          </p:cNvPr>
          <p:cNvSpPr>
            <a:spLocks noGrp="1"/>
          </p:cNvSpPr>
          <p:nvPr>
            <p:ph idx="1"/>
          </p:nvPr>
        </p:nvSpPr>
        <p:spPr>
          <a:xfrm>
            <a:off x="838200" y="2068286"/>
            <a:ext cx="10515600" cy="4108677"/>
          </a:xfrm>
        </p:spPr>
        <p:txBody>
          <a:bodyPr>
            <a:normAutofit/>
          </a:bodyPr>
          <a:lstStyle/>
          <a:p>
            <a:r>
              <a:rPr lang="en-US" dirty="0">
                <a:highlight>
                  <a:srgbClr val="FFFF00"/>
                </a:highlight>
              </a:rPr>
              <a:t>[Any outstanding items to address]</a:t>
            </a:r>
          </a:p>
        </p:txBody>
      </p:sp>
      <p:sp>
        <p:nvSpPr>
          <p:cNvPr id="5" name="Slide Number Placeholder 4">
            <a:extLst>
              <a:ext uri="{FF2B5EF4-FFF2-40B4-BE49-F238E27FC236}">
                <a16:creationId xmlns:a16="http://schemas.microsoft.com/office/drawing/2014/main" id="{B0AD1C75-6BD1-19A4-8F95-AAB09B55D069}"/>
              </a:ext>
            </a:extLst>
          </p:cNvPr>
          <p:cNvSpPr>
            <a:spLocks noGrp="1"/>
          </p:cNvSpPr>
          <p:nvPr>
            <p:ph type="sldNum" sz="quarter" idx="12"/>
          </p:nvPr>
        </p:nvSpPr>
        <p:spPr/>
        <p:txBody>
          <a:bodyPr/>
          <a:lstStyle/>
          <a:p>
            <a:fld id="{4258D2E1-1FB6-4B47-8FD8-936B3721BD41}" type="slidenum">
              <a:rPr lang="en-US" smtClean="0"/>
              <a:pPr/>
              <a:t>30</a:t>
            </a:fld>
            <a:endParaRPr lang="en-US"/>
          </a:p>
        </p:txBody>
      </p:sp>
    </p:spTree>
    <p:extLst>
      <p:ext uri="{BB962C8B-B14F-4D97-AF65-F5344CB8AC3E}">
        <p14:creationId xmlns:p14="http://schemas.microsoft.com/office/powerpoint/2010/main" val="1313499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CDB0AB-D9D9-6AA6-53D8-6D86A46771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559E26-9972-5BD6-7C47-D6CA6F04933B}"/>
              </a:ext>
            </a:extLst>
          </p:cNvPr>
          <p:cNvSpPr>
            <a:spLocks noGrp="1"/>
          </p:cNvSpPr>
          <p:nvPr>
            <p:ph type="title"/>
          </p:nvPr>
        </p:nvSpPr>
        <p:spPr/>
        <p:txBody>
          <a:bodyPr/>
          <a:lstStyle/>
          <a:p>
            <a:r>
              <a:rPr lang="en-US" dirty="0"/>
              <a:t>Action Items</a:t>
            </a:r>
          </a:p>
        </p:txBody>
      </p:sp>
      <p:sp>
        <p:nvSpPr>
          <p:cNvPr id="4" name="TextBox 3">
            <a:extLst>
              <a:ext uri="{FF2B5EF4-FFF2-40B4-BE49-F238E27FC236}">
                <a16:creationId xmlns:a16="http://schemas.microsoft.com/office/drawing/2014/main" id="{E18E58FC-6B4C-14FC-FDC1-CAFC79368C20}"/>
              </a:ext>
            </a:extLst>
          </p:cNvPr>
          <p:cNvSpPr txBox="1"/>
          <p:nvPr/>
        </p:nvSpPr>
        <p:spPr>
          <a:xfrm>
            <a:off x="838200" y="1336745"/>
            <a:ext cx="10515600"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discuss action items and next steps for planning the exercise.</a:t>
            </a:r>
          </a:p>
        </p:txBody>
      </p:sp>
      <p:sp>
        <p:nvSpPr>
          <p:cNvPr id="3" name="Content Placeholder 2">
            <a:extLst>
              <a:ext uri="{FF2B5EF4-FFF2-40B4-BE49-F238E27FC236}">
                <a16:creationId xmlns:a16="http://schemas.microsoft.com/office/drawing/2014/main" id="{9789A29C-0092-857B-D5A0-5FC5A6DA26C6}"/>
              </a:ext>
            </a:extLst>
          </p:cNvPr>
          <p:cNvSpPr>
            <a:spLocks noGrp="1"/>
          </p:cNvSpPr>
          <p:nvPr>
            <p:ph idx="1"/>
          </p:nvPr>
        </p:nvSpPr>
        <p:spPr>
          <a:xfrm>
            <a:off x="838200" y="2068286"/>
            <a:ext cx="10515600" cy="4108677"/>
          </a:xfrm>
        </p:spPr>
        <p:txBody>
          <a:bodyPr>
            <a:normAutofit/>
          </a:bodyPr>
          <a:lstStyle/>
          <a:p>
            <a:r>
              <a:rPr lang="en-US" dirty="0"/>
              <a:t>Distribute meeting minutes: </a:t>
            </a:r>
            <a:r>
              <a:rPr lang="en-US" dirty="0">
                <a:highlight>
                  <a:srgbClr val="FFFF00"/>
                </a:highlight>
              </a:rPr>
              <a:t>[Responsible sponsor/individual], [due date]</a:t>
            </a:r>
          </a:p>
          <a:p>
            <a:r>
              <a:rPr lang="en-US" dirty="0">
                <a:highlight>
                  <a:srgbClr val="FFFF00"/>
                </a:highlight>
              </a:rPr>
              <a:t>[Additional action items]</a:t>
            </a:r>
          </a:p>
        </p:txBody>
      </p:sp>
      <p:sp>
        <p:nvSpPr>
          <p:cNvPr id="5" name="Slide Number Placeholder 4">
            <a:extLst>
              <a:ext uri="{FF2B5EF4-FFF2-40B4-BE49-F238E27FC236}">
                <a16:creationId xmlns:a16="http://schemas.microsoft.com/office/drawing/2014/main" id="{A426D6EE-68F3-9C36-9676-BF392B175A7F}"/>
              </a:ext>
            </a:extLst>
          </p:cNvPr>
          <p:cNvSpPr>
            <a:spLocks noGrp="1"/>
          </p:cNvSpPr>
          <p:nvPr>
            <p:ph type="sldNum" sz="quarter" idx="12"/>
          </p:nvPr>
        </p:nvSpPr>
        <p:spPr/>
        <p:txBody>
          <a:bodyPr/>
          <a:lstStyle/>
          <a:p>
            <a:fld id="{4258D2E1-1FB6-4B47-8FD8-936B3721BD41}" type="slidenum">
              <a:rPr lang="en-US" smtClean="0"/>
              <a:pPr/>
              <a:t>31</a:t>
            </a:fld>
            <a:endParaRPr lang="en-US"/>
          </a:p>
        </p:txBody>
      </p:sp>
    </p:spTree>
    <p:extLst>
      <p:ext uri="{BB962C8B-B14F-4D97-AF65-F5344CB8AC3E}">
        <p14:creationId xmlns:p14="http://schemas.microsoft.com/office/powerpoint/2010/main" val="1096321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97289-CF27-7FB6-9CF3-A3EC1878D845}"/>
              </a:ext>
            </a:extLst>
          </p:cNvPr>
          <p:cNvSpPr>
            <a:spLocks noGrp="1"/>
          </p:cNvSpPr>
          <p:nvPr>
            <p:ph type="title"/>
          </p:nvPr>
        </p:nvSpPr>
        <p:spPr/>
        <p:txBody>
          <a:bodyPr/>
          <a:lstStyle/>
          <a:p>
            <a:r>
              <a:rPr lang="en-US" dirty="0"/>
              <a:t>Welcome and Introductions</a:t>
            </a:r>
          </a:p>
        </p:txBody>
      </p:sp>
      <p:sp>
        <p:nvSpPr>
          <p:cNvPr id="4" name="TextBox 3">
            <a:extLst>
              <a:ext uri="{FF2B5EF4-FFF2-40B4-BE49-F238E27FC236}">
                <a16:creationId xmlns:a16="http://schemas.microsoft.com/office/drawing/2014/main" id="{42C102B6-0329-EEA0-E83D-CF02E66FBEF4}"/>
              </a:ext>
            </a:extLst>
          </p:cNvPr>
          <p:cNvSpPr txBox="1"/>
          <p:nvPr/>
        </p:nvSpPr>
        <p:spPr>
          <a:xfrm>
            <a:off x="936171" y="1323236"/>
            <a:ext cx="10014858"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facilitate introductions of meeting participants. </a:t>
            </a:r>
          </a:p>
        </p:txBody>
      </p:sp>
      <p:sp>
        <p:nvSpPr>
          <p:cNvPr id="3" name="Content Placeholder 2">
            <a:extLst>
              <a:ext uri="{FF2B5EF4-FFF2-40B4-BE49-F238E27FC236}">
                <a16:creationId xmlns:a16="http://schemas.microsoft.com/office/drawing/2014/main" id="{CC16AA16-511A-3657-4886-19E05EA0A9AA}"/>
              </a:ext>
            </a:extLst>
          </p:cNvPr>
          <p:cNvSpPr>
            <a:spLocks noGrp="1"/>
          </p:cNvSpPr>
          <p:nvPr>
            <p:ph idx="1"/>
          </p:nvPr>
        </p:nvSpPr>
        <p:spPr/>
        <p:txBody>
          <a:bodyPr/>
          <a:lstStyle/>
          <a:p>
            <a:r>
              <a:rPr lang="en-US" dirty="0">
                <a:highlight>
                  <a:srgbClr val="FFFF00"/>
                </a:highlight>
              </a:rPr>
              <a:t>[Name]</a:t>
            </a:r>
          </a:p>
          <a:p>
            <a:r>
              <a:rPr lang="en-US" dirty="0">
                <a:highlight>
                  <a:srgbClr val="FFFF00"/>
                </a:highlight>
              </a:rPr>
              <a:t>[Title]</a:t>
            </a:r>
          </a:p>
          <a:p>
            <a:r>
              <a:rPr lang="en-US" dirty="0">
                <a:highlight>
                  <a:srgbClr val="FFFF00"/>
                </a:highlight>
              </a:rPr>
              <a:t>[Agency/Organization]</a:t>
            </a:r>
          </a:p>
          <a:p>
            <a:endParaRPr lang="en-US" dirty="0"/>
          </a:p>
        </p:txBody>
      </p:sp>
      <p:sp>
        <p:nvSpPr>
          <p:cNvPr id="5" name="Slide Number Placeholder 4">
            <a:extLst>
              <a:ext uri="{FF2B5EF4-FFF2-40B4-BE49-F238E27FC236}">
                <a16:creationId xmlns:a16="http://schemas.microsoft.com/office/drawing/2014/main" id="{E368A72D-1105-2E10-2D57-B199DAE93617}"/>
              </a:ext>
            </a:extLst>
          </p:cNvPr>
          <p:cNvSpPr>
            <a:spLocks noGrp="1"/>
          </p:cNvSpPr>
          <p:nvPr>
            <p:ph type="sldNum" sz="quarter" idx="12"/>
          </p:nvPr>
        </p:nvSpPr>
        <p:spPr/>
        <p:txBody>
          <a:bodyPr/>
          <a:lstStyle/>
          <a:p>
            <a:fld id="{4258D2E1-1FB6-4B47-8FD8-936B3721BD41}" type="slidenum">
              <a:rPr lang="en-US" smtClean="0"/>
              <a:pPr/>
              <a:t>4</a:t>
            </a:fld>
            <a:endParaRPr lang="en-US"/>
          </a:p>
        </p:txBody>
      </p:sp>
    </p:spTree>
    <p:extLst>
      <p:ext uri="{BB962C8B-B14F-4D97-AF65-F5344CB8AC3E}">
        <p14:creationId xmlns:p14="http://schemas.microsoft.com/office/powerpoint/2010/main" val="364913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AAFD8-5548-35DF-0EE0-7B78714D4E5D}"/>
              </a:ext>
            </a:extLst>
          </p:cNvPr>
          <p:cNvSpPr>
            <a:spLocks noGrp="1"/>
          </p:cNvSpPr>
          <p:nvPr>
            <p:ph type="title"/>
          </p:nvPr>
        </p:nvSpPr>
        <p:spPr/>
        <p:txBody>
          <a:bodyPr/>
          <a:lstStyle/>
          <a:p>
            <a:r>
              <a:rPr lang="en-US" dirty="0"/>
              <a:t>Meeting Agenda</a:t>
            </a:r>
          </a:p>
        </p:txBody>
      </p:sp>
      <p:sp>
        <p:nvSpPr>
          <p:cNvPr id="7" name="TextBox 6">
            <a:extLst>
              <a:ext uri="{FF2B5EF4-FFF2-40B4-BE49-F238E27FC236}">
                <a16:creationId xmlns:a16="http://schemas.microsoft.com/office/drawing/2014/main" id="{0E1494CA-187C-87B2-D4D9-89B34944CA2A}"/>
              </a:ext>
            </a:extLst>
          </p:cNvPr>
          <p:cNvSpPr txBox="1"/>
          <p:nvPr/>
        </p:nvSpPr>
        <p:spPr>
          <a:xfrm>
            <a:off x="914400" y="1502229"/>
            <a:ext cx="10439400" cy="400110"/>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outline what the meeting agenda will consist of. </a:t>
            </a:r>
          </a:p>
        </p:txBody>
      </p:sp>
      <p:sp>
        <p:nvSpPr>
          <p:cNvPr id="3" name="Content Placeholder 2">
            <a:extLst>
              <a:ext uri="{FF2B5EF4-FFF2-40B4-BE49-F238E27FC236}">
                <a16:creationId xmlns:a16="http://schemas.microsoft.com/office/drawing/2014/main" id="{231C396D-B575-3A50-6C04-5501C16DC556}"/>
              </a:ext>
            </a:extLst>
          </p:cNvPr>
          <p:cNvSpPr>
            <a:spLocks noGrp="1"/>
          </p:cNvSpPr>
          <p:nvPr>
            <p:ph idx="1"/>
          </p:nvPr>
        </p:nvSpPr>
        <p:spPr>
          <a:xfrm>
            <a:off x="876300" y="1502229"/>
            <a:ext cx="10515600" cy="4590536"/>
          </a:xfrm>
        </p:spPr>
        <p:txBody>
          <a:bodyPr/>
          <a:lstStyle/>
          <a:p>
            <a:pPr marL="0" indent="0">
              <a:buNone/>
            </a:pPr>
            <a:r>
              <a:rPr lang="en-US" i="1" dirty="0">
                <a:highlight>
                  <a:srgbClr val="C0C0C0"/>
                </a:highlight>
              </a:rPr>
              <a:t> </a:t>
            </a:r>
          </a:p>
          <a:p>
            <a:r>
              <a:rPr lang="en-US" dirty="0"/>
              <a:t>Exercise Design</a:t>
            </a:r>
          </a:p>
          <a:p>
            <a:pPr lvl="1"/>
            <a:r>
              <a:rPr lang="en-US" dirty="0"/>
              <a:t>Objectives and Aligned Capabilities</a:t>
            </a:r>
          </a:p>
          <a:p>
            <a:pPr lvl="1"/>
            <a:r>
              <a:rPr lang="en-US" dirty="0"/>
              <a:t>Evaluation Requirements</a:t>
            </a:r>
          </a:p>
          <a:p>
            <a:pPr lvl="1"/>
            <a:r>
              <a:rPr lang="en-US" dirty="0"/>
              <a:t>Scenario</a:t>
            </a:r>
          </a:p>
          <a:p>
            <a:r>
              <a:rPr lang="en-US" dirty="0"/>
              <a:t>Exercise Planning</a:t>
            </a:r>
          </a:p>
          <a:p>
            <a:pPr lvl="1"/>
            <a:r>
              <a:rPr lang="en-US" dirty="0"/>
              <a:t>Logistics</a:t>
            </a:r>
          </a:p>
          <a:p>
            <a:pPr lvl="1"/>
            <a:r>
              <a:rPr lang="en-US" dirty="0"/>
              <a:t>Schedule</a:t>
            </a:r>
          </a:p>
          <a:p>
            <a:pPr lvl="1"/>
            <a:r>
              <a:rPr lang="en-US" dirty="0"/>
              <a:t>Staffing</a:t>
            </a:r>
          </a:p>
          <a:p>
            <a:r>
              <a:rPr lang="en-US" dirty="0"/>
              <a:t>Next Steps and Action Items</a:t>
            </a:r>
          </a:p>
          <a:p>
            <a:endParaRPr lang="en-US" dirty="0"/>
          </a:p>
        </p:txBody>
      </p:sp>
      <p:sp>
        <p:nvSpPr>
          <p:cNvPr id="4" name="Slide Number Placeholder 3">
            <a:extLst>
              <a:ext uri="{FF2B5EF4-FFF2-40B4-BE49-F238E27FC236}">
                <a16:creationId xmlns:a16="http://schemas.microsoft.com/office/drawing/2014/main" id="{EFCD2588-3611-CE1B-CFE6-DFA56B490EC6}"/>
              </a:ext>
            </a:extLst>
          </p:cNvPr>
          <p:cNvSpPr>
            <a:spLocks noGrp="1"/>
          </p:cNvSpPr>
          <p:nvPr>
            <p:ph type="sldNum" sz="quarter" idx="12"/>
          </p:nvPr>
        </p:nvSpPr>
        <p:spPr/>
        <p:txBody>
          <a:bodyPr/>
          <a:lstStyle/>
          <a:p>
            <a:fld id="{4258D2E1-1FB6-4B47-8FD8-936B3721BD41}" type="slidenum">
              <a:rPr lang="en-US" smtClean="0"/>
              <a:pPr/>
              <a:t>5</a:t>
            </a:fld>
            <a:endParaRPr lang="en-US"/>
          </a:p>
        </p:txBody>
      </p:sp>
    </p:spTree>
    <p:extLst>
      <p:ext uri="{BB962C8B-B14F-4D97-AF65-F5344CB8AC3E}">
        <p14:creationId xmlns:p14="http://schemas.microsoft.com/office/powerpoint/2010/main" val="1116810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33141-69AC-7919-2F39-F6BF2F3673BC}"/>
              </a:ext>
            </a:extLst>
          </p:cNvPr>
          <p:cNvSpPr>
            <a:spLocks noGrp="1"/>
          </p:cNvSpPr>
          <p:nvPr>
            <p:ph type="title"/>
          </p:nvPr>
        </p:nvSpPr>
        <p:spPr/>
        <p:txBody>
          <a:bodyPr/>
          <a:lstStyle/>
          <a:p>
            <a:r>
              <a:rPr lang="en-US" dirty="0"/>
              <a:t>Meeting Objectives</a:t>
            </a:r>
          </a:p>
        </p:txBody>
      </p:sp>
      <p:sp>
        <p:nvSpPr>
          <p:cNvPr id="5" name="TextBox 4">
            <a:extLst>
              <a:ext uri="{FF2B5EF4-FFF2-40B4-BE49-F238E27FC236}">
                <a16:creationId xmlns:a16="http://schemas.microsoft.com/office/drawing/2014/main" id="{02BA5D0E-C03E-46A0-0864-C000529D378D}"/>
              </a:ext>
            </a:extLst>
          </p:cNvPr>
          <p:cNvSpPr txBox="1"/>
          <p:nvPr/>
        </p:nvSpPr>
        <p:spPr>
          <a:xfrm>
            <a:off x="925286" y="1567543"/>
            <a:ext cx="10428514"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section to outline what the meeting objectives are. </a:t>
            </a:r>
            <a:endParaRPr lang="en-US" sz="2000" dirty="0">
              <a:latin typeface="Calibri" panose="020F0502020204030204" pitchFamily="34" charset="0"/>
              <a:ea typeface="Calibri" panose="020F0502020204030204" pitchFamily="34" charset="0"/>
              <a:cs typeface="Calibri" panose="020F0502020204030204" pitchFamily="34" charset="0"/>
            </a:endParaRPr>
          </a:p>
          <a:p>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3FA2181-6486-0FDB-D151-238231993FFB}"/>
              </a:ext>
            </a:extLst>
          </p:cNvPr>
          <p:cNvSpPr>
            <a:spLocks noGrp="1"/>
          </p:cNvSpPr>
          <p:nvPr>
            <p:ph idx="1"/>
          </p:nvPr>
        </p:nvSpPr>
        <p:spPr>
          <a:xfrm>
            <a:off x="838200" y="2188028"/>
            <a:ext cx="10515600" cy="4351338"/>
          </a:xfrm>
        </p:spPr>
        <p:txBody>
          <a:bodyPr/>
          <a:lstStyle/>
          <a:p>
            <a:pPr marL="236538" indent="-236538">
              <a:lnSpc>
                <a:spcPct val="80000"/>
              </a:lnSpc>
              <a:spcAft>
                <a:spcPts val="600"/>
              </a:spcAft>
            </a:pPr>
            <a:r>
              <a:rPr lang="en-US" dirty="0">
                <a:highlight>
                  <a:srgbClr val="FFFF00"/>
                </a:highlight>
              </a:rPr>
              <a:t>[Objective]</a:t>
            </a:r>
          </a:p>
          <a:p>
            <a:pPr marL="236538" indent="-236538">
              <a:lnSpc>
                <a:spcPct val="80000"/>
              </a:lnSpc>
              <a:spcAft>
                <a:spcPts val="600"/>
              </a:spcAft>
            </a:pPr>
            <a:r>
              <a:rPr lang="en-US" dirty="0">
                <a:highlight>
                  <a:srgbClr val="FFFF00"/>
                </a:highlight>
              </a:rPr>
              <a:t>[Objective]</a:t>
            </a:r>
          </a:p>
          <a:p>
            <a:pPr marL="236538" indent="-236538">
              <a:lnSpc>
                <a:spcPct val="80000"/>
              </a:lnSpc>
              <a:spcAft>
                <a:spcPts val="600"/>
              </a:spcAft>
            </a:pPr>
            <a:r>
              <a:rPr lang="en-US" dirty="0">
                <a:highlight>
                  <a:srgbClr val="FFFF00"/>
                </a:highlight>
              </a:rPr>
              <a:t>[Objective]</a:t>
            </a:r>
          </a:p>
          <a:p>
            <a:endParaRPr lang="en-US" dirty="0"/>
          </a:p>
        </p:txBody>
      </p:sp>
      <p:sp>
        <p:nvSpPr>
          <p:cNvPr id="4" name="Slide Number Placeholder 3">
            <a:extLst>
              <a:ext uri="{FF2B5EF4-FFF2-40B4-BE49-F238E27FC236}">
                <a16:creationId xmlns:a16="http://schemas.microsoft.com/office/drawing/2014/main" id="{591CC6AA-6E63-0BCB-15A7-8A23BEE61069}"/>
              </a:ext>
            </a:extLst>
          </p:cNvPr>
          <p:cNvSpPr>
            <a:spLocks noGrp="1"/>
          </p:cNvSpPr>
          <p:nvPr>
            <p:ph type="sldNum" sz="quarter" idx="12"/>
          </p:nvPr>
        </p:nvSpPr>
        <p:spPr/>
        <p:txBody>
          <a:bodyPr/>
          <a:lstStyle/>
          <a:p>
            <a:fld id="{4258D2E1-1FB6-4B47-8FD8-936B3721BD41}" type="slidenum">
              <a:rPr lang="en-US" smtClean="0"/>
              <a:pPr/>
              <a:t>6</a:t>
            </a:fld>
            <a:endParaRPr lang="en-US"/>
          </a:p>
        </p:txBody>
      </p:sp>
    </p:spTree>
    <p:extLst>
      <p:ext uri="{BB962C8B-B14F-4D97-AF65-F5344CB8AC3E}">
        <p14:creationId xmlns:p14="http://schemas.microsoft.com/office/powerpoint/2010/main" val="4215510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F78C1-ED78-8FC0-0531-8F7044AB4A54}"/>
              </a:ext>
            </a:extLst>
          </p:cNvPr>
          <p:cNvSpPr>
            <a:spLocks noGrp="1"/>
          </p:cNvSpPr>
          <p:nvPr>
            <p:ph type="title"/>
          </p:nvPr>
        </p:nvSpPr>
        <p:spPr/>
        <p:txBody>
          <a:bodyPr/>
          <a:lstStyle/>
          <a:p>
            <a:r>
              <a:rPr lang="en-US" dirty="0"/>
              <a:t>Planning Updates </a:t>
            </a:r>
          </a:p>
        </p:txBody>
      </p:sp>
      <p:sp>
        <p:nvSpPr>
          <p:cNvPr id="4" name="TextBox 3">
            <a:extLst>
              <a:ext uri="{FF2B5EF4-FFF2-40B4-BE49-F238E27FC236}">
                <a16:creationId xmlns:a16="http://schemas.microsoft.com/office/drawing/2014/main" id="{9A4B1131-FB93-5297-7B01-E8747CFA2865}"/>
              </a:ext>
            </a:extLst>
          </p:cNvPr>
          <p:cNvSpPr txBox="1"/>
          <p:nvPr/>
        </p:nvSpPr>
        <p:spPr>
          <a:xfrm>
            <a:off x="729343" y="1516516"/>
            <a:ext cx="10406743" cy="707886"/>
          </a:xfrm>
          <a:prstGeom prst="rect">
            <a:avLst/>
          </a:prstGeom>
          <a:noFill/>
        </p:spPr>
        <p:txBody>
          <a:bodyPr wrap="square" rtlCol="0">
            <a:spAutoFit/>
          </a:bodyPr>
          <a:lstStyle/>
          <a:p>
            <a:r>
              <a:rPr lang="en-US" sz="2000"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slide to cover key outcomes from the initial scoping meeting and/or prior meetings.</a:t>
            </a:r>
          </a:p>
          <a:p>
            <a:endParaRPr lang="en-US" sz="2000"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2A87A14-6C1A-9734-19AA-2270F5F3CE9A}"/>
              </a:ext>
            </a:extLst>
          </p:cNvPr>
          <p:cNvSpPr>
            <a:spLocks noGrp="1"/>
          </p:cNvSpPr>
          <p:nvPr>
            <p:ph idx="1"/>
          </p:nvPr>
        </p:nvSpPr>
        <p:spPr>
          <a:xfrm>
            <a:off x="729343" y="2141537"/>
            <a:ext cx="10515600" cy="4351338"/>
          </a:xfrm>
        </p:spPr>
        <p:txBody>
          <a:bodyPr/>
          <a:lstStyle/>
          <a:p>
            <a:r>
              <a:rPr lang="en-US" dirty="0">
                <a:highlight>
                  <a:srgbClr val="FFFF00"/>
                </a:highlight>
              </a:rPr>
              <a:t>[Outcomes of the Scoping meeting or other planning meetings]</a:t>
            </a:r>
          </a:p>
          <a:p>
            <a:r>
              <a:rPr lang="en-US" dirty="0">
                <a:highlight>
                  <a:srgbClr val="FFFF00"/>
                </a:highlight>
              </a:rPr>
              <a:t>[Additional updates]</a:t>
            </a:r>
          </a:p>
          <a:p>
            <a:endParaRPr lang="en-US" dirty="0"/>
          </a:p>
        </p:txBody>
      </p:sp>
      <p:sp>
        <p:nvSpPr>
          <p:cNvPr id="5" name="Slide Number Placeholder 4">
            <a:extLst>
              <a:ext uri="{FF2B5EF4-FFF2-40B4-BE49-F238E27FC236}">
                <a16:creationId xmlns:a16="http://schemas.microsoft.com/office/drawing/2014/main" id="{9FF893D8-9C08-E7EF-D33F-5F4118B99533}"/>
              </a:ext>
            </a:extLst>
          </p:cNvPr>
          <p:cNvSpPr>
            <a:spLocks noGrp="1"/>
          </p:cNvSpPr>
          <p:nvPr>
            <p:ph type="sldNum" sz="quarter" idx="12"/>
          </p:nvPr>
        </p:nvSpPr>
        <p:spPr/>
        <p:txBody>
          <a:bodyPr/>
          <a:lstStyle/>
          <a:p>
            <a:fld id="{4258D2E1-1FB6-4B47-8FD8-936B3721BD41}" type="slidenum">
              <a:rPr lang="en-US" smtClean="0"/>
              <a:pPr/>
              <a:t>7</a:t>
            </a:fld>
            <a:endParaRPr lang="en-US"/>
          </a:p>
        </p:txBody>
      </p:sp>
    </p:spTree>
    <p:extLst>
      <p:ext uri="{BB962C8B-B14F-4D97-AF65-F5344CB8AC3E}">
        <p14:creationId xmlns:p14="http://schemas.microsoft.com/office/powerpoint/2010/main" val="2836621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DBACC-26C7-B62B-5356-80B873003F4B}"/>
              </a:ext>
            </a:extLst>
          </p:cNvPr>
          <p:cNvSpPr>
            <a:spLocks noGrp="1"/>
          </p:cNvSpPr>
          <p:nvPr>
            <p:ph type="title"/>
          </p:nvPr>
        </p:nvSpPr>
        <p:spPr/>
        <p:txBody>
          <a:bodyPr/>
          <a:lstStyle/>
          <a:p>
            <a:r>
              <a:rPr lang="en-US" dirty="0"/>
              <a:t>Exercise Planning Timeline</a:t>
            </a:r>
          </a:p>
        </p:txBody>
      </p:sp>
      <p:sp>
        <p:nvSpPr>
          <p:cNvPr id="5" name="TextBox 4">
            <a:extLst>
              <a:ext uri="{FF2B5EF4-FFF2-40B4-BE49-F238E27FC236}">
                <a16:creationId xmlns:a16="http://schemas.microsoft.com/office/drawing/2014/main" id="{AD9BF762-4365-C540-FF5F-F2D35AC96E84}"/>
              </a:ext>
            </a:extLst>
          </p:cNvPr>
          <p:cNvSpPr txBox="1"/>
          <p:nvPr/>
        </p:nvSpPr>
        <p:spPr>
          <a:xfrm>
            <a:off x="838200" y="1567543"/>
            <a:ext cx="10189029" cy="646331"/>
          </a:xfrm>
          <a:prstGeom prst="rect">
            <a:avLst/>
          </a:prstGeom>
          <a:noFill/>
        </p:spPr>
        <p:txBody>
          <a:bodyPr wrap="square" rtlCol="0">
            <a:spAutoFit/>
          </a:bodyPr>
          <a:lstStyle/>
          <a:p>
            <a:r>
              <a:rPr lang="en-US" i="1" dirty="0">
                <a:highlight>
                  <a:srgbClr val="C0C0C0"/>
                </a:highlight>
                <a:latin typeface="Calibri" panose="020F0502020204030204" pitchFamily="34" charset="0"/>
                <a:ea typeface="Calibri" panose="020F0502020204030204" pitchFamily="34" charset="0"/>
                <a:cs typeface="Calibri" panose="020F0502020204030204" pitchFamily="34" charset="0"/>
              </a:rPr>
              <a:t>Use this throughout the planning process to show key upcoming events. Update these based on your agency/organization’s exercise needs.</a:t>
            </a:r>
          </a:p>
        </p:txBody>
      </p:sp>
      <p:graphicFrame>
        <p:nvGraphicFramePr>
          <p:cNvPr id="4" name="Table 3">
            <a:extLst>
              <a:ext uri="{FF2B5EF4-FFF2-40B4-BE49-F238E27FC236}">
                <a16:creationId xmlns:a16="http://schemas.microsoft.com/office/drawing/2014/main" id="{E4A14D78-6CBB-29C0-EF5A-9739FD7E220D}"/>
              </a:ext>
            </a:extLst>
          </p:cNvPr>
          <p:cNvGraphicFramePr>
            <a:graphicFrameLocks noGrp="1"/>
          </p:cNvGraphicFramePr>
          <p:nvPr>
            <p:extLst>
              <p:ext uri="{D42A27DB-BD31-4B8C-83A1-F6EECF244321}">
                <p14:modId xmlns:p14="http://schemas.microsoft.com/office/powerpoint/2010/main" val="1643948188"/>
              </p:ext>
            </p:extLst>
          </p:nvPr>
        </p:nvGraphicFramePr>
        <p:xfrm>
          <a:off x="1055915" y="2602895"/>
          <a:ext cx="8995227" cy="2260600"/>
        </p:xfrm>
        <a:graphic>
          <a:graphicData uri="http://schemas.openxmlformats.org/drawingml/2006/table">
            <a:tbl>
              <a:tblPr firstRow="1" bandRow="1">
                <a:tableStyleId>{17292A2E-F333-43FB-9621-5CBBE7FDCDCB}</a:tableStyleId>
              </a:tblPr>
              <a:tblGrid>
                <a:gridCol w="2998409">
                  <a:extLst>
                    <a:ext uri="{9D8B030D-6E8A-4147-A177-3AD203B41FA5}">
                      <a16:colId xmlns:a16="http://schemas.microsoft.com/office/drawing/2014/main" val="2526157510"/>
                    </a:ext>
                  </a:extLst>
                </a:gridCol>
                <a:gridCol w="2998409">
                  <a:extLst>
                    <a:ext uri="{9D8B030D-6E8A-4147-A177-3AD203B41FA5}">
                      <a16:colId xmlns:a16="http://schemas.microsoft.com/office/drawing/2014/main" val="3104409781"/>
                    </a:ext>
                  </a:extLst>
                </a:gridCol>
                <a:gridCol w="2998409">
                  <a:extLst>
                    <a:ext uri="{9D8B030D-6E8A-4147-A177-3AD203B41FA5}">
                      <a16:colId xmlns:a16="http://schemas.microsoft.com/office/drawing/2014/main" val="639950362"/>
                    </a:ext>
                  </a:extLst>
                </a:gridCol>
              </a:tblGrid>
              <a:tr h="370840">
                <a:tc>
                  <a:txBody>
                    <a:bodyPr/>
                    <a:lstStyle/>
                    <a:p>
                      <a:r>
                        <a:rPr lang="en-US" dirty="0">
                          <a:latin typeface="Calibri" panose="020F0502020204030204" pitchFamily="34" charset="0"/>
                          <a:ea typeface="Calibri" panose="020F0502020204030204" pitchFamily="34" charset="0"/>
                          <a:cs typeface="Calibri" panose="020F0502020204030204" pitchFamily="34" charset="0"/>
                        </a:rPr>
                        <a:t>Event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182F58"/>
                    </a:solidFill>
                  </a:tcPr>
                </a:tc>
                <a:tc>
                  <a:txBody>
                    <a:bodyPr/>
                    <a:lstStyle/>
                    <a:p>
                      <a:r>
                        <a:rPr lang="en-US" dirty="0">
                          <a:latin typeface="Calibri" panose="020F0502020204030204" pitchFamily="34" charset="0"/>
                          <a:ea typeface="Calibri" panose="020F0502020204030204" pitchFamily="34" charset="0"/>
                          <a:cs typeface="Calibri" panose="020F0502020204030204" pitchFamily="34" charset="0"/>
                        </a:rPr>
                        <a:t>Date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182F58"/>
                    </a:solidFill>
                  </a:tcPr>
                </a:tc>
                <a:tc>
                  <a:txBody>
                    <a:bodyPr/>
                    <a:lstStyle/>
                    <a:p>
                      <a:r>
                        <a:rPr lang="en-US" dirty="0">
                          <a:latin typeface="Calibri" panose="020F0502020204030204" pitchFamily="34" charset="0"/>
                          <a:ea typeface="Calibri" panose="020F0502020204030204" pitchFamily="34" charset="0"/>
                          <a:cs typeface="Calibri" panose="020F0502020204030204" pitchFamily="34" charset="0"/>
                        </a:rPr>
                        <a:t>Location (if needed)</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182F58"/>
                    </a:solidFill>
                  </a:tcPr>
                </a:tc>
                <a:extLst>
                  <a:ext uri="{0D108BD9-81ED-4DB2-BD59-A6C34878D82A}">
                    <a16:rowId xmlns:a16="http://schemas.microsoft.com/office/drawing/2014/main" val="2170334803"/>
                  </a:ext>
                </a:extLst>
              </a:tr>
              <a:tr h="370840">
                <a:tc>
                  <a:txBody>
                    <a:bodyPr/>
                    <a:lstStyle/>
                    <a:p>
                      <a:r>
                        <a:rPr lang="en-US" sz="2000" dirty="0">
                          <a:latin typeface="Calibri" panose="020F0502020204030204" pitchFamily="34" charset="0"/>
                          <a:ea typeface="Calibri" panose="020F0502020204030204" pitchFamily="34" charset="0"/>
                          <a:cs typeface="Calibri" panose="020F0502020204030204" pitchFamily="34" charset="0"/>
                        </a:rPr>
                        <a:t>Planning Meeting(s)</a:t>
                      </a:r>
                      <a:endParaRPr lang="en-US" sz="2000" b="0" dirty="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sz="2000" dirty="0">
                          <a:highlight>
                            <a:srgbClr val="FFFF00"/>
                          </a:highlight>
                          <a:latin typeface="Calibri" panose="020F0502020204030204" pitchFamily="34" charset="0"/>
                          <a:ea typeface="Calibri" panose="020F0502020204030204" pitchFamily="34" charset="0"/>
                          <a:cs typeface="Calibri" panose="020F0502020204030204" pitchFamily="34" charset="0"/>
                        </a:rPr>
                        <a:t>[Date]</a:t>
                      </a:r>
                      <a:endParaRPr lang="en-US" sz="2000" b="0" dirty="0">
                        <a:solidFill>
                          <a:srgbClr val="333333"/>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r>
                        <a:rPr lang="en-US" sz="2000" dirty="0">
                          <a:highlight>
                            <a:srgbClr val="FFFF00"/>
                          </a:highlight>
                          <a:latin typeface="Calibri" panose="020F0502020204030204" pitchFamily="34" charset="0"/>
                          <a:ea typeface="Calibri" panose="020F0502020204030204" pitchFamily="34" charset="0"/>
                          <a:cs typeface="Calibri" panose="020F0502020204030204" pitchFamily="34" charset="0"/>
                        </a:rPr>
                        <a:t>[Location]</a:t>
                      </a:r>
                      <a:endParaRPr lang="en-US" sz="2000" b="0" dirty="0">
                        <a:solidFill>
                          <a:srgbClr val="333333"/>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73623204"/>
                  </a:ext>
                </a:extLst>
              </a:tr>
              <a:tr h="370840">
                <a:tc>
                  <a:txBody>
                    <a:bodyPr/>
                    <a:lstStyle/>
                    <a:p>
                      <a:r>
                        <a:rPr lang="en-US" sz="2000" dirty="0">
                          <a:latin typeface="Calibri" panose="020F0502020204030204" pitchFamily="34" charset="0"/>
                          <a:ea typeface="Calibri" panose="020F0502020204030204" pitchFamily="34" charset="0"/>
                          <a:cs typeface="Calibri" panose="020F0502020204030204" pitchFamily="34" charset="0"/>
                        </a:rPr>
                        <a:t>MSEL Meeting </a:t>
                      </a:r>
                      <a:r>
                        <a:rPr lang="en-US" sz="2000" i="1" dirty="0">
                          <a:latin typeface="Calibri" panose="020F0502020204030204" pitchFamily="34" charset="0"/>
                          <a:ea typeface="Calibri" panose="020F0502020204030204" pitchFamily="34" charset="0"/>
                          <a:cs typeface="Calibri" panose="020F0502020204030204" pitchFamily="34" charset="0"/>
                        </a:rPr>
                        <a:t>(if needed)</a:t>
                      </a:r>
                      <a:endParaRPr lang="en-US" sz="2000" b="0" i="1" dirty="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286112934"/>
                  </a:ext>
                </a:extLst>
              </a:tr>
              <a:tr h="370840">
                <a:tc>
                  <a:txBody>
                    <a:bodyPr/>
                    <a:lstStyle/>
                    <a:p>
                      <a:r>
                        <a:rPr lang="en-US" sz="2000">
                          <a:latin typeface="Calibri" panose="020F0502020204030204" pitchFamily="34" charset="0"/>
                          <a:ea typeface="Calibri" panose="020F0502020204030204" pitchFamily="34" charset="0"/>
                          <a:cs typeface="Calibri" panose="020F0502020204030204" pitchFamily="34" charset="0"/>
                        </a:rPr>
                        <a:t>Final Planning Meeting </a:t>
                      </a:r>
                    </a:p>
                    <a:p>
                      <a:r>
                        <a:rPr lang="en-US" sz="2000" i="1">
                          <a:latin typeface="Calibri" panose="020F0502020204030204" pitchFamily="34" charset="0"/>
                          <a:ea typeface="Calibri" panose="020F0502020204030204" pitchFamily="34" charset="0"/>
                          <a:cs typeface="Calibri" panose="020F0502020204030204" pitchFamily="34" charset="0"/>
                        </a:rPr>
                        <a:t>(if needed)</a:t>
                      </a:r>
                      <a:endParaRPr lang="en-US" sz="2000" b="0" i="1" dirty="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55875154"/>
                  </a:ext>
                </a:extLst>
              </a:tr>
              <a:tr h="370840">
                <a:tc>
                  <a:txBody>
                    <a:bodyPr/>
                    <a:lstStyle/>
                    <a:p>
                      <a:r>
                        <a:rPr lang="en-US" sz="2000" dirty="0">
                          <a:latin typeface="Calibri" panose="020F0502020204030204" pitchFamily="34" charset="0"/>
                          <a:ea typeface="Calibri" panose="020F0502020204030204" pitchFamily="34" charset="0"/>
                          <a:cs typeface="Calibri" panose="020F0502020204030204" pitchFamily="34" charset="0"/>
                        </a:rPr>
                        <a:t>Exercise</a:t>
                      </a:r>
                      <a:endParaRPr lang="en-US" sz="2000" b="0" dirty="0">
                        <a:solidFill>
                          <a:srgbClr val="333333"/>
                        </a:solidFill>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[Date]</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u="none" strike="noStrike" kern="1200" cap="none" spc="0" normalizeH="0" baseline="0" noProof="0" dirty="0">
                          <a:ln>
                            <a:noFill/>
                          </a:ln>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rPr>
                        <a:t>[Location]</a:t>
                      </a:r>
                      <a:endParaRPr kumimoji="0" lang="en-US" sz="2000" b="0" i="0" u="none" strike="noStrike" kern="1200" cap="none" spc="0" normalizeH="0" baseline="0" noProof="0" dirty="0">
                        <a:ln>
                          <a:noFill/>
                        </a:ln>
                        <a:solidFill>
                          <a:srgbClr val="333333"/>
                        </a:solidFill>
                        <a:effectLst/>
                        <a:highlight>
                          <a:srgbClr val="FFFF00"/>
                        </a:highlight>
                        <a:uLnTx/>
                        <a:uFillTx/>
                        <a:latin typeface="Calibri" panose="020F0502020204030204" pitchFamily="34" charset="0"/>
                        <a:ea typeface="Calibri" panose="020F0502020204030204" pitchFamily="34" charset="0"/>
                        <a:cs typeface="Calibri" panose="020F0502020204030204" pitchFamily="34"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037891410"/>
                  </a:ext>
                </a:extLst>
              </a:tr>
            </a:tbl>
          </a:graphicData>
        </a:graphic>
      </p:graphicFrame>
      <p:sp>
        <p:nvSpPr>
          <p:cNvPr id="3" name="Slide Number Placeholder 2">
            <a:extLst>
              <a:ext uri="{FF2B5EF4-FFF2-40B4-BE49-F238E27FC236}">
                <a16:creationId xmlns:a16="http://schemas.microsoft.com/office/drawing/2014/main" id="{4C2DB3F7-8326-0BD5-294E-E2B3BFC5AC7E}"/>
              </a:ext>
            </a:extLst>
          </p:cNvPr>
          <p:cNvSpPr>
            <a:spLocks noGrp="1"/>
          </p:cNvSpPr>
          <p:nvPr>
            <p:ph type="sldNum" sz="quarter" idx="12"/>
          </p:nvPr>
        </p:nvSpPr>
        <p:spPr/>
        <p:txBody>
          <a:bodyPr/>
          <a:lstStyle/>
          <a:p>
            <a:fld id="{4258D2E1-1FB6-4B47-8FD8-936B3721BD41}" type="slidenum">
              <a:rPr lang="en-US" smtClean="0"/>
              <a:pPr/>
              <a:t>8</a:t>
            </a:fld>
            <a:endParaRPr lang="en-US"/>
          </a:p>
        </p:txBody>
      </p:sp>
    </p:spTree>
    <p:extLst>
      <p:ext uri="{BB962C8B-B14F-4D97-AF65-F5344CB8AC3E}">
        <p14:creationId xmlns:p14="http://schemas.microsoft.com/office/powerpoint/2010/main" val="10596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9DDF5-53DC-9F14-96DE-48DD1D63B32E}"/>
              </a:ext>
            </a:extLst>
          </p:cNvPr>
          <p:cNvSpPr>
            <a:spLocks noGrp="1"/>
          </p:cNvSpPr>
          <p:nvPr>
            <p:ph type="title"/>
          </p:nvPr>
        </p:nvSpPr>
        <p:spPr/>
        <p:txBody>
          <a:bodyPr/>
          <a:lstStyle/>
          <a:p>
            <a:r>
              <a:rPr lang="en-US" dirty="0"/>
              <a:t>Exercise Design Components</a:t>
            </a:r>
          </a:p>
        </p:txBody>
      </p:sp>
      <p:sp>
        <p:nvSpPr>
          <p:cNvPr id="4" name="Slide Number Placeholder 3">
            <a:extLst>
              <a:ext uri="{FF2B5EF4-FFF2-40B4-BE49-F238E27FC236}">
                <a16:creationId xmlns:a16="http://schemas.microsoft.com/office/drawing/2014/main" id="{7242334C-7ED0-C635-461C-33672D641DDB}"/>
              </a:ext>
            </a:extLst>
          </p:cNvPr>
          <p:cNvSpPr>
            <a:spLocks noGrp="1"/>
          </p:cNvSpPr>
          <p:nvPr>
            <p:ph type="sldNum" sz="quarter" idx="12"/>
          </p:nvPr>
        </p:nvSpPr>
        <p:spPr/>
        <p:txBody>
          <a:bodyPr/>
          <a:lstStyle/>
          <a:p>
            <a:fld id="{4258D2E1-1FB6-4B47-8FD8-936B3721BD41}" type="slidenum">
              <a:rPr lang="en-US" smtClean="0"/>
              <a:pPr/>
              <a:t>9</a:t>
            </a:fld>
            <a:endParaRPr lang="en-US"/>
          </a:p>
        </p:txBody>
      </p:sp>
    </p:spTree>
    <p:extLst>
      <p:ext uri="{BB962C8B-B14F-4D97-AF65-F5344CB8AC3E}">
        <p14:creationId xmlns:p14="http://schemas.microsoft.com/office/powerpoint/2010/main" val="34529479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085BF1D4D9E647B5CD6826DFCB93F1" ma:contentTypeVersion="8" ma:contentTypeDescription="Create a new document." ma:contentTypeScope="" ma:versionID="17c156c5f4a654e238e3aa525eb96ced">
  <xsd:schema xmlns:xsd="http://www.w3.org/2001/XMLSchema" xmlns:xs="http://www.w3.org/2001/XMLSchema" xmlns:p="http://schemas.microsoft.com/office/2006/metadata/properties" xmlns:ns2="b3b3a8e0-3394-45c0-96d1-05d45c463b20" xmlns:ns3="6bc6d674-6597-4ec1-95c0-ccef853a7eac" targetNamespace="http://schemas.microsoft.com/office/2006/metadata/properties" ma:root="true" ma:fieldsID="9903e36d7d6957a2b30c6bb27de00951" ns2:_="" ns3:_="">
    <xsd:import namespace="b3b3a8e0-3394-45c0-96d1-05d45c463b20"/>
    <xsd:import namespace="6bc6d674-6597-4ec1-95c0-ccef853a7ea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b3a8e0-3394-45c0-96d1-05d45c463b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c6d674-6597-4ec1-95c0-ccef853a7ea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B3ECFFE-9BE4-4FA7-B4FE-F4D7A76260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b3a8e0-3394-45c0-96d1-05d45c463b20"/>
    <ds:schemaRef ds:uri="6bc6d674-6597-4ec1-95c0-ccef853a7e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BD76570-D4FB-4400-A4E6-DC83670D0ED0}">
  <ds:schemaRefs>
    <ds:schemaRef ds:uri="http://schemas.microsoft.com/sharepoint/v3/contenttype/forms"/>
  </ds:schemaRefs>
</ds:datastoreItem>
</file>

<file path=customXml/itemProps3.xml><?xml version="1.0" encoding="utf-8"?>
<ds:datastoreItem xmlns:ds="http://schemas.openxmlformats.org/officeDocument/2006/customXml" ds:itemID="{BFC41915-4180-41B5-9ED1-876A3A43D669}">
  <ds:schemaRefs>
    <ds:schemaRef ds:uri="http://purl.org/dc/elements/1.1/"/>
    <ds:schemaRef ds:uri="b3b3a8e0-3394-45c0-96d1-05d45c463b20"/>
    <ds:schemaRef ds:uri="http://www.w3.org/XML/1998/namespace"/>
    <ds:schemaRef ds:uri="http://schemas.microsoft.com/office/2006/documentManagement/types"/>
    <ds:schemaRef ds:uri="6bc6d674-6597-4ec1-95c0-ccef853a7eac"/>
    <ds:schemaRef ds:uri="http://schemas.microsoft.com/office/2006/metadata/properties"/>
    <ds:schemaRef ds:uri="http://purl.org/dc/dcmitype/"/>
    <ds:schemaRef ds:uri="http://schemas.microsoft.com/office/infopath/2007/PartnerControls"/>
    <ds:schemaRef ds:uri="http://schemas.openxmlformats.org/package/2006/metadata/core-properties"/>
    <ds:schemaRef ds:uri="http://purl.org/dc/terms/"/>
  </ds:schemaRefs>
</ds:datastoreItem>
</file>

<file path=docMetadata/LabelInfo.xml><?xml version="1.0" encoding="utf-8"?>
<clbl:labelList xmlns:clbl="http://schemas.microsoft.com/office/2020/mipLabelMetadata">
  <clbl:label id="{448151e3-dd12-48c1-aa8d-045ec2a1daaa}" enabled="1" method="Standard" siteId="{9775d500-e49b-49a7-9e24-1ada087be6ee}" removed="0"/>
</clbl:labelList>
</file>

<file path=docProps/app.xml><?xml version="1.0" encoding="utf-8"?>
<Properties xmlns="http://schemas.openxmlformats.org/officeDocument/2006/extended-properties" xmlns:vt="http://schemas.openxmlformats.org/officeDocument/2006/docPropsVTypes">
  <TotalTime>165</TotalTime>
  <Words>1783</Words>
  <Application>Microsoft Office PowerPoint</Application>
  <PresentationFormat>Widescreen</PresentationFormat>
  <Paragraphs>283</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Aptos</vt:lpstr>
      <vt:lpstr>Aptos Display</vt:lpstr>
      <vt:lpstr>Arial</vt:lpstr>
      <vt:lpstr>Calibri</vt:lpstr>
      <vt:lpstr>Wingdings</vt:lpstr>
      <vt:lpstr>Office Theme</vt:lpstr>
      <vt:lpstr>ACRP 04-25: Airports and Communicable Diseases—Preparedness and Response</vt:lpstr>
      <vt:lpstr>Planning Meeting(s) Template Instructions</vt:lpstr>
      <vt:lpstr>Meeting Introductory Content</vt:lpstr>
      <vt:lpstr>Welcome and Introductions</vt:lpstr>
      <vt:lpstr>Meeting Agenda</vt:lpstr>
      <vt:lpstr>Meeting Objectives</vt:lpstr>
      <vt:lpstr>Planning Updates </vt:lpstr>
      <vt:lpstr>Exercise Planning Timeline</vt:lpstr>
      <vt:lpstr>Exercise Design Components</vt:lpstr>
      <vt:lpstr>Objectives and Aligned Capabilities</vt:lpstr>
      <vt:lpstr>Evaluation Requirements</vt:lpstr>
      <vt:lpstr>Plans, Policies, and Procedures</vt:lpstr>
      <vt:lpstr>Scenario</vt:lpstr>
      <vt:lpstr>Scenario Timeline</vt:lpstr>
      <vt:lpstr>Additional Scenario Discussion</vt:lpstr>
      <vt:lpstr>Master Scenario Event List (MSEL) (If not a separate meeting)</vt:lpstr>
      <vt:lpstr>MSEL Development Session (As needed)</vt:lpstr>
      <vt:lpstr>Exercise Documentation</vt:lpstr>
      <vt:lpstr>Review Exercise Documentation</vt:lpstr>
      <vt:lpstr>Exercise Participants</vt:lpstr>
      <vt:lpstr>Local Issues and Concerns</vt:lpstr>
      <vt:lpstr>Exercise Planning Components</vt:lpstr>
      <vt:lpstr>Exercise Logistics</vt:lpstr>
      <vt:lpstr>Exercise Development Discussion Points</vt:lpstr>
      <vt:lpstr>Exercise Schedule</vt:lpstr>
      <vt:lpstr>Exercise Staffing</vt:lpstr>
      <vt:lpstr>Exercise Planning Team</vt:lpstr>
      <vt:lpstr>Post-Exercise Follow-Up Requirements</vt:lpstr>
      <vt:lpstr>Post-Exercise Planning Timeline</vt:lpstr>
      <vt:lpstr>Outstanding Items</vt:lpstr>
      <vt:lpstr>Action Items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ACRP Planning Meeting Template</dc:title>
  <dc:creator>Kelsey Ostergren</dc:creator>
  <cp:lastModifiedBy>Kelsey Ostergren</cp:lastModifiedBy>
  <cp:revision>3</cp:revision>
  <dcterms:created xsi:type="dcterms:W3CDTF">2025-10-21T19:01:47Z</dcterms:created>
  <dcterms:modified xsi:type="dcterms:W3CDTF">2025-12-17T14:06:08Z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0x01010060085BF1D4D9E647B5CD6826DFCB93F1</vt:lpwstr>
  </property>
</Properties>
</file>