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4"/>
  </p:notesMasterIdLst>
  <p:handoutMasterIdLst>
    <p:handoutMasterId r:id="rId35"/>
  </p:handoutMasterIdLst>
  <p:sldIdLst>
    <p:sldId id="313" r:id="rId5"/>
    <p:sldId id="257" r:id="rId6"/>
    <p:sldId id="364" r:id="rId7"/>
    <p:sldId id="345" r:id="rId8"/>
    <p:sldId id="371" r:id="rId9"/>
    <p:sldId id="365" r:id="rId10"/>
    <p:sldId id="366" r:id="rId11"/>
    <p:sldId id="367" r:id="rId12"/>
    <p:sldId id="357" r:id="rId13"/>
    <p:sldId id="264" r:id="rId14"/>
    <p:sldId id="332" r:id="rId15"/>
    <p:sldId id="343" r:id="rId16"/>
    <p:sldId id="333" r:id="rId17"/>
    <p:sldId id="370" r:id="rId18"/>
    <p:sldId id="335" r:id="rId19"/>
    <p:sldId id="361" r:id="rId20"/>
    <p:sldId id="368" r:id="rId21"/>
    <p:sldId id="338" r:id="rId22"/>
    <p:sldId id="369" r:id="rId23"/>
    <p:sldId id="362" r:id="rId24"/>
    <p:sldId id="344" r:id="rId25"/>
    <p:sldId id="355" r:id="rId26"/>
    <p:sldId id="356" r:id="rId27"/>
    <p:sldId id="372" r:id="rId28"/>
    <p:sldId id="363" r:id="rId29"/>
    <p:sldId id="277" r:id="rId30"/>
    <p:sldId id="278" r:id="rId31"/>
    <p:sldId id="342" r:id="rId32"/>
    <p:sldId id="341"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599B9B"/>
    <a:srgbClr val="005792"/>
    <a:srgbClr val="000000"/>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82860" autoAdjust="0"/>
  </p:normalViewPr>
  <p:slideViewPr>
    <p:cSldViewPr snapToGrid="0">
      <p:cViewPr varScale="1">
        <p:scale>
          <a:sx n="68" d="100"/>
          <a:sy n="68" d="100"/>
        </p:scale>
        <p:origin x="72" y="648"/>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11/27/2024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11/27/2024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328594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347699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BDC5B8-C23E-49BA-9EB3-859A4C84E552}"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09041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36611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417178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398877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212230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83860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74605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342936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1710956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211263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24</a:t>
            </a:fld>
            <a:endParaRPr lang="en-US" dirty="0"/>
          </a:p>
        </p:txBody>
      </p:sp>
    </p:spTree>
    <p:extLst>
      <p:ext uri="{BB962C8B-B14F-4D97-AF65-F5344CB8AC3E}">
        <p14:creationId xmlns:p14="http://schemas.microsoft.com/office/powerpoint/2010/main" val="3421064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25</a:t>
            </a:fld>
            <a:endParaRPr lang="en-US" dirty="0"/>
          </a:p>
        </p:txBody>
      </p:sp>
    </p:spTree>
    <p:extLst>
      <p:ext uri="{BB962C8B-B14F-4D97-AF65-F5344CB8AC3E}">
        <p14:creationId xmlns:p14="http://schemas.microsoft.com/office/powerpoint/2010/main" val="3429365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26</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27</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178428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BDC5B8-C23E-49BA-9EB3-859A4C84E552}"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12603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256683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5801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336041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ildlife.faa.gov/add"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a.gov/airports/resources/advisory_circulars/index.cfm/go/document.information/documentID/1020779"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a.gov/airports/resources/advisory_circulars/index.cfm/go/document.information/documentID/1037215"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www.faa.gov/regulations_policies/advisory_circulars/index.cfm/go/document.information/documentid/1020779" TargetMode="External"/><Relationship Id="rId4" Type="http://schemas.openxmlformats.org/officeDocument/2006/relationships/hyperlink" Target="https://www.faa.gov/regulations_policies/advisory_circulars/index.cfm/go/document.information/documentID/1042987"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7226/22091" TargetMode="External"/><Relationship Id="rId2" Type="http://schemas.openxmlformats.org/officeDocument/2006/relationships/hyperlink" Target="https://doi.org/10.17226/22949" TargetMode="External"/><Relationship Id="rId1" Type="http://schemas.openxmlformats.org/officeDocument/2006/relationships/slideLayout" Target="../slideLayouts/slideLayout6.xml"/><Relationship Id="rId4" Type="http://schemas.openxmlformats.org/officeDocument/2006/relationships/hyperlink" Target="https://www.fws.gov/service/3-200-13-migratory-bird-depred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968065" y="3014802"/>
            <a:ext cx="4885267" cy="645313"/>
          </a:xfrm>
        </p:spPr>
        <p:txBody>
          <a:bodyPr/>
          <a:lstStyle/>
          <a:p>
            <a:pPr algn="r"/>
            <a:r>
              <a:rPr lang="en-US" dirty="0">
                <a:solidFill>
                  <a:schemeClr val="accent6"/>
                </a:solidFill>
              </a:rPr>
              <a:t>Wildlife Habitat Management and Control for Part 139 Airports Training Course </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Land-Use Wildlife Attractants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5486399" cy="4448503"/>
          </a:xfrm>
        </p:spPr>
        <p:txBody>
          <a:bodyPr>
            <a:normAutofit lnSpcReduction="10000"/>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Knowing what attractants are present around the airport will help you determine how to manage wildlife hazards.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Common land-use attractants are: </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Solid waste landfills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Water management facilities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Water resources (e.g., wetlands)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Agriculture fields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Golf courses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Landscaping</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Wildlife preserves or refuges</a:t>
            </a:r>
          </a:p>
          <a:p>
            <a:endParaRPr lang="en-US" sz="2000" dirty="0">
              <a:solidFill>
                <a:schemeClr val="accent6"/>
              </a:solidFill>
              <a:latin typeface="+mj-lt"/>
            </a:endParaRPr>
          </a:p>
        </p:txBody>
      </p:sp>
      <p:pic>
        <p:nvPicPr>
          <p:cNvPr id="2" name="Picture 1" descr="A group of geese on a field">
            <a:extLst>
              <a:ext uri="{FF2B5EF4-FFF2-40B4-BE49-F238E27FC236}">
                <a16:creationId xmlns:a16="http://schemas.microsoft.com/office/drawing/2014/main" id="{E517CD38-0927-894C-4971-70C79C1732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4398" y="1472873"/>
            <a:ext cx="5887602" cy="3918934"/>
          </a:xfrm>
          <a:prstGeom prst="rect">
            <a:avLst/>
          </a:prstGeom>
        </p:spPr>
      </p:pic>
      <p:sp>
        <p:nvSpPr>
          <p:cNvPr id="3" name="TextBox 2">
            <a:extLst>
              <a:ext uri="{FF2B5EF4-FFF2-40B4-BE49-F238E27FC236}">
                <a16:creationId xmlns:a16="http://schemas.microsoft.com/office/drawing/2014/main" id="{56674AA2-569A-26F9-2241-473765B0E94B}"/>
              </a:ext>
            </a:extLst>
          </p:cNvPr>
          <p:cNvSpPr txBox="1"/>
          <p:nvPr/>
        </p:nvSpPr>
        <p:spPr>
          <a:xfrm>
            <a:off x="609600" y="5619304"/>
            <a:ext cx="8695388" cy="553998"/>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a:solidFill>
                  <a:schemeClr val="accent6"/>
                </a:solidFill>
              </a:rPr>
              <a:t>Cleary, E.C. and A. Dickey. 2010. </a:t>
            </a:r>
            <a:r>
              <a:rPr lang="en-US" sz="1000" i="1" dirty="0">
                <a:solidFill>
                  <a:schemeClr val="accent6"/>
                </a:solidFill>
              </a:rPr>
              <a:t>ACRP Report 32: Guidebook for Addressing Aircraft/Wildlife Hazards at General Aviation Airports. </a:t>
            </a:r>
            <a:r>
              <a:rPr lang="en-US" sz="1000" dirty="0">
                <a:solidFill>
                  <a:schemeClr val="accent6"/>
                </a:solidFill>
              </a:rPr>
              <a:t>Transportation Research Board of the National Academies, Washington, D.C. https://doi.org/10.17226/22949</a:t>
            </a:r>
          </a:p>
          <a:p>
            <a:endParaRPr lang="en-US" sz="1000" dirty="0">
              <a:solidFill>
                <a:schemeClr val="accent6"/>
              </a:solidFill>
            </a:endParaRPr>
          </a:p>
        </p:txBody>
      </p:sp>
    </p:spTree>
    <p:extLst>
      <p:ext uri="{BB962C8B-B14F-4D97-AF65-F5344CB8AC3E}">
        <p14:creationId xmlns:p14="http://schemas.microsoft.com/office/powerpoint/2010/main" val="122060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Attractants During Construction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95185" cy="4572000"/>
          </a:xfrm>
        </p:spPr>
        <p:txBody>
          <a:bodyPr>
            <a:normAutofit/>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Construction projects can introduce wildlife attractants at your airport.</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Common construction project attractants are:</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Staging and stockpile areas that attract rodents</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Pits and depressions that fill with water after a rain</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Clogged drainage ditches causing standing water</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Food trash and other wastes attracting insects, rodents, and birds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Monitor construction sites, staging areas, and haul routes daily for potential wildlife hazards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Provide guidance to construction crews regarding the importance of minimizing wildlife attractants (e.g., reducing trash </a:t>
            </a:r>
            <a:r>
              <a:rPr lang="en-US" sz="2000" dirty="0">
                <a:solidFill>
                  <a:schemeClr val="accent6"/>
                </a:solidFill>
                <a:latin typeface="+mn-lt"/>
                <a:ea typeface="Calibri" panose="020F0502020204030204" pitchFamily="34" charset="0"/>
                <a:cs typeface="Times New Roman" panose="02020603050405020304" pitchFamily="18" charset="0"/>
              </a:rPr>
              <a:t>related to lunch breaks)</a:t>
            </a:r>
            <a:r>
              <a:rPr lang="en-US" sz="2000" dirty="0">
                <a:solidFill>
                  <a:schemeClr val="accent6"/>
                </a:solidFill>
                <a:effectLst/>
                <a:latin typeface="+mn-lt"/>
                <a:ea typeface="Calibri" panose="020F0502020204030204" pitchFamily="34" charset="0"/>
                <a:cs typeface="Times New Roman" panose="02020603050405020304" pitchFamily="18" charset="0"/>
              </a:rPr>
              <a:t> </a:t>
            </a:r>
          </a:p>
          <a:p>
            <a:endParaRPr lang="en-US" sz="2000" dirty="0">
              <a:solidFill>
                <a:schemeClr val="accent6"/>
              </a:solidFill>
              <a:latin typeface="+mj-lt"/>
            </a:endParaRPr>
          </a:p>
        </p:txBody>
      </p:sp>
      <p:sp>
        <p:nvSpPr>
          <p:cNvPr id="4" name="TextBox 3">
            <a:extLst>
              <a:ext uri="{FF2B5EF4-FFF2-40B4-BE49-F238E27FC236}">
                <a16:creationId xmlns:a16="http://schemas.microsoft.com/office/drawing/2014/main" id="{0CB8C0C5-1E7C-E06D-89BA-1DC814F00BCC}"/>
              </a:ext>
            </a:extLst>
          </p:cNvPr>
          <p:cNvSpPr txBox="1"/>
          <p:nvPr/>
        </p:nvSpPr>
        <p:spPr>
          <a:xfrm>
            <a:off x="2795953" y="5654979"/>
            <a:ext cx="9108832" cy="553998"/>
          </a:xfrm>
          <a:prstGeom prst="rect">
            <a:avLst/>
          </a:prstGeom>
          <a:noFill/>
        </p:spPr>
        <p:txBody>
          <a:bodyPr wrap="square" rtlCol="0">
            <a:spAutoFit/>
          </a:bodyPr>
          <a:lstStyle/>
          <a:p>
            <a:r>
              <a:rPr lang="en-US" sz="1000" dirty="0">
                <a:solidFill>
                  <a:schemeClr val="accent6"/>
                </a:solidFill>
              </a:rPr>
              <a:t>Source: ICAO. 2020. </a:t>
            </a:r>
            <a:r>
              <a:rPr lang="en-US" sz="1000" i="1" dirty="0">
                <a:solidFill>
                  <a:schemeClr val="accent6"/>
                </a:solidFill>
              </a:rPr>
              <a:t>Airport Services Manual, Wildlife Control and Reduction. </a:t>
            </a:r>
            <a:r>
              <a:rPr lang="en-US" sz="1000" dirty="0">
                <a:solidFill>
                  <a:schemeClr val="accent6"/>
                </a:solidFill>
              </a:rPr>
              <a:t>https://store.icao.int/en/airport-services-manual-part-iii-wildlife-hazard-management-doc-9137p3</a:t>
            </a:r>
          </a:p>
          <a:p>
            <a:endParaRPr lang="en-US" sz="1000" dirty="0">
              <a:solidFill>
                <a:schemeClr val="accent6"/>
              </a:solidFill>
            </a:endParaRPr>
          </a:p>
        </p:txBody>
      </p:sp>
    </p:spTree>
    <p:extLst>
      <p:ext uri="{BB962C8B-B14F-4D97-AF65-F5344CB8AC3E}">
        <p14:creationId xmlns:p14="http://schemas.microsoft.com/office/powerpoint/2010/main" val="398044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79C9-8D72-D790-87E4-9703991A0C4E}"/>
              </a:ext>
            </a:extLst>
          </p:cNvPr>
          <p:cNvSpPr>
            <a:spLocks noGrp="1"/>
          </p:cNvSpPr>
          <p:nvPr>
            <p:ph type="title"/>
          </p:nvPr>
        </p:nvSpPr>
        <p:spPr/>
        <p:txBody>
          <a:bodyPr/>
          <a:lstStyle/>
          <a:p>
            <a:r>
              <a:rPr lang="en-US" b="0" dirty="0"/>
              <a:t>Wildlife Control Training</a:t>
            </a:r>
          </a:p>
        </p:txBody>
      </p:sp>
      <p:sp>
        <p:nvSpPr>
          <p:cNvPr id="3" name="Text Placeholder 2">
            <a:extLst>
              <a:ext uri="{FF2B5EF4-FFF2-40B4-BE49-F238E27FC236}">
                <a16:creationId xmlns:a16="http://schemas.microsoft.com/office/drawing/2014/main" id="{F6EE22FB-1076-36F1-8F6D-077EA0FC4FB0}"/>
              </a:ext>
            </a:extLst>
          </p:cNvPr>
          <p:cNvSpPr>
            <a:spLocks noGrp="1"/>
          </p:cNvSpPr>
          <p:nvPr>
            <p:ph type="body" idx="1"/>
          </p:nvPr>
        </p:nvSpPr>
        <p:spPr>
          <a:xfrm>
            <a:off x="609599" y="1538439"/>
            <a:ext cx="10566399" cy="914399"/>
          </a:xfrm>
        </p:spPr>
        <p:txBody>
          <a:bodyPr/>
          <a:lstStyle/>
          <a:p>
            <a:r>
              <a:rPr lang="en-US" sz="2000" b="0" dirty="0">
                <a:solidFill>
                  <a:schemeClr val="accent6"/>
                </a:solidFill>
                <a:effectLst/>
                <a:latin typeface="+mn-lt"/>
                <a:ea typeface="Calibri" panose="020F0502020204030204" pitchFamily="34" charset="0"/>
                <a:cs typeface="Times New Roman" panose="02020603050405020304" pitchFamily="18" charset="0"/>
              </a:rPr>
              <a:t>A comprehensive airport wildlife control training program should include the following elements</a:t>
            </a:r>
            <a:r>
              <a:rPr lang="en-US" sz="2000" dirty="0">
                <a:solidFill>
                  <a:schemeClr val="accent6"/>
                </a:solidFill>
                <a:effectLst/>
                <a:latin typeface="+mn-lt"/>
                <a:ea typeface="Calibri" panose="020F0502020204030204" pitchFamily="34" charset="0"/>
                <a:cs typeface="Times New Roman" panose="02020603050405020304" pitchFamily="18" charset="0"/>
              </a:rPr>
              <a:t>:</a:t>
            </a:r>
          </a:p>
          <a:p>
            <a:endParaRPr lang="en-US" sz="2000" dirty="0"/>
          </a:p>
        </p:txBody>
      </p:sp>
      <p:sp>
        <p:nvSpPr>
          <p:cNvPr id="4" name="Content Placeholder 3">
            <a:extLst>
              <a:ext uri="{FF2B5EF4-FFF2-40B4-BE49-F238E27FC236}">
                <a16:creationId xmlns:a16="http://schemas.microsoft.com/office/drawing/2014/main" id="{07C2F2CD-4B7F-8656-0AE3-BC9C796EF75B}"/>
              </a:ext>
            </a:extLst>
          </p:cNvPr>
          <p:cNvSpPr>
            <a:spLocks noGrp="1"/>
          </p:cNvSpPr>
          <p:nvPr>
            <p:ph sz="half" idx="2"/>
          </p:nvPr>
        </p:nvSpPr>
        <p:spPr>
          <a:xfrm>
            <a:off x="609600" y="2267716"/>
            <a:ext cx="5486400" cy="3733800"/>
          </a:xfrm>
        </p:spPr>
        <p:txBody>
          <a:bodyPr/>
          <a:lstStyle/>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Bird identification</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Mammal identification</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Basic life history of common species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Habitat preferences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Feeding behaviors and food preferences</a:t>
            </a:r>
          </a:p>
          <a:p>
            <a:endParaRPr lang="en-US" sz="2000" dirty="0"/>
          </a:p>
        </p:txBody>
      </p:sp>
      <p:sp>
        <p:nvSpPr>
          <p:cNvPr id="6" name="Content Placeholder 5">
            <a:extLst>
              <a:ext uri="{FF2B5EF4-FFF2-40B4-BE49-F238E27FC236}">
                <a16:creationId xmlns:a16="http://schemas.microsoft.com/office/drawing/2014/main" id="{69487B9B-77FA-E072-3544-F9ED91F3F686}"/>
              </a:ext>
            </a:extLst>
          </p:cNvPr>
          <p:cNvSpPr>
            <a:spLocks noGrp="1"/>
          </p:cNvSpPr>
          <p:nvPr>
            <p:ph sz="half" idx="11"/>
          </p:nvPr>
        </p:nvSpPr>
        <p:spPr>
          <a:xfrm>
            <a:off x="6096000" y="2267716"/>
            <a:ext cx="5080000" cy="3733800"/>
          </a:xfrm>
        </p:spPr>
        <p:txBody>
          <a:bodyPr/>
          <a:lstStyle/>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Daily movement patterns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Breeding and migration schedules </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Wildlife environmental laws and regulations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effectLst/>
                <a:latin typeface="+mn-lt"/>
                <a:ea typeface="Calibri" panose="020F0502020204030204" pitchFamily="34" charset="0"/>
                <a:cs typeface="Times New Roman" panose="02020603050405020304" pitchFamily="18" charset="0"/>
              </a:rPr>
              <a:t>Control techniques</a:t>
            </a:r>
          </a:p>
          <a:p>
            <a:pPr marL="342900" marR="0" indent="-342900">
              <a:lnSpc>
                <a:spcPct val="107000"/>
              </a:lnSpc>
              <a:spcBef>
                <a:spcPts val="0"/>
              </a:spcBef>
              <a:spcAft>
                <a:spcPts val="800"/>
              </a:spcAft>
              <a:buFont typeface="Arial" panose="020B0604020202020204" pitchFamily="34" charset="0"/>
              <a:buChar char="•"/>
            </a:pPr>
            <a:r>
              <a:rPr lang="en-US" sz="2000" b="0" dirty="0">
                <a:solidFill>
                  <a:schemeClr val="accent6"/>
                </a:solidFill>
                <a:latin typeface="+mn-lt"/>
                <a:ea typeface="Calibri" panose="020F0502020204030204" pitchFamily="34" charset="0"/>
                <a:cs typeface="Times New Roman" panose="02020603050405020304" pitchFamily="18" charset="0"/>
              </a:rPr>
              <a:t>Recordkeeping and strike reporting</a:t>
            </a:r>
            <a:endParaRPr lang="en-US" sz="2000" b="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96336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Control Strategies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9357360"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Four basic control strategies are available to mitigate wildlife problems on airports (strategies may need to account for threatened and endangered species):</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Aircraft flight schedule modification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Habitat modification and exclusion</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Repellent and harassment techniques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removal – federal and state depredation permits may be required</a:t>
            </a:r>
          </a:p>
          <a:p>
            <a:pPr marR="0" lvl="0">
              <a:lnSpc>
                <a:spcPct val="107000"/>
              </a:lnSpc>
              <a:spcBef>
                <a:spcPts val="0"/>
              </a:spcBef>
              <a:spcAft>
                <a:spcPts val="0"/>
              </a:spcAft>
            </a:pPr>
            <a:endParaRPr lang="en-US" sz="2000" dirty="0">
              <a:solidFill>
                <a:schemeClr val="accent6"/>
              </a:solidFill>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2000" dirty="0">
                <a:solidFill>
                  <a:schemeClr val="accent6"/>
                </a:solidFill>
                <a:latin typeface="+mn-lt"/>
                <a:ea typeface="Calibri" panose="020F0502020204030204" pitchFamily="34" charset="0"/>
                <a:cs typeface="Times New Roman" panose="02020603050405020304" pitchFamily="18" charset="0"/>
              </a:rPr>
              <a:t>Off-airport control strategies can be influenced by airport overlays, airport perimeter limits of separation, and zoning restrictions in vicinity of the airport.</a:t>
            </a:r>
          </a:p>
          <a:p>
            <a:pPr marR="0" lvl="0">
              <a:lnSpc>
                <a:spcPct val="107000"/>
              </a:lnSpc>
              <a:spcBef>
                <a:spcPts val="0"/>
              </a:spcBef>
              <a:spcAft>
                <a:spcPts val="0"/>
              </a:spcAft>
            </a:pPr>
            <a:endParaRPr lang="en-US" sz="2000" dirty="0">
              <a:solidFill>
                <a:schemeClr val="accent6"/>
              </a:solidFill>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136674" y="5581830"/>
            <a:ext cx="906193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
        <p:nvSpPr>
          <p:cNvPr id="7" name="Speech Bubble: Rectangle 6">
            <a:extLst>
              <a:ext uri="{FF2B5EF4-FFF2-40B4-BE49-F238E27FC236}">
                <a16:creationId xmlns:a16="http://schemas.microsoft.com/office/drawing/2014/main" id="{165EBF7E-559E-6E8A-F4FC-2590AA729A7B}"/>
              </a:ext>
            </a:extLst>
          </p:cNvPr>
          <p:cNvSpPr/>
          <p:nvPr/>
        </p:nvSpPr>
        <p:spPr bwMode="auto">
          <a:xfrm>
            <a:off x="6042660" y="4865043"/>
            <a:ext cx="6149340" cy="83820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Staff members conducting repellent and harassment techniques should obtain training by a QAWB.</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4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Control Methods and Techniques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4905"/>
            <a:ext cx="10871200" cy="4370261"/>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following wildlife control methods and techniques can be implemented to deter wildlife:</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Install wildlife fencing, sometimes with underground skirting to keep mammals off aircraft movement areas. Fencing must be maintained so agile mammals, such as coyotes and deer, that take full advantage of poorly maintained fences are kept out.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Daily wildlife patrols conducted by airport staff</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Clear fields of bird nests (depending on species and time of year), small-animal carcasses, and debris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Use runway sweeps in vehicles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Propane cannons, pyrotechnics, and falconers to scare away wildlife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Trapping and translocating and limited lethal reinforcement to eliminate stubborn wildlife that habituate to nonlethal methods</a:t>
            </a:r>
          </a:p>
          <a:p>
            <a:pPr marL="342900" marR="0" lvl="0" indent="-342900">
              <a:lnSpc>
                <a:spcPct val="107000"/>
              </a:lnSpc>
              <a:spcBef>
                <a:spcPts val="0"/>
              </a:spcBef>
              <a:spcAft>
                <a:spcPts val="0"/>
              </a:spcAft>
              <a:buFont typeface="Arial" panose="020B0604020202020204" pitchFamily="34" charset="0"/>
              <a:buChar char="•"/>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p>
            <a:endParaRPr lang="en-US" sz="1800" dirty="0">
              <a:solidFill>
                <a:schemeClr val="accent6"/>
              </a:solidFill>
            </a:endParaRPr>
          </a:p>
        </p:txBody>
      </p:sp>
      <p:sp>
        <p:nvSpPr>
          <p:cNvPr id="3" name="TextBox 2">
            <a:extLst>
              <a:ext uri="{FF2B5EF4-FFF2-40B4-BE49-F238E27FC236}">
                <a16:creationId xmlns:a16="http://schemas.microsoft.com/office/drawing/2014/main" id="{1B34B5FE-A531-FDF3-C0FB-FDF0FC1B66BC}"/>
              </a:ext>
            </a:extLst>
          </p:cNvPr>
          <p:cNvSpPr txBox="1"/>
          <p:nvPr/>
        </p:nvSpPr>
        <p:spPr>
          <a:xfrm>
            <a:off x="3413761" y="5558167"/>
            <a:ext cx="8695388" cy="553998"/>
          </a:xfrm>
          <a:prstGeom prst="rect">
            <a:avLst/>
          </a:prstGeom>
          <a:noFill/>
        </p:spPr>
        <p:txBody>
          <a:bodyPr wrap="square" rtlCol="0">
            <a:spAutoFit/>
          </a:bodyPr>
          <a:lstStyle/>
          <a:p>
            <a:pPr>
              <a:defRPr/>
            </a:pP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Source:</a:t>
            </a:r>
            <a:r>
              <a:rPr kumimoji="0" lang="en-US" sz="1000" b="0" i="1" u="none" strike="noStrike" kern="1200" cap="none" spc="0" normalizeH="0" baseline="0" noProof="0" dirty="0">
                <a:ln>
                  <a:noFill/>
                </a:ln>
                <a:solidFill>
                  <a:srgbClr val="47391D"/>
                </a:solidFill>
                <a:effectLst/>
                <a:uLnTx/>
                <a:uFillTx/>
                <a:latin typeface="Times" pitchFamily="18" charset="0"/>
                <a:ea typeface="+mn-ea"/>
                <a:cs typeface="+mn-cs"/>
              </a:rPr>
              <a:t> </a:t>
            </a:r>
            <a:r>
              <a:rPr lang="en-US" sz="1000" dirty="0">
                <a:solidFill>
                  <a:schemeClr val="accent6"/>
                </a:solidFill>
              </a:rPr>
              <a:t>Cleary, E.C. and A. Dickey. 2010. </a:t>
            </a:r>
            <a:r>
              <a:rPr lang="en-US" sz="1000" i="1" dirty="0">
                <a:solidFill>
                  <a:schemeClr val="accent6"/>
                </a:solidFill>
              </a:rPr>
              <a:t>ACRP Report 32: Guidebook for Addressing Aircraft/Wildlife Hazards at General Aviation Airports. </a:t>
            </a:r>
            <a:r>
              <a:rPr lang="en-US" sz="1000" dirty="0">
                <a:solidFill>
                  <a:schemeClr val="accent6"/>
                </a:solidFill>
              </a:rPr>
              <a:t>Transportation Research Board of the National Academies, Washington, D.C. https://doi.org/10.17226/22949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endParaRPr>
          </a:p>
        </p:txBody>
      </p:sp>
    </p:spTree>
    <p:extLst>
      <p:ext uri="{BB962C8B-B14F-4D97-AF65-F5344CB8AC3E}">
        <p14:creationId xmlns:p14="http://schemas.microsoft.com/office/powerpoint/2010/main" val="106804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Site Visit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2" y="1377464"/>
            <a:ext cx="7171763" cy="4201687"/>
          </a:xfrm>
        </p:spPr>
        <p:txBody>
          <a:bodyPr/>
          <a:lstStyle/>
          <a:p>
            <a:pPr marR="0" lvl="0">
              <a:lnSpc>
                <a:spcPct val="107000"/>
              </a:lnSpc>
              <a:spcBef>
                <a:spcPts val="0"/>
              </a:spcBef>
              <a:spcAft>
                <a:spcPts val="600"/>
              </a:spcAft>
            </a:pPr>
            <a:r>
              <a:rPr lang="en-US" sz="1700" dirty="0">
                <a:solidFill>
                  <a:schemeClr val="accent6"/>
                </a:solidFill>
                <a:effectLst/>
                <a:latin typeface="+mn-lt"/>
                <a:ea typeface="Calibri" panose="020F0502020204030204" pitchFamily="34" charset="0"/>
                <a:cs typeface="Times New Roman" panose="02020603050405020304" pitchFamily="18" charset="0"/>
              </a:rPr>
              <a:t>A Wildlife Hazard Site Visit (WHSV) is used to evaluate potential hazards on and near airports.</a:t>
            </a:r>
          </a:p>
          <a:p>
            <a:pPr marL="342900" marR="0" lvl="0" indent="-342900">
              <a:lnSpc>
                <a:spcPct val="107000"/>
              </a:lnSpc>
              <a:spcBef>
                <a:spcPts val="0"/>
              </a:spcBef>
              <a:spcAft>
                <a:spcPts val="600"/>
              </a:spcAft>
              <a:buFont typeface="Arial" panose="020B0604020202020204" pitchFamily="34" charset="0"/>
              <a:buChar char="•"/>
            </a:pPr>
            <a:r>
              <a:rPr lang="en-US" sz="1700" dirty="0">
                <a:solidFill>
                  <a:schemeClr val="accent6"/>
                </a:solidFill>
                <a:effectLst/>
                <a:latin typeface="+mn-lt"/>
                <a:ea typeface="Calibri" panose="020F0502020204030204" pitchFamily="34" charset="0"/>
                <a:cs typeface="Times New Roman" panose="02020603050405020304" pitchFamily="18" charset="0"/>
              </a:rPr>
              <a:t>The WHSV:</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Provides mitigation recommendations</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Determines whether a full Wildlife Hazard Assessment (WHA) is necessary</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Lasts one to three days for data collection and field observations</a:t>
            </a:r>
          </a:p>
          <a:p>
            <a:pPr marL="1085850" lvl="1" indent="-342900">
              <a:lnSpc>
                <a:spcPct val="107000"/>
              </a:lnSpc>
              <a:spcBef>
                <a:spcPts val="0"/>
              </a:spcBef>
              <a:spcAft>
                <a:spcPts val="600"/>
              </a:spcAft>
              <a:buFont typeface="Courier New" panose="02070309020205020404" pitchFamily="49" charset="0"/>
              <a:buChar char="o"/>
            </a:pPr>
            <a:r>
              <a:rPr lang="en-US" sz="1700" dirty="0">
                <a:solidFill>
                  <a:schemeClr val="accent6"/>
                </a:solidFill>
                <a:effectLst/>
                <a:latin typeface="+mn-lt"/>
                <a:ea typeface="Calibri" panose="020F0502020204030204" pitchFamily="34" charset="0"/>
                <a:cs typeface="Times New Roman" panose="02020603050405020304" pitchFamily="18" charset="0"/>
              </a:rPr>
              <a:t>Includes a final report with recommendations to the airport</a:t>
            </a:r>
          </a:p>
          <a:p>
            <a:pPr marL="342900" marR="0" lvl="0" indent="-342900">
              <a:lnSpc>
                <a:spcPct val="107000"/>
              </a:lnSpc>
              <a:spcBef>
                <a:spcPts val="0"/>
              </a:spcBef>
              <a:spcAft>
                <a:spcPts val="600"/>
              </a:spcAft>
              <a:buFont typeface="Arial" panose="020B0604020202020204" pitchFamily="34" charset="0"/>
              <a:buChar char="•"/>
            </a:pPr>
            <a:r>
              <a:rPr lang="en-US" sz="1700" dirty="0">
                <a:solidFill>
                  <a:schemeClr val="accent6"/>
                </a:solidFill>
                <a:effectLst/>
                <a:latin typeface="+mn-lt"/>
                <a:ea typeface="Calibri" panose="020F0502020204030204" pitchFamily="34" charset="0"/>
                <a:cs typeface="Times New Roman" panose="02020603050405020304" pitchFamily="18" charset="0"/>
              </a:rPr>
              <a:t>The WHSV should be completed by a QAWB</a:t>
            </a:r>
          </a:p>
          <a:p>
            <a:pPr marL="342900" marR="0" lvl="0" indent="-342900">
              <a:lnSpc>
                <a:spcPct val="107000"/>
              </a:lnSpc>
              <a:spcBef>
                <a:spcPts val="0"/>
              </a:spcBef>
              <a:spcAft>
                <a:spcPts val="600"/>
              </a:spcAft>
              <a:buFont typeface="Arial" panose="020B0604020202020204" pitchFamily="34" charset="0"/>
              <a:buChar char="•"/>
            </a:pPr>
            <a:r>
              <a:rPr lang="en-US" sz="1700" dirty="0">
                <a:solidFill>
                  <a:schemeClr val="accent6"/>
                </a:solidFill>
                <a:effectLst/>
                <a:latin typeface="+mn-lt"/>
                <a:ea typeface="Calibri" panose="020F0502020204030204" pitchFamily="34" charset="0"/>
                <a:cs typeface="Times New Roman" panose="02020603050405020304" pitchFamily="18" charset="0"/>
              </a:rPr>
              <a:t>FAA makes Airport Improvement Program (AIP) grants available for WHSV surveys and select wildlife-related capital improvement projects (e.g., wildlife fencing and wetlands mitigation) </a:t>
            </a:r>
            <a:endParaRPr lang="en-US" sz="17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609600" y="5579151"/>
            <a:ext cx="9829798" cy="553998"/>
          </a:xfrm>
          <a:prstGeom prst="rect">
            <a:avLst/>
          </a:prstGeom>
          <a:noFill/>
        </p:spPr>
        <p:txBody>
          <a:bodyPr wrap="square" rtlCol="0">
            <a:spAutoFit/>
          </a:bodyPr>
          <a:lstStyle/>
          <a:p>
            <a:r>
              <a:rPr lang="en-US" sz="1000" dirty="0">
                <a:solidFill>
                  <a:schemeClr val="accent6"/>
                </a:solidFill>
              </a:rPr>
              <a:t>Text 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pic>
        <p:nvPicPr>
          <p:cNvPr id="3" name="Picture 2" descr="Airport Wildlife Fence">
            <a:extLst>
              <a:ext uri="{FF2B5EF4-FFF2-40B4-BE49-F238E27FC236}">
                <a16:creationId xmlns:a16="http://schemas.microsoft.com/office/drawing/2014/main" id="{273196E9-B65C-8019-18CE-D174DFEE8C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82" r="1211"/>
          <a:stretch/>
        </p:blipFill>
        <p:spPr>
          <a:xfrm>
            <a:off x="7781365" y="1278849"/>
            <a:ext cx="4401669" cy="3888047"/>
          </a:xfrm>
          <a:prstGeom prst="rect">
            <a:avLst/>
          </a:prstGeom>
          <a:ln>
            <a:noFill/>
          </a:ln>
        </p:spPr>
      </p:pic>
    </p:spTree>
    <p:extLst>
      <p:ext uri="{BB962C8B-B14F-4D97-AF65-F5344CB8AC3E}">
        <p14:creationId xmlns:p14="http://schemas.microsoft.com/office/powerpoint/2010/main" val="7417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Reasons for Conducting a Wildlife Hazard Site Visit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7786255"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Reasons for conducting a Wildlife Hazard Site Visit (WHSV) include: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Any airport trying to quickly evaluate and mitigate potential hazards on and near airports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Non-certified airports wanting to establish a basic Wildlife Hazard Management Plan (WHMP)</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trying to decide if a proposed land use in the vicinity of the airport would increase the potential for wildlife hazards at the airport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Any airport applying for Part 139 certification or any existing Part 139 airport</a:t>
            </a:r>
          </a:p>
        </p:txBody>
      </p:sp>
      <p:sp>
        <p:nvSpPr>
          <p:cNvPr id="2" name="TextBox 1">
            <a:extLst>
              <a:ext uri="{FF2B5EF4-FFF2-40B4-BE49-F238E27FC236}">
                <a16:creationId xmlns:a16="http://schemas.microsoft.com/office/drawing/2014/main" id="{85104F87-AF46-33BA-1D1C-1C53CC2A8A75}"/>
              </a:ext>
            </a:extLst>
          </p:cNvPr>
          <p:cNvSpPr txBox="1"/>
          <p:nvPr/>
        </p:nvSpPr>
        <p:spPr>
          <a:xfrm>
            <a:off x="2272519" y="5598123"/>
            <a:ext cx="9829798" cy="553998"/>
          </a:xfrm>
          <a:prstGeom prst="rect">
            <a:avLst/>
          </a:prstGeom>
          <a:noFill/>
        </p:spPr>
        <p:txBody>
          <a:bodyPr wrap="square" rtlCol="0">
            <a:spAutoFit/>
          </a:bodyPr>
          <a:lstStyle/>
          <a:p>
            <a:r>
              <a:rPr lang="en-US" sz="1000" dirty="0">
                <a:solidFill>
                  <a:schemeClr val="accent6"/>
                </a:solidFill>
              </a:rPr>
              <a:t>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sp>
        <p:nvSpPr>
          <p:cNvPr id="4" name="Speech Bubble: Rectangle 3">
            <a:extLst>
              <a:ext uri="{FF2B5EF4-FFF2-40B4-BE49-F238E27FC236}">
                <a16:creationId xmlns:a16="http://schemas.microsoft.com/office/drawing/2014/main" id="{3F7BB699-9751-A6E7-B477-6B66D3488D6E}"/>
              </a:ext>
            </a:extLst>
          </p:cNvPr>
          <p:cNvSpPr/>
          <p:nvPr/>
        </p:nvSpPr>
        <p:spPr bwMode="auto">
          <a:xfrm>
            <a:off x="8593282" y="1545819"/>
            <a:ext cx="3598718" cy="2538629"/>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fontScale="85000" lnSpcReduction="10000"/>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U.S. Department of Agriculture (USDA) Wildlife Services sponsors the Airport Wildlife Hazards Program, which consists of a nationwide network of more than 400 biologists trained and certified in wildlife hazard management, to assist airports with site visits and wildlife consultations.</a:t>
            </a:r>
          </a:p>
        </p:txBody>
      </p:sp>
    </p:spTree>
    <p:extLst>
      <p:ext uri="{BB962C8B-B14F-4D97-AF65-F5344CB8AC3E}">
        <p14:creationId xmlns:p14="http://schemas.microsoft.com/office/powerpoint/2010/main" val="28303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Assessment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A Wildlife Hazard Assessment (WHA) is an intensive airport study that identifies hazardous wildlife and attractants and serves as the basis for the WHMP, if one is needed. The WHA includes the following: </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12-month hazardous wildlife study</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of two data-collection trips per month, with surveys during morning, afternoon, and evening daylight hours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of one offsite avian survey each quarter</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minimum of one mammal survey each quarter</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Identification of attractants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Identification of trends in wildlife numbers, locations, species and strikes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Recommendation of mitigation methods	</a:t>
            </a:r>
          </a:p>
        </p:txBody>
      </p:sp>
      <p:sp>
        <p:nvSpPr>
          <p:cNvPr id="2" name="TextBox 1">
            <a:extLst>
              <a:ext uri="{FF2B5EF4-FFF2-40B4-BE49-F238E27FC236}">
                <a16:creationId xmlns:a16="http://schemas.microsoft.com/office/drawing/2014/main" id="{85104F87-AF46-33BA-1D1C-1C53CC2A8A75}"/>
              </a:ext>
            </a:extLst>
          </p:cNvPr>
          <p:cNvSpPr txBox="1"/>
          <p:nvPr/>
        </p:nvSpPr>
        <p:spPr>
          <a:xfrm>
            <a:off x="2252199" y="5598123"/>
            <a:ext cx="9829798"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accent6"/>
                </a:solidFill>
              </a:rPr>
              <a:t>Source: </a:t>
            </a: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FAA. 2018. </a:t>
            </a:r>
            <a:r>
              <a:rPr kumimoji="0" lang="en-US" sz="1000" b="0" i="1" u="none" strike="noStrike" kern="1200" cap="none" spc="0" normalizeH="0" baseline="0" noProof="0" dirty="0">
                <a:ln>
                  <a:noFill/>
                </a:ln>
                <a:solidFill>
                  <a:srgbClr val="47391D"/>
                </a:solidFill>
                <a:effectLst/>
                <a:uLnTx/>
                <a:uFillTx/>
                <a:latin typeface="Times" pitchFamily="18" charset="0"/>
                <a:ea typeface="+mn-ea"/>
                <a:cs typeface="+mn-cs"/>
              </a:rPr>
              <a:t>Advisory Circular 150/5200-38: Protocol for the Conduct and Review of Wildlife Hazard Site Visits, Wildlife Hazard Assessments, and Wildlife Hazard Management Plans. </a:t>
            </a: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https://www.faa.gov/regulations_policies/advisory_circulars/index.cfm/go/document.information/documentid/1020779</a:t>
            </a:r>
          </a:p>
          <a:p>
            <a:endParaRPr lang="en-US" sz="1000" dirty="0">
              <a:solidFill>
                <a:schemeClr val="accent6"/>
              </a:solidFill>
            </a:endParaRPr>
          </a:p>
        </p:txBody>
      </p:sp>
    </p:spTree>
    <p:extLst>
      <p:ext uri="{BB962C8B-B14F-4D97-AF65-F5344CB8AC3E}">
        <p14:creationId xmlns:p14="http://schemas.microsoft.com/office/powerpoint/2010/main" val="320553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Management Plan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Wildlife Hazard Management Plan (WHMP) is established to minimize the risk to aviation safety, airport structures</a:t>
            </a:r>
            <a:r>
              <a:rPr lang="en-US" sz="2000" dirty="0">
                <a:solidFill>
                  <a:schemeClr val="accent6"/>
                </a:solidFill>
                <a:latin typeface="+mn-lt"/>
                <a:ea typeface="Calibri" panose="020F0502020204030204" pitchFamily="34" charset="0"/>
                <a:cs typeface="Times New Roman" panose="02020603050405020304" pitchFamily="18" charset="0"/>
              </a:rPr>
              <a:t> or</a:t>
            </a:r>
            <a:r>
              <a:rPr lang="en-US" sz="2000" dirty="0">
                <a:solidFill>
                  <a:schemeClr val="accent6"/>
                </a:solidFill>
                <a:effectLst/>
                <a:latin typeface="+mn-lt"/>
                <a:ea typeface="Calibri" panose="020F0502020204030204" pitchFamily="34" charset="0"/>
                <a:cs typeface="Times New Roman" panose="02020603050405020304" pitchFamily="18" charset="0"/>
              </a:rPr>
              <a:t> equipment, or human health posed by populations of hazardous wildlife on and around the airport. At a minimum, a WHMP:</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Includes measures to decrease wildlife hazards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Prioritizes and determines a target schedule for implementing measures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Identifies resources that the certificate holder will use to implement the plan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Documents wildlife control permits needed</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Provides effective communication to implement the plan and training</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Outlines procedures to review and evaluate the plan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Must be approved by the FAA</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Is required for Part 139 airport certification </a:t>
            </a:r>
          </a:p>
        </p:txBody>
      </p:sp>
      <p:sp>
        <p:nvSpPr>
          <p:cNvPr id="2" name="TextBox 1">
            <a:extLst>
              <a:ext uri="{FF2B5EF4-FFF2-40B4-BE49-F238E27FC236}">
                <a16:creationId xmlns:a16="http://schemas.microsoft.com/office/drawing/2014/main" id="{85104F87-AF46-33BA-1D1C-1C53CC2A8A75}"/>
              </a:ext>
            </a:extLst>
          </p:cNvPr>
          <p:cNvSpPr txBox="1"/>
          <p:nvPr/>
        </p:nvSpPr>
        <p:spPr>
          <a:xfrm>
            <a:off x="2362202" y="5598123"/>
            <a:ext cx="9829798" cy="553998"/>
          </a:xfrm>
          <a:prstGeom prst="rect">
            <a:avLst/>
          </a:prstGeom>
          <a:noFill/>
        </p:spPr>
        <p:txBody>
          <a:bodyPr wrap="square" rtlCol="0">
            <a:spAutoFit/>
          </a:bodyPr>
          <a:lstStyle/>
          <a:p>
            <a:r>
              <a:rPr lang="en-US" sz="1000" dirty="0">
                <a:solidFill>
                  <a:schemeClr val="accent6"/>
                </a:solidFill>
              </a:rPr>
              <a:t>Source: FAA. 2018. </a:t>
            </a:r>
            <a:r>
              <a:rPr lang="en-US" sz="1000" i="1" dirty="0">
                <a:solidFill>
                  <a:schemeClr val="accent6"/>
                </a:solidFill>
              </a:rPr>
              <a:t>Advisory Circular 150/5200-38: Protocol for the Conduct and Review of Wildlife Hazard Site Visits, Wildlife Hazard Assessments, and Wildlife Hazard Management Plans. </a:t>
            </a:r>
            <a:r>
              <a:rPr lang="en-US" sz="1000" dirty="0">
                <a:solidFill>
                  <a:schemeClr val="accent6"/>
                </a:solidFill>
              </a:rPr>
              <a:t>https://www.faa.gov/regulations_policies/advisory_circulars/index.cfm/go/document.information/documentid/1020779</a:t>
            </a:r>
          </a:p>
          <a:p>
            <a:endParaRPr lang="en-US" sz="1000" dirty="0">
              <a:solidFill>
                <a:schemeClr val="accent6"/>
              </a:solidFill>
            </a:endParaRPr>
          </a:p>
        </p:txBody>
      </p:sp>
    </p:spTree>
    <p:extLst>
      <p:ext uri="{BB962C8B-B14F-4D97-AF65-F5344CB8AC3E}">
        <p14:creationId xmlns:p14="http://schemas.microsoft.com/office/powerpoint/2010/main" val="265176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Strike Report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Reporting wildlife strikes is a critical component in determining wildlife hazards and mitigation methods. The FAA’s wildlife strike report is used to capture the important elements related to wildlife strikes.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Report a strike through the </a:t>
            </a:r>
            <a:r>
              <a:rPr lang="en-US" sz="2000" dirty="0">
                <a:solidFill>
                  <a:schemeClr val="accent6"/>
                </a:solidFill>
                <a:effectLst/>
                <a:latin typeface="+mn-lt"/>
                <a:ea typeface="Calibri" panose="020F0502020204030204" pitchFamily="34" charset="0"/>
                <a:cs typeface="Times New Roman" panose="02020603050405020304" pitchFamily="18" charset="0"/>
                <a:hlinkClick r:id="rId3"/>
              </a:rPr>
              <a:t>FAA Wildlife Strike Database</a:t>
            </a:r>
            <a:r>
              <a:rPr lang="en-US" sz="2000" dirty="0">
                <a:solidFill>
                  <a:schemeClr val="accent6"/>
                </a:solidFill>
                <a:effectLst/>
                <a:latin typeface="+mn-lt"/>
                <a:ea typeface="Calibri" panose="020F0502020204030204" pitchFamily="34" charset="0"/>
                <a:cs typeface="Times New Roman" panose="02020603050405020304" pitchFamily="18" charset="0"/>
              </a:rPr>
              <a:t> website</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The critical information to include on a strike report includes date and time, location (airport), phase of flight—or AGL at a minimum—and species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Other useful information includes operator, aircraft make/model, engine make/model, aircraft registration, what part of the aircraft was struck, and damage and estimated costs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74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24712"/>
            <a:ext cx="10972800" cy="4572000"/>
          </a:xfrm>
        </p:spPr>
        <p:txBody>
          <a:bodyPr/>
          <a:lstStyle/>
          <a:p>
            <a:pPr>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This course will provide a high-level overview of wildlife hazards at airports and how FAA wildlife requirements apply to airport management and operations</a:t>
            </a:r>
            <a:endParaRPr lang="en-US" sz="2000" dirty="0">
              <a:solidFill>
                <a:schemeClr val="accent6"/>
              </a:solidFill>
              <a:latin typeface="+mn-lt"/>
            </a:endParaRPr>
          </a:p>
          <a:p>
            <a:pPr>
              <a:spcBef>
                <a:spcPts val="600"/>
              </a:spcBef>
              <a:spcAft>
                <a:spcPts val="600"/>
              </a:spcAft>
            </a:pPr>
            <a:r>
              <a:rPr lang="en-US" sz="2000" dirty="0">
                <a:solidFill>
                  <a:schemeClr val="accent6"/>
                </a:solidFill>
                <a:latin typeface="+mn-lt"/>
              </a:rPr>
              <a:t>In this course, you will learn: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Requirements for airports in relation to wildlife hazard management </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hazard identification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recommended techniques for wildlife control</a:t>
            </a:r>
          </a:p>
          <a:p>
            <a:pPr>
              <a:spcBef>
                <a:spcPts val="600"/>
              </a:spcBef>
              <a:spcAft>
                <a:spcPts val="60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 </a:t>
            </a:r>
          </a:p>
          <a:p>
            <a:pPr>
              <a:spcBef>
                <a:spcPts val="600"/>
              </a:spcBef>
              <a:spcAft>
                <a:spcPts val="600"/>
              </a:spcAft>
            </a:pPr>
            <a:endParaRPr lang="en-US" sz="2000" dirty="0">
              <a:solidFill>
                <a:schemeClr val="accent6"/>
              </a:solidFill>
              <a:latin typeface="+mj-lt"/>
            </a:endParaRPr>
          </a:p>
          <a:p>
            <a:pPr>
              <a:spcBef>
                <a:spcPts val="600"/>
              </a:spcBef>
              <a:spcAft>
                <a:spcPts val="600"/>
              </a:spcAft>
            </a:pPr>
            <a:endParaRPr lang="en-US" sz="2000" dirty="0">
              <a:solidFill>
                <a:schemeClr val="accent6"/>
              </a:solidFill>
              <a:latin typeface="+mj-lt"/>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Tips on Identifying a Species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13164"/>
            <a:ext cx="6558456" cy="4520044"/>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Knowing the exact species provides guidance to the size, behavior, and ecology of the bird in question and is key to tracking species trends as well as focusing preventative measures.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Smithsonian Institution’s Feather Identification Lab can be used to identify species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lab is funded by the FAA, U.S. Air Force, U.S. Navy, and the Smithsonian Institution   </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Smithsonian Institution’s Feather Identification Lab provides microscopic structure, feather matching, and DNA analysis</a:t>
            </a:r>
          </a:p>
        </p:txBody>
      </p:sp>
      <p:sp>
        <p:nvSpPr>
          <p:cNvPr id="7" name="Speech Bubble: Rectangle 6">
            <a:extLst>
              <a:ext uri="{FF2B5EF4-FFF2-40B4-BE49-F238E27FC236}">
                <a16:creationId xmlns:a16="http://schemas.microsoft.com/office/drawing/2014/main" id="{793136C8-40C7-B98D-0268-E540CABEE6C5}"/>
              </a:ext>
            </a:extLst>
          </p:cNvPr>
          <p:cNvSpPr/>
          <p:nvPr/>
        </p:nvSpPr>
        <p:spPr bwMode="auto">
          <a:xfrm>
            <a:off x="7029146" y="3419764"/>
            <a:ext cx="5181600" cy="1070713"/>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Calibri" panose="020F0502020204030204" pitchFamily="34" charset="0"/>
              </a:rPr>
              <a:t>Contact the Smithsonian Institution’s Feather Identification Lab at 202-633-0801.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1B8C4EF-9898-ACBC-FA98-5E4785EEF5AF}"/>
              </a:ext>
            </a:extLst>
          </p:cNvPr>
          <p:cNvSpPr txBox="1"/>
          <p:nvPr/>
        </p:nvSpPr>
        <p:spPr>
          <a:xfrm>
            <a:off x="3148810" y="5554163"/>
            <a:ext cx="906193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Tree>
    <p:extLst>
      <p:ext uri="{BB962C8B-B14F-4D97-AF65-F5344CB8AC3E}">
        <p14:creationId xmlns:p14="http://schemas.microsoft.com/office/powerpoint/2010/main" val="33443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Management Under Part 139 Certification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Part 139 certificated airports have specific requirements: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FAA’s wildlife regulations are contained in Chapter 14 of the Code of Federal Regulations Part 139 and requires that each certificate holder take immediate action to alleviate wildlife hazards whenever they are detected</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that hold Part 139 certificates may use the standards, practices, and recommendations in FAA’s </a:t>
            </a:r>
            <a:r>
              <a:rPr lang="en-US" sz="2000" i="1" dirty="0">
                <a:solidFill>
                  <a:schemeClr val="accent6"/>
                </a:solidFill>
                <a:effectLst/>
                <a:latin typeface="+mn-lt"/>
                <a:ea typeface="Calibri" panose="020F0502020204030204" pitchFamily="34" charset="0"/>
                <a:cs typeface="Times New Roman" panose="02020603050405020304" pitchFamily="18" charset="0"/>
              </a:rPr>
              <a:t>AC 150/5200-33C: Hazardous Wildlife Attractants on or near Airports</a:t>
            </a:r>
            <a:r>
              <a:rPr lang="en-US" sz="2000" dirty="0">
                <a:solidFill>
                  <a:schemeClr val="accent6"/>
                </a:solidFill>
                <a:effectLst/>
                <a:latin typeface="+mn-lt"/>
                <a:ea typeface="Calibri" panose="020F0502020204030204" pitchFamily="34" charset="0"/>
                <a:cs typeface="Times New Roman" panose="02020603050405020304" pitchFamily="18" charset="0"/>
              </a:rPr>
              <a:t> for one means of compliance with the wildlife hazard management requirement of Part 139</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42FA9D5-70B1-745F-970B-807BB8D4EDC2}"/>
              </a:ext>
            </a:extLst>
          </p:cNvPr>
          <p:cNvSpPr txBox="1"/>
          <p:nvPr/>
        </p:nvSpPr>
        <p:spPr>
          <a:xfrm>
            <a:off x="3345180" y="5554163"/>
            <a:ext cx="906193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Tree>
    <p:extLst>
      <p:ext uri="{BB962C8B-B14F-4D97-AF65-F5344CB8AC3E}">
        <p14:creationId xmlns:p14="http://schemas.microsoft.com/office/powerpoint/2010/main" val="409428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 Requirement Under Part 139 Certification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45415"/>
            <a:ext cx="6630956"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A Wildlife Hazard Assessment (WHA) is required for a Part 139 airport when a triggering event occurs, and it must contain at least an evaluation of:</a:t>
            </a:r>
          </a:p>
          <a:p>
            <a:pPr marL="74295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Analysis of circumstances that prompted the assessment</a:t>
            </a:r>
          </a:p>
          <a:p>
            <a:pPr marL="74295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species</a:t>
            </a:r>
          </a:p>
          <a:p>
            <a:pPr marL="74295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Attractants/Habitat</a:t>
            </a:r>
          </a:p>
          <a:p>
            <a:pPr marL="74295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hazards to aircraft</a:t>
            </a:r>
          </a:p>
          <a:p>
            <a:pPr marL="74295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Recommendations to reduce hazards</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pic>
        <p:nvPicPr>
          <p:cNvPr id="8" name="Picture 7" descr="A moose and her calf in the woods&#10;&#10;Description automatically generated">
            <a:extLst>
              <a:ext uri="{FF2B5EF4-FFF2-40B4-BE49-F238E27FC236}">
                <a16:creationId xmlns:a16="http://schemas.microsoft.com/office/drawing/2014/main" id="{52284E7D-706D-405B-5500-F94DCD6B16AA}"/>
              </a:ext>
            </a:extLst>
          </p:cNvPr>
          <p:cNvPicPr>
            <a:picLocks noChangeAspect="1"/>
          </p:cNvPicPr>
          <p:nvPr/>
        </p:nvPicPr>
        <p:blipFill rotWithShape="1">
          <a:blip r:embed="rId3">
            <a:extLst>
              <a:ext uri="{28A0092B-C50C-407E-A947-70E740481C1C}">
                <a14:useLocalDpi xmlns:a14="http://schemas.microsoft.com/office/drawing/2010/main" val="0"/>
              </a:ext>
            </a:extLst>
          </a:blip>
          <a:srcRect l="609" r="1" b="25328"/>
          <a:stretch/>
        </p:blipFill>
        <p:spPr>
          <a:xfrm>
            <a:off x="7240556" y="1307332"/>
            <a:ext cx="4951444" cy="4403800"/>
          </a:xfrm>
          <a:prstGeom prst="rect">
            <a:avLst/>
          </a:prstGeom>
        </p:spPr>
      </p:pic>
      <p:sp>
        <p:nvSpPr>
          <p:cNvPr id="3" name="TextBox 2">
            <a:extLst>
              <a:ext uri="{FF2B5EF4-FFF2-40B4-BE49-F238E27FC236}">
                <a16:creationId xmlns:a16="http://schemas.microsoft.com/office/drawing/2014/main" id="{EA7F3E61-40BB-43D4-A220-C600C7C599CA}"/>
              </a:ext>
            </a:extLst>
          </p:cNvPr>
          <p:cNvSpPr txBox="1"/>
          <p:nvPr/>
        </p:nvSpPr>
        <p:spPr>
          <a:xfrm>
            <a:off x="609600" y="5563417"/>
            <a:ext cx="9061936" cy="553998"/>
          </a:xfrm>
          <a:prstGeom prst="rect">
            <a:avLst/>
          </a:prstGeom>
          <a:noFill/>
        </p:spPr>
        <p:txBody>
          <a:bodyPr wrap="square" rtlCol="0">
            <a:spAutoFit/>
          </a:bodyPr>
          <a:lstStyle/>
          <a:p>
            <a:r>
              <a:rPr lang="en-US" sz="1000" dirty="0">
                <a:solidFill>
                  <a:schemeClr val="accent6"/>
                </a:solidFill>
              </a:rPr>
              <a:t>Text 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Tree>
    <p:extLst>
      <p:ext uri="{BB962C8B-B14F-4D97-AF65-F5344CB8AC3E}">
        <p14:creationId xmlns:p14="http://schemas.microsoft.com/office/powerpoint/2010/main" val="35771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 Triggering Events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6890369" cy="4572000"/>
          </a:xfrm>
        </p:spPr>
        <p:txBody>
          <a:bodyPr/>
          <a:lstStyle/>
          <a:p>
            <a:pPr marR="0" lvl="0">
              <a:lnSpc>
                <a:spcPct val="107000"/>
              </a:lnSpc>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Under </a:t>
            </a:r>
            <a:r>
              <a:rPr lang="en-US" sz="2000" dirty="0">
                <a:solidFill>
                  <a:schemeClr val="accent6"/>
                </a:solidFill>
                <a:latin typeface="+mn-lt"/>
                <a:ea typeface="Calibri" panose="020F0502020204030204" pitchFamily="34" charset="0"/>
                <a:cs typeface="Times New Roman" panose="02020603050405020304" pitchFamily="18" charset="0"/>
              </a:rPr>
              <a:t>Part 139, a WHA is required </a:t>
            </a:r>
            <a:r>
              <a:rPr lang="en-US" sz="2000" dirty="0">
                <a:solidFill>
                  <a:schemeClr val="accent6"/>
                </a:solidFill>
                <a:effectLst/>
                <a:latin typeface="+mn-lt"/>
                <a:ea typeface="Calibri" panose="020F0502020204030204" pitchFamily="34" charset="0"/>
                <a:cs typeface="Times New Roman" panose="02020603050405020304" pitchFamily="18" charset="0"/>
              </a:rPr>
              <a:t>for the following triggering events:</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 air carrier aircraft experiences multiple wildlife strikes</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 air carrier aircraft experiences substantial damage from striking wildlife</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 air carrier aircraft experiences an engine ingestion of wildlife</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of a size, or in numbers, capable of causing any of the events above are observed to have access to any airport flight pattern or aircraft movement area</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FECA4A2-BBA3-621B-C9AF-5D667D75B3C1}"/>
              </a:ext>
            </a:extLst>
          </p:cNvPr>
          <p:cNvSpPr txBox="1"/>
          <p:nvPr/>
        </p:nvSpPr>
        <p:spPr>
          <a:xfrm>
            <a:off x="609600" y="5488329"/>
            <a:ext cx="9061936" cy="553998"/>
          </a:xfrm>
          <a:prstGeom prst="rect">
            <a:avLst/>
          </a:prstGeom>
          <a:noFill/>
        </p:spPr>
        <p:txBody>
          <a:bodyPr wrap="square" rtlCol="0">
            <a:spAutoFit/>
          </a:bodyPr>
          <a:lstStyle/>
          <a:p>
            <a:r>
              <a:rPr lang="en-US" sz="1000" dirty="0">
                <a:solidFill>
                  <a:schemeClr val="accent6"/>
                </a:solidFill>
              </a:rPr>
              <a:t>Text 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pic>
        <p:nvPicPr>
          <p:cNvPr id="4" name="Picture 3" descr="A flock of birds flying in the sky on airport grounds">
            <a:extLst>
              <a:ext uri="{FF2B5EF4-FFF2-40B4-BE49-F238E27FC236}">
                <a16:creationId xmlns:a16="http://schemas.microsoft.com/office/drawing/2014/main" id="{B86425E6-818C-2E84-4A7F-65684B4C7B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72" b="571"/>
          <a:stretch/>
        </p:blipFill>
        <p:spPr>
          <a:xfrm>
            <a:off x="7499969" y="1292687"/>
            <a:ext cx="4692031" cy="2862753"/>
          </a:xfrm>
          <a:prstGeom prst="rect">
            <a:avLst/>
          </a:prstGeom>
        </p:spPr>
      </p:pic>
    </p:spTree>
    <p:extLst>
      <p:ext uri="{BB962C8B-B14F-4D97-AF65-F5344CB8AC3E}">
        <p14:creationId xmlns:p14="http://schemas.microsoft.com/office/powerpoint/2010/main" val="405970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Hazard Management Plan Requirements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7716253" cy="4572000"/>
          </a:xfrm>
        </p:spPr>
        <p:txBody>
          <a:bodyPr/>
          <a:lstStyle/>
          <a:p>
            <a:pPr marR="0" lvl="0">
              <a:lnSpc>
                <a:spcPct val="107000"/>
              </a:lnSpc>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Under Part 139, based on the WHA, the FAA may determine that a Wildlife Hazard Management Plan (WHMP) is needed.</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airport operator is responsible for developing the WHMP</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will contact the U.S. Fish and Wildlife Service to verify the presence of federally listed or proposed endangered or threatened species and designated or proposed critical habitats</a:t>
            </a:r>
          </a:p>
          <a:p>
            <a:pPr marL="285750" marR="0" lvl="0" indent="-28575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If federally listed species or critical habitats are present, a Biological Assessment must be submitted to the FAA with the WHMP for review and approval </a:t>
            </a:r>
          </a:p>
          <a:p>
            <a:pPr marR="0" lvl="0">
              <a:lnSpc>
                <a:spcPct val="107000"/>
              </a:lnSpc>
              <a:spcBef>
                <a:spcPts val="0"/>
              </a:spcBef>
              <a:spcAft>
                <a:spcPts val="0"/>
              </a:spcAft>
            </a:pPr>
            <a:r>
              <a:rPr lang="en-US" sz="2000" dirty="0">
                <a:solidFill>
                  <a:schemeClr val="accent6"/>
                </a:solidFill>
                <a:latin typeface="+mn-lt"/>
                <a:ea typeface="Calibri" panose="020F0502020204030204" pitchFamily="34" charset="0"/>
                <a:cs typeface="Times New Roman" panose="02020603050405020304" pitchFamily="18" charset="0"/>
              </a:rPr>
              <a:t>For a full list of WHMP requirements, see this FAA Advisory Circular: </a:t>
            </a:r>
            <a:r>
              <a:rPr lang="en-US" sz="2000" i="1" dirty="0">
                <a:solidFill>
                  <a:schemeClr val="accent6"/>
                </a:solidFill>
                <a:latin typeface="+mn-lt"/>
                <a:ea typeface="Calibri" panose="020F0502020204030204" pitchFamily="34" charset="0"/>
                <a:cs typeface="Times New Roman" panose="02020603050405020304" pitchFamily="18" charset="0"/>
                <a:hlinkClick r:id="rId3"/>
              </a:rPr>
              <a:t>AC 150/5200-38</a:t>
            </a:r>
            <a:r>
              <a:rPr lang="en-US" sz="2000" dirty="0">
                <a:solidFill>
                  <a:schemeClr val="accent6"/>
                </a:solidFill>
                <a:latin typeface="+mn-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FECA4A2-BBA3-621B-C9AF-5D667D75B3C1}"/>
              </a:ext>
            </a:extLst>
          </p:cNvPr>
          <p:cNvSpPr txBox="1"/>
          <p:nvPr/>
        </p:nvSpPr>
        <p:spPr>
          <a:xfrm>
            <a:off x="4389904" y="5570865"/>
            <a:ext cx="906193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
        <p:nvSpPr>
          <p:cNvPr id="2" name="Speech Bubble: Rectangle 1">
            <a:extLst>
              <a:ext uri="{FF2B5EF4-FFF2-40B4-BE49-F238E27FC236}">
                <a16:creationId xmlns:a16="http://schemas.microsoft.com/office/drawing/2014/main" id="{0DC2459A-7C94-11A1-2F72-C9E9AAC0CF23}"/>
              </a:ext>
            </a:extLst>
          </p:cNvPr>
          <p:cNvSpPr/>
          <p:nvPr/>
        </p:nvSpPr>
        <p:spPr bwMode="auto">
          <a:xfrm>
            <a:off x="8325853" y="2518078"/>
            <a:ext cx="3925312" cy="2290772"/>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Calibri" panose="020F0502020204030204" pitchFamily="34" charset="0"/>
              </a:rPr>
              <a:t>The National Environmental Policy Act (NEPA) applies to WHMP approval, which may be categorically excluded under FAA Order 1050.1.</a:t>
            </a:r>
          </a:p>
        </p:txBody>
      </p:sp>
    </p:spTree>
    <p:extLst>
      <p:ext uri="{BB962C8B-B14F-4D97-AF65-F5344CB8AC3E}">
        <p14:creationId xmlns:p14="http://schemas.microsoft.com/office/powerpoint/2010/main" val="42501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FAA Wildlife Regulations and Guidance </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77464"/>
            <a:ext cx="10987454" cy="4572000"/>
          </a:xfrm>
        </p:spPr>
        <p:txBody>
          <a:bodyPr/>
          <a:lstStyle/>
          <a:p>
            <a:pPr marR="0" lvl="0">
              <a:lnSpc>
                <a:spcPct val="107000"/>
              </a:lnSpc>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For further guidance from the FAA, refer to:</a:t>
            </a:r>
          </a:p>
          <a:p>
            <a:pPr marL="342900" marR="0" lvl="0" indent="-342900">
              <a:lnSpc>
                <a:spcPct val="107000"/>
              </a:lnSpc>
              <a:spcBef>
                <a:spcPts val="600"/>
              </a:spcBef>
              <a:spcAft>
                <a:spcPts val="600"/>
              </a:spcAft>
              <a:buFont typeface="Arial" panose="020B0604020202020204" pitchFamily="34" charset="0"/>
              <a:buChar char="•"/>
            </a:pPr>
            <a:r>
              <a:rPr lang="en-US" sz="2000" i="1" dirty="0">
                <a:solidFill>
                  <a:schemeClr val="accent6"/>
                </a:solidFill>
                <a:effectLst/>
                <a:latin typeface="+mn-lt"/>
                <a:ea typeface="Calibri" panose="020F0502020204030204" pitchFamily="34" charset="0"/>
                <a:cs typeface="Times New Roman" panose="02020603050405020304" pitchFamily="18" charset="0"/>
                <a:hlinkClick r:id="rId3"/>
              </a:rPr>
              <a:t>AC 150/5200-33C: Hazardous Wildlife Attractants on or near Airports</a:t>
            </a:r>
            <a:endParaRPr lang="en-US" sz="2000" i="1"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Arial" panose="020B0604020202020204" pitchFamily="34" charset="0"/>
              <a:buChar char="•"/>
            </a:pPr>
            <a:r>
              <a:rPr lang="en-US" sz="2000" i="1" dirty="0">
                <a:solidFill>
                  <a:schemeClr val="accent6"/>
                </a:solidFill>
                <a:effectLst/>
                <a:latin typeface="+mn-lt"/>
                <a:ea typeface="Calibri" panose="020F0502020204030204" pitchFamily="34" charset="0"/>
                <a:cs typeface="Times New Roman" panose="02020603050405020304" pitchFamily="18" charset="0"/>
                <a:hlinkClick r:id="rId4"/>
              </a:rPr>
              <a:t>AC 150/5200-32C: Reporting Wildlife Aircraft Strikes</a:t>
            </a:r>
            <a:r>
              <a:rPr lang="en-US" sz="2000" i="1" dirty="0">
                <a:solidFill>
                  <a:schemeClr val="accent6"/>
                </a:solidFill>
                <a:effectLst/>
                <a:latin typeface="+mn-lt"/>
                <a:ea typeface="Calibri" panose="020F0502020204030204" pitchFamily="34" charset="0"/>
                <a:cs typeface="Times New Roman" panose="02020603050405020304" pitchFamily="18" charset="0"/>
              </a:rPr>
              <a:t> </a:t>
            </a:r>
            <a:r>
              <a:rPr lang="en-US" sz="2000" dirty="0">
                <a:solidFill>
                  <a:schemeClr val="accent6"/>
                </a:solidFill>
                <a:effectLst/>
                <a:latin typeface="+mn-lt"/>
                <a:ea typeface="Calibri" panose="020F0502020204030204" pitchFamily="34" charset="0"/>
                <a:cs typeface="Times New Roman" panose="02020603050405020304" pitchFamily="18" charset="0"/>
              </a:rPr>
              <a:t>(replaces </a:t>
            </a:r>
            <a:r>
              <a:rPr lang="en-US" sz="2000" i="1" dirty="0">
                <a:solidFill>
                  <a:schemeClr val="accent6"/>
                </a:solidFill>
                <a:effectLst/>
                <a:latin typeface="+mn-lt"/>
                <a:ea typeface="Calibri" panose="020F0502020204030204" pitchFamily="34" charset="0"/>
                <a:cs typeface="Times New Roman" panose="02020603050405020304" pitchFamily="18" charset="0"/>
              </a:rPr>
              <a:t>AC 150/5200-32B</a:t>
            </a:r>
            <a:r>
              <a:rPr lang="en-US" sz="2000" dirty="0">
                <a:solidFill>
                  <a:schemeClr val="accent6"/>
                </a:solidFill>
                <a:effectLst/>
                <a:latin typeface="+mn-lt"/>
                <a:ea typeface="Calibri" panose="020F0502020204030204" pitchFamily="34" charset="0"/>
                <a:cs typeface="Times New Roman" panose="02020603050405020304" pitchFamily="18" charset="0"/>
              </a:rPr>
              <a:t>)</a:t>
            </a:r>
            <a:endParaRPr lang="en-US" sz="2000" dirty="0">
              <a:solidFill>
                <a:schemeClr val="accent6"/>
              </a:solidFill>
              <a:latin typeface="+mn-lt"/>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Arial" panose="020B0604020202020204" pitchFamily="34" charset="0"/>
              <a:buChar char="•"/>
            </a:pPr>
            <a:r>
              <a:rPr lang="en-US" sz="2000" i="1" dirty="0">
                <a:solidFill>
                  <a:schemeClr val="accent6"/>
                </a:solidFill>
                <a:latin typeface="+mn-lt"/>
                <a:ea typeface="Calibri" panose="020F0502020204030204" pitchFamily="34" charset="0"/>
                <a:cs typeface="Times New Roman" panose="02020603050405020304" pitchFamily="18" charset="0"/>
                <a:hlinkClick r:id="rId5"/>
              </a:rPr>
              <a:t>AC 150/5200-38: Protocol for the Conduct and Review of Wildlife Hazard Site Visits, Wildlife Hazard Assessments, and Wildlife Hazard Management Plans</a:t>
            </a:r>
            <a:endParaRPr lang="en-US" sz="2000" i="1"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200" dirty="0">
              <a:solidFill>
                <a:schemeClr val="accent6"/>
              </a:solidFill>
              <a:effectLst/>
              <a:latin typeface="+mn-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5501054" y="5577803"/>
            <a:ext cx="6690946" cy="553998"/>
          </a:xfrm>
          <a:prstGeom prst="rect">
            <a:avLst/>
          </a:prstGeom>
          <a:noFill/>
        </p:spPr>
        <p:txBody>
          <a:bodyPr wrap="square" rtlCol="0">
            <a:spAutoFit/>
          </a:bodyPr>
          <a:lstStyle/>
          <a:p>
            <a:r>
              <a:rPr lang="en-US" sz="1000" dirty="0">
                <a:solidFill>
                  <a:schemeClr val="accent6"/>
                </a:solidFill>
              </a:rPr>
              <a:t>Source: FAA. 2005. </a:t>
            </a:r>
            <a:r>
              <a:rPr lang="en-US" sz="1000" i="1" dirty="0">
                <a:solidFill>
                  <a:schemeClr val="accent6"/>
                </a:solidFill>
              </a:rPr>
              <a:t>Wildlife Hazard Management at Airports, second edition. </a:t>
            </a:r>
            <a:r>
              <a:rPr lang="en-US" sz="1000" dirty="0">
                <a:solidFill>
                  <a:schemeClr val="accent6"/>
                </a:solidFill>
              </a:rPr>
              <a:t>https://www.faa.gov/sites/faa.gov/files/airports/environmental/policy_guidance/2005_FAA_Manual_complete.pdf</a:t>
            </a:r>
          </a:p>
          <a:p>
            <a:endParaRPr lang="en-US" sz="1000" dirty="0">
              <a:solidFill>
                <a:schemeClr val="accent6"/>
              </a:solidFill>
            </a:endParaRPr>
          </a:p>
        </p:txBody>
      </p:sp>
    </p:spTree>
    <p:extLst>
      <p:ext uri="{BB962C8B-B14F-4D97-AF65-F5344CB8AC3E}">
        <p14:creationId xmlns:p14="http://schemas.microsoft.com/office/powerpoint/2010/main" val="5291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fontScale="85000" lnSpcReduction="20000"/>
          </a:bodyPr>
          <a:lstStyle/>
          <a:p>
            <a:pPr marR="0">
              <a:lnSpc>
                <a:spcPct val="107000"/>
              </a:lnSpc>
              <a:spcBef>
                <a:spcPts val="0"/>
              </a:spcBef>
              <a:spcAft>
                <a:spcPts val="800"/>
              </a:spcAft>
            </a:pPr>
            <a:r>
              <a:rPr lang="en-US" sz="2200" b="1" dirty="0">
                <a:solidFill>
                  <a:schemeClr val="accent6"/>
                </a:solidFill>
                <a:effectLst/>
                <a:latin typeface="+mj-lt"/>
                <a:ea typeface="Calibri" panose="020F0502020204030204" pitchFamily="34" charset="0"/>
                <a:cs typeface="Times New Roman" panose="02020603050405020304" pitchFamily="18" charset="0"/>
              </a:rPr>
              <a:t>What wildlife has been spotted around your airport?</a:t>
            </a:r>
          </a:p>
          <a:p>
            <a:pPr marL="1085850" lvl="1" indent="-342900">
              <a:lnSpc>
                <a:spcPct val="107000"/>
              </a:lnSpc>
              <a:spcBef>
                <a:spcPts val="0"/>
              </a:spcBef>
              <a:spcAft>
                <a:spcPts val="800"/>
              </a:spcAft>
              <a:buFont typeface="Courier New" panose="02070309020205020404" pitchFamily="49" charset="0"/>
              <a:buChar char="o"/>
            </a:pPr>
            <a:r>
              <a:rPr lang="en-US" sz="2200" dirty="0">
                <a:latin typeface="+mj-lt"/>
                <a:ea typeface="Calibri" panose="020F0502020204030204" pitchFamily="34" charset="0"/>
                <a:cs typeface="Times New Roman" panose="02020603050405020304" pitchFamily="18" charset="0"/>
              </a:rPr>
              <a:t>Provide any site visit or assessment results</a:t>
            </a:r>
            <a:endParaRPr lang="en-US" sz="2200" dirty="0">
              <a:effectLst/>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effectLst/>
                <a:latin typeface="+mj-lt"/>
                <a:ea typeface="Calibri" panose="020F0502020204030204" pitchFamily="34" charset="0"/>
                <a:cs typeface="Times New Roman" panose="02020603050405020304" pitchFamily="18" charset="0"/>
              </a:rPr>
              <a:t>What are potential wildlife attractants and habitats identified around your airport? </a:t>
            </a: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maps showing location “hotspots,” structures, landscaping, and other land-uses</a:t>
            </a:r>
          </a:p>
          <a:p>
            <a:pPr>
              <a:lnSpc>
                <a:spcPct val="107000"/>
              </a:lnSpc>
              <a:spcBef>
                <a:spcPts val="0"/>
              </a:spcBef>
              <a:spcAft>
                <a:spcPts val="800"/>
              </a:spcAft>
            </a:pPr>
            <a:r>
              <a:rPr lang="en-US" sz="2200" b="1" dirty="0">
                <a:solidFill>
                  <a:schemeClr val="accent6"/>
                </a:solidFill>
                <a:latin typeface="+mj-lt"/>
                <a:cs typeface="Times New Roman" panose="02020603050405020304" pitchFamily="18" charset="0"/>
              </a:rPr>
              <a:t>How is your airport protected from wildlife? </a:t>
            </a:r>
          </a:p>
          <a:p>
            <a:pPr marL="1085850" lvl="1" indent="-342900">
              <a:lnSpc>
                <a:spcPct val="107000"/>
              </a:lnSpc>
              <a:spcBef>
                <a:spcPts val="0"/>
              </a:spcBef>
              <a:spcAft>
                <a:spcPts val="800"/>
              </a:spcAft>
              <a:buFont typeface="Courier New" panose="02070309020205020404" pitchFamily="49" charset="0"/>
              <a:buChar char="o"/>
            </a:pPr>
            <a:r>
              <a:rPr lang="en-US" sz="2200" dirty="0">
                <a:solidFill>
                  <a:schemeClr val="accent6"/>
                </a:solidFill>
                <a:latin typeface="+mj-lt"/>
                <a:cs typeface="Times New Roman" panose="02020603050405020304" pitchFamily="18" charset="0"/>
              </a:rPr>
              <a:t>Provide information on wildlife fences, design of drainage basins, depredation permits,</a:t>
            </a:r>
            <a:r>
              <a:rPr lang="en-US" sz="2200" dirty="0">
                <a:latin typeface="+mj-lt"/>
                <a:cs typeface="Times New Roman" panose="02020603050405020304" pitchFamily="18" charset="0"/>
              </a:rPr>
              <a:t> etc.</a:t>
            </a:r>
            <a:endParaRPr lang="en-US" sz="2200" dirty="0">
              <a:solidFill>
                <a:schemeClr val="accent6"/>
              </a:solidFill>
              <a:latin typeface="+mj-lt"/>
              <a:cs typeface="Times New Roman" panose="02020603050405020304" pitchFamily="18" charset="0"/>
            </a:endParaRP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What are the wildlife hazards on and around your airport</a:t>
            </a:r>
            <a:r>
              <a:rPr lang="en-US" sz="22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Consider providing </a:t>
            </a:r>
            <a:r>
              <a:rPr lang="en-US" sz="2200" dirty="0">
                <a:latin typeface="+mj-lt"/>
                <a:ea typeface="Calibri" panose="020F0502020204030204" pitchFamily="34" charset="0"/>
                <a:cs typeface="Times New Roman" panose="02020603050405020304" pitchFamily="18" charset="0"/>
              </a:rPr>
              <a:t>links to the most current WHSV, WHA, and WHMP, as applicable</a:t>
            </a:r>
          </a:p>
          <a:p>
            <a:pPr marL="1085850" lvl="1" indent="-342900">
              <a:lnSpc>
                <a:spcPct val="107000"/>
              </a:lnSpc>
              <a:spcBef>
                <a:spcPts val="0"/>
              </a:spcBef>
              <a:spcAft>
                <a:spcPts val="800"/>
              </a:spcAft>
              <a:buFont typeface="Courier New" panose="02070309020205020404" pitchFamily="49" charset="0"/>
              <a:buChar char="o"/>
            </a:pPr>
            <a:r>
              <a:rPr lang="en-US" sz="2200" dirty="0">
                <a:latin typeface="+mj-lt"/>
                <a:ea typeface="Calibri" panose="020F0502020204030204" pitchFamily="34" charset="0"/>
                <a:cs typeface="Times New Roman" panose="02020603050405020304" pitchFamily="18" charset="0"/>
              </a:rPr>
              <a:t>Consider providing a Part 139 requirements review and Part 139 certificate information</a:t>
            </a:r>
          </a:p>
          <a:p>
            <a:pPr marR="0">
              <a:lnSpc>
                <a:spcPct val="107000"/>
              </a:lnSpc>
              <a:spcBef>
                <a:spcPts val="0"/>
              </a:spcBef>
              <a:spcAft>
                <a:spcPts val="800"/>
              </a:spcAft>
            </a:pPr>
            <a:r>
              <a:rPr lang="en-US" sz="2200" b="1" dirty="0">
                <a:solidFill>
                  <a:schemeClr val="accent6"/>
                </a:solidFill>
                <a:latin typeface="+mj-lt"/>
                <a:ea typeface="Calibri" panose="020F0502020204030204" pitchFamily="34" charset="0"/>
                <a:cs typeface="Times New Roman" panose="02020603050405020304" pitchFamily="18" charset="0"/>
              </a:rPr>
              <a:t>Does your airport have a relationship with a QAWB?</a:t>
            </a:r>
            <a:endParaRPr lang="en-US" sz="2200" b="1" dirty="0">
              <a:solidFill>
                <a:schemeClr val="accent6"/>
              </a:solidFill>
              <a:effectLst/>
              <a:latin typeface="+mj-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contact information</a:t>
            </a:r>
          </a:p>
          <a:p>
            <a:pPr marL="1085850" lvl="1" indent="-342900">
              <a:lnSpc>
                <a:spcPct val="107000"/>
              </a:lnSpc>
              <a:spcBef>
                <a:spcPts val="0"/>
              </a:spcBef>
              <a:spcAft>
                <a:spcPts val="8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Consider providing specific training opportunities for operations staff with your QAWB</a:t>
            </a:r>
          </a:p>
        </p:txBody>
      </p:sp>
    </p:spTree>
    <p:extLst>
      <p:ext uri="{BB962C8B-B14F-4D97-AF65-F5344CB8AC3E}">
        <p14:creationId xmlns:p14="http://schemas.microsoft.com/office/powerpoint/2010/main" val="9335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600"/>
              </a:spcBef>
              <a:spcAft>
                <a:spcPts val="6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a:t>
            </a:r>
            <a:r>
              <a:rPr lang="en-US" sz="2000" b="1">
                <a:solidFill>
                  <a:schemeClr val="accent6"/>
                </a:solidFill>
                <a:effectLst/>
                <a:latin typeface="+mn-lt"/>
                <a:ea typeface="Calibri" panose="020F0502020204030204" pitchFamily="34" charset="0"/>
                <a:cs typeface="Times New Roman" panose="02020603050405020304" pitchFamily="18" charset="0"/>
              </a:rPr>
              <a:t>takeaways include:</a:t>
            </a:r>
            <a:endParaRPr lang="en-US" sz="2000" b="1"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Wildlife hazards can be present at all airports, regardless of size or number of operations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Airports are required to take appropriate action to mitigate wildlife hazards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management of wildlife hazards is an ongoing process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wildlife hazard management program does not have to be overly complex or time-consuming</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T</a:t>
            </a:r>
            <a:r>
              <a:rPr lang="en-US" sz="2000" dirty="0">
                <a:solidFill>
                  <a:schemeClr val="accent6"/>
                </a:solidFill>
                <a:effectLst/>
                <a:latin typeface="+mn-lt"/>
                <a:ea typeface="Calibri" panose="020F0502020204030204" pitchFamily="34" charset="0"/>
                <a:cs typeface="Times New Roman" panose="02020603050405020304" pitchFamily="18" charset="0"/>
              </a:rPr>
              <a:t>he simple steps outlined in this training can and do help reduce the number and severity of wildlife strikes at airports</a:t>
            </a:r>
          </a:p>
          <a:p>
            <a:pPr marL="342900" marR="0" lvl="0" indent="-342900">
              <a:lnSpc>
                <a:spcPct val="107000"/>
              </a:lnSpc>
              <a:spcBef>
                <a:spcPts val="600"/>
              </a:spcBef>
              <a:spcAft>
                <a:spcPts val="60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2A55-5743-187C-9E0D-9246D17B6738}"/>
              </a:ext>
            </a:extLst>
          </p:cNvPr>
          <p:cNvSpPr>
            <a:spLocks noGrp="1"/>
          </p:cNvSpPr>
          <p:nvPr>
            <p:ph type="title"/>
          </p:nvPr>
        </p:nvSpPr>
        <p:spPr/>
        <p:txBody>
          <a:bodyPr/>
          <a:lstStyle/>
          <a:p>
            <a:r>
              <a:rPr lang="en-US" dirty="0">
                <a:solidFill>
                  <a:schemeClr val="tx1"/>
                </a:solidFill>
              </a:rPr>
              <a:t>References</a:t>
            </a:r>
          </a:p>
        </p:txBody>
      </p:sp>
      <p:sp>
        <p:nvSpPr>
          <p:cNvPr id="3" name="Text Placeholder 2">
            <a:extLst>
              <a:ext uri="{FF2B5EF4-FFF2-40B4-BE49-F238E27FC236}">
                <a16:creationId xmlns:a16="http://schemas.microsoft.com/office/drawing/2014/main" id="{085DCD38-B3BB-EDC3-3AA8-F5A9007FE42E}"/>
              </a:ext>
            </a:extLst>
          </p:cNvPr>
          <p:cNvSpPr>
            <a:spLocks noGrp="1"/>
          </p:cNvSpPr>
          <p:nvPr>
            <p:ph type="body" sz="quarter" idx="10"/>
          </p:nvPr>
        </p:nvSpPr>
        <p:spPr/>
        <p:txBody>
          <a:bodyPr/>
          <a:lstStyle/>
          <a:p>
            <a:pPr marL="457200" indent="-457200"/>
            <a:r>
              <a:rPr lang="en-US" sz="1400" dirty="0">
                <a:solidFill>
                  <a:schemeClr val="accent6"/>
                </a:solidFill>
                <a:uFill>
                  <a:solidFill>
                    <a:srgbClr val="DE842E"/>
                  </a:solidFill>
                </a:uFill>
                <a:latin typeface="+mn-lt"/>
                <a:cs typeface="Times New Roman" panose="02020603050405020304" pitchFamily="18" charset="0"/>
              </a:rPr>
              <a:t>Cleary, E.C. and A. Dickey. 2010. </a:t>
            </a:r>
            <a:r>
              <a:rPr lang="en-US" sz="1400" i="1" dirty="0">
                <a:solidFill>
                  <a:schemeClr val="accent6"/>
                </a:solidFill>
                <a:uFill>
                  <a:solidFill>
                    <a:srgbClr val="DE842E"/>
                  </a:solidFill>
                </a:uFill>
                <a:latin typeface="+mn-lt"/>
                <a:cs typeface="Times New Roman" panose="02020603050405020304" pitchFamily="18" charset="0"/>
              </a:rPr>
              <a:t>ACRP Report 32: Guidebook for Addressing Aircraft/Wildlife Hazards at General Aviation Airports. </a:t>
            </a:r>
            <a:r>
              <a:rPr lang="en-US" sz="1400" dirty="0">
                <a:solidFill>
                  <a:schemeClr val="accent6"/>
                </a:solidFill>
                <a:uFill>
                  <a:solidFill>
                    <a:srgbClr val="DE842E"/>
                  </a:solidFill>
                </a:uFill>
                <a:latin typeface="+mn-lt"/>
                <a:cs typeface="Times New Roman" panose="02020603050405020304" pitchFamily="18" charset="0"/>
              </a:rPr>
              <a:t>Transportation Research Board of the National Academies, Washington, D.C. </a:t>
            </a:r>
            <a:r>
              <a:rPr lang="en-US" sz="1400" dirty="0">
                <a:solidFill>
                  <a:schemeClr val="accent6"/>
                </a:solidFill>
                <a:uFill>
                  <a:solidFill>
                    <a:srgbClr val="DE842E"/>
                  </a:solidFill>
                </a:uFill>
                <a:latin typeface="+mn-lt"/>
                <a:cs typeface="Times New Roman" panose="02020603050405020304" pitchFamily="18" charset="0"/>
                <a:hlinkClick r:id="rId2"/>
              </a:rPr>
              <a:t>https://doi.org/10.17226/22949</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r>
              <a:rPr lang="en-US" sz="1400" dirty="0" err="1">
                <a:solidFill>
                  <a:schemeClr val="accent6"/>
                </a:solidFill>
                <a:uFill>
                  <a:solidFill>
                    <a:srgbClr val="DE842E"/>
                  </a:solidFill>
                </a:uFill>
                <a:latin typeface="+mn-lt"/>
                <a:cs typeface="Times New Roman" panose="02020603050405020304" pitchFamily="18" charset="0"/>
              </a:rPr>
              <a:t>DeFusco</a:t>
            </a:r>
            <a:r>
              <a:rPr lang="en-US" sz="1400" dirty="0">
                <a:solidFill>
                  <a:schemeClr val="accent6"/>
                </a:solidFill>
                <a:uFill>
                  <a:solidFill>
                    <a:srgbClr val="DE842E"/>
                  </a:solidFill>
                </a:uFill>
                <a:latin typeface="+mn-lt"/>
                <a:cs typeface="Times New Roman" panose="02020603050405020304" pitchFamily="18" charset="0"/>
              </a:rPr>
              <a:t>, R.P. et al. 2015. </a:t>
            </a:r>
            <a:r>
              <a:rPr lang="en-US" sz="1400" i="1" dirty="0">
                <a:solidFill>
                  <a:schemeClr val="accent6"/>
                </a:solidFill>
                <a:uFill>
                  <a:solidFill>
                    <a:srgbClr val="DE842E"/>
                  </a:solidFill>
                </a:uFill>
                <a:latin typeface="+mn-lt"/>
                <a:cs typeface="Times New Roman" panose="02020603050405020304" pitchFamily="18" charset="0"/>
              </a:rPr>
              <a:t>ACRP Report 145: Applying an SMS Approach to Wildlife Hazard Management. </a:t>
            </a:r>
            <a:r>
              <a:rPr lang="en-US" sz="1400" dirty="0">
                <a:solidFill>
                  <a:schemeClr val="accent6"/>
                </a:solidFill>
                <a:uFill>
                  <a:solidFill>
                    <a:srgbClr val="DE842E"/>
                  </a:solidFill>
                </a:uFill>
                <a:latin typeface="+mn-lt"/>
                <a:cs typeface="Times New Roman" panose="02020603050405020304" pitchFamily="18" charset="0"/>
              </a:rPr>
              <a:t>Transportation Research Board, Washington, DC. </a:t>
            </a:r>
            <a:r>
              <a:rPr lang="en-US" sz="1400" dirty="0">
                <a:solidFill>
                  <a:schemeClr val="accent6"/>
                </a:solidFill>
                <a:uFill>
                  <a:solidFill>
                    <a:srgbClr val="DE842E"/>
                  </a:solidFill>
                </a:uFill>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https://doi.org/10.17226/22091</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r>
              <a:rPr lang="en-US" sz="1400" dirty="0">
                <a:solidFill>
                  <a:schemeClr val="accent6"/>
                </a:solidFill>
                <a:uFill>
                  <a:solidFill>
                    <a:srgbClr val="DE842E"/>
                  </a:solidFill>
                </a:uFill>
                <a:latin typeface="+mn-lt"/>
                <a:cs typeface="Times New Roman" panose="02020603050405020304" pitchFamily="18" charset="0"/>
              </a:rPr>
              <a:t>FAA. 2005. </a:t>
            </a:r>
            <a:r>
              <a:rPr lang="en-US" sz="1400" i="1" dirty="0">
                <a:solidFill>
                  <a:schemeClr val="accent6"/>
                </a:solidFill>
                <a:uFill>
                  <a:solidFill>
                    <a:srgbClr val="DE842E"/>
                  </a:solidFill>
                </a:uFill>
                <a:latin typeface="+mn-lt"/>
                <a:cs typeface="Times New Roman" panose="02020603050405020304" pitchFamily="18" charset="0"/>
              </a:rPr>
              <a:t>Wildlife Hazard Management at Airports, second edition. </a:t>
            </a:r>
            <a:r>
              <a:rPr lang="en-US" sz="1400" dirty="0">
                <a:solidFill>
                  <a:schemeClr val="accent6"/>
                </a:solidFill>
                <a:uFill>
                  <a:solidFill>
                    <a:srgbClr val="DE842E"/>
                  </a:solidFill>
                </a:uFill>
                <a:latin typeface="+mn-lt"/>
                <a:cs typeface="Times New Roman" panose="02020603050405020304" pitchFamily="18" charset="0"/>
              </a:rPr>
              <a:t>https://www.faa.gov/sites/faa.gov/files/airports/environmental/policy_guidance/2005_FAA_Manual_complete.pdf</a:t>
            </a:r>
          </a:p>
          <a:p>
            <a:pPr marL="457200" indent="-457200"/>
            <a:r>
              <a:rPr lang="en-US" sz="1400" dirty="0">
                <a:solidFill>
                  <a:schemeClr val="accent6"/>
                </a:solidFill>
                <a:uFill>
                  <a:solidFill>
                    <a:srgbClr val="DE842E"/>
                  </a:solidFill>
                </a:uFill>
                <a:latin typeface="+mn-lt"/>
                <a:cs typeface="Times New Roman" panose="02020603050405020304" pitchFamily="18" charset="0"/>
              </a:rPr>
              <a:t>FAA. 2018. </a:t>
            </a:r>
            <a:r>
              <a:rPr lang="en-US" sz="1400" i="1" dirty="0">
                <a:solidFill>
                  <a:schemeClr val="accent6"/>
                </a:solidFill>
                <a:uFill>
                  <a:solidFill>
                    <a:srgbClr val="DE842E"/>
                  </a:solidFill>
                </a:uFill>
                <a:latin typeface="+mn-lt"/>
                <a:cs typeface="Times New Roman" panose="02020603050405020304" pitchFamily="18" charset="0"/>
              </a:rPr>
              <a:t>Advisory Circular 150/5200-38: Protocol for the Conduct and Review of Wildlife Hazard Site Visits, Wildlife Hazard Assessments, and Wildlife Hazard Management Plans. </a:t>
            </a:r>
            <a:r>
              <a:rPr lang="en-US" sz="1400" dirty="0">
                <a:solidFill>
                  <a:schemeClr val="accent6"/>
                </a:solidFill>
                <a:uFill>
                  <a:solidFill>
                    <a:srgbClr val="DE842E"/>
                  </a:solidFill>
                </a:uFill>
                <a:latin typeface="+mn-lt"/>
                <a:cs typeface="Times New Roman" panose="02020603050405020304" pitchFamily="18" charset="0"/>
              </a:rPr>
              <a:t>https://www.faa.gov/regulations_policies/advisory_circulars/index.cfm/go/document.information/documentid/1020779</a:t>
            </a:r>
          </a:p>
          <a:p>
            <a:pPr marL="457200" indent="-457200"/>
            <a:r>
              <a:rPr lang="en-US" sz="1400" dirty="0">
                <a:solidFill>
                  <a:schemeClr val="accent6"/>
                </a:solidFill>
                <a:uFill>
                  <a:solidFill>
                    <a:srgbClr val="DE842E"/>
                  </a:solidFill>
                </a:uFill>
                <a:latin typeface="+mn-lt"/>
                <a:cs typeface="Times New Roman" panose="02020603050405020304" pitchFamily="18" charset="0"/>
              </a:rPr>
              <a:t>FAA. 2020. Hazardous Wildlife Attractants on or near Airports. https://www.faa.gov/airports/resources/advisory_circulars/index.cfm/go/document.current/documentNumber/150_5200-33</a:t>
            </a:r>
          </a:p>
          <a:p>
            <a:pPr marL="457200" indent="-457200"/>
            <a:r>
              <a:rPr lang="en-US" sz="1400" dirty="0">
                <a:solidFill>
                  <a:schemeClr val="accent6"/>
                </a:solidFill>
                <a:uFill>
                  <a:solidFill>
                    <a:srgbClr val="DE842E"/>
                  </a:solidFill>
                </a:uFill>
                <a:latin typeface="+mn-lt"/>
                <a:cs typeface="Times New Roman" panose="02020603050405020304" pitchFamily="18" charset="0"/>
              </a:rPr>
              <a:t>FAA. 2023. </a:t>
            </a:r>
            <a:r>
              <a:rPr lang="en-US" sz="1400" i="1" dirty="0">
                <a:solidFill>
                  <a:schemeClr val="accent6"/>
                </a:solidFill>
                <a:uFill>
                  <a:solidFill>
                    <a:srgbClr val="DE842E"/>
                  </a:solidFill>
                </a:uFill>
                <a:latin typeface="+mn-lt"/>
                <a:cs typeface="Times New Roman" panose="02020603050405020304" pitchFamily="18" charset="0"/>
              </a:rPr>
              <a:t>Wildlife Strikes to Civil Aircraft in the United States, 1990–2022</a:t>
            </a:r>
            <a:r>
              <a:rPr lang="en-US" sz="1400" dirty="0">
                <a:solidFill>
                  <a:schemeClr val="accent6"/>
                </a:solidFill>
                <a:uFill>
                  <a:solidFill>
                    <a:srgbClr val="DE842E"/>
                  </a:solidFill>
                </a:uFill>
                <a:latin typeface="+mn-lt"/>
                <a:cs typeface="Times New Roman" panose="02020603050405020304" pitchFamily="18" charset="0"/>
              </a:rPr>
              <a:t>. </a:t>
            </a:r>
            <a:r>
              <a:rPr lang="en-US" sz="1400">
                <a:solidFill>
                  <a:schemeClr val="accent6"/>
                </a:solidFill>
                <a:uFill>
                  <a:solidFill>
                    <a:srgbClr val="DE842E"/>
                  </a:solidFill>
                </a:uFill>
                <a:latin typeface="+mn-lt"/>
                <a:cs typeface="Times New Roman" panose="02020603050405020304" pitchFamily="18" charset="0"/>
              </a:rPr>
              <a:t>https://www.faa.gov/sites/faa.gov/files/Wildlife-Strike-Report-1990-2022.pdf</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r>
              <a:rPr lang="en-US" sz="1400" dirty="0">
                <a:solidFill>
                  <a:schemeClr val="accent6"/>
                </a:solidFill>
                <a:uFill>
                  <a:solidFill>
                    <a:srgbClr val="DE842E"/>
                  </a:solidFill>
                </a:uFill>
                <a:latin typeface="+mn-lt"/>
                <a:cs typeface="Times New Roman" panose="02020603050405020304" pitchFamily="18" charset="0"/>
              </a:rPr>
              <a:t>ICAO. 2020. </a:t>
            </a:r>
            <a:r>
              <a:rPr lang="en-US" sz="1400" i="1" dirty="0">
                <a:solidFill>
                  <a:schemeClr val="accent6"/>
                </a:solidFill>
                <a:uFill>
                  <a:solidFill>
                    <a:srgbClr val="DE842E"/>
                  </a:solidFill>
                </a:uFill>
                <a:latin typeface="+mn-lt"/>
                <a:cs typeface="Times New Roman" panose="02020603050405020304" pitchFamily="18" charset="0"/>
              </a:rPr>
              <a:t>Airport Services Manual, Wildlife Control and Reduction. </a:t>
            </a:r>
            <a:r>
              <a:rPr lang="en-US" sz="1400" dirty="0">
                <a:solidFill>
                  <a:schemeClr val="accent6"/>
                </a:solidFill>
                <a:uFill>
                  <a:solidFill>
                    <a:srgbClr val="DE842E"/>
                  </a:solidFill>
                </a:uFill>
                <a:latin typeface="+mn-lt"/>
                <a:cs typeface="Times New Roman" panose="02020603050405020304" pitchFamily="18" charset="0"/>
              </a:rPr>
              <a:t>https://store.icao.int/en/airport-services-manual-part-iii-wildlife-hazard-management-doc-9137p3</a:t>
            </a:r>
          </a:p>
          <a:p>
            <a:pPr marL="457200" indent="-457200"/>
            <a:r>
              <a:rPr lang="en-US" sz="1400" dirty="0">
                <a:solidFill>
                  <a:schemeClr val="accent6"/>
                </a:solidFill>
                <a:uFill>
                  <a:solidFill>
                    <a:srgbClr val="DE842E"/>
                  </a:solidFill>
                </a:uFill>
                <a:latin typeface="+mn-lt"/>
                <a:cs typeface="Times New Roman" panose="02020603050405020304" pitchFamily="18" charset="0"/>
              </a:rPr>
              <a:t>U.S. Fish and Wildlife Service. n.d. Migratory Bird Depredation.  </a:t>
            </a:r>
            <a:r>
              <a:rPr lang="en-US" sz="1400" dirty="0">
                <a:solidFill>
                  <a:schemeClr val="accent6"/>
                </a:solidFill>
                <a:uFill>
                  <a:solidFill>
                    <a:srgbClr val="DE842E"/>
                  </a:solidFill>
                </a:u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https://www.fws.gov/service/3-200-13-migratory-bird-depredation</a:t>
            </a:r>
            <a:endParaRPr lang="en-US" sz="1400" dirty="0">
              <a:solidFill>
                <a:schemeClr val="accent6"/>
              </a:solidFill>
              <a:uFill>
                <a:solidFill>
                  <a:srgbClr val="DE842E"/>
                </a:solidFill>
              </a:uFill>
              <a:latin typeface="+mn-lt"/>
              <a:cs typeface="Times New Roman" panose="02020603050405020304" pitchFamily="18" charset="0"/>
            </a:endParaRPr>
          </a:p>
          <a:p>
            <a:pPr marL="457200" indent="-457200"/>
            <a:endParaRPr lang="en-US" sz="1600" i="1" dirty="0">
              <a:solidFill>
                <a:schemeClr val="accent6"/>
              </a:solidFill>
              <a:latin typeface="+mn-lt"/>
              <a:cs typeface="Times New Roman" panose="02020603050405020304" pitchFamily="18" charset="0"/>
            </a:endParaRPr>
          </a:p>
        </p:txBody>
      </p:sp>
    </p:spTree>
    <p:extLst>
      <p:ext uri="{BB962C8B-B14F-4D97-AF65-F5344CB8AC3E}">
        <p14:creationId xmlns:p14="http://schemas.microsoft.com/office/powerpoint/2010/main" val="2071500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68364" cy="4572000"/>
          </a:xfrm>
        </p:spPr>
        <p:txBody>
          <a:bodyPr>
            <a:no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Biological Assessment </a:t>
            </a:r>
            <a:r>
              <a:rPr lang="en-US" sz="2000" dirty="0">
                <a:solidFill>
                  <a:schemeClr val="accent6"/>
                </a:solidFill>
                <a:effectLst/>
                <a:latin typeface="+mn-lt"/>
                <a:ea typeface="Calibri" panose="020F0502020204030204" pitchFamily="34" charset="0"/>
                <a:cs typeface="Times New Roman" panose="02020603050405020304" pitchFamily="18" charset="0"/>
              </a:rPr>
              <a:t>– assesses the impacts of the Wildlife Hazard Management Plan on the federally listed species present on or near the airport (</a:t>
            </a:r>
            <a:r>
              <a:rPr lang="en-US" sz="2000" dirty="0">
                <a:solidFill>
                  <a:schemeClr val="accent6"/>
                </a:solidFill>
                <a:uFill>
                  <a:solidFill>
                    <a:srgbClr val="DE842E"/>
                  </a:solidFill>
                </a:uFill>
                <a:latin typeface="+mn-lt"/>
                <a:cs typeface="Times New Roman" panose="02020603050405020304" pitchFamily="18" charset="0"/>
              </a:rPr>
              <a:t>Cleary and Dickey 2010</a:t>
            </a:r>
            <a:r>
              <a:rPr lang="en-US" sz="2000" dirty="0">
                <a:solidFill>
                  <a:schemeClr val="accent6"/>
                </a:solidFill>
                <a:effectLst/>
                <a:latin typeface="+mn-lt"/>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Depredation Permit </a:t>
            </a:r>
            <a:r>
              <a:rPr lang="en-US" sz="2000" dirty="0">
                <a:solidFill>
                  <a:schemeClr val="accent6"/>
                </a:solidFill>
                <a:effectLst/>
                <a:latin typeface="+mn-lt"/>
                <a:ea typeface="Calibri" panose="020F0502020204030204" pitchFamily="34" charset="0"/>
                <a:cs typeface="Times New Roman" panose="02020603050405020304" pitchFamily="18" charset="0"/>
              </a:rPr>
              <a:t>– nearly all wildlife are protected by state or federal laws. This is a legal document authorizing the take (capture or kill) of specified wildlife to help reduce damage to agricultural crops/livestock, private property, human health and safety (including airports), and protected wildlife (U.S. Fish and Wildlife Service n.d.).</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Qualified Airport Wildlife Biologist (QAWB) </a:t>
            </a:r>
            <a:r>
              <a:rPr lang="en-US" sz="2000" dirty="0">
                <a:solidFill>
                  <a:schemeClr val="accent6"/>
                </a:solidFill>
                <a:effectLst/>
                <a:latin typeface="+mn-lt"/>
                <a:ea typeface="Calibri" panose="020F0502020204030204" pitchFamily="34" charset="0"/>
                <a:cs typeface="Times New Roman" panose="02020603050405020304" pitchFamily="18" charset="0"/>
              </a:rPr>
              <a:t>– a biologist with specific experience and training in understanding wildlife hazards to aviation</a:t>
            </a:r>
            <a:r>
              <a:rPr lang="en-US" sz="2000" dirty="0">
                <a:solidFill>
                  <a:schemeClr val="accent6"/>
                </a:solidFill>
                <a:latin typeface="+mn-lt"/>
                <a:ea typeface="Calibri" panose="020F0502020204030204" pitchFamily="34" charset="0"/>
                <a:cs typeface="Times New Roman" panose="02020603050405020304" pitchFamily="18" charset="0"/>
              </a:rPr>
              <a:t> that</a:t>
            </a:r>
            <a:r>
              <a:rPr lang="en-US" sz="2000" dirty="0">
                <a:solidFill>
                  <a:schemeClr val="accent6"/>
                </a:solidFill>
                <a:effectLst/>
                <a:latin typeface="+mn-lt"/>
                <a:ea typeface="Calibri" panose="020F0502020204030204" pitchFamily="34" charset="0"/>
                <a:cs typeface="Times New Roman" panose="02020603050405020304" pitchFamily="18" charset="0"/>
              </a:rPr>
              <a:t> meet the FAA’s specific requirements to be considered a “qualified biologist” (</a:t>
            </a:r>
            <a:r>
              <a:rPr lang="en-US" sz="2000" dirty="0" err="1">
                <a:solidFill>
                  <a:schemeClr val="accent6"/>
                </a:solidFill>
                <a:effectLst/>
                <a:latin typeface="+mn-lt"/>
                <a:ea typeface="Calibri" panose="020F0502020204030204" pitchFamily="34" charset="0"/>
                <a:cs typeface="Times New Roman" panose="02020603050405020304" pitchFamily="18" charset="0"/>
              </a:rPr>
              <a:t>DeFusco</a:t>
            </a:r>
            <a:r>
              <a:rPr lang="en-US" sz="2000" dirty="0">
                <a:solidFill>
                  <a:schemeClr val="accent6"/>
                </a:solidFill>
                <a:effectLst/>
                <a:latin typeface="+mn-lt"/>
                <a:ea typeface="Calibri" panose="020F0502020204030204" pitchFamily="34" charset="0"/>
                <a:cs typeface="Times New Roman" panose="02020603050405020304" pitchFamily="18" charset="0"/>
              </a:rPr>
              <a:t> et al. 2015)</a:t>
            </a:r>
          </a:p>
        </p:txBody>
      </p:sp>
    </p:spTree>
    <p:extLst>
      <p:ext uri="{BB962C8B-B14F-4D97-AF65-F5344CB8AC3E}">
        <p14:creationId xmlns:p14="http://schemas.microsoft.com/office/powerpoint/2010/main" val="283364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68364" cy="4572000"/>
          </a:xfrm>
        </p:spPr>
        <p:txBody>
          <a:bodyPr>
            <a:noAutofit/>
          </a:bodyPr>
          <a:lstStyle/>
          <a:p>
            <a:pPr marL="28575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Wildlife Hazard Assessment (WHA) </a:t>
            </a:r>
            <a:r>
              <a:rPr lang="en-US" sz="2000" dirty="0">
                <a:solidFill>
                  <a:schemeClr val="accent6"/>
                </a:solidFill>
                <a:effectLst/>
                <a:latin typeface="+mn-lt"/>
                <a:ea typeface="Calibri" panose="020F0502020204030204" pitchFamily="34" charset="0"/>
                <a:cs typeface="Times New Roman" panose="02020603050405020304" pitchFamily="18" charset="0"/>
              </a:rPr>
              <a:t>– a precursor to and basis for a Wildlife Hazard Management Plan, this one-year assessment is conducted by a QAWB and results in a document providing a baseline of data and understanding of hazardous wildlife and the features that attract them to or near an airport</a:t>
            </a:r>
            <a:endParaRPr lang="en-US" sz="2000" b="1"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Wildlife Hazard Management Plan (WHMP) </a:t>
            </a:r>
            <a:r>
              <a:rPr lang="en-US" sz="2000" dirty="0">
                <a:solidFill>
                  <a:schemeClr val="accent6"/>
                </a:solidFill>
                <a:effectLst/>
                <a:latin typeface="+mn-lt"/>
                <a:ea typeface="Calibri" panose="020F0502020204030204" pitchFamily="34" charset="0"/>
                <a:cs typeface="Times New Roman" panose="02020603050405020304" pitchFamily="18" charset="0"/>
              </a:rPr>
              <a:t>– identifies the specific actions the airport will take, and who is responsible for those actions, to mitigate the risk of hazardous wildlife on or near the airport</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Wildlife Hazard Site Visit (WHSV) </a:t>
            </a:r>
            <a:r>
              <a:rPr lang="en-US" sz="2000" dirty="0">
                <a:solidFill>
                  <a:schemeClr val="accent6"/>
                </a:solidFill>
                <a:effectLst/>
                <a:latin typeface="+mn-lt"/>
                <a:ea typeface="Calibri" panose="020F0502020204030204" pitchFamily="34" charset="0"/>
                <a:cs typeface="Times New Roman" panose="02020603050405020304" pitchFamily="18" charset="0"/>
              </a:rPr>
              <a:t>– an abbreviated analysis of an airport’s wildlife hazards that is conducted by a QAWB to determine if a full WHA is warranted and, if necessary, to provide actionable information that allows the airport to expedite the mitigation of wildlife hazards</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dirty="0">
              <a:solidFill>
                <a:schemeClr val="accent6"/>
              </a:solidFill>
              <a:effectLst/>
              <a:latin typeface="+mj-lt"/>
              <a:ea typeface="Calibri" panose="020F0502020204030204" pitchFamily="34" charset="0"/>
              <a:cs typeface="Times New Roman" panose="02020603050405020304" pitchFamily="18" charset="0"/>
            </a:endParaRPr>
          </a:p>
          <a:p>
            <a:endParaRPr lang="en-US" sz="1600" dirty="0">
              <a:solidFill>
                <a:schemeClr val="accent6"/>
              </a:solidFill>
              <a:latin typeface="+mj-lt"/>
            </a:endParaRPr>
          </a:p>
        </p:txBody>
      </p:sp>
      <p:sp>
        <p:nvSpPr>
          <p:cNvPr id="2" name="TextBox 1">
            <a:extLst>
              <a:ext uri="{FF2B5EF4-FFF2-40B4-BE49-F238E27FC236}">
                <a16:creationId xmlns:a16="http://schemas.microsoft.com/office/drawing/2014/main" id="{BE80B5F3-8C92-CD48-4780-3A2F5A1B7418}"/>
              </a:ext>
            </a:extLst>
          </p:cNvPr>
          <p:cNvSpPr txBox="1"/>
          <p:nvPr/>
        </p:nvSpPr>
        <p:spPr>
          <a:xfrm>
            <a:off x="815158" y="5641699"/>
            <a:ext cx="11188700" cy="246221"/>
          </a:xfrm>
          <a:prstGeom prst="rect">
            <a:avLst/>
          </a:prstGeom>
          <a:noFill/>
        </p:spPr>
        <p:txBody>
          <a:bodyPr wrap="square" rtlCol="0">
            <a:spAutoFit/>
          </a:bodyPr>
          <a:lstStyle/>
          <a:p>
            <a:r>
              <a:rPr lang="en-US" sz="1000" dirty="0">
                <a:solidFill>
                  <a:schemeClr val="accent6"/>
                </a:solidFill>
              </a:rPr>
              <a:t>Source: </a:t>
            </a:r>
            <a:r>
              <a:rPr kumimoji="0" lang="en-US" sz="1000" b="0" i="0" u="none" strike="noStrike" kern="1200" cap="none" spc="0" normalizeH="0" baseline="0" noProof="0" dirty="0" err="1">
                <a:ln>
                  <a:noFill/>
                </a:ln>
                <a:solidFill>
                  <a:srgbClr val="47391D"/>
                </a:solidFill>
                <a:effectLst/>
                <a:uLnTx/>
                <a:uFillTx/>
                <a:latin typeface="Times" pitchFamily="18" charset="0"/>
                <a:ea typeface="+mn-ea"/>
                <a:cs typeface="+mn-cs"/>
              </a:rPr>
              <a:t>DeFusco</a:t>
            </a: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 R.P. et al. 2015. </a:t>
            </a:r>
            <a:r>
              <a:rPr kumimoji="0" lang="en-US" sz="1000" b="0" i="1" u="none" strike="noStrike" kern="1200" cap="none" spc="0" normalizeH="0" baseline="0" noProof="0" dirty="0">
                <a:ln>
                  <a:noFill/>
                </a:ln>
                <a:solidFill>
                  <a:srgbClr val="47391D"/>
                </a:solidFill>
                <a:effectLst/>
                <a:uLnTx/>
                <a:uFillTx/>
                <a:latin typeface="Times" pitchFamily="18" charset="0"/>
                <a:ea typeface="+mn-ea"/>
                <a:cs typeface="+mn-cs"/>
              </a:rPr>
              <a:t>ACRP Report 145: Applying an SMS Approach to Wildlife Hazard Management. </a:t>
            </a:r>
            <a:r>
              <a:rPr kumimoji="0" lang="en-US" sz="1000" b="0" i="0" u="none" strike="noStrike" kern="1200" cap="none" spc="0" normalizeH="0" baseline="0" noProof="0" dirty="0">
                <a:ln>
                  <a:noFill/>
                </a:ln>
                <a:solidFill>
                  <a:srgbClr val="47391D"/>
                </a:solidFill>
                <a:effectLst/>
                <a:uLnTx/>
                <a:uFillTx/>
                <a:latin typeface="Times" pitchFamily="18" charset="0"/>
                <a:ea typeface="+mn-ea"/>
                <a:cs typeface="+mn-cs"/>
              </a:rPr>
              <a:t>Transportation Research Board, Washington, DC. https://doi.org/10.17226/22091</a:t>
            </a:r>
            <a:endParaRPr lang="en-US" sz="1000" dirty="0">
              <a:solidFill>
                <a:schemeClr val="accent6"/>
              </a:solidFill>
            </a:endParaRPr>
          </a:p>
        </p:txBody>
      </p:sp>
    </p:spTree>
    <p:extLst>
      <p:ext uri="{BB962C8B-B14F-4D97-AF65-F5344CB8AC3E}">
        <p14:creationId xmlns:p14="http://schemas.microsoft.com/office/powerpoint/2010/main" val="420506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Part 139 Airport Requirements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24712"/>
            <a:ext cx="10972800" cy="4572000"/>
          </a:xfrm>
        </p:spPr>
        <p:txBody>
          <a:bodyPr/>
          <a:lstStyle/>
          <a:p>
            <a:pPr marL="457200" indent="-457200">
              <a:spcBef>
                <a:spcPts val="600"/>
              </a:spcBef>
              <a:spcAft>
                <a:spcPts val="600"/>
              </a:spcAft>
              <a:buFont typeface="+mj-lt"/>
              <a:buAutoNum type="arabicPeriod"/>
            </a:pPr>
            <a:r>
              <a:rPr lang="en-US" sz="2000" dirty="0">
                <a:solidFill>
                  <a:schemeClr val="accent6"/>
                </a:solidFill>
                <a:latin typeface="+mn-lt"/>
              </a:rPr>
              <a:t>For Part 139 airports, the FAA requires that a Wildlife Hazard Assessment (WHA) or a Wildlife Hazard Management Plan (WHMP) be completed and maintained</a:t>
            </a:r>
          </a:p>
          <a:p>
            <a:pPr marL="457200" indent="-457200">
              <a:spcBef>
                <a:spcPts val="600"/>
              </a:spcBef>
              <a:spcAft>
                <a:spcPts val="600"/>
              </a:spcAft>
              <a:buFont typeface="+mj-lt"/>
              <a:buAutoNum type="arabicPeriod"/>
            </a:pPr>
            <a:r>
              <a:rPr lang="en-US" sz="2000" dirty="0">
                <a:solidFill>
                  <a:schemeClr val="accent6"/>
                </a:solidFill>
                <a:latin typeface="+mn-lt"/>
              </a:rPr>
              <a:t>The FAA does not fund direct wildlife control projects. Airports are responsible for managing hazardous wildlife.</a:t>
            </a:r>
          </a:p>
        </p:txBody>
      </p:sp>
    </p:spTree>
    <p:extLst>
      <p:ext uri="{BB962C8B-B14F-4D97-AF65-F5344CB8AC3E}">
        <p14:creationId xmlns:p14="http://schemas.microsoft.com/office/powerpoint/2010/main" val="67167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Why is Wildlife Control Important at Airports?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38578" y="1315899"/>
            <a:ext cx="9878410" cy="4407877"/>
          </a:xfrm>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Wildlife strikes impact aviation safety and safe airport operations.</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More than 301 people have been killed because of wildlife strikes from 1988-2021</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298 civil and military aircraft have been destroyed from 1988-2021</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Economic losses are in the billions of dollars</a:t>
            </a:r>
          </a:p>
          <a:p>
            <a:pPr marR="0" lvl="0">
              <a:lnSpc>
                <a:spcPct val="107000"/>
              </a:lnSpc>
              <a:spcBef>
                <a:spcPts val="0"/>
              </a:spcBef>
              <a:spcAft>
                <a:spcPts val="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C61ED74D-3034-C280-66C4-2FECBA9C6AA6}"/>
              </a:ext>
            </a:extLst>
          </p:cNvPr>
          <p:cNvSpPr txBox="1"/>
          <p:nvPr/>
        </p:nvSpPr>
        <p:spPr>
          <a:xfrm>
            <a:off x="7652348" y="5826331"/>
            <a:ext cx="4500978" cy="246221"/>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FAA. Wildlife Strikes to Civil Aircraft in the United States, 1990–2021</a:t>
            </a:r>
          </a:p>
        </p:txBody>
      </p:sp>
      <p:sp>
        <p:nvSpPr>
          <p:cNvPr id="4" name="Speech Bubble: Rectangle 3">
            <a:extLst>
              <a:ext uri="{FF2B5EF4-FFF2-40B4-BE49-F238E27FC236}">
                <a16:creationId xmlns:a16="http://schemas.microsoft.com/office/drawing/2014/main" id="{539B2F32-CA02-D68A-DB14-022F9329817D}"/>
              </a:ext>
            </a:extLst>
          </p:cNvPr>
          <p:cNvSpPr/>
          <p:nvPr/>
        </p:nvSpPr>
        <p:spPr bwMode="auto">
          <a:xfrm>
            <a:off x="5943601" y="3770727"/>
            <a:ext cx="6248400" cy="1339754"/>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lnSpcReduction="10000"/>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Birds are not the only animals to cause problems at airports. Between 1990 and 2007, mammal strikes accounted for 14% of all reported strikes occurring at GA airports.</a:t>
            </a:r>
          </a:p>
        </p:txBody>
      </p:sp>
    </p:spTree>
    <p:extLst>
      <p:ext uri="{BB962C8B-B14F-4D97-AF65-F5344CB8AC3E}">
        <p14:creationId xmlns:p14="http://schemas.microsoft.com/office/powerpoint/2010/main" val="42092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lane flying in the sky with birds around">
            <a:extLst>
              <a:ext uri="{FF2B5EF4-FFF2-40B4-BE49-F238E27FC236}">
                <a16:creationId xmlns:a16="http://schemas.microsoft.com/office/drawing/2014/main" id="{2B3ED675-6FA4-D027-B26D-6367734DB5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72925" y="1346271"/>
            <a:ext cx="5719075" cy="3812717"/>
          </a:xfrm>
          <a:prstGeom prst="rect">
            <a:avLst/>
          </a:prstGeom>
        </p:spPr>
      </p:pic>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Strikes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477502" y="1346271"/>
            <a:ext cx="5618498" cy="4282369"/>
          </a:xfrm>
        </p:spPr>
        <p:txBody>
          <a:bodyPr/>
          <a:lstStyle/>
          <a:p>
            <a:pPr>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The number of wildlife strike reports have been increasing due to the following:</a:t>
            </a:r>
          </a:p>
          <a:p>
            <a:pPr marL="457200" indent="-4572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populations of most large-bird species in North America have increased over the last three decades and have adapted to urban environments</a:t>
            </a:r>
          </a:p>
          <a:p>
            <a:pPr marL="457200" indent="-4572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Improvements in engine designs have resulted in quieter engines that birds cannot detect and avoid</a:t>
            </a:r>
          </a:p>
          <a:p>
            <a:pPr marL="457200" indent="-4572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Pilots and airport personnel recognize the importance of strike data, which has resulted in a significant increase in reporting</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C61ED74D-3034-C280-66C4-2FECBA9C6AA6}"/>
              </a:ext>
            </a:extLst>
          </p:cNvPr>
          <p:cNvSpPr txBox="1"/>
          <p:nvPr/>
        </p:nvSpPr>
        <p:spPr>
          <a:xfrm>
            <a:off x="609600" y="5661890"/>
            <a:ext cx="4618320" cy="246221"/>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a:solidFill>
                  <a:schemeClr val="accent6"/>
                </a:solidFill>
              </a:rPr>
              <a:t>FAA. Wildlife Strikes to Civil Aircraft in the United States, 1990–2021</a:t>
            </a:r>
          </a:p>
        </p:txBody>
      </p:sp>
    </p:spTree>
    <p:extLst>
      <p:ext uri="{BB962C8B-B14F-4D97-AF65-F5344CB8AC3E}">
        <p14:creationId xmlns:p14="http://schemas.microsoft.com/office/powerpoint/2010/main" val="211376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What is Bringing Wildlife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5486400" cy="4407877"/>
          </a:xfrm>
        </p:spPr>
        <p:txBody>
          <a:bodyPr/>
          <a:lstStyle/>
          <a:p>
            <a:pPr>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Wildlife’s primary goals in life are to survive and reproduce.</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Wildlife habitats</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Wildlife attractants – food, water, and shelter</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Increases in local and migratory wildlife populations</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Changes in seasonal migratory patterns</a:t>
            </a:r>
          </a:p>
          <a:p>
            <a:pPr marL="342900" indent="-342900">
              <a:spcAft>
                <a:spcPts val="6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Lack of perimeter fence</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3" name="Speech Bubble: Rectangle 2">
            <a:extLst>
              <a:ext uri="{FF2B5EF4-FFF2-40B4-BE49-F238E27FC236}">
                <a16:creationId xmlns:a16="http://schemas.microsoft.com/office/drawing/2014/main" id="{E1319CEE-BC6D-75A1-61D5-B3B46EDBF766}"/>
              </a:ext>
            </a:extLst>
          </p:cNvPr>
          <p:cNvSpPr/>
          <p:nvPr/>
        </p:nvSpPr>
        <p:spPr bwMode="auto">
          <a:xfrm>
            <a:off x="6705600" y="1408940"/>
            <a:ext cx="5486400" cy="83820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Bird migration may seasonally increase bird populations in your area.</a:t>
            </a:r>
          </a:p>
        </p:txBody>
      </p:sp>
    </p:spTree>
    <p:extLst>
      <p:ext uri="{BB962C8B-B14F-4D97-AF65-F5344CB8AC3E}">
        <p14:creationId xmlns:p14="http://schemas.microsoft.com/office/powerpoint/2010/main" val="29098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Wildlife Habitats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8" y="1447800"/>
            <a:ext cx="7183121" cy="4572000"/>
          </a:xfrm>
        </p:spPr>
        <p:txBody>
          <a:bodyPr/>
          <a:lstStyle/>
          <a:p>
            <a:pPr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Knowing what habitats are present around the airport will help you determine how to manage wildlife hazards.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Natural habitats (e.g., vegetation for nesting habitat)</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Artificial habitats (e.g., building rooftops for roosting habitat) </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4" name="Speech Bubble: Rectangle 3">
            <a:extLst>
              <a:ext uri="{FF2B5EF4-FFF2-40B4-BE49-F238E27FC236}">
                <a16:creationId xmlns:a16="http://schemas.microsoft.com/office/drawing/2014/main" id="{C28497AB-D723-19C4-EC15-7321DAF90115}"/>
              </a:ext>
            </a:extLst>
          </p:cNvPr>
          <p:cNvSpPr/>
          <p:nvPr/>
        </p:nvSpPr>
        <p:spPr bwMode="auto">
          <a:xfrm>
            <a:off x="6583680" y="3429000"/>
            <a:ext cx="5608321" cy="1468366"/>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It is important to understand how the land on your airport is being used; for example, standing water may serve as a wildlife attractant.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D717495-21CB-257A-005E-66BB7C15B9B8}"/>
              </a:ext>
            </a:extLst>
          </p:cNvPr>
          <p:cNvSpPr txBox="1"/>
          <p:nvPr/>
        </p:nvSpPr>
        <p:spPr>
          <a:xfrm>
            <a:off x="1874520" y="5799955"/>
            <a:ext cx="10267653" cy="246221"/>
          </a:xfrm>
          <a:prstGeom prst="rect">
            <a:avLst/>
          </a:prstGeom>
          <a:noFill/>
        </p:spPr>
        <p:txBody>
          <a:bodyPr wrap="square" rtlCol="0">
            <a:spAutoFit/>
          </a:bodyPr>
          <a:lstStyle/>
          <a:p>
            <a:r>
              <a:rPr lang="en-US" sz="1000" dirty="0">
                <a:solidFill>
                  <a:schemeClr val="accent6"/>
                </a:solidFill>
              </a:rPr>
              <a:t>Source: FAA. 2020. Hazardous Wildlife Attractants on or near Airports. https://www.faa.gov/airports/resources/advisory_circulars/index.cfm/go/document.current/documentNumber/150_5200-33</a:t>
            </a:r>
          </a:p>
        </p:txBody>
      </p:sp>
    </p:spTree>
    <p:extLst>
      <p:ext uri="{BB962C8B-B14F-4D97-AF65-F5344CB8AC3E}">
        <p14:creationId xmlns:p14="http://schemas.microsoft.com/office/powerpoint/2010/main" val="259626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C30585-61A0-4877-980C-8A06F8BB05AF}">
  <ds:schemaRefs>
    <ds:schemaRef ds:uri="http://schemas.microsoft.com/sharepoint/v3/contenttype/forms"/>
  </ds:schemaRefs>
</ds:datastoreItem>
</file>

<file path=customXml/itemProps3.xml><?xml version="1.0" encoding="utf-8"?>
<ds:datastoreItem xmlns:ds="http://schemas.openxmlformats.org/officeDocument/2006/customXml" ds:itemID="{CE2A837A-022F-4A8E-817E-2F44797A334A}">
  <ds:schemaRefs>
    <ds:schemaRef ds:uri="http://schemas.microsoft.com/office/2006/documentManagement/types"/>
    <ds:schemaRef ds:uri="http://schemas.openxmlformats.org/package/2006/metadata/core-properties"/>
    <ds:schemaRef ds:uri="6280b2e6-5ff0-49a4-9c15-759b9ac3c61f"/>
    <ds:schemaRef ds:uri="http://schemas.microsoft.com/office/infopath/2007/PartnerControls"/>
    <ds:schemaRef ds:uri="http://purl.org/dc/terms/"/>
    <ds:schemaRef ds:uri="0d6dc564-9f0f-4004-8a0e-d846b60e2f08"/>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3041</TotalTime>
  <Words>3730</Words>
  <Application>Microsoft Office PowerPoint</Application>
  <PresentationFormat>Widescreen</PresentationFormat>
  <Paragraphs>251</Paragraphs>
  <Slides>29</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Key Definitions and Terms (cont’d)</vt:lpstr>
      <vt:lpstr>Part 139 Airport Requirements</vt:lpstr>
      <vt:lpstr>Why is Wildlife Control Important at Airports?</vt:lpstr>
      <vt:lpstr>Wildlife Strikes</vt:lpstr>
      <vt:lpstr>What is Bringing Wildlife to Your Airport?</vt:lpstr>
      <vt:lpstr>Wildlife Habitats</vt:lpstr>
      <vt:lpstr>Land-Use Wildlife Attractants</vt:lpstr>
      <vt:lpstr>Wildlife Attractants During Construction</vt:lpstr>
      <vt:lpstr>Wildlife Control Training</vt:lpstr>
      <vt:lpstr>Wildlife Control Strategies</vt:lpstr>
      <vt:lpstr>Wildlife Control Methods and Techniques</vt:lpstr>
      <vt:lpstr>Wildlife Hazard Site Visit</vt:lpstr>
      <vt:lpstr>Reasons for Conducting a Wildlife Hazard Site Visit</vt:lpstr>
      <vt:lpstr>Wildlife Hazard Assessment</vt:lpstr>
      <vt:lpstr>Wildlife Hazard Management Plan</vt:lpstr>
      <vt:lpstr>Wildlife Strike Report</vt:lpstr>
      <vt:lpstr>Tips on Identifying a Species</vt:lpstr>
      <vt:lpstr>Wildlife Hazard Management Under Part 139 Certification</vt:lpstr>
      <vt:lpstr>WHA Requirement Under Part 139 Certification</vt:lpstr>
      <vt:lpstr>WHA Triggering Events</vt:lpstr>
      <vt:lpstr>Wildlife Hazard Management Plan Requirements</vt:lpstr>
      <vt:lpstr>FAA Wildlife Regulations and Guidance </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109</cp:revision>
  <dcterms:created xsi:type="dcterms:W3CDTF">2005-12-13T19:08:17Z</dcterms:created>
  <dcterms:modified xsi:type="dcterms:W3CDTF">2024-11-27T23:18:20Z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