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4"/>
  </p:sldMasterIdLst>
  <p:notesMasterIdLst>
    <p:notesMasterId r:id="rId35"/>
  </p:notesMasterIdLst>
  <p:handoutMasterIdLst>
    <p:handoutMasterId r:id="rId36"/>
  </p:handoutMasterIdLst>
  <p:sldIdLst>
    <p:sldId id="313" r:id="rId5"/>
    <p:sldId id="257" r:id="rId6"/>
    <p:sldId id="259" r:id="rId7"/>
    <p:sldId id="260" r:id="rId8"/>
    <p:sldId id="261" r:id="rId9"/>
    <p:sldId id="263" r:id="rId10"/>
    <p:sldId id="320" r:id="rId11"/>
    <p:sldId id="264" r:id="rId12"/>
    <p:sldId id="265" r:id="rId13"/>
    <p:sldId id="266" r:id="rId14"/>
    <p:sldId id="271" r:id="rId15"/>
    <p:sldId id="314" r:id="rId16"/>
    <p:sldId id="279" r:id="rId17"/>
    <p:sldId id="269" r:id="rId18"/>
    <p:sldId id="267" r:id="rId19"/>
    <p:sldId id="268" r:id="rId20"/>
    <p:sldId id="270" r:id="rId21"/>
    <p:sldId id="272" r:id="rId22"/>
    <p:sldId id="316" r:id="rId23"/>
    <p:sldId id="317" r:id="rId24"/>
    <p:sldId id="274" r:id="rId25"/>
    <p:sldId id="275" r:id="rId26"/>
    <p:sldId id="273" r:id="rId27"/>
    <p:sldId id="276" r:id="rId28"/>
    <p:sldId id="319" r:id="rId29"/>
    <p:sldId id="318" r:id="rId30"/>
    <p:sldId id="277" r:id="rId31"/>
    <p:sldId id="278" r:id="rId32"/>
    <p:sldId id="342" r:id="rId33"/>
    <p:sldId id="341" r:id="rId3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4EF02C-9BCD-7870-D099-4EA829592E72}" name="Whittington, Lisa" initials="WL" userId="S::LWhittington@nas.edu::c6486215-3342-44dd-a2bc-add26a1ec065" providerId="AD"/>
  <p188:author id="{1B3A85BA-06CD-85C2-523C-661971265CE0}" name="Fletcher, Hilary" initials="FH" userId="S::hilary.fletcher@woolpert.com::83587431-4fb7-4f29-8303-e0cd73dc91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ie Waite" initials="LW" lastIdx="4" clrIdx="0">
    <p:extLst>
      <p:ext uri="{19B8F6BF-5375-455C-9EA6-DF929625EA0E}">
        <p15:presenceInfo xmlns:p15="http://schemas.microsoft.com/office/powerpoint/2012/main" userId="S-1-5-21-772653363-1706447627-576915096-18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C"/>
    <a:srgbClr val="599B9B"/>
    <a:srgbClr val="005792"/>
    <a:srgbClr val="000000"/>
    <a:srgbClr val="626262"/>
    <a:srgbClr val="008BEA"/>
    <a:srgbClr val="3A5364"/>
    <a:srgbClr val="465761"/>
    <a:srgbClr val="7B7167"/>
    <a:srgbClr val="BB92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7672" autoAdjust="0"/>
    <p:restoredTop sz="87692" autoAdjust="0"/>
  </p:normalViewPr>
  <p:slideViewPr>
    <p:cSldViewPr snapToGrid="0">
      <p:cViewPr varScale="1">
        <p:scale>
          <a:sx n="100" d="100"/>
          <a:sy n="100" d="100"/>
        </p:scale>
        <p:origin x="192" y="78"/>
      </p:cViewPr>
      <p:guideLst>
        <p:guide orient="horz" pos="2160"/>
        <p:guide pos="3840"/>
      </p:guideLst>
    </p:cSldViewPr>
  </p:slideViewPr>
  <p:notesTextViewPr>
    <p:cViewPr>
      <p:scale>
        <a:sx n="1" d="1"/>
        <a:sy n="1" d="1"/>
      </p:scale>
      <p:origin x="0" y="0"/>
    </p:cViewPr>
  </p:notesTextViewPr>
  <p:notesViewPr>
    <p:cSldViewPr snapToGrid="0">
      <p:cViewPr varScale="1">
        <p:scale>
          <a:sx n="122" d="100"/>
          <a:sy n="122" d="100"/>
        </p:scale>
        <p:origin x="4932"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706CFD-1AEB-0079-D4AE-1A8C55BF47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263B43B-339F-A1FC-CE74-5BC25BCC3EA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1391B3-014D-4AAF-A1B7-7BF6B897EFBC}" type="datetimeFigureOut">
              <a:rPr lang="en-US" smtClean="0"/>
              <a:t>12/19/2024</a:t>
            </a:fld>
            <a:endParaRPr lang="en-US" dirty="0"/>
          </a:p>
        </p:txBody>
      </p:sp>
      <p:sp>
        <p:nvSpPr>
          <p:cNvPr id="4" name="Footer Placeholder 3">
            <a:extLst>
              <a:ext uri="{FF2B5EF4-FFF2-40B4-BE49-F238E27FC236}">
                <a16:creationId xmlns:a16="http://schemas.microsoft.com/office/drawing/2014/main" id="{CB0EC783-BFCA-640F-A046-6F735A9443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D79708B-6E56-A3FB-31A0-BAEB63F3F5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E490A9-20C9-4792-A52E-C0E9F1D1900B}" type="slidenum">
              <a:rPr lang="en-US" smtClean="0"/>
              <a:t>‹#›</a:t>
            </a:fld>
            <a:endParaRPr lang="en-US" dirty="0"/>
          </a:p>
        </p:txBody>
      </p:sp>
    </p:spTree>
    <p:extLst>
      <p:ext uri="{BB962C8B-B14F-4D97-AF65-F5344CB8AC3E}">
        <p14:creationId xmlns:p14="http://schemas.microsoft.com/office/powerpoint/2010/main" val="1440912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Time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Times"/>
              </a:defRPr>
            </a:lvl1pPr>
          </a:lstStyle>
          <a:p>
            <a:pPr>
              <a:defRPr/>
            </a:pPr>
            <a:fld id="{792A9E01-0121-40AE-8E34-40DF007C6B00}" type="datetimeFigureOut">
              <a:rPr lang="en-US"/>
              <a:pPr>
                <a:defRPr/>
              </a:pPr>
              <a:t>12/19/2024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Time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Times"/>
              </a:defRPr>
            </a:lvl1pPr>
          </a:lstStyle>
          <a:p>
            <a:pPr>
              <a:defRPr/>
            </a:pPr>
            <a:fld id="{601B9332-B151-47C2-AD61-4136C83AF8D5}" type="slidenum">
              <a:rPr lang="en-US"/>
              <a:pPr>
                <a:defRPr/>
              </a:pPr>
              <a:t>‹#›</a:t>
            </a:fld>
            <a:endParaRPr lang="en-US" dirty="0"/>
          </a:p>
        </p:txBody>
      </p:sp>
    </p:spTree>
    <p:extLst>
      <p:ext uri="{BB962C8B-B14F-4D97-AF65-F5344CB8AC3E}">
        <p14:creationId xmlns:p14="http://schemas.microsoft.com/office/powerpoint/2010/main" val="2001615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a:t>
            </a:fld>
            <a:endParaRPr lang="en-US" dirty="0"/>
          </a:p>
        </p:txBody>
      </p:sp>
    </p:spTree>
    <p:extLst>
      <p:ext uri="{BB962C8B-B14F-4D97-AF65-F5344CB8AC3E}">
        <p14:creationId xmlns:p14="http://schemas.microsoft.com/office/powerpoint/2010/main" val="455900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11</a:t>
            </a:fld>
            <a:endParaRPr lang="en-US" dirty="0"/>
          </a:p>
        </p:txBody>
      </p:sp>
    </p:spTree>
    <p:extLst>
      <p:ext uri="{BB962C8B-B14F-4D97-AF65-F5344CB8AC3E}">
        <p14:creationId xmlns:p14="http://schemas.microsoft.com/office/powerpoint/2010/main" val="1434958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12</a:t>
            </a:fld>
            <a:endParaRPr lang="en-US" dirty="0"/>
          </a:p>
        </p:txBody>
      </p:sp>
    </p:spTree>
    <p:extLst>
      <p:ext uri="{BB962C8B-B14F-4D97-AF65-F5344CB8AC3E}">
        <p14:creationId xmlns:p14="http://schemas.microsoft.com/office/powerpoint/2010/main" val="1709433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13</a:t>
            </a:fld>
            <a:endParaRPr lang="en-US" dirty="0"/>
          </a:p>
        </p:txBody>
      </p:sp>
    </p:spTree>
    <p:extLst>
      <p:ext uri="{BB962C8B-B14F-4D97-AF65-F5344CB8AC3E}">
        <p14:creationId xmlns:p14="http://schemas.microsoft.com/office/powerpoint/2010/main" val="583674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14</a:t>
            </a:fld>
            <a:endParaRPr lang="en-US" dirty="0"/>
          </a:p>
        </p:txBody>
      </p:sp>
    </p:spTree>
    <p:extLst>
      <p:ext uri="{BB962C8B-B14F-4D97-AF65-F5344CB8AC3E}">
        <p14:creationId xmlns:p14="http://schemas.microsoft.com/office/powerpoint/2010/main" val="63875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15</a:t>
            </a:fld>
            <a:endParaRPr lang="en-US" dirty="0"/>
          </a:p>
        </p:txBody>
      </p:sp>
    </p:spTree>
    <p:extLst>
      <p:ext uri="{BB962C8B-B14F-4D97-AF65-F5344CB8AC3E}">
        <p14:creationId xmlns:p14="http://schemas.microsoft.com/office/powerpoint/2010/main" val="1412848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16</a:t>
            </a:fld>
            <a:endParaRPr lang="en-US" dirty="0"/>
          </a:p>
        </p:txBody>
      </p:sp>
    </p:spTree>
    <p:extLst>
      <p:ext uri="{BB962C8B-B14F-4D97-AF65-F5344CB8AC3E}">
        <p14:creationId xmlns:p14="http://schemas.microsoft.com/office/powerpoint/2010/main" val="1945232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17</a:t>
            </a:fld>
            <a:endParaRPr lang="en-US" dirty="0"/>
          </a:p>
        </p:txBody>
      </p:sp>
    </p:spTree>
    <p:extLst>
      <p:ext uri="{BB962C8B-B14F-4D97-AF65-F5344CB8AC3E}">
        <p14:creationId xmlns:p14="http://schemas.microsoft.com/office/powerpoint/2010/main" val="2147478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18</a:t>
            </a:fld>
            <a:endParaRPr lang="en-US" dirty="0"/>
          </a:p>
        </p:txBody>
      </p:sp>
    </p:spTree>
    <p:extLst>
      <p:ext uri="{BB962C8B-B14F-4D97-AF65-F5344CB8AC3E}">
        <p14:creationId xmlns:p14="http://schemas.microsoft.com/office/powerpoint/2010/main" val="431128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19</a:t>
            </a:fld>
            <a:endParaRPr lang="en-US" dirty="0"/>
          </a:p>
        </p:txBody>
      </p:sp>
    </p:spTree>
    <p:extLst>
      <p:ext uri="{BB962C8B-B14F-4D97-AF65-F5344CB8AC3E}">
        <p14:creationId xmlns:p14="http://schemas.microsoft.com/office/powerpoint/2010/main" val="1954409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20</a:t>
            </a:fld>
            <a:endParaRPr lang="en-US" dirty="0"/>
          </a:p>
        </p:txBody>
      </p:sp>
    </p:spTree>
    <p:extLst>
      <p:ext uri="{BB962C8B-B14F-4D97-AF65-F5344CB8AC3E}">
        <p14:creationId xmlns:p14="http://schemas.microsoft.com/office/powerpoint/2010/main" val="1486844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3</a:t>
            </a:fld>
            <a:endParaRPr lang="en-US" dirty="0"/>
          </a:p>
        </p:txBody>
      </p:sp>
    </p:spTree>
    <p:extLst>
      <p:ext uri="{BB962C8B-B14F-4D97-AF65-F5344CB8AC3E}">
        <p14:creationId xmlns:p14="http://schemas.microsoft.com/office/powerpoint/2010/main" val="3911683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21</a:t>
            </a:fld>
            <a:endParaRPr lang="en-US" dirty="0"/>
          </a:p>
        </p:txBody>
      </p:sp>
    </p:spTree>
    <p:extLst>
      <p:ext uri="{BB962C8B-B14F-4D97-AF65-F5344CB8AC3E}">
        <p14:creationId xmlns:p14="http://schemas.microsoft.com/office/powerpoint/2010/main" val="78280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22</a:t>
            </a:fld>
            <a:endParaRPr lang="en-US" dirty="0"/>
          </a:p>
        </p:txBody>
      </p:sp>
    </p:spTree>
    <p:extLst>
      <p:ext uri="{BB962C8B-B14F-4D97-AF65-F5344CB8AC3E}">
        <p14:creationId xmlns:p14="http://schemas.microsoft.com/office/powerpoint/2010/main" val="40379367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23</a:t>
            </a:fld>
            <a:endParaRPr lang="en-US" dirty="0"/>
          </a:p>
        </p:txBody>
      </p:sp>
    </p:spTree>
    <p:extLst>
      <p:ext uri="{BB962C8B-B14F-4D97-AF65-F5344CB8AC3E}">
        <p14:creationId xmlns:p14="http://schemas.microsoft.com/office/powerpoint/2010/main" val="2743500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24</a:t>
            </a:fld>
            <a:endParaRPr lang="en-US" dirty="0"/>
          </a:p>
        </p:txBody>
      </p:sp>
    </p:spTree>
    <p:extLst>
      <p:ext uri="{BB962C8B-B14F-4D97-AF65-F5344CB8AC3E}">
        <p14:creationId xmlns:p14="http://schemas.microsoft.com/office/powerpoint/2010/main" val="2028434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25</a:t>
            </a:fld>
            <a:endParaRPr lang="en-US" dirty="0"/>
          </a:p>
        </p:txBody>
      </p:sp>
    </p:spTree>
    <p:extLst>
      <p:ext uri="{BB962C8B-B14F-4D97-AF65-F5344CB8AC3E}">
        <p14:creationId xmlns:p14="http://schemas.microsoft.com/office/powerpoint/2010/main" val="14977243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26</a:t>
            </a:fld>
            <a:endParaRPr lang="en-US" dirty="0"/>
          </a:p>
        </p:txBody>
      </p:sp>
    </p:spTree>
    <p:extLst>
      <p:ext uri="{BB962C8B-B14F-4D97-AF65-F5344CB8AC3E}">
        <p14:creationId xmlns:p14="http://schemas.microsoft.com/office/powerpoint/2010/main" val="1748441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27</a:t>
            </a:fld>
            <a:endParaRPr lang="en-US" dirty="0"/>
          </a:p>
        </p:txBody>
      </p:sp>
    </p:spTree>
    <p:extLst>
      <p:ext uri="{BB962C8B-B14F-4D97-AF65-F5344CB8AC3E}">
        <p14:creationId xmlns:p14="http://schemas.microsoft.com/office/powerpoint/2010/main" val="1497999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28</a:t>
            </a:fld>
            <a:endParaRPr lang="en-US" dirty="0"/>
          </a:p>
        </p:txBody>
      </p:sp>
    </p:spTree>
    <p:extLst>
      <p:ext uri="{BB962C8B-B14F-4D97-AF65-F5344CB8AC3E}">
        <p14:creationId xmlns:p14="http://schemas.microsoft.com/office/powerpoint/2010/main" val="6998681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01B9332-B151-47C2-AD61-4136C83AF8D5}" type="slidenum">
              <a:rPr lang="en-US" smtClean="0"/>
              <a:pPr>
                <a:defRPr/>
              </a:pPr>
              <a:t>29</a:t>
            </a:fld>
            <a:endParaRPr lang="en-US" dirty="0"/>
          </a:p>
        </p:txBody>
      </p:sp>
    </p:spTree>
    <p:extLst>
      <p:ext uri="{BB962C8B-B14F-4D97-AF65-F5344CB8AC3E}">
        <p14:creationId xmlns:p14="http://schemas.microsoft.com/office/powerpoint/2010/main" val="400651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4</a:t>
            </a:fld>
            <a:endParaRPr lang="en-US" dirty="0"/>
          </a:p>
        </p:txBody>
      </p:sp>
    </p:spTree>
    <p:extLst>
      <p:ext uri="{BB962C8B-B14F-4D97-AF65-F5344CB8AC3E}">
        <p14:creationId xmlns:p14="http://schemas.microsoft.com/office/powerpoint/2010/main" val="312711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5</a:t>
            </a:fld>
            <a:endParaRPr lang="en-US" dirty="0"/>
          </a:p>
        </p:txBody>
      </p:sp>
    </p:spTree>
    <p:extLst>
      <p:ext uri="{BB962C8B-B14F-4D97-AF65-F5344CB8AC3E}">
        <p14:creationId xmlns:p14="http://schemas.microsoft.com/office/powerpoint/2010/main" val="759023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6</a:t>
            </a:fld>
            <a:endParaRPr lang="en-US" dirty="0"/>
          </a:p>
        </p:txBody>
      </p:sp>
    </p:spTree>
    <p:extLst>
      <p:ext uri="{BB962C8B-B14F-4D97-AF65-F5344CB8AC3E}">
        <p14:creationId xmlns:p14="http://schemas.microsoft.com/office/powerpoint/2010/main" val="4088595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7</a:t>
            </a:fld>
            <a:endParaRPr lang="en-US" dirty="0"/>
          </a:p>
        </p:txBody>
      </p:sp>
    </p:spTree>
    <p:extLst>
      <p:ext uri="{BB962C8B-B14F-4D97-AF65-F5344CB8AC3E}">
        <p14:creationId xmlns:p14="http://schemas.microsoft.com/office/powerpoint/2010/main" val="180212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8</a:t>
            </a:fld>
            <a:endParaRPr lang="en-US" dirty="0"/>
          </a:p>
        </p:txBody>
      </p:sp>
    </p:spTree>
    <p:extLst>
      <p:ext uri="{BB962C8B-B14F-4D97-AF65-F5344CB8AC3E}">
        <p14:creationId xmlns:p14="http://schemas.microsoft.com/office/powerpoint/2010/main" val="3360419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9</a:t>
            </a:fld>
            <a:endParaRPr lang="en-US" dirty="0"/>
          </a:p>
        </p:txBody>
      </p:sp>
    </p:spTree>
    <p:extLst>
      <p:ext uri="{BB962C8B-B14F-4D97-AF65-F5344CB8AC3E}">
        <p14:creationId xmlns:p14="http://schemas.microsoft.com/office/powerpoint/2010/main" val="266134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BDC5B8-C23E-49BA-9EB3-859A4C84E552}" type="slidenum">
              <a:rPr lang="en-US" smtClean="0"/>
              <a:t>10</a:t>
            </a:fld>
            <a:endParaRPr lang="en-US" dirty="0"/>
          </a:p>
        </p:txBody>
      </p:sp>
    </p:spTree>
    <p:extLst>
      <p:ext uri="{BB962C8B-B14F-4D97-AF65-F5344CB8AC3E}">
        <p14:creationId xmlns:p14="http://schemas.microsoft.com/office/powerpoint/2010/main" val="3870812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The wing of an airplane&#10;&#10;Description automatically generated with medium confidence">
            <a:extLst>
              <a:ext uri="{FF2B5EF4-FFF2-40B4-BE49-F238E27FC236}">
                <a16:creationId xmlns:a16="http://schemas.microsoft.com/office/drawing/2014/main" id="{19013E32-3752-7005-6CB2-5736D07078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3">
            <a:extLst>
              <a:ext uri="{FF2B5EF4-FFF2-40B4-BE49-F238E27FC236}">
                <a16:creationId xmlns:a16="http://schemas.microsoft.com/office/drawing/2014/main" id="{12755E8B-703D-4021-A809-471F7BC0D4FB}"/>
              </a:ext>
            </a:extLst>
          </p:cNvPr>
          <p:cNvSpPr>
            <a:spLocks noGrp="1"/>
          </p:cNvSpPr>
          <p:nvPr>
            <p:ph type="title"/>
          </p:nvPr>
        </p:nvSpPr>
        <p:spPr>
          <a:xfrm>
            <a:off x="6278032" y="1483514"/>
            <a:ext cx="5609167" cy="1031087"/>
          </a:xfrm>
        </p:spPr>
        <p:txBody>
          <a:bodyPr/>
          <a:lstStyle>
            <a:lvl1pPr algn="r">
              <a:defRPr sz="3700">
                <a:solidFill>
                  <a:srgbClr val="0067AC"/>
                </a:solidFill>
              </a:defRPr>
            </a:lvl1pPr>
          </a:lstStyle>
          <a:p>
            <a:r>
              <a:rPr lang="en-US" dirty="0"/>
              <a:t>Click to edit Master title style</a:t>
            </a:r>
          </a:p>
        </p:txBody>
      </p:sp>
      <p:sp>
        <p:nvSpPr>
          <p:cNvPr id="14" name="Text Placeholder 13">
            <a:extLst>
              <a:ext uri="{FF2B5EF4-FFF2-40B4-BE49-F238E27FC236}">
                <a16:creationId xmlns:a16="http://schemas.microsoft.com/office/drawing/2014/main" id="{7291227E-577D-4952-8199-C39FC99DFE36}"/>
              </a:ext>
            </a:extLst>
          </p:cNvPr>
          <p:cNvSpPr>
            <a:spLocks noGrp="1"/>
          </p:cNvSpPr>
          <p:nvPr>
            <p:ph type="body" sz="quarter" idx="12"/>
          </p:nvPr>
        </p:nvSpPr>
        <p:spPr>
          <a:xfrm>
            <a:off x="6278032" y="2971800"/>
            <a:ext cx="5609168" cy="1143000"/>
          </a:xfrm>
        </p:spPr>
        <p:txBody>
          <a:bodyPr/>
          <a:lstStyle>
            <a:lvl1pPr algn="r">
              <a:lnSpc>
                <a:spcPct val="150000"/>
              </a:lnSpc>
              <a:spcBef>
                <a:spcPts val="0"/>
              </a:spcBef>
              <a:defRPr sz="2400">
                <a:solidFill>
                  <a:srgbClr val="0067AC"/>
                </a:solidFill>
              </a:defRPr>
            </a:lvl1pPr>
          </a:lstStyle>
          <a:p>
            <a:pPr lvl="0"/>
            <a:r>
              <a:rPr lang="en-US" dirty="0"/>
              <a:t>Click to edit Master text styles</a:t>
            </a:r>
          </a:p>
        </p:txBody>
      </p:sp>
      <p:pic>
        <p:nvPicPr>
          <p:cNvPr id="15" name="Picture 14">
            <a:extLst>
              <a:ext uri="{FF2B5EF4-FFF2-40B4-BE49-F238E27FC236}">
                <a16:creationId xmlns:a16="http://schemas.microsoft.com/office/drawing/2014/main" id="{3DC4CF1D-89A2-3FC4-609F-46AA03ED01E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822266" y="5519524"/>
            <a:ext cx="2930122" cy="627275"/>
          </a:xfrm>
          <a:prstGeom prst="rect">
            <a:avLst/>
          </a:prstGeom>
        </p:spPr>
      </p:pic>
    </p:spTree>
    <p:extLst>
      <p:ext uri="{BB962C8B-B14F-4D97-AF65-F5344CB8AC3E}">
        <p14:creationId xmlns:p14="http://schemas.microsoft.com/office/powerpoint/2010/main" val="7325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4E66-A7B5-4589-B801-5DC3E8A22781}"/>
              </a:ext>
            </a:extLst>
          </p:cNvPr>
          <p:cNvSpPr>
            <a:spLocks noGrp="1"/>
          </p:cNvSpPr>
          <p:nvPr>
            <p:ph type="title"/>
          </p:nvPr>
        </p:nvSpPr>
        <p:spPr/>
        <p:txBody>
          <a:bodyPr/>
          <a:lstStyle/>
          <a:p>
            <a:r>
              <a:rPr lang="en-US" dirty="0"/>
              <a:t>Click to edit Master title style</a:t>
            </a:r>
          </a:p>
        </p:txBody>
      </p:sp>
      <p:sp>
        <p:nvSpPr>
          <p:cNvPr id="4" name="Text Placeholder 3">
            <a:extLst>
              <a:ext uri="{FF2B5EF4-FFF2-40B4-BE49-F238E27FC236}">
                <a16:creationId xmlns:a16="http://schemas.microsoft.com/office/drawing/2014/main" id="{FF6334D3-9C7D-44F2-8F11-5B91CD95327A}"/>
              </a:ext>
            </a:extLst>
          </p:cNvPr>
          <p:cNvSpPr>
            <a:spLocks noGrp="1"/>
          </p:cNvSpPr>
          <p:nvPr>
            <p:ph type="body" sz="quarter" idx="10"/>
          </p:nvPr>
        </p:nvSpPr>
        <p:spPr>
          <a:xfrm>
            <a:off x="609600" y="1371600"/>
            <a:ext cx="10871200" cy="4572000"/>
          </a:xfrm>
        </p:spPr>
        <p:txBody>
          <a:bodyPr/>
          <a:lstStyle>
            <a:lvl1pPr>
              <a:defRPr sz="2800"/>
            </a:lvl1pPr>
            <a:lvl2pPr>
              <a:defRPr sz="2000"/>
            </a:lvl2pPr>
            <a:lvl3pPr>
              <a:defRPr sz="2000"/>
            </a:lvl3pPr>
            <a:lvl4pPr>
              <a:defRPr sz="2000"/>
            </a:lvl4pPr>
            <a:lvl5pPr>
              <a:defRPr sz="2000"/>
            </a:lvl5pPr>
            <a:lvl6pPr marL="2285943" indent="0">
              <a:buNone/>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371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by-sid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1"/>
            <a:ext cx="10566400" cy="76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24007"/>
            <a:ext cx="5486400" cy="304799"/>
          </a:xfrm>
        </p:spPr>
        <p:txBody>
          <a:bodyPr anchor="ct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1200"/>
            <a:ext cx="5486400" cy="37338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0"/>
          </p:nvPr>
        </p:nvSpPr>
        <p:spPr>
          <a:xfrm>
            <a:off x="6096000" y="1524007"/>
            <a:ext cx="5080000" cy="304799"/>
          </a:xfrm>
        </p:spPr>
        <p:txBody>
          <a:bodyPr anchor="ctr"/>
          <a:lstStyle>
            <a:lvl1pPr marL="0" indent="0">
              <a:buNone/>
              <a:defRPr sz="18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Content Placeholder 3"/>
          <p:cNvSpPr>
            <a:spLocks noGrp="1"/>
          </p:cNvSpPr>
          <p:nvPr>
            <p:ph sz="half" idx="11"/>
          </p:nvPr>
        </p:nvSpPr>
        <p:spPr>
          <a:xfrm>
            <a:off x="6096000" y="1981200"/>
            <a:ext cx="5080000" cy="3733800"/>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4510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1074400" cy="4724400"/>
          </a:xfrm>
        </p:spPr>
        <p:txBody>
          <a:bodyPr/>
          <a:lstStyle>
            <a:lvl1pPr>
              <a:spcAft>
                <a:spcPts val="600"/>
              </a:spcAft>
              <a:defRPr sz="2000" u="sng" baseline="0">
                <a:solidFill>
                  <a:srgbClr val="626262"/>
                </a:solidFill>
                <a:uFill>
                  <a:solidFill>
                    <a:srgbClr val="DE842E"/>
                  </a:solidFill>
                </a:uFill>
              </a:defRPr>
            </a:lvl1pPr>
            <a:lvl2pPr marL="742932" indent="-285744">
              <a:buSzPct val="120000"/>
              <a:buFont typeface="Wingdings" panose="05000000000000000000" pitchFamily="2" charset="2"/>
              <a:buChar char=""/>
              <a:defRPr sz="1600">
                <a:solidFill>
                  <a:schemeClr val="accent6"/>
                </a:solidFill>
              </a:defRPr>
            </a:lvl2pPr>
            <a:lvl3pPr marL="1200121" indent="-285744">
              <a:buFont typeface="Wingdings" panose="05000000000000000000" pitchFamily="2" charset="2"/>
              <a:buChar char="§"/>
              <a:defRPr sz="1600">
                <a:solidFill>
                  <a:schemeClr val="accent6"/>
                </a:solidFill>
              </a:defRPr>
            </a:lvl3pPr>
            <a:lvl4pPr marL="1600160" indent="-228594">
              <a:buFont typeface="Wingdings" panose="05000000000000000000" pitchFamily="2" charset="2"/>
              <a:buChar char=""/>
              <a:defRPr sz="1600">
                <a:solidFill>
                  <a:schemeClr val="accent6"/>
                </a:solidFill>
              </a:defRPr>
            </a:lvl4pPr>
            <a:lvl5pPr marL="2057349" indent="-228594">
              <a:buFont typeface="Wingdings" panose="05000000000000000000" pitchFamily="2" charset="2"/>
              <a:buChar char="§"/>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41306316-A607-ED42-A35E-FB2E75D02293}"/>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7E7729B6-E6CA-4D6E-8CA9-EB973DC65DD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162493"/>
            <a:ext cx="12192000" cy="4933506"/>
          </a:xfrm>
          <a:prstGeom prst="rect">
            <a:avLst/>
          </a:prstGeom>
        </p:spPr>
      </p:pic>
    </p:spTree>
    <p:extLst>
      <p:ext uri="{BB962C8B-B14F-4D97-AF65-F5344CB8AC3E}">
        <p14:creationId xmlns:p14="http://schemas.microsoft.com/office/powerpoint/2010/main" val="228828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10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rgbClr val="5E0C02"/>
                </a:solidFill>
              </a:defRPr>
            </a:lvl1pPr>
          </a:lstStyle>
          <a:p>
            <a:r>
              <a:rPr lang="en-US" dirty="0"/>
              <a:t>CLICK TO EDIT MASTER TITLE STYLE</a:t>
            </a:r>
          </a:p>
        </p:txBody>
      </p:sp>
      <p:sp>
        <p:nvSpPr>
          <p:cNvPr id="4" name="Text Placeholder 3"/>
          <p:cNvSpPr>
            <a:spLocks noGrp="1"/>
          </p:cNvSpPr>
          <p:nvPr>
            <p:ph type="body" sz="quarter" idx="10" hasCustomPrompt="1"/>
          </p:nvPr>
        </p:nvSpPr>
        <p:spPr>
          <a:xfrm>
            <a:off x="609600" y="1447800"/>
            <a:ext cx="10972800" cy="4572000"/>
          </a:xfrm>
        </p:spPr>
        <p:txBody>
          <a:bodyPr/>
          <a:lstStyle>
            <a:lvl1pPr marL="0" indent="0">
              <a:buFont typeface="Arial" panose="020B0604020202020204" pitchFamily="34" charset="0"/>
              <a:buNone/>
              <a:defRPr b="0"/>
            </a:lvl1pPr>
            <a:lvl2pPr marL="742950" indent="-285750">
              <a:buClr>
                <a:srgbClr val="0069AD"/>
              </a:buClr>
              <a:buSzPct val="100000"/>
              <a:buFont typeface="Arial" panose="020B0604020202020204" pitchFamily="34" charset="0"/>
              <a:buChar char="•"/>
              <a:defRPr/>
            </a:lvl2pPr>
            <a:lvl3pPr marL="1143000" indent="-228600">
              <a:buClr>
                <a:srgbClr val="D8B78A"/>
              </a:buClr>
              <a:buSzPct val="77000"/>
              <a:buFont typeface="Courier New" panose="02070309020205020404" pitchFamily="49" charset="0"/>
              <a:buChar char="o"/>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17717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56646EA-F622-1CEF-834B-4739B6164F01}"/>
              </a:ext>
            </a:extLst>
          </p:cNvPr>
          <p:cNvPicPr>
            <a:picLocks noChangeAspect="1"/>
          </p:cNvPicPr>
          <p:nvPr userDrawn="1"/>
        </p:nvPicPr>
        <p:blipFill rotWithShape="1">
          <a:blip r:embed="rId8" cstate="screen">
            <a:alphaModFix amt="20000"/>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rcRect/>
          <a:stretch/>
        </p:blipFill>
        <p:spPr>
          <a:xfrm>
            <a:off x="0" y="4"/>
            <a:ext cx="12192000" cy="6594019"/>
          </a:xfrm>
          <a:prstGeom prst="rect">
            <a:avLst/>
          </a:prstGeom>
        </p:spPr>
      </p:pic>
      <p:sp>
        <p:nvSpPr>
          <p:cNvPr id="15" name="Rectangle 14">
            <a:extLst>
              <a:ext uri="{FF2B5EF4-FFF2-40B4-BE49-F238E27FC236}">
                <a16:creationId xmlns:a16="http://schemas.microsoft.com/office/drawing/2014/main" id="{C43B3BAF-090F-49DA-BDB6-FE99A8DB423C}"/>
              </a:ext>
            </a:extLst>
          </p:cNvPr>
          <p:cNvSpPr/>
          <p:nvPr userDrawn="1"/>
        </p:nvSpPr>
        <p:spPr bwMode="auto">
          <a:xfrm rot="16200000">
            <a:off x="5486403" y="-5486401"/>
            <a:ext cx="1219200" cy="12192001"/>
          </a:xfrm>
          <a:prstGeom prst="rect">
            <a:avLst/>
          </a:prstGeom>
          <a:solidFill>
            <a:srgbClr val="0067A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a:endParaRPr>
          </a:p>
        </p:txBody>
      </p:sp>
      <p:sp>
        <p:nvSpPr>
          <p:cNvPr id="1026" name="Rectangle 3"/>
          <p:cNvSpPr>
            <a:spLocks noGrp="1" noChangeArrowheads="1"/>
          </p:cNvSpPr>
          <p:nvPr>
            <p:ph type="body" idx="1"/>
          </p:nvPr>
        </p:nvSpPr>
        <p:spPr bwMode="auto">
          <a:xfrm>
            <a:off x="609600" y="1371600"/>
            <a:ext cx="108712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7" name="Rectangle 8"/>
          <p:cNvSpPr>
            <a:spLocks noGrp="1" noChangeArrowheads="1"/>
          </p:cNvSpPr>
          <p:nvPr>
            <p:ph type="title"/>
          </p:nvPr>
        </p:nvSpPr>
        <p:spPr bwMode="auto">
          <a:xfrm>
            <a:off x="609600" y="228600"/>
            <a:ext cx="108712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2" name="Rectangle 11">
            <a:extLst>
              <a:ext uri="{FF2B5EF4-FFF2-40B4-BE49-F238E27FC236}">
                <a16:creationId xmlns:a16="http://schemas.microsoft.com/office/drawing/2014/main" id="{398A6638-23CE-468F-83A7-E76F24D9DE30}"/>
              </a:ext>
            </a:extLst>
          </p:cNvPr>
          <p:cNvSpPr/>
          <p:nvPr userDrawn="1"/>
        </p:nvSpPr>
        <p:spPr bwMode="auto">
          <a:xfrm>
            <a:off x="12880" y="6022146"/>
            <a:ext cx="12166233" cy="835854"/>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a:endParaRPr>
          </a:p>
        </p:txBody>
      </p:sp>
      <p:pic>
        <p:nvPicPr>
          <p:cNvPr id="11" name="Picture 10">
            <a:extLst>
              <a:ext uri="{FF2B5EF4-FFF2-40B4-BE49-F238E27FC236}">
                <a16:creationId xmlns:a16="http://schemas.microsoft.com/office/drawing/2014/main" id="{AFBDBF5D-EB6F-D4C0-CE0E-4F241898E3CD}"/>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9967231" y="6276318"/>
            <a:ext cx="1842521" cy="394443"/>
          </a:xfrm>
          <a:prstGeom prst="rect">
            <a:avLst/>
          </a:prstGeom>
        </p:spPr>
      </p:pic>
    </p:spTree>
    <p:extLst>
      <p:ext uri="{BB962C8B-B14F-4D97-AF65-F5344CB8AC3E}">
        <p14:creationId xmlns:p14="http://schemas.microsoft.com/office/powerpoint/2010/main" val="3665078633"/>
      </p:ext>
    </p:extLst>
  </p:cSld>
  <p:clrMap bg1="lt1" tx1="dk1" bg2="lt2" tx2="dk2" accent1="accent1" accent2="accent2" accent3="accent3" accent4="accent4" accent5="accent5" accent6="accent6" hlink="hlink" folHlink="folHlink"/>
  <p:sldLayoutIdLst>
    <p:sldLayoutId id="2147483682" r:id="rId1"/>
    <p:sldLayoutId id="2147483686" r:id="rId2"/>
    <p:sldLayoutId id="2147483684" r:id="rId3"/>
    <p:sldLayoutId id="2147483683" r:id="rId4"/>
    <p:sldLayoutId id="2147483685" r:id="rId5"/>
    <p:sldLayoutId id="2147483688" r:id="rId6"/>
  </p:sldLayoutIdLst>
  <p:txStyles>
    <p:titleStyle>
      <a:lvl1pPr algn="l" rtl="0" eaLnBrk="0" fontAlgn="base" hangingPunct="0">
        <a:spcBef>
          <a:spcPct val="0"/>
        </a:spcBef>
        <a:spcAft>
          <a:spcPct val="0"/>
        </a:spcAft>
        <a:defRPr sz="3200" b="1">
          <a:solidFill>
            <a:srgbClr val="FFFFFF"/>
          </a:solidFill>
          <a:latin typeface="DIN" panose="02000503040000020003" pitchFamily="2" charset="0"/>
          <a:ea typeface="DIN" panose="02000503040000020003" pitchFamily="2" charset="0"/>
          <a:cs typeface="DIN" panose="02000503040000020003" pitchFamily="2" charset="0"/>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189" algn="l" rtl="0" fontAlgn="base">
        <a:spcBef>
          <a:spcPct val="0"/>
        </a:spcBef>
        <a:spcAft>
          <a:spcPct val="0"/>
        </a:spcAft>
        <a:defRPr sz="4400">
          <a:solidFill>
            <a:schemeClr val="tx2"/>
          </a:solidFill>
          <a:latin typeface="Futura" charset="0"/>
        </a:defRPr>
      </a:lvl6pPr>
      <a:lvl7pPr marL="914377" algn="l" rtl="0" fontAlgn="base">
        <a:spcBef>
          <a:spcPct val="0"/>
        </a:spcBef>
        <a:spcAft>
          <a:spcPct val="0"/>
        </a:spcAft>
        <a:defRPr sz="4400">
          <a:solidFill>
            <a:schemeClr val="tx2"/>
          </a:solidFill>
          <a:latin typeface="Futura" charset="0"/>
        </a:defRPr>
      </a:lvl7pPr>
      <a:lvl8pPr marL="1371566" algn="l" rtl="0" fontAlgn="base">
        <a:spcBef>
          <a:spcPct val="0"/>
        </a:spcBef>
        <a:spcAft>
          <a:spcPct val="0"/>
        </a:spcAft>
        <a:defRPr sz="4400">
          <a:solidFill>
            <a:schemeClr val="tx2"/>
          </a:solidFill>
          <a:latin typeface="Futura" charset="0"/>
        </a:defRPr>
      </a:lvl8pPr>
      <a:lvl9pPr marL="1828754" algn="l" rtl="0" fontAlgn="base">
        <a:spcBef>
          <a:spcPct val="0"/>
        </a:spcBef>
        <a:spcAft>
          <a:spcPct val="0"/>
        </a:spcAft>
        <a:defRPr sz="4400">
          <a:solidFill>
            <a:schemeClr val="tx2"/>
          </a:solidFill>
          <a:latin typeface="Futura" charset="0"/>
        </a:defRPr>
      </a:lvl9pPr>
    </p:titleStyle>
    <p:bodyStyle>
      <a:lvl1pPr marL="342891" indent="-342891" algn="l" rtl="0" eaLnBrk="0" fontAlgn="base" hangingPunct="0">
        <a:spcBef>
          <a:spcPct val="20000"/>
        </a:spcBef>
        <a:spcAft>
          <a:spcPct val="0"/>
        </a:spcAft>
        <a:defRPr sz="2800" b="1">
          <a:solidFill>
            <a:srgbClr val="626262"/>
          </a:solidFill>
          <a:latin typeface="DIN" panose="02000503040000020003" pitchFamily="2" charset="0"/>
          <a:ea typeface="DIN" panose="02000503040000020003" pitchFamily="2" charset="0"/>
          <a:cs typeface="DIN" panose="02000503040000020003" pitchFamily="2" charset="0"/>
        </a:defRPr>
      </a:lvl1pPr>
      <a:lvl2pPr marL="742932" indent="-285744" algn="l" rtl="0" eaLnBrk="0" fontAlgn="base" hangingPunct="0">
        <a:spcBef>
          <a:spcPct val="20000"/>
        </a:spcBef>
        <a:spcAft>
          <a:spcPct val="0"/>
        </a:spcAft>
        <a:buClr>
          <a:srgbClr val="0067AC"/>
        </a:buClr>
        <a:buFont typeface="Wingdings" panose="05000000000000000000" pitchFamily="2" charset="2"/>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2pPr>
      <a:lvl3pPr marL="1200121" indent="-285744" algn="l" rtl="0" eaLnBrk="0" fontAlgn="base" hangingPunct="0">
        <a:spcBef>
          <a:spcPct val="20000"/>
        </a:spcBef>
        <a:spcAft>
          <a:spcPct val="0"/>
        </a:spcAft>
        <a:buClr>
          <a:srgbClr val="0067AC"/>
        </a:buClr>
        <a:buFont typeface="Arial" panose="020B0604020202020204" pitchFamily="34" charset="0"/>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3pPr>
      <a:lvl4pPr marL="1600160" indent="-228594" algn="l" rtl="0" eaLnBrk="0" fontAlgn="base" hangingPunct="0">
        <a:spcBef>
          <a:spcPct val="20000"/>
        </a:spcBef>
        <a:spcAft>
          <a:spcPct val="0"/>
        </a:spcAft>
        <a:buClr>
          <a:srgbClr val="0067AC"/>
        </a:buClr>
        <a:buFont typeface="Wingdings" panose="05000000000000000000" pitchFamily="2" charset="2"/>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4pPr>
      <a:lvl5pPr marL="2057349" indent="-228594" algn="l" rtl="0" eaLnBrk="0" fontAlgn="base" hangingPunct="0">
        <a:spcBef>
          <a:spcPct val="20000"/>
        </a:spcBef>
        <a:spcAft>
          <a:spcPct val="0"/>
        </a:spcAft>
        <a:buClr>
          <a:srgbClr val="0067AC"/>
        </a:buClr>
        <a:buFont typeface="Arial" panose="020B0604020202020204" pitchFamily="34" charset="0"/>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faa.gov/about/office_org/headquarters_offices/apl/environ_policy_guidance/policy/faa_nepa_order/desk_ref"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epa.gov/wotus"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courses.lumenlearning.com/geophysical/chapter/groundwate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7226/24657"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epa.gov/eg/airport-deicing-effluent-guidelines"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hyperlink" Target="http://www.epa.gov/pfas"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epa.gov/"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s://doi.org/10.17226/24657" TargetMode="External"/><Relationship Id="rId5" Type="http://schemas.openxmlformats.org/officeDocument/2006/relationships/hyperlink" Target="https://www.icao.int/environmental-protection/pages/ecoairports.aspx" TargetMode="External"/><Relationship Id="rId4" Type="http://schemas.openxmlformats.org/officeDocument/2006/relationships/hyperlink" Target="https://www.faa.gov/about/office_org/headquarters_offices/apl/environ_policy_guidance/policy/faa_nepa_order/desk_re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5D4F-EAEC-4974-A457-F74629051964}"/>
              </a:ext>
            </a:extLst>
          </p:cNvPr>
          <p:cNvSpPr>
            <a:spLocks noGrp="1"/>
          </p:cNvSpPr>
          <p:nvPr>
            <p:ph type="title"/>
          </p:nvPr>
        </p:nvSpPr>
        <p:spPr>
          <a:xfrm>
            <a:off x="5502441" y="1373447"/>
            <a:ext cx="6350891" cy="1031087"/>
          </a:xfrm>
        </p:spPr>
        <p:txBody>
          <a:bodyPr/>
          <a:lstStyle/>
          <a:p>
            <a:r>
              <a:rPr lang="en-US" sz="3600" b="1" dirty="0">
                <a:cs typeface="Arial" panose="020B0604020202020204" pitchFamily="34" charset="0"/>
              </a:rPr>
              <a:t>ACRP WebResource 21: Environmental Stewardship and Compliance Training for Airport Employees</a:t>
            </a:r>
            <a:endParaRPr lang="en-US" sz="3600" dirty="0">
              <a:latin typeface="DIN" panose="02000503040000020003" pitchFamily="2" charset="0"/>
            </a:endParaRPr>
          </a:p>
        </p:txBody>
      </p:sp>
      <p:sp>
        <p:nvSpPr>
          <p:cNvPr id="6" name="Text Placeholder 5">
            <a:extLst>
              <a:ext uri="{FF2B5EF4-FFF2-40B4-BE49-F238E27FC236}">
                <a16:creationId xmlns:a16="http://schemas.microsoft.com/office/drawing/2014/main" id="{40340C70-236B-41F5-BC61-7DB0CB93D05C}"/>
              </a:ext>
            </a:extLst>
          </p:cNvPr>
          <p:cNvSpPr>
            <a:spLocks noGrp="1"/>
          </p:cNvSpPr>
          <p:nvPr>
            <p:ph type="body" sz="quarter" idx="4294967295"/>
          </p:nvPr>
        </p:nvSpPr>
        <p:spPr>
          <a:xfrm>
            <a:off x="6968065" y="3014802"/>
            <a:ext cx="4885267" cy="645313"/>
          </a:xfrm>
        </p:spPr>
        <p:txBody>
          <a:bodyPr/>
          <a:lstStyle/>
          <a:p>
            <a:pPr algn="r"/>
            <a:r>
              <a:rPr lang="en-US" dirty="0">
                <a:solidFill>
                  <a:schemeClr val="accent6"/>
                </a:solidFill>
              </a:rPr>
              <a:t>Water Quality Training Course</a:t>
            </a:r>
          </a:p>
        </p:txBody>
      </p:sp>
    </p:spTree>
    <p:extLst>
      <p:ext uri="{BB962C8B-B14F-4D97-AF65-F5344CB8AC3E}">
        <p14:creationId xmlns:p14="http://schemas.microsoft.com/office/powerpoint/2010/main" val="4280433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01FAE4CE-4DE6-EF35-F832-B90AB70AF10C}"/>
              </a:ext>
            </a:extLst>
          </p:cNvPr>
          <p:cNvSpPr txBox="1">
            <a:spLocks/>
          </p:cNvSpPr>
          <p:nvPr/>
        </p:nvSpPr>
        <p:spPr bwMode="auto">
          <a:xfrm>
            <a:off x="484549" y="1392152"/>
            <a:ext cx="11447256" cy="431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anose="020B0604020202020204" pitchFamily="34" charset="0"/>
              <a:buNone/>
              <a:defRPr sz="2800" b="0">
                <a:solidFill>
                  <a:srgbClr val="626262"/>
                </a:solidFill>
                <a:latin typeface="DIN" panose="02000503040000020003" pitchFamily="2" charset="0"/>
                <a:ea typeface="DIN" panose="02000503040000020003" pitchFamily="2" charset="0"/>
                <a:cs typeface="DIN" panose="02000503040000020003" pitchFamily="2" charset="0"/>
              </a:defRPr>
            </a:lvl1pPr>
            <a:lvl2pPr marL="742950" indent="-285750" algn="l" rtl="0" eaLnBrk="0" fontAlgn="base" hangingPunct="0">
              <a:spcBef>
                <a:spcPct val="20000"/>
              </a:spcBef>
              <a:spcAft>
                <a:spcPct val="0"/>
              </a:spcAft>
              <a:buClr>
                <a:srgbClr val="0069AD"/>
              </a:buClr>
              <a:buSzPct val="100000"/>
              <a:buFont typeface="Arial" panose="020B0604020202020204" pitchFamily="34" charset="0"/>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2pPr>
            <a:lvl3pPr marL="1143000" indent="-228600" algn="l" rtl="0" eaLnBrk="0" fontAlgn="base" hangingPunct="0">
              <a:spcBef>
                <a:spcPct val="20000"/>
              </a:spcBef>
              <a:spcAft>
                <a:spcPct val="0"/>
              </a:spcAft>
              <a:buClr>
                <a:srgbClr val="D8B78A"/>
              </a:buClr>
              <a:buSzPct val="77000"/>
              <a:buFont typeface="Courier New" panose="02070309020205020404" pitchFamily="49" charset="0"/>
              <a:buChar char="o"/>
              <a:defRPr sz="2000">
                <a:solidFill>
                  <a:schemeClr val="accent6"/>
                </a:solidFill>
                <a:latin typeface="DIN" panose="02000503040000020003" pitchFamily="2" charset="0"/>
                <a:ea typeface="DIN" panose="02000503040000020003" pitchFamily="2" charset="0"/>
                <a:cs typeface="DIN" panose="02000503040000020003" pitchFamily="2" charset="0"/>
              </a:defRPr>
            </a:lvl3pPr>
            <a:lvl4pPr marL="1600160" indent="-228594" algn="l" rtl="0" eaLnBrk="0" fontAlgn="base" hangingPunct="0">
              <a:spcBef>
                <a:spcPct val="20000"/>
              </a:spcBef>
              <a:spcAft>
                <a:spcPct val="0"/>
              </a:spcAft>
              <a:buClr>
                <a:srgbClr val="0067AC"/>
              </a:buClr>
              <a:buFont typeface="Wingdings" panose="05000000000000000000" pitchFamily="2" charset="2"/>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4pPr>
            <a:lvl5pPr marL="2057349" indent="-228594" algn="l" rtl="0" eaLnBrk="0" fontAlgn="base" hangingPunct="0">
              <a:spcBef>
                <a:spcPct val="20000"/>
              </a:spcBef>
              <a:spcAft>
                <a:spcPct val="0"/>
              </a:spcAft>
              <a:buClr>
                <a:srgbClr val="0067AC"/>
              </a:buClr>
              <a:buFont typeface="Arial" panose="020B0604020202020204" pitchFamily="34" charset="0"/>
              <a:buChar char="•"/>
              <a:defRPr sz="2000">
                <a:solidFill>
                  <a:schemeClr val="accent6"/>
                </a:solidFill>
                <a:latin typeface="DIN" panose="02000503040000020003" pitchFamily="2" charset="0"/>
                <a:ea typeface="DIN" panose="02000503040000020003" pitchFamily="2" charset="0"/>
                <a:cs typeface="DIN" panose="02000503040000020003" pitchFamily="2" charset="0"/>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a:lstStyle>
          <a:p>
            <a:pPr>
              <a:spcBef>
                <a:spcPts val="600"/>
              </a:spcBef>
              <a:spcAft>
                <a:spcPts val="600"/>
              </a:spcAft>
            </a:pPr>
            <a:r>
              <a:rPr lang="en-US" sz="2000" kern="0" dirty="0">
                <a:solidFill>
                  <a:schemeClr val="accent6"/>
                </a:solidFill>
                <a:latin typeface="+mn-lt"/>
              </a:rPr>
              <a:t>The following water pollutants and their sources are typically found at airports:</a:t>
            </a:r>
            <a:endParaRPr lang="en-US" sz="2000" kern="0" dirty="0">
              <a:solidFill>
                <a:schemeClr val="accent6"/>
              </a:solidFill>
              <a:latin typeface="+mn-lt"/>
              <a:ea typeface="Calibri" panose="020F0502020204030204" pitchFamily="34" charset="0"/>
              <a:cs typeface="Times New Roman" panose="02020603050405020304" pitchFamily="18" charset="0"/>
            </a:endParaRPr>
          </a:p>
          <a:p>
            <a:pPr marL="342900" indent="-342900">
              <a:lnSpc>
                <a:spcPct val="107000"/>
              </a:lnSpc>
              <a:spcBef>
                <a:spcPts val="0"/>
              </a:spcBef>
              <a:spcAft>
                <a:spcPts val="0"/>
              </a:spcAft>
              <a:buFont typeface="Symbol" panose="05050102010706020507" pitchFamily="18" charset="2"/>
              <a:buChar char=""/>
            </a:pPr>
            <a:r>
              <a:rPr lang="en-US" sz="2000" dirty="0">
                <a:solidFill>
                  <a:schemeClr val="accent6"/>
                </a:solidFill>
                <a:effectLst/>
                <a:latin typeface="+mn-lt"/>
              </a:rPr>
              <a:t>Deicing/anti-icing of aircraft is a source of ethylene or propylene glycol pollutants</a:t>
            </a:r>
          </a:p>
          <a:p>
            <a:pPr marL="342900" indent="-342900">
              <a:lnSpc>
                <a:spcPct val="107000"/>
              </a:lnSpc>
              <a:spcBef>
                <a:spcPts val="0"/>
              </a:spcBef>
              <a:spcAft>
                <a:spcPts val="0"/>
              </a:spcAft>
              <a:buFont typeface="Symbol" panose="05050102010706020507" pitchFamily="18" charset="2"/>
              <a:buChar char=""/>
            </a:pPr>
            <a:r>
              <a:rPr lang="en-US" sz="2000" dirty="0">
                <a:solidFill>
                  <a:schemeClr val="accent6"/>
                </a:solidFill>
                <a:effectLst/>
                <a:latin typeface="+mn-lt"/>
              </a:rPr>
              <a:t>Deicing/anti-icing of runways, aprons, and taxiways is a source of urea, acetate, and </a:t>
            </a:r>
            <a:r>
              <a:rPr lang="en-US" sz="2000" dirty="0" err="1">
                <a:solidFill>
                  <a:schemeClr val="accent6"/>
                </a:solidFill>
                <a:effectLst/>
                <a:latin typeface="+mn-lt"/>
              </a:rPr>
              <a:t>formate</a:t>
            </a:r>
            <a:r>
              <a:rPr lang="en-US" sz="2000" dirty="0">
                <a:solidFill>
                  <a:schemeClr val="accent6"/>
                </a:solidFill>
                <a:effectLst/>
                <a:latin typeface="+mn-lt"/>
              </a:rPr>
              <a:t> pollutants</a:t>
            </a:r>
          </a:p>
          <a:p>
            <a:pPr marL="342900" indent="-342900">
              <a:lnSpc>
                <a:spcPct val="107000"/>
              </a:lnSpc>
              <a:spcBef>
                <a:spcPts val="0"/>
              </a:spcBef>
              <a:spcAft>
                <a:spcPts val="0"/>
              </a:spcAft>
              <a:buFont typeface="Symbol" panose="05050102010706020507" pitchFamily="18" charset="2"/>
              <a:buChar char=""/>
            </a:pPr>
            <a:r>
              <a:rPr lang="en-US" sz="2000" dirty="0">
                <a:solidFill>
                  <a:schemeClr val="accent6"/>
                </a:solidFill>
                <a:effectLst/>
                <a:latin typeface="+mn-lt"/>
              </a:rPr>
              <a:t>Spills during refueling and leaks from pipes or tanks are sources of fuel pollutants</a:t>
            </a:r>
          </a:p>
          <a:p>
            <a:pPr marL="342900" indent="-342900">
              <a:lnSpc>
                <a:spcPct val="107000"/>
              </a:lnSpc>
              <a:spcBef>
                <a:spcPts val="0"/>
              </a:spcBef>
              <a:spcAft>
                <a:spcPts val="0"/>
              </a:spcAft>
              <a:buFont typeface="Symbol" panose="05050102010706020507" pitchFamily="18" charset="2"/>
              <a:buChar char=""/>
            </a:pPr>
            <a:r>
              <a:rPr kumimoji="0" lang="en-US" sz="2000" i="0" u="none" strike="noStrike" kern="1200" cap="none" spc="0" normalizeH="0" baseline="0" noProof="0" dirty="0">
                <a:ln>
                  <a:noFill/>
                </a:ln>
                <a:solidFill>
                  <a:srgbClr val="47391D"/>
                </a:solidFill>
                <a:effectLst/>
                <a:uLnTx/>
                <a:uFillTx/>
                <a:latin typeface="+mn-lt"/>
                <a:ea typeface="+mn-ea"/>
                <a:cs typeface="+mn-cs"/>
              </a:rPr>
              <a:t>Firefighting exercises are a source of fire suppressant chemical and foam pollutants</a:t>
            </a:r>
          </a:p>
          <a:p>
            <a:pPr marL="342900" indent="-342900">
              <a:lnSpc>
                <a:spcPct val="107000"/>
              </a:lnSpc>
              <a:spcBef>
                <a:spcPts val="0"/>
              </a:spcBef>
              <a:spcAft>
                <a:spcPts val="0"/>
              </a:spcAft>
              <a:buFont typeface="Symbol" panose="05050102010706020507" pitchFamily="18" charset="2"/>
              <a:buChar char=""/>
            </a:pPr>
            <a:r>
              <a:rPr kumimoji="0" lang="en-US" sz="2000" i="0" u="none" strike="noStrike" kern="1200" cap="none" spc="0" normalizeH="0" baseline="0" noProof="0" dirty="0">
                <a:ln>
                  <a:noFill/>
                </a:ln>
                <a:solidFill>
                  <a:srgbClr val="47391D"/>
                </a:solidFill>
                <a:effectLst/>
                <a:uLnTx/>
                <a:uFillTx/>
                <a:latin typeface="+mn-lt"/>
                <a:ea typeface="+mn-ea"/>
                <a:cs typeface="+mn-cs"/>
              </a:rPr>
              <a:t>Paved surfaces and engine leaks are sources of </a:t>
            </a:r>
            <a:r>
              <a:rPr lang="en-US" sz="2000" dirty="0">
                <a:solidFill>
                  <a:schemeClr val="accent6"/>
                </a:solidFill>
                <a:effectLst/>
                <a:latin typeface="+mn-lt"/>
              </a:rPr>
              <a:t>dust, dirt, and hydrocarbon pollutants</a:t>
            </a:r>
          </a:p>
          <a:p>
            <a:pPr marL="342900" indent="-342900">
              <a:lnSpc>
                <a:spcPct val="107000"/>
              </a:lnSpc>
              <a:spcBef>
                <a:spcPts val="0"/>
              </a:spcBef>
              <a:spcAft>
                <a:spcPts val="0"/>
              </a:spcAft>
              <a:buFont typeface="Symbol" panose="05050102010706020507" pitchFamily="18" charset="2"/>
              <a:buChar char=""/>
            </a:pPr>
            <a:r>
              <a:rPr lang="en-US" sz="2000" dirty="0">
                <a:solidFill>
                  <a:schemeClr val="accent6"/>
                </a:solidFill>
                <a:effectLst/>
                <a:latin typeface="+mn-lt"/>
              </a:rPr>
              <a:t>Vegetation and pest control are sources of herbicide and pesticide pollutants</a:t>
            </a:r>
            <a:endParaRPr lang="en-US" sz="2000" dirty="0">
              <a:solidFill>
                <a:schemeClr val="accent6"/>
              </a:solidFill>
              <a:latin typeface="+mn-lt"/>
            </a:endParaRPr>
          </a:p>
          <a:p>
            <a:pPr marL="34290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n-lt"/>
            </a:endParaRPr>
          </a:p>
          <a:p>
            <a:pPr marL="342900" indent="-342900">
              <a:lnSpc>
                <a:spcPct val="107000"/>
              </a:lnSpc>
              <a:spcBef>
                <a:spcPts val="0"/>
              </a:spcBef>
              <a:spcAft>
                <a:spcPts val="0"/>
              </a:spcAft>
              <a:buFont typeface="Symbol" panose="05050102010706020507" pitchFamily="18" charset="2"/>
              <a:buChar char=""/>
            </a:pPr>
            <a:endParaRPr lang="en-US" sz="1800" dirty="0">
              <a:solidFill>
                <a:schemeClr val="accent6"/>
              </a:solidFill>
              <a:effectLst/>
            </a:endParaRPr>
          </a:p>
          <a:p>
            <a:pPr marL="342900" indent="-342900">
              <a:lnSpc>
                <a:spcPct val="107000"/>
              </a:lnSpc>
              <a:spcBef>
                <a:spcPts val="0"/>
              </a:spcBef>
              <a:spcAft>
                <a:spcPts val="0"/>
              </a:spcAft>
              <a:buFont typeface="Symbol" panose="05050102010706020507" pitchFamily="18" charset="2"/>
              <a:buChar char=""/>
            </a:pPr>
            <a:endParaRPr kumimoji="0" lang="en-US" sz="1800" b="0" i="0" u="none" strike="noStrike" kern="1200" cap="none" spc="0" normalizeH="0" baseline="0" noProof="0" dirty="0">
              <a:ln>
                <a:noFill/>
              </a:ln>
              <a:solidFill>
                <a:srgbClr val="47391D"/>
              </a:solidFill>
              <a:effectLst/>
              <a:uLnTx/>
              <a:uFillTx/>
              <a:latin typeface="HelveticaNeueLT Std Lt"/>
              <a:ea typeface="+mn-ea"/>
              <a:cs typeface="+mn-cs"/>
            </a:endParaRPr>
          </a:p>
          <a:p>
            <a:pPr marL="342900" indent="-342900">
              <a:lnSpc>
                <a:spcPct val="107000"/>
              </a:lnSpc>
              <a:spcBef>
                <a:spcPts val="0"/>
              </a:spcBef>
              <a:spcAft>
                <a:spcPts val="0"/>
              </a:spcAft>
              <a:buFont typeface="Symbol" panose="05050102010706020507" pitchFamily="18" charset="2"/>
              <a:buChar char=""/>
            </a:pPr>
            <a:endParaRPr kumimoji="0" lang="en-US" sz="1800" b="0" i="0" u="none" strike="noStrike" kern="1200" cap="none" spc="0" normalizeH="0" baseline="0" noProof="0" dirty="0">
              <a:ln>
                <a:noFill/>
              </a:ln>
              <a:solidFill>
                <a:srgbClr val="47391D"/>
              </a:solidFill>
              <a:effectLst/>
              <a:uLnTx/>
              <a:uFillTx/>
              <a:latin typeface="HelveticaNeueLT Std Lt"/>
              <a:ea typeface="+mn-ea"/>
              <a:cs typeface="+mn-cs"/>
            </a:endParaRPr>
          </a:p>
          <a:p>
            <a:pPr marL="342900" indent="-342900">
              <a:lnSpc>
                <a:spcPct val="107000"/>
              </a:lnSpc>
              <a:spcBef>
                <a:spcPts val="0"/>
              </a:spcBef>
              <a:spcAft>
                <a:spcPts val="0"/>
              </a:spcAft>
              <a:buFont typeface="Symbol" panose="05050102010706020507" pitchFamily="18" charset="2"/>
              <a:buChar char=""/>
            </a:pPr>
            <a:endParaRPr kumimoji="0" lang="en-US" sz="1800" b="0" i="0" u="none" strike="noStrike" kern="1200" cap="none" spc="0" normalizeH="0" baseline="0" noProof="0" dirty="0">
              <a:ln>
                <a:noFill/>
              </a:ln>
              <a:solidFill>
                <a:srgbClr val="47391D"/>
              </a:solidFill>
              <a:effectLst/>
              <a:uLnTx/>
              <a:uFillTx/>
              <a:latin typeface="HelveticaNeueLT Std Lt"/>
              <a:ea typeface="+mn-ea"/>
              <a:cs typeface="+mn-cs"/>
            </a:endParaRPr>
          </a:p>
          <a:p>
            <a:pPr marL="342900" indent="-342900">
              <a:lnSpc>
                <a:spcPct val="107000"/>
              </a:lnSpc>
              <a:spcBef>
                <a:spcPts val="0"/>
              </a:spcBef>
              <a:spcAft>
                <a:spcPts val="0"/>
              </a:spcAft>
              <a:buFont typeface="Symbol" panose="05050102010706020507" pitchFamily="18" charset="2"/>
              <a:buChar char=""/>
            </a:pPr>
            <a:endParaRPr lang="en-US" sz="1400" dirty="0">
              <a:solidFill>
                <a:schemeClr val="accent6"/>
              </a:solidFill>
            </a:endParaRPr>
          </a:p>
          <a:p>
            <a:pPr marL="34290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endParaRPr>
          </a:p>
          <a:p>
            <a:pPr marL="342900" indent="-342900">
              <a:lnSpc>
                <a:spcPct val="107000"/>
              </a:lnSpc>
              <a:spcBef>
                <a:spcPts val="0"/>
              </a:spcBef>
              <a:spcAft>
                <a:spcPts val="0"/>
              </a:spcAft>
              <a:buFont typeface="Symbol" panose="05050102010706020507" pitchFamily="18" charset="2"/>
              <a:buChar char=""/>
            </a:pPr>
            <a:endParaRPr lang="en-US" sz="1400" dirty="0">
              <a:solidFill>
                <a:schemeClr val="accent6"/>
              </a:solidFill>
            </a:endParaRPr>
          </a:p>
          <a:p>
            <a:pPr marL="34290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endParaRPr>
          </a:p>
          <a:p>
            <a:pPr marL="342900" indent="-342900">
              <a:lnSpc>
                <a:spcPct val="107000"/>
              </a:lnSpc>
              <a:spcBef>
                <a:spcPts val="0"/>
              </a:spcBef>
              <a:spcAft>
                <a:spcPts val="0"/>
              </a:spcAft>
              <a:buFont typeface="Symbol" panose="05050102010706020507" pitchFamily="18" charset="2"/>
              <a:buChar char=""/>
            </a:pPr>
            <a:endParaRPr lang="en-US" sz="1400" dirty="0">
              <a:solidFill>
                <a:schemeClr val="accent6"/>
              </a:solidFill>
            </a:endParaRPr>
          </a:p>
          <a:p>
            <a:pPr marL="342900" indent="-342900">
              <a:lnSpc>
                <a:spcPct val="107000"/>
              </a:lnSpc>
              <a:spcBef>
                <a:spcPts val="0"/>
              </a:spcBef>
              <a:spcAft>
                <a:spcPts val="0"/>
              </a:spcAft>
              <a:buFont typeface="Symbol" panose="05050102010706020507" pitchFamily="18" charset="2"/>
              <a:buChar char=""/>
            </a:pPr>
            <a:endParaRPr lang="en-US" sz="2000" kern="0" dirty="0">
              <a:solidFill>
                <a:schemeClr val="accent6"/>
              </a:solidFill>
              <a:latin typeface="+mj-lt"/>
              <a:ea typeface="Calibri" panose="020F0502020204030204" pitchFamily="34" charset="0"/>
              <a:cs typeface="Times New Roman" panose="02020603050405020304" pitchFamily="18" charset="0"/>
            </a:endParaRPr>
          </a:p>
          <a:p>
            <a:endParaRPr lang="en-US" sz="2000" kern="0" dirty="0">
              <a:solidFill>
                <a:schemeClr val="accent6"/>
              </a:solidFill>
              <a:latin typeface="+mj-lt"/>
            </a:endParaRPr>
          </a:p>
        </p:txBody>
      </p:sp>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Water Pollutants and Sources at Airports</a:t>
            </a:r>
          </a:p>
        </p:txBody>
      </p:sp>
      <p:sp>
        <p:nvSpPr>
          <p:cNvPr id="7" name="TextBox 6">
            <a:extLst>
              <a:ext uri="{FF2B5EF4-FFF2-40B4-BE49-F238E27FC236}">
                <a16:creationId xmlns:a16="http://schemas.microsoft.com/office/drawing/2014/main" id="{50741042-04FB-E72D-044E-779EF36931B7}"/>
              </a:ext>
            </a:extLst>
          </p:cNvPr>
          <p:cNvSpPr txBox="1"/>
          <p:nvPr/>
        </p:nvSpPr>
        <p:spPr>
          <a:xfrm>
            <a:off x="6096000" y="5547158"/>
            <a:ext cx="6407695" cy="553998"/>
          </a:xfrm>
          <a:prstGeom prst="rect">
            <a:avLst/>
          </a:prstGeom>
          <a:noFill/>
        </p:spPr>
        <p:txBody>
          <a:bodyPr wrap="square" rtlCol="0">
            <a:spAutoFit/>
          </a:bodyPr>
          <a:lstStyle/>
          <a:p>
            <a:r>
              <a:rPr lang="en-US" sz="1000" dirty="0">
                <a:solidFill>
                  <a:schemeClr val="accent6"/>
                </a:solidFill>
              </a:rPr>
              <a:t>Source: ICAO. n.d. Eco-Airport Toolkit E-collection. https://www.icao.int/environmental-protection/pages/ecoairports.aspx</a:t>
            </a:r>
          </a:p>
          <a:p>
            <a:endParaRPr lang="en-US" sz="1000" dirty="0">
              <a:solidFill>
                <a:schemeClr val="accent6"/>
              </a:solidFill>
            </a:endParaRPr>
          </a:p>
        </p:txBody>
      </p:sp>
    </p:spTree>
    <p:extLst>
      <p:ext uri="{BB962C8B-B14F-4D97-AF65-F5344CB8AC3E}">
        <p14:creationId xmlns:p14="http://schemas.microsoft.com/office/powerpoint/2010/main" val="3766358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Clean Water Act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58537"/>
            <a:ext cx="9563100" cy="4760323"/>
          </a:xfrm>
        </p:spPr>
        <p:txBody>
          <a:bodyPr>
            <a:noAutofit/>
          </a:bodyPr>
          <a:lstStyle/>
          <a:p>
            <a:pPr>
              <a:spcAft>
                <a:spcPts val="600"/>
              </a:spcAft>
            </a:pPr>
            <a:r>
              <a:rPr lang="en-US" sz="2000" dirty="0">
                <a:solidFill>
                  <a:schemeClr val="accent6"/>
                </a:solidFill>
                <a:latin typeface="+mn-lt"/>
              </a:rPr>
              <a:t>The Clean Water Act (CWA) is the overarching statutory framework used in federal decisions regarding water quality impacts. The FAA must evaluate proposed airport landside and airside projects that have the potential to impact water quality.</a:t>
            </a:r>
          </a:p>
          <a:p>
            <a:pPr marL="342900" indent="-342900">
              <a:spcAft>
                <a:spcPts val="600"/>
              </a:spcAft>
              <a:buFont typeface="Arial" panose="020B0604020202020204" pitchFamily="34" charset="0"/>
              <a:buChar char="•"/>
            </a:pPr>
            <a:r>
              <a:rPr lang="en-US" sz="2000" dirty="0">
                <a:solidFill>
                  <a:schemeClr val="accent6"/>
                </a:solidFill>
                <a:latin typeface="+mn-lt"/>
              </a:rPr>
              <a:t>Example landside projects include:</a:t>
            </a:r>
          </a:p>
          <a:p>
            <a:pPr marL="1085850" lvl="1" indent="-342900">
              <a:buFont typeface="Courier New" panose="02070309020205020404" pitchFamily="49" charset="0"/>
              <a:buChar char="o"/>
            </a:pPr>
            <a:r>
              <a:rPr lang="en-US" dirty="0">
                <a:solidFill>
                  <a:schemeClr val="accent6"/>
                </a:solidFill>
                <a:latin typeface="+mn-lt"/>
              </a:rPr>
              <a:t>Construction, relocation, and repair of airport access roads</a:t>
            </a:r>
          </a:p>
          <a:p>
            <a:pPr marL="1085850" lvl="1" indent="-342900">
              <a:buFont typeface="Courier New" panose="02070309020205020404" pitchFamily="49" charset="0"/>
              <a:buChar char="o"/>
            </a:pPr>
            <a:r>
              <a:rPr lang="en-US" dirty="0">
                <a:solidFill>
                  <a:schemeClr val="accent6"/>
                </a:solidFill>
                <a:latin typeface="+mn-lt"/>
              </a:rPr>
              <a:t>Repair and maintenance of remote parking facilities</a:t>
            </a:r>
          </a:p>
          <a:p>
            <a:pPr marL="1085850" lvl="1" indent="-342900">
              <a:buFont typeface="Courier New" panose="02070309020205020404" pitchFamily="49" charset="0"/>
              <a:buChar char="o"/>
            </a:pPr>
            <a:r>
              <a:rPr lang="en-US" dirty="0">
                <a:solidFill>
                  <a:schemeClr val="accent6"/>
                </a:solidFill>
                <a:latin typeface="+mn-lt"/>
              </a:rPr>
              <a:t>Repair and maintenance of rental car lots</a:t>
            </a:r>
            <a:endParaRPr lang="en-US" dirty="0">
              <a:latin typeface="+mn-lt"/>
            </a:endParaRPr>
          </a:p>
          <a:p>
            <a:pPr marL="342900" indent="-342900">
              <a:spcAft>
                <a:spcPts val="600"/>
              </a:spcAft>
              <a:buFont typeface="Arial" panose="020B0604020202020204" pitchFamily="34" charset="0"/>
              <a:buChar char="•"/>
            </a:pPr>
            <a:r>
              <a:rPr lang="en-US" sz="2000" dirty="0">
                <a:solidFill>
                  <a:schemeClr val="accent6"/>
                </a:solidFill>
                <a:latin typeface="+mn-lt"/>
              </a:rPr>
              <a:t>Example airside projects include:</a:t>
            </a:r>
          </a:p>
          <a:p>
            <a:pPr marL="1085850" lvl="1" indent="-342900">
              <a:spcAft>
                <a:spcPts val="600"/>
              </a:spcAft>
              <a:buFont typeface="Courier New" panose="02070309020205020404" pitchFamily="49" charset="0"/>
              <a:buChar char="o"/>
            </a:pPr>
            <a:r>
              <a:rPr lang="en-US" dirty="0">
                <a:latin typeface="+mn-lt"/>
              </a:rPr>
              <a:t>Building or expanding terminals and hangars</a:t>
            </a:r>
          </a:p>
          <a:p>
            <a:pPr marL="1085850" lvl="1" indent="-342900">
              <a:spcAft>
                <a:spcPts val="600"/>
              </a:spcAft>
              <a:buFont typeface="Courier New" panose="02070309020205020404" pitchFamily="49" charset="0"/>
              <a:buChar char="o"/>
            </a:pPr>
            <a:r>
              <a:rPr lang="en-US" dirty="0">
                <a:latin typeface="+mn-lt"/>
              </a:rPr>
              <a:t>Building new or extending runways and taxiways</a:t>
            </a:r>
          </a:p>
          <a:p>
            <a:pPr marL="1085850" lvl="1" indent="-342900">
              <a:spcAft>
                <a:spcPts val="600"/>
              </a:spcAft>
              <a:buFont typeface="Courier New" panose="02070309020205020404" pitchFamily="49" charset="0"/>
              <a:buChar char="o"/>
            </a:pPr>
            <a:r>
              <a:rPr lang="en-US" dirty="0">
                <a:latin typeface="+mn-lt"/>
              </a:rPr>
              <a:t>Installing navigational aids</a:t>
            </a: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endParaRPr lang="en-US" sz="2000" dirty="0">
              <a:solidFill>
                <a:schemeClr val="accent6"/>
              </a:solidFill>
              <a:latin typeface="+mn-lt"/>
            </a:endParaRPr>
          </a:p>
        </p:txBody>
      </p:sp>
      <p:sp>
        <p:nvSpPr>
          <p:cNvPr id="4" name="Speech Bubble: Rectangle 3">
            <a:extLst>
              <a:ext uri="{FF2B5EF4-FFF2-40B4-BE49-F238E27FC236}">
                <a16:creationId xmlns:a16="http://schemas.microsoft.com/office/drawing/2014/main" id="{0107C825-B1CE-5F0B-B3D2-A6945FBEC3B5}"/>
              </a:ext>
            </a:extLst>
          </p:cNvPr>
          <p:cNvSpPr/>
          <p:nvPr/>
        </p:nvSpPr>
        <p:spPr bwMode="auto">
          <a:xfrm>
            <a:off x="8288482" y="3738698"/>
            <a:ext cx="3768436" cy="1242039"/>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The Clean Water Act </a:t>
            </a:r>
            <a:r>
              <a:rPr lang="en-US" sz="2000" b="1" dirty="0">
                <a:latin typeface="Calibri" panose="020F0502020204030204" pitchFamily="34" charset="0"/>
                <a:ea typeface="Calibri" panose="020F0502020204030204" pitchFamily="34" charset="0"/>
                <a:cs typeface="Times New Roman" panose="02020603050405020304" pitchFamily="18" charset="0"/>
              </a:rPr>
              <a:t>always</a:t>
            </a:r>
            <a:r>
              <a:rPr lang="en-US" sz="2000" dirty="0">
                <a:latin typeface="Calibri" panose="020F0502020204030204" pitchFamily="34" charset="0"/>
                <a:ea typeface="Calibri" panose="020F0502020204030204" pitchFamily="34" charset="0"/>
                <a:cs typeface="Times New Roman" panose="02020603050405020304" pitchFamily="18" charset="0"/>
              </a:rPr>
              <a:t> applies to airports, even if a federal action is not in play.</a:t>
            </a:r>
            <a:endParaRPr lang="en-US" sz="2000" dirty="0">
              <a:latin typeface="Times"/>
            </a:endParaRPr>
          </a:p>
        </p:txBody>
      </p:sp>
      <p:sp>
        <p:nvSpPr>
          <p:cNvPr id="3" name="TextBox 2">
            <a:extLst>
              <a:ext uri="{FF2B5EF4-FFF2-40B4-BE49-F238E27FC236}">
                <a16:creationId xmlns:a16="http://schemas.microsoft.com/office/drawing/2014/main" id="{46C542BC-32B8-CF25-40B3-4FEC1A66AFF5}"/>
              </a:ext>
            </a:extLst>
          </p:cNvPr>
          <p:cNvSpPr txBox="1"/>
          <p:nvPr/>
        </p:nvSpPr>
        <p:spPr>
          <a:xfrm>
            <a:off x="5078729" y="5564862"/>
            <a:ext cx="9060769" cy="553998"/>
          </a:xfrm>
          <a:prstGeom prst="rect">
            <a:avLst/>
          </a:prstGeom>
          <a:noFill/>
        </p:spPr>
        <p:txBody>
          <a:bodyPr wrap="square" rtlCol="0">
            <a:spAutoFit/>
          </a:bodyPr>
          <a:lstStyle/>
          <a:p>
            <a:r>
              <a:rPr lang="en-US" sz="1000" dirty="0">
                <a:solidFill>
                  <a:schemeClr val="accent6"/>
                </a:solidFill>
              </a:rPr>
              <a:t>Source: FAA. 2023, October. 1050.1 Desk Reference (v3). </a:t>
            </a:r>
            <a:r>
              <a:rPr lang="en-US" sz="1000" dirty="0">
                <a:solidFill>
                  <a:schemeClr val="accent6"/>
                </a:solidFill>
                <a:hlinkClick r:id="rId3">
                  <a:extLst>
                    <a:ext uri="{A12FA001-AC4F-418D-AE19-62706E023703}">
                      <ahyp:hlinkClr xmlns:ahyp="http://schemas.microsoft.com/office/drawing/2018/hyperlinkcolor" val="tx"/>
                    </a:ext>
                  </a:extLst>
                </a:hlinkClick>
              </a:rPr>
              <a:t>https://www.faa.gov/about/office_org/headquarters_offices/apl/environ_policy_guidance/policy/faa_nepa_order/desk_ref</a:t>
            </a:r>
            <a:endParaRPr lang="en-US" sz="1000" dirty="0">
              <a:solidFill>
                <a:schemeClr val="accent6"/>
              </a:solidFill>
            </a:endParaRPr>
          </a:p>
          <a:p>
            <a:endParaRPr lang="en-US" sz="1000" dirty="0">
              <a:solidFill>
                <a:schemeClr val="accent6"/>
              </a:solidFill>
            </a:endParaRPr>
          </a:p>
        </p:txBody>
      </p:sp>
    </p:spTree>
    <p:extLst>
      <p:ext uri="{BB962C8B-B14F-4D97-AF65-F5344CB8AC3E}">
        <p14:creationId xmlns:p14="http://schemas.microsoft.com/office/powerpoint/2010/main" val="305299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Waters of the United States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312615" y="1447800"/>
            <a:ext cx="11809047" cy="4572000"/>
          </a:xfrm>
        </p:spPr>
        <p:txBody>
          <a:bodyPr/>
          <a:lstStyle/>
          <a:p>
            <a:pPr>
              <a:spcAft>
                <a:spcPts val="600"/>
              </a:spcAft>
            </a:pPr>
            <a:r>
              <a:rPr lang="en-US" sz="2000" dirty="0">
                <a:solidFill>
                  <a:schemeClr val="accent6"/>
                </a:solidFill>
                <a:latin typeface="+mn-lt"/>
              </a:rPr>
              <a:t>Waters of the United States (WOTUS) are water bodies protected under the CWA. The definition of WOTUS has changed over time, but it is intended to protect water bodies such as:</a:t>
            </a:r>
          </a:p>
          <a:p>
            <a:pPr marL="342900" indent="-342900">
              <a:spcAft>
                <a:spcPts val="600"/>
              </a:spcAft>
              <a:buFont typeface="Arial" panose="020B0604020202020204" pitchFamily="34" charset="0"/>
              <a:buChar char="•"/>
            </a:pPr>
            <a:r>
              <a:rPr lang="en-US" sz="2000" dirty="0">
                <a:solidFill>
                  <a:schemeClr val="accent6"/>
                </a:solidFill>
                <a:latin typeface="+mn-lt"/>
              </a:rPr>
              <a:t>Traditional navigable waters (e.g., certain large rivers and lakes)</a:t>
            </a:r>
          </a:p>
          <a:p>
            <a:pPr marL="342900" indent="-342900">
              <a:spcAft>
                <a:spcPts val="600"/>
              </a:spcAft>
              <a:buFont typeface="Arial" panose="020B0604020202020204" pitchFamily="34" charset="0"/>
              <a:buChar char="•"/>
            </a:pPr>
            <a:r>
              <a:rPr lang="en-US" sz="2000" dirty="0">
                <a:solidFill>
                  <a:schemeClr val="accent6"/>
                </a:solidFill>
                <a:latin typeface="+mn-lt"/>
              </a:rPr>
              <a:t>Territorial seas</a:t>
            </a:r>
          </a:p>
          <a:p>
            <a:pPr marL="342900" indent="-342900">
              <a:spcAft>
                <a:spcPts val="600"/>
              </a:spcAft>
              <a:buFont typeface="Arial" panose="020B0604020202020204" pitchFamily="34" charset="0"/>
              <a:buChar char="•"/>
            </a:pPr>
            <a:r>
              <a:rPr lang="en-US" sz="2000" dirty="0">
                <a:solidFill>
                  <a:schemeClr val="accent6"/>
                </a:solidFill>
                <a:latin typeface="+mn-lt"/>
              </a:rPr>
              <a:t>Interstate waters</a:t>
            </a:r>
          </a:p>
          <a:p>
            <a:pPr marL="342900" indent="-342900">
              <a:spcAft>
                <a:spcPts val="600"/>
              </a:spcAft>
              <a:buFont typeface="Arial" panose="020B0604020202020204" pitchFamily="34" charset="0"/>
              <a:buChar char="•"/>
            </a:pPr>
            <a:r>
              <a:rPr lang="en-US" sz="2000" dirty="0">
                <a:solidFill>
                  <a:schemeClr val="accent6"/>
                </a:solidFill>
                <a:latin typeface="+mn-lt"/>
              </a:rPr>
              <a:t>Upstream waters that may affect the integrity of downstream waters</a:t>
            </a:r>
          </a:p>
          <a:p>
            <a:pPr>
              <a:spcAft>
                <a:spcPts val="600"/>
              </a:spcAft>
            </a:pPr>
            <a:r>
              <a:rPr lang="en-US" sz="2000" dirty="0">
                <a:solidFill>
                  <a:schemeClr val="accent6"/>
                </a:solidFill>
                <a:latin typeface="+mn-lt"/>
              </a:rPr>
              <a:t>Current information regarding the classification of WOTUS can be found here: </a:t>
            </a:r>
            <a:r>
              <a:rPr lang="en-US" sz="2000" dirty="0">
                <a:latin typeface="+mj-lt"/>
                <a:hlinkClick r:id="rId3"/>
              </a:rPr>
              <a:t>U.S. EPA’s Waters of the United States</a:t>
            </a:r>
            <a:endParaRPr lang="en-US" sz="2000" dirty="0">
              <a:solidFill>
                <a:schemeClr val="accent6"/>
              </a:solidFill>
              <a:latin typeface="+mj-lt"/>
            </a:endParaRPr>
          </a:p>
          <a:p>
            <a:pPr marL="342900" indent="-342900">
              <a:spcAft>
                <a:spcPts val="600"/>
              </a:spcAft>
              <a:buFont typeface="Arial" panose="020B0604020202020204" pitchFamily="34" charset="0"/>
              <a:buChar char="•"/>
            </a:pPr>
            <a:endParaRPr lang="en-US" sz="2000" dirty="0">
              <a:solidFill>
                <a:schemeClr val="accent6"/>
              </a:solidFill>
              <a:latin typeface="+mn-lt"/>
            </a:endParaRPr>
          </a:p>
        </p:txBody>
      </p:sp>
    </p:spTree>
    <p:extLst>
      <p:ext uri="{BB962C8B-B14F-4D97-AF65-F5344CB8AC3E}">
        <p14:creationId xmlns:p14="http://schemas.microsoft.com/office/powerpoint/2010/main" val="2514560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Water Quality Regulations – Wetlands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356222"/>
            <a:ext cx="6142182" cy="4572000"/>
          </a:xfrm>
        </p:spPr>
        <p:txBody>
          <a:bodyPr/>
          <a:lstStyle/>
          <a:p>
            <a:pPr>
              <a:spcAft>
                <a:spcPts val="600"/>
              </a:spcAft>
            </a:pPr>
            <a:r>
              <a:rPr lang="en-US" sz="2000" dirty="0">
                <a:solidFill>
                  <a:schemeClr val="accent6"/>
                </a:solidFill>
                <a:latin typeface="+mn-lt"/>
              </a:rPr>
              <a:t>The following statutes, regulations, and executive orders are in place to protect wetlands and aquatic systems:</a:t>
            </a:r>
          </a:p>
          <a:p>
            <a:pPr marL="342900" indent="-342900">
              <a:spcAft>
                <a:spcPts val="600"/>
              </a:spcAft>
              <a:buFont typeface="Arial" panose="020B0604020202020204" pitchFamily="34" charset="0"/>
              <a:buChar char="•"/>
            </a:pPr>
            <a:r>
              <a:rPr lang="en-US" sz="2000" dirty="0">
                <a:solidFill>
                  <a:schemeClr val="accent6"/>
                </a:solidFill>
                <a:latin typeface="+mn-lt"/>
              </a:rPr>
              <a:t>Executive Order 11990, Protection of Wetlands</a:t>
            </a:r>
          </a:p>
          <a:p>
            <a:pPr marL="342900" indent="-342900">
              <a:spcAft>
                <a:spcPts val="600"/>
              </a:spcAft>
              <a:buFont typeface="Arial" panose="020B0604020202020204" pitchFamily="34" charset="0"/>
              <a:buChar char="•"/>
            </a:pPr>
            <a:r>
              <a:rPr lang="en-US" sz="2000" dirty="0">
                <a:solidFill>
                  <a:schemeClr val="accent6"/>
                </a:solidFill>
                <a:latin typeface="+mn-lt"/>
              </a:rPr>
              <a:t>Clean Water Act</a:t>
            </a:r>
          </a:p>
          <a:p>
            <a:pPr marL="342900" indent="-342900">
              <a:spcAft>
                <a:spcPts val="600"/>
              </a:spcAft>
              <a:buFont typeface="Arial" panose="020B0604020202020204" pitchFamily="34" charset="0"/>
              <a:buChar char="•"/>
            </a:pPr>
            <a:r>
              <a:rPr lang="en-US" sz="2000" dirty="0">
                <a:solidFill>
                  <a:schemeClr val="accent6"/>
                </a:solidFill>
                <a:latin typeface="+mn-lt"/>
              </a:rPr>
              <a:t>Fish and Wildlife Coordination Act</a:t>
            </a:r>
          </a:p>
          <a:p>
            <a:pPr marL="342900" indent="-342900">
              <a:spcAft>
                <a:spcPts val="600"/>
              </a:spcAft>
              <a:buFont typeface="Arial" panose="020B0604020202020204" pitchFamily="34" charset="0"/>
              <a:buChar char="•"/>
            </a:pPr>
            <a:r>
              <a:rPr lang="en-US" sz="2000" dirty="0">
                <a:solidFill>
                  <a:schemeClr val="accent6"/>
                </a:solidFill>
                <a:latin typeface="+mn-lt"/>
              </a:rPr>
              <a:t>U.S. DOT Order 5660.1A, Preservation of the Nation’s Wetlands</a:t>
            </a:r>
          </a:p>
          <a:p>
            <a:pPr marL="342900" indent="-342900">
              <a:spcAft>
                <a:spcPts val="600"/>
              </a:spcAft>
              <a:buFont typeface="Arial" panose="020B0604020202020204" pitchFamily="34" charset="0"/>
              <a:buChar char="•"/>
            </a:pPr>
            <a:r>
              <a:rPr lang="en-US" sz="2000" dirty="0">
                <a:solidFill>
                  <a:schemeClr val="accent6"/>
                </a:solidFill>
                <a:latin typeface="+mn-lt"/>
              </a:rPr>
              <a:t>State and local statutes protecting surface waters</a:t>
            </a:r>
          </a:p>
        </p:txBody>
      </p:sp>
      <p:pic>
        <p:nvPicPr>
          <p:cNvPr id="9" name="Picture 8" descr="A body of water with plants and trees with a plane flying above">
            <a:extLst>
              <a:ext uri="{FF2B5EF4-FFF2-40B4-BE49-F238E27FC236}">
                <a16:creationId xmlns:a16="http://schemas.microsoft.com/office/drawing/2014/main" id="{7AD0529F-43CC-BDB9-E210-15844A2AAC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0" t="2683" r="2130" b="16089"/>
          <a:stretch/>
        </p:blipFill>
        <p:spPr>
          <a:xfrm>
            <a:off x="6840585" y="1356222"/>
            <a:ext cx="5351415" cy="3404136"/>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84789FF7-1858-ADC0-76E4-3038116F8670}"/>
              </a:ext>
            </a:extLst>
          </p:cNvPr>
          <p:cNvSpPr txBox="1"/>
          <p:nvPr/>
        </p:nvSpPr>
        <p:spPr>
          <a:xfrm>
            <a:off x="609600" y="5479056"/>
            <a:ext cx="9060769" cy="400110"/>
          </a:xfrm>
          <a:prstGeom prst="rect">
            <a:avLst/>
          </a:prstGeom>
          <a:noFill/>
        </p:spPr>
        <p:txBody>
          <a:bodyPr wrap="square" rtlCol="0">
            <a:spAutoFit/>
          </a:bodyPr>
          <a:lstStyle/>
          <a:p>
            <a:r>
              <a:rPr lang="en-US" sz="1000" dirty="0">
                <a:solidFill>
                  <a:schemeClr val="accent6"/>
                </a:solidFill>
              </a:rPr>
              <a:t>Text Source: FAA. 2023, October. 1050.1 Desk Reference (v3). https://www.faa.gov/about/office_org/headquarters_offices/apl/environ_policy_guidance/policy/faa_nepa_order/desk_ref</a:t>
            </a:r>
          </a:p>
        </p:txBody>
      </p:sp>
      <p:sp>
        <p:nvSpPr>
          <p:cNvPr id="3" name="TextBox 2">
            <a:extLst>
              <a:ext uri="{FF2B5EF4-FFF2-40B4-BE49-F238E27FC236}">
                <a16:creationId xmlns:a16="http://schemas.microsoft.com/office/drawing/2014/main" id="{611EBBE6-51FB-EF81-B517-5B788E4D82E1}"/>
              </a:ext>
            </a:extLst>
          </p:cNvPr>
          <p:cNvSpPr txBox="1"/>
          <p:nvPr/>
        </p:nvSpPr>
        <p:spPr>
          <a:xfrm>
            <a:off x="6751782" y="4873485"/>
            <a:ext cx="3724275" cy="246221"/>
          </a:xfrm>
          <a:prstGeom prst="rect">
            <a:avLst/>
          </a:prstGeom>
          <a:noFill/>
        </p:spPr>
        <p:txBody>
          <a:bodyPr wrap="square" rtlCol="0">
            <a:spAutoFit/>
          </a:bodyPr>
          <a:lstStyle/>
          <a:p>
            <a:r>
              <a:rPr lang="en-US" sz="1000" dirty="0">
                <a:solidFill>
                  <a:schemeClr val="accent6"/>
                </a:solidFill>
                <a:effectLst/>
                <a:ea typeface="Calibri" panose="020F0502020204030204" pitchFamily="34" charset="0"/>
                <a:cs typeface="Times" panose="02020603050405020304" pitchFamily="18" charset="0"/>
              </a:rPr>
              <a:t>Photo credit: iStock/Getty Images/Xavi Arroyo</a:t>
            </a:r>
            <a:endParaRPr lang="en-US" sz="1000" dirty="0">
              <a:solidFill>
                <a:schemeClr val="accent6"/>
              </a:solidFill>
              <a:cs typeface="Times" panose="02020603050405020304" pitchFamily="18" charset="0"/>
            </a:endParaRPr>
          </a:p>
        </p:txBody>
      </p:sp>
    </p:spTree>
    <p:extLst>
      <p:ext uri="{BB962C8B-B14F-4D97-AF65-F5344CB8AC3E}">
        <p14:creationId xmlns:p14="http://schemas.microsoft.com/office/powerpoint/2010/main" val="976700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Water Quality Regulations – Floodplains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05416"/>
            <a:ext cx="6493165" cy="4572000"/>
          </a:xfrm>
        </p:spPr>
        <p:txBody>
          <a:bodyPr/>
          <a:lstStyle/>
          <a:p>
            <a:pPr>
              <a:spcAft>
                <a:spcPts val="600"/>
              </a:spcAft>
            </a:pPr>
            <a:r>
              <a:rPr lang="en-US" sz="2000" dirty="0">
                <a:solidFill>
                  <a:schemeClr val="accent6"/>
                </a:solidFill>
                <a:latin typeface="+mn-lt"/>
              </a:rPr>
              <a:t>The following statutes, regulations, and executive orders are in place to protect floodplains:</a:t>
            </a:r>
          </a:p>
          <a:p>
            <a:pPr marL="342900" indent="-342900">
              <a:spcAft>
                <a:spcPts val="600"/>
              </a:spcAft>
              <a:buFont typeface="Arial" panose="020B0604020202020204" pitchFamily="34" charset="0"/>
              <a:buChar char="•"/>
            </a:pPr>
            <a:r>
              <a:rPr lang="en-US" sz="2000" dirty="0">
                <a:solidFill>
                  <a:schemeClr val="accent6"/>
                </a:solidFill>
                <a:latin typeface="+mn-lt"/>
              </a:rPr>
              <a:t>Executive Order 11988, Floodplains Management</a:t>
            </a:r>
          </a:p>
          <a:p>
            <a:pPr marL="342900" indent="-342900">
              <a:spcAft>
                <a:spcPts val="600"/>
              </a:spcAft>
              <a:buFont typeface="Arial" panose="020B0604020202020204" pitchFamily="34" charset="0"/>
              <a:buChar char="•"/>
            </a:pPr>
            <a:r>
              <a:rPr lang="en-US" sz="2000" dirty="0">
                <a:solidFill>
                  <a:schemeClr val="accent6"/>
                </a:solidFill>
                <a:latin typeface="+mn-lt"/>
              </a:rPr>
              <a:t>National Flood Insurance Act</a:t>
            </a:r>
          </a:p>
          <a:p>
            <a:pPr marL="342900" indent="-342900">
              <a:spcAft>
                <a:spcPts val="600"/>
              </a:spcAft>
              <a:buFont typeface="Arial" panose="020B0604020202020204" pitchFamily="34" charset="0"/>
              <a:buChar char="•"/>
            </a:pPr>
            <a:r>
              <a:rPr lang="en-US" sz="2000" dirty="0">
                <a:solidFill>
                  <a:schemeClr val="accent6"/>
                </a:solidFill>
                <a:latin typeface="+mn-lt"/>
              </a:rPr>
              <a:t>U.S. DOT Order 5650.2, Floodplain Management and Protection</a:t>
            </a:r>
          </a:p>
          <a:p>
            <a:pPr marL="342900" indent="-342900">
              <a:spcAft>
                <a:spcPts val="600"/>
              </a:spcAft>
              <a:buFont typeface="Arial" panose="020B0604020202020204" pitchFamily="34" charset="0"/>
              <a:buChar char="•"/>
            </a:pPr>
            <a:r>
              <a:rPr lang="en-US" sz="2000" dirty="0">
                <a:solidFill>
                  <a:schemeClr val="accent6"/>
                </a:solidFill>
                <a:latin typeface="+mn-lt"/>
              </a:rPr>
              <a:t>State and local statutes protecting surface waters</a:t>
            </a:r>
          </a:p>
        </p:txBody>
      </p:sp>
      <p:sp>
        <p:nvSpPr>
          <p:cNvPr id="7" name="Speech Bubble: Rectangle 6">
            <a:extLst>
              <a:ext uri="{FF2B5EF4-FFF2-40B4-BE49-F238E27FC236}">
                <a16:creationId xmlns:a16="http://schemas.microsoft.com/office/drawing/2014/main" id="{F46340EA-997D-1D3D-EB1D-9FBB27A74844}"/>
              </a:ext>
            </a:extLst>
          </p:cNvPr>
          <p:cNvSpPr/>
          <p:nvPr/>
        </p:nvSpPr>
        <p:spPr bwMode="auto">
          <a:xfrm>
            <a:off x="7601527" y="4414982"/>
            <a:ext cx="4590473" cy="1365733"/>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Autofit/>
          </a:bodyPr>
          <a:lstStyle/>
          <a:p>
            <a:pPr eaLnBrk="0" hangingPunct="0"/>
            <a:r>
              <a:rPr lang="en-US" sz="1800" dirty="0">
                <a:latin typeface="Calibri" panose="020F0502020204030204" pitchFamily="34" charset="0"/>
                <a:ea typeface="Calibri" panose="020F0502020204030204" pitchFamily="34" charset="0"/>
                <a:cs typeface="Times New Roman" panose="02020603050405020304" pitchFamily="18" charset="0"/>
              </a:rPr>
              <a:t>Use the online FEMA Flood Map Service Center to see if your airport or airport project is outside the 100-year and 500-year floodplains, at msc.fema.gov/portal</a:t>
            </a:r>
            <a:r>
              <a:rPr lang="en-US" sz="1800"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r>
            <a:endParaRPr lang="en-US" sz="18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0EC66B1-CDD6-D3B5-1C00-0B8CF2646A98}"/>
              </a:ext>
            </a:extLst>
          </p:cNvPr>
          <p:cNvSpPr txBox="1"/>
          <p:nvPr/>
        </p:nvSpPr>
        <p:spPr>
          <a:xfrm>
            <a:off x="1087754" y="5599197"/>
            <a:ext cx="9060769" cy="553998"/>
          </a:xfrm>
          <a:prstGeom prst="rect">
            <a:avLst/>
          </a:prstGeom>
          <a:noFill/>
        </p:spPr>
        <p:txBody>
          <a:bodyPr wrap="square" rtlCol="0">
            <a:spAutoFit/>
          </a:bodyPr>
          <a:lstStyle/>
          <a:p>
            <a:r>
              <a:rPr lang="en-US" sz="1000" dirty="0">
                <a:solidFill>
                  <a:schemeClr val="accent6"/>
                </a:solidFill>
              </a:rPr>
              <a:t>Source: FAA. 2023, October. 1050.1 Desk Reference (v3). https://www.faa.gov/about/office_org/headquarters_offices/apl/environ_policy_guidance/policy/faa_nepa_order/desk_ref</a:t>
            </a:r>
          </a:p>
          <a:p>
            <a:endParaRPr lang="en-US" sz="1000" dirty="0">
              <a:solidFill>
                <a:schemeClr val="accent6"/>
              </a:solidFill>
            </a:endParaRPr>
          </a:p>
        </p:txBody>
      </p:sp>
    </p:spTree>
    <p:extLst>
      <p:ext uri="{BB962C8B-B14F-4D97-AF65-F5344CB8AC3E}">
        <p14:creationId xmlns:p14="http://schemas.microsoft.com/office/powerpoint/2010/main" val="335432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Water Quality Regulations – Surface Waters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522514" y="1443120"/>
            <a:ext cx="5222504" cy="4572000"/>
          </a:xfrm>
        </p:spPr>
        <p:txBody>
          <a:bodyPr/>
          <a:lstStyle/>
          <a:p>
            <a:pPr>
              <a:spcAft>
                <a:spcPts val="600"/>
              </a:spcAft>
            </a:pPr>
            <a:r>
              <a:rPr lang="en-US" sz="2000" dirty="0">
                <a:solidFill>
                  <a:schemeClr val="accent6"/>
                </a:solidFill>
                <a:latin typeface="+mn-lt"/>
              </a:rPr>
              <a:t>The following statutes and regulations are in place to protect surface waters:</a:t>
            </a:r>
            <a:endParaRPr lang="en-US" sz="2000" b="1" dirty="0">
              <a:solidFill>
                <a:schemeClr val="accent6"/>
              </a:solidFill>
              <a:latin typeface="+mn-lt"/>
            </a:endParaRPr>
          </a:p>
          <a:p>
            <a:pPr marL="342900" indent="-342900">
              <a:spcAft>
                <a:spcPts val="600"/>
              </a:spcAft>
              <a:buFont typeface="Arial" panose="020B0604020202020204" pitchFamily="34" charset="0"/>
              <a:buChar char="•"/>
            </a:pPr>
            <a:r>
              <a:rPr lang="en-US" sz="2000" dirty="0">
                <a:solidFill>
                  <a:schemeClr val="accent6"/>
                </a:solidFill>
                <a:latin typeface="+mn-lt"/>
              </a:rPr>
              <a:t>Clean Water Act</a:t>
            </a:r>
          </a:p>
          <a:p>
            <a:pPr marL="342900" indent="-342900">
              <a:spcAft>
                <a:spcPts val="600"/>
              </a:spcAft>
              <a:buFont typeface="Arial" panose="020B0604020202020204" pitchFamily="34" charset="0"/>
              <a:buChar char="•"/>
            </a:pPr>
            <a:r>
              <a:rPr lang="en-US" sz="2000" dirty="0">
                <a:solidFill>
                  <a:schemeClr val="accent6"/>
                </a:solidFill>
                <a:latin typeface="+mn-lt"/>
              </a:rPr>
              <a:t>Fish and Wildlife Coordination Act</a:t>
            </a:r>
          </a:p>
          <a:p>
            <a:pPr marL="342900" indent="-342900">
              <a:spcAft>
                <a:spcPts val="600"/>
              </a:spcAft>
              <a:buFont typeface="Arial" panose="020B0604020202020204" pitchFamily="34" charset="0"/>
              <a:buChar char="•"/>
            </a:pPr>
            <a:r>
              <a:rPr lang="en-US" sz="2000" dirty="0">
                <a:solidFill>
                  <a:schemeClr val="accent6"/>
                </a:solidFill>
                <a:latin typeface="+mn-lt"/>
              </a:rPr>
              <a:t>Rivers and Harbors Act</a:t>
            </a:r>
          </a:p>
          <a:p>
            <a:pPr marL="342900" indent="-342900">
              <a:spcAft>
                <a:spcPts val="600"/>
              </a:spcAft>
              <a:buFont typeface="Arial" panose="020B0604020202020204" pitchFamily="34" charset="0"/>
              <a:buChar char="•"/>
            </a:pPr>
            <a:r>
              <a:rPr lang="en-US" sz="2000" dirty="0">
                <a:solidFill>
                  <a:schemeClr val="accent6"/>
                </a:solidFill>
                <a:latin typeface="+mn-lt"/>
              </a:rPr>
              <a:t>Safe Drinking Water Act</a:t>
            </a:r>
          </a:p>
          <a:p>
            <a:pPr marL="342900" indent="-342900">
              <a:spcAft>
                <a:spcPts val="600"/>
              </a:spcAft>
              <a:buFont typeface="Arial" panose="020B0604020202020204" pitchFamily="34" charset="0"/>
              <a:buChar char="•"/>
            </a:pPr>
            <a:r>
              <a:rPr lang="en-US" sz="2000" dirty="0">
                <a:solidFill>
                  <a:schemeClr val="accent6"/>
                </a:solidFill>
                <a:latin typeface="+mn-lt"/>
              </a:rPr>
              <a:t>State statutes protecting surface waters</a:t>
            </a:r>
          </a:p>
        </p:txBody>
      </p:sp>
      <p:pic>
        <p:nvPicPr>
          <p:cNvPr id="10" name="Picture 9">
            <a:extLst>
              <a:ext uri="{FF2B5EF4-FFF2-40B4-BE49-F238E27FC236}">
                <a16:creationId xmlns:a16="http://schemas.microsoft.com/office/drawing/2014/main" id="{C1926D5A-D73F-6D48-266A-D12F150C9B8A}"/>
              </a:ext>
            </a:extLst>
          </p:cNvPr>
          <p:cNvPicPr>
            <a:picLocks noChangeAspect="1"/>
          </p:cNvPicPr>
          <p:nvPr/>
        </p:nvPicPr>
        <p:blipFill>
          <a:blip r:embed="rId3">
            <a:extLst>
              <a:ext uri="{28A0092B-C50C-407E-A947-70E740481C1C}">
                <a14:useLocalDpi xmlns:a14="http://schemas.microsoft.com/office/drawing/2010/main" val="0"/>
              </a:ext>
            </a:extLst>
          </a:blip>
          <a:srcRect t="3942" b="3942"/>
          <a:stretch/>
        </p:blipFill>
        <p:spPr>
          <a:xfrm>
            <a:off x="5963138" y="1443120"/>
            <a:ext cx="6228862" cy="4265567"/>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E99F52B4-E203-30AF-108C-015C0D07BD5C}"/>
              </a:ext>
            </a:extLst>
          </p:cNvPr>
          <p:cNvSpPr txBox="1"/>
          <p:nvPr/>
        </p:nvSpPr>
        <p:spPr>
          <a:xfrm>
            <a:off x="16800" y="5599197"/>
            <a:ext cx="9060769" cy="553998"/>
          </a:xfrm>
          <a:prstGeom prst="rect">
            <a:avLst/>
          </a:prstGeom>
          <a:noFill/>
        </p:spPr>
        <p:txBody>
          <a:bodyPr wrap="square" rtlCol="0">
            <a:spAutoFit/>
          </a:bodyPr>
          <a:lstStyle/>
          <a:p>
            <a:r>
              <a:rPr lang="en-US" sz="1000" dirty="0">
                <a:solidFill>
                  <a:schemeClr val="accent6"/>
                </a:solidFill>
              </a:rPr>
              <a:t>Text Source: FAA. 2023, October. 1050.1 Desk Reference (v3). https://www.faa.gov/about/office_org/headquarters_offices/apl/environ_policy_guidance/policy/faa_nepa_order/desk_ref</a:t>
            </a:r>
          </a:p>
          <a:p>
            <a:endParaRPr lang="en-US" sz="1000" dirty="0">
              <a:solidFill>
                <a:schemeClr val="accent6"/>
              </a:solidFill>
            </a:endParaRPr>
          </a:p>
        </p:txBody>
      </p:sp>
    </p:spTree>
    <p:extLst>
      <p:ext uri="{BB962C8B-B14F-4D97-AF65-F5344CB8AC3E}">
        <p14:creationId xmlns:p14="http://schemas.microsoft.com/office/powerpoint/2010/main" val="2267286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Water Quality Regulations – Groundwater</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518249" y="1597321"/>
            <a:ext cx="4851016" cy="3478532"/>
          </a:xfrm>
        </p:spPr>
        <p:txBody>
          <a:bodyPr/>
          <a:lstStyle/>
          <a:p>
            <a:pPr>
              <a:spcAft>
                <a:spcPts val="600"/>
              </a:spcAft>
            </a:pPr>
            <a:r>
              <a:rPr lang="en-US" sz="2000" dirty="0">
                <a:solidFill>
                  <a:schemeClr val="accent6"/>
                </a:solidFill>
                <a:latin typeface="+mn-lt"/>
              </a:rPr>
              <a:t>The following statutes and regulations are in place to protect groundwater:</a:t>
            </a:r>
          </a:p>
          <a:p>
            <a:pPr marL="342900" indent="-342900">
              <a:spcAft>
                <a:spcPts val="600"/>
              </a:spcAft>
              <a:buFont typeface="Arial" panose="020B0604020202020204" pitchFamily="34" charset="0"/>
              <a:buChar char="•"/>
            </a:pPr>
            <a:r>
              <a:rPr lang="en-US" sz="2000" dirty="0">
                <a:solidFill>
                  <a:schemeClr val="accent6"/>
                </a:solidFill>
                <a:latin typeface="+mn-lt"/>
              </a:rPr>
              <a:t>Safe Drinking Water Act</a:t>
            </a:r>
          </a:p>
          <a:p>
            <a:pPr marL="342900" indent="-342900">
              <a:spcAft>
                <a:spcPts val="600"/>
              </a:spcAft>
              <a:buFont typeface="Arial" panose="020B0604020202020204" pitchFamily="34" charset="0"/>
              <a:buChar char="•"/>
            </a:pPr>
            <a:r>
              <a:rPr lang="en-US" sz="2000" dirty="0">
                <a:solidFill>
                  <a:schemeClr val="accent6"/>
                </a:solidFill>
                <a:latin typeface="+mn-lt"/>
              </a:rPr>
              <a:t>State statutes protecting surface waters</a:t>
            </a:r>
          </a:p>
        </p:txBody>
      </p:sp>
      <p:pic>
        <p:nvPicPr>
          <p:cNvPr id="7" name="Picture 6" descr="A picture containing outdoor, tree, water, hole">
            <a:extLst>
              <a:ext uri="{FF2B5EF4-FFF2-40B4-BE49-F238E27FC236}">
                <a16:creationId xmlns:a16="http://schemas.microsoft.com/office/drawing/2014/main" id="{4ECE6F8D-7F84-8506-BC29-774F93045B4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595011" y="1445846"/>
            <a:ext cx="6596989" cy="3362523"/>
          </a:xfrm>
          <a:prstGeom prst="rect">
            <a:avLst/>
          </a:prstGeom>
        </p:spPr>
      </p:pic>
      <p:sp>
        <p:nvSpPr>
          <p:cNvPr id="2" name="TextBox 1">
            <a:extLst>
              <a:ext uri="{FF2B5EF4-FFF2-40B4-BE49-F238E27FC236}">
                <a16:creationId xmlns:a16="http://schemas.microsoft.com/office/drawing/2014/main" id="{959F9B06-0BEA-5B97-D5DD-F646ECF0AD82}"/>
              </a:ext>
            </a:extLst>
          </p:cNvPr>
          <p:cNvSpPr txBox="1"/>
          <p:nvPr/>
        </p:nvSpPr>
        <p:spPr>
          <a:xfrm>
            <a:off x="518249" y="5606374"/>
            <a:ext cx="9060769" cy="553998"/>
          </a:xfrm>
          <a:prstGeom prst="rect">
            <a:avLst/>
          </a:prstGeom>
          <a:noFill/>
        </p:spPr>
        <p:txBody>
          <a:bodyPr wrap="square" rtlCol="0">
            <a:spAutoFit/>
          </a:bodyPr>
          <a:lstStyle/>
          <a:p>
            <a:r>
              <a:rPr lang="en-US" sz="1000" dirty="0">
                <a:solidFill>
                  <a:schemeClr val="accent6"/>
                </a:solidFill>
              </a:rPr>
              <a:t>Text Source: FAA. 2023, October. 1050.1 Desk Reference (v3). https://www.faa.gov/about/office_org/headquarters_offices/apl/environ_policy_guidance/policy/faa_nepa_order/desk_ref</a:t>
            </a:r>
          </a:p>
          <a:p>
            <a:endParaRPr lang="en-US" sz="1000" dirty="0">
              <a:solidFill>
                <a:schemeClr val="accent6"/>
              </a:solidFill>
            </a:endParaRPr>
          </a:p>
        </p:txBody>
      </p:sp>
    </p:spTree>
    <p:extLst>
      <p:ext uri="{BB962C8B-B14F-4D97-AF65-F5344CB8AC3E}">
        <p14:creationId xmlns:p14="http://schemas.microsoft.com/office/powerpoint/2010/main" val="1053392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Water Quality Regulations – Wild and Scenic Rivers</a:t>
            </a:r>
          </a:p>
        </p:txBody>
      </p:sp>
      <p:pic>
        <p:nvPicPr>
          <p:cNvPr id="14" name="Picture 13" descr="A river with trees and grass">
            <a:extLst>
              <a:ext uri="{FF2B5EF4-FFF2-40B4-BE49-F238E27FC236}">
                <a16:creationId xmlns:a16="http://schemas.microsoft.com/office/drawing/2014/main" id="{DD62EFB5-C7D9-22A3-7681-34252BE4142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820"/>
          <a:stretch/>
        </p:blipFill>
        <p:spPr>
          <a:xfrm>
            <a:off x="6285466" y="1580369"/>
            <a:ext cx="5916365" cy="3499631"/>
          </a:xfrm>
          <a:prstGeom prst="rect">
            <a:avLst/>
          </a:prstGeom>
          <a:effectLst>
            <a:outerShdw blurRad="50800" dist="38100" dir="2700000" algn="tl" rotWithShape="0">
              <a:prstClr val="black">
                <a:alpha val="40000"/>
              </a:prstClr>
            </a:outerShdw>
          </a:effectLst>
        </p:spPr>
      </p:pic>
      <p:sp>
        <p:nvSpPr>
          <p:cNvPr id="4" name="Text Placeholder 5">
            <a:extLst>
              <a:ext uri="{FF2B5EF4-FFF2-40B4-BE49-F238E27FC236}">
                <a16:creationId xmlns:a16="http://schemas.microsoft.com/office/drawing/2014/main" id="{BA550CD0-111A-E27A-B6D9-0C3D5493E41D}"/>
              </a:ext>
            </a:extLst>
          </p:cNvPr>
          <p:cNvSpPr>
            <a:spLocks noGrp="1"/>
          </p:cNvSpPr>
          <p:nvPr>
            <p:ph type="body" sz="quarter" idx="10"/>
          </p:nvPr>
        </p:nvSpPr>
        <p:spPr>
          <a:xfrm>
            <a:off x="609599" y="1447800"/>
            <a:ext cx="5569528" cy="4572000"/>
          </a:xfrm>
        </p:spPr>
        <p:txBody>
          <a:bodyPr/>
          <a:lstStyle/>
          <a:p>
            <a:r>
              <a:rPr lang="en-US" sz="2000" dirty="0">
                <a:solidFill>
                  <a:schemeClr val="accent6"/>
                </a:solidFill>
                <a:latin typeface="+mn-lt"/>
              </a:rPr>
              <a:t>The following statutes and regulations are in place to protect wild and scenic rivers:</a:t>
            </a:r>
          </a:p>
          <a:p>
            <a:pPr marL="342900" indent="-342900">
              <a:buFont typeface="Arial" panose="020B0604020202020204" pitchFamily="34" charset="0"/>
              <a:buChar char="•"/>
            </a:pPr>
            <a:r>
              <a:rPr lang="en-US" sz="2000" dirty="0">
                <a:solidFill>
                  <a:schemeClr val="accent6"/>
                </a:solidFill>
                <a:latin typeface="+mn-lt"/>
              </a:rPr>
              <a:t>Wild and Scenic Rivers Act</a:t>
            </a:r>
          </a:p>
        </p:txBody>
      </p:sp>
      <p:sp>
        <p:nvSpPr>
          <p:cNvPr id="2" name="TextBox 1">
            <a:extLst>
              <a:ext uri="{FF2B5EF4-FFF2-40B4-BE49-F238E27FC236}">
                <a16:creationId xmlns:a16="http://schemas.microsoft.com/office/drawing/2014/main" id="{3A569E18-5616-1CB4-FD71-18CAEA5DC4A1}"/>
              </a:ext>
            </a:extLst>
          </p:cNvPr>
          <p:cNvSpPr txBox="1"/>
          <p:nvPr/>
        </p:nvSpPr>
        <p:spPr>
          <a:xfrm>
            <a:off x="3278504" y="5593569"/>
            <a:ext cx="9060769" cy="553998"/>
          </a:xfrm>
          <a:prstGeom prst="rect">
            <a:avLst/>
          </a:prstGeom>
          <a:noFill/>
        </p:spPr>
        <p:txBody>
          <a:bodyPr wrap="square" rtlCol="0">
            <a:spAutoFit/>
          </a:bodyPr>
          <a:lstStyle/>
          <a:p>
            <a:r>
              <a:rPr lang="en-US" sz="1000" dirty="0">
                <a:solidFill>
                  <a:schemeClr val="accent6"/>
                </a:solidFill>
              </a:rPr>
              <a:t>Text Source: FAA. 2023, October. 1050.1 Desk Reference (v3). https://www.faa.gov/about/office_org/headquarters_offices/apl/environ_policy_guidance/policy/faa_nepa_order/desk_ref</a:t>
            </a:r>
          </a:p>
          <a:p>
            <a:endParaRPr lang="en-US" sz="1000" dirty="0">
              <a:solidFill>
                <a:schemeClr val="accent6"/>
              </a:solidFill>
            </a:endParaRPr>
          </a:p>
        </p:txBody>
      </p:sp>
    </p:spTree>
    <p:extLst>
      <p:ext uri="{BB962C8B-B14F-4D97-AF65-F5344CB8AC3E}">
        <p14:creationId xmlns:p14="http://schemas.microsoft.com/office/powerpoint/2010/main" val="3010960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Water Quality Permits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556084"/>
            <a:ext cx="10972800" cy="4235116"/>
          </a:xfrm>
        </p:spPr>
        <p:txBody>
          <a:bodyPr>
            <a:normAutofit/>
          </a:bodyPr>
          <a:lstStyle/>
          <a:p>
            <a:pPr>
              <a:spcAft>
                <a:spcPts val="600"/>
              </a:spcAft>
            </a:pPr>
            <a:r>
              <a:rPr lang="en-US" sz="2000" dirty="0">
                <a:solidFill>
                  <a:schemeClr val="accent6"/>
                </a:solidFill>
                <a:latin typeface="+mj-lt"/>
              </a:rPr>
              <a:t>The following are typical water quality permits that may apply to airports:</a:t>
            </a:r>
          </a:p>
          <a:p>
            <a:pPr marL="342900" indent="-342900">
              <a:spcAft>
                <a:spcPts val="600"/>
              </a:spcAft>
              <a:buFont typeface="Arial" panose="020B0604020202020204" pitchFamily="34" charset="0"/>
              <a:buChar char="•"/>
            </a:pPr>
            <a:r>
              <a:rPr lang="en-US" sz="2000" dirty="0">
                <a:solidFill>
                  <a:schemeClr val="accent6"/>
                </a:solidFill>
                <a:latin typeface="+mj-lt"/>
              </a:rPr>
              <a:t>National Pollutant Discharge Elimination System (NPDES) permit under Section 402 of CWA – for projects having a point source discharge to a navigable waterway or that would disturb at least one acre</a:t>
            </a:r>
          </a:p>
          <a:p>
            <a:pPr marL="342900" indent="-342900">
              <a:spcAft>
                <a:spcPts val="600"/>
              </a:spcAft>
              <a:buFont typeface="Arial" panose="020B0604020202020204" pitchFamily="34" charset="0"/>
              <a:buChar char="•"/>
            </a:pPr>
            <a:r>
              <a:rPr lang="en-US" sz="2000" dirty="0">
                <a:solidFill>
                  <a:schemeClr val="accent6"/>
                </a:solidFill>
                <a:latin typeface="+mj-lt"/>
              </a:rPr>
              <a:t>U.S. Army Corps of Engineers (USACE) Section 404 permit under Section 404 of CWA – for projects filling or dredging navigable waters of the U.S., including jurisdictional wetlands        </a:t>
            </a:r>
          </a:p>
          <a:p>
            <a:pPr marL="342900" indent="-342900">
              <a:spcAft>
                <a:spcPts val="600"/>
              </a:spcAft>
              <a:buFont typeface="Arial" panose="020B0604020202020204" pitchFamily="34" charset="0"/>
              <a:buChar char="•"/>
            </a:pPr>
            <a:r>
              <a:rPr lang="en-US" sz="2000" dirty="0">
                <a:solidFill>
                  <a:schemeClr val="accent6"/>
                </a:solidFill>
                <a:latin typeface="+mj-lt"/>
              </a:rPr>
              <a:t>Water Quality Certificate – a CWA Section 401 certificate, required if a Section 404 permit is needed</a:t>
            </a:r>
          </a:p>
          <a:p>
            <a:pPr marL="342900" indent="-342900">
              <a:spcAft>
                <a:spcPts val="600"/>
              </a:spcAft>
              <a:buFont typeface="Arial" panose="020B0604020202020204" pitchFamily="34" charset="0"/>
              <a:buChar char="•"/>
            </a:pPr>
            <a:r>
              <a:rPr lang="en-US" sz="2000" dirty="0">
                <a:solidFill>
                  <a:schemeClr val="accent6"/>
                </a:solidFill>
                <a:latin typeface="+mj-lt"/>
              </a:rPr>
              <a:t>State and local permits also apply – vary by state and region</a:t>
            </a:r>
          </a:p>
          <a:p>
            <a:pPr marL="342900" indent="-342900">
              <a:spcAft>
                <a:spcPts val="600"/>
              </a:spcAft>
              <a:buFont typeface="Arial" panose="020B0604020202020204" pitchFamily="34" charset="0"/>
              <a:buChar char="•"/>
            </a:pPr>
            <a:r>
              <a:rPr lang="en-US" sz="2000" dirty="0">
                <a:solidFill>
                  <a:schemeClr val="accent6"/>
                </a:solidFill>
                <a:latin typeface="+mj-lt"/>
              </a:rPr>
              <a:t>For applicability of various permits, see Table 3-1 in </a:t>
            </a:r>
            <a:r>
              <a:rPr lang="en-US" sz="2000" i="1" dirty="0">
                <a:solidFill>
                  <a:schemeClr val="accent6"/>
                </a:solidFill>
                <a:latin typeface="+mj-lt"/>
              </a:rPr>
              <a:t>ACRP Research Report 169: Clean Water Act Requirements for Airports</a:t>
            </a:r>
            <a:endParaRPr lang="en-US" sz="2000" dirty="0">
              <a:solidFill>
                <a:schemeClr val="accent6"/>
              </a:solidFill>
              <a:latin typeface="+mj-lt"/>
            </a:endParaRPr>
          </a:p>
        </p:txBody>
      </p:sp>
      <p:sp>
        <p:nvSpPr>
          <p:cNvPr id="2" name="TextBox 1">
            <a:extLst>
              <a:ext uri="{FF2B5EF4-FFF2-40B4-BE49-F238E27FC236}">
                <a16:creationId xmlns:a16="http://schemas.microsoft.com/office/drawing/2014/main" id="{3256C53B-D834-F438-2158-DF74C87E70BB}"/>
              </a:ext>
            </a:extLst>
          </p:cNvPr>
          <p:cNvSpPr txBox="1"/>
          <p:nvPr/>
        </p:nvSpPr>
        <p:spPr>
          <a:xfrm>
            <a:off x="5314463" y="5602127"/>
            <a:ext cx="6877537" cy="553998"/>
          </a:xfrm>
          <a:prstGeom prst="rect">
            <a:avLst/>
          </a:prstGeom>
          <a:noFill/>
        </p:spPr>
        <p:txBody>
          <a:bodyPr wrap="square" rtlCol="0">
            <a:spAutoFit/>
          </a:bodyPr>
          <a:lstStyle/>
          <a:p>
            <a:r>
              <a:rPr lang="en-US" sz="1000" dirty="0">
                <a:solidFill>
                  <a:schemeClr val="accent6"/>
                </a:solidFill>
              </a:rPr>
              <a:t>Source:</a:t>
            </a:r>
            <a:r>
              <a:rPr lang="en-US" sz="1000" i="1" dirty="0">
                <a:solidFill>
                  <a:schemeClr val="accent6"/>
                </a:solidFill>
              </a:rPr>
              <a:t> </a:t>
            </a:r>
            <a:r>
              <a:rPr lang="en-US" sz="1000" dirty="0" err="1">
                <a:solidFill>
                  <a:schemeClr val="accent6"/>
                </a:solidFill>
              </a:rPr>
              <a:t>Mericas</a:t>
            </a:r>
            <a:r>
              <a:rPr lang="en-US" sz="1000" dirty="0">
                <a:solidFill>
                  <a:schemeClr val="accent6"/>
                </a:solidFill>
              </a:rPr>
              <a:t>, D., J. </a:t>
            </a:r>
            <a:r>
              <a:rPr lang="en-US" sz="1000" dirty="0" err="1">
                <a:solidFill>
                  <a:schemeClr val="accent6"/>
                </a:solidFill>
              </a:rPr>
              <a:t>Longsworth</a:t>
            </a:r>
            <a:r>
              <a:rPr lang="en-US" sz="1000" dirty="0">
                <a:solidFill>
                  <a:schemeClr val="accent6"/>
                </a:solidFill>
              </a:rPr>
              <a:t>, and K. Shannon. 2016. </a:t>
            </a:r>
            <a:r>
              <a:rPr lang="en-US" sz="1000" i="1" dirty="0">
                <a:solidFill>
                  <a:schemeClr val="accent6"/>
                </a:solidFill>
              </a:rPr>
              <a:t>ACRP Research Report 169: Clean Water Act Requirements for Airports.</a:t>
            </a:r>
            <a:r>
              <a:rPr lang="en-US" sz="1000" dirty="0">
                <a:solidFill>
                  <a:schemeClr val="accent6"/>
                </a:solidFill>
              </a:rPr>
              <a:t> Transportation Research Board, Washington, DC. https://doi.org/10.17226/24657</a:t>
            </a:r>
          </a:p>
          <a:p>
            <a:endParaRPr lang="en-US" sz="1000" dirty="0">
              <a:solidFill>
                <a:schemeClr val="accent6"/>
              </a:solidFill>
            </a:endParaRPr>
          </a:p>
        </p:txBody>
      </p:sp>
    </p:spTree>
    <p:extLst>
      <p:ext uri="{BB962C8B-B14F-4D97-AF65-F5344CB8AC3E}">
        <p14:creationId xmlns:p14="http://schemas.microsoft.com/office/powerpoint/2010/main" val="2099930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U.S. Army Corps of Engineers Section 404 Permit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556084"/>
            <a:ext cx="6877537" cy="4235116"/>
          </a:xfrm>
        </p:spPr>
        <p:txBody>
          <a:bodyPr>
            <a:normAutofit lnSpcReduction="10000"/>
          </a:bodyPr>
          <a:lstStyle/>
          <a:p>
            <a:pPr>
              <a:spcAft>
                <a:spcPts val="600"/>
              </a:spcAft>
            </a:pPr>
            <a:r>
              <a:rPr lang="en-US" sz="2000" dirty="0">
                <a:solidFill>
                  <a:schemeClr val="accent6"/>
                </a:solidFill>
                <a:latin typeface="+mj-lt"/>
              </a:rPr>
              <a:t>The USACE Section 404 permit, in the context of airports, typically involves wetlands.</a:t>
            </a:r>
          </a:p>
          <a:p>
            <a:pPr marL="342900" indent="-342900">
              <a:spcAft>
                <a:spcPts val="600"/>
              </a:spcAft>
              <a:buFont typeface="Arial" panose="020B0604020202020204" pitchFamily="34" charset="0"/>
              <a:buChar char="•"/>
            </a:pPr>
            <a:r>
              <a:rPr lang="en-US" sz="2000" dirty="0">
                <a:solidFill>
                  <a:schemeClr val="accent6"/>
                </a:solidFill>
                <a:latin typeface="+mj-lt"/>
              </a:rPr>
              <a:t>A 404 permit may apply if airport property contains wetlands that are within WOTUS</a:t>
            </a:r>
          </a:p>
          <a:p>
            <a:pPr marL="342900" indent="-342900">
              <a:spcAft>
                <a:spcPts val="600"/>
              </a:spcAft>
              <a:buFont typeface="Arial" panose="020B0604020202020204" pitchFamily="34" charset="0"/>
              <a:buChar char="•"/>
            </a:pPr>
            <a:r>
              <a:rPr lang="en-US" sz="2000" dirty="0">
                <a:solidFill>
                  <a:schemeClr val="accent6"/>
                </a:solidFill>
                <a:latin typeface="+mj-lt"/>
              </a:rPr>
              <a:t>The need for a 404 permit is based on wetland acreage impacts</a:t>
            </a:r>
          </a:p>
          <a:p>
            <a:pPr marL="342900" indent="-342900">
              <a:spcAft>
                <a:spcPts val="600"/>
              </a:spcAft>
              <a:buFont typeface="Arial" panose="020B0604020202020204" pitchFamily="34" charset="0"/>
              <a:buChar char="•"/>
            </a:pPr>
            <a:r>
              <a:rPr lang="en-US" sz="2000" dirty="0">
                <a:solidFill>
                  <a:schemeClr val="accent6"/>
                </a:solidFill>
                <a:latin typeface="+mj-lt"/>
              </a:rPr>
              <a:t>Prior to beginning construction or development activities, the airport must confirm whether the wetlands are federally regulated as WOTUS</a:t>
            </a:r>
          </a:p>
          <a:p>
            <a:pPr marL="342900" indent="-342900">
              <a:spcAft>
                <a:spcPts val="600"/>
              </a:spcAft>
              <a:buFont typeface="Arial" panose="020B0604020202020204" pitchFamily="34" charset="0"/>
              <a:buChar char="•"/>
            </a:pPr>
            <a:r>
              <a:rPr lang="en-US" sz="2000" dirty="0">
                <a:solidFill>
                  <a:schemeClr val="accent6"/>
                </a:solidFill>
                <a:latin typeface="+mj-lt"/>
              </a:rPr>
              <a:t>If the wetlands are confirmed as federally regulated and the acreage impact is above regulatory thresholds, then a nationwide permit or individual permit is required</a:t>
            </a:r>
          </a:p>
          <a:p>
            <a:pPr marL="342900" indent="-342900">
              <a:buFont typeface="Arial" panose="020B0604020202020204" pitchFamily="34" charset="0"/>
              <a:buChar char="•"/>
            </a:pPr>
            <a:endParaRPr lang="en-US" sz="2000" dirty="0">
              <a:solidFill>
                <a:schemeClr val="accent6"/>
              </a:solidFill>
              <a:latin typeface="+mj-lt"/>
            </a:endParaRPr>
          </a:p>
        </p:txBody>
      </p:sp>
      <p:sp>
        <p:nvSpPr>
          <p:cNvPr id="2" name="TextBox 1">
            <a:extLst>
              <a:ext uri="{FF2B5EF4-FFF2-40B4-BE49-F238E27FC236}">
                <a16:creationId xmlns:a16="http://schemas.microsoft.com/office/drawing/2014/main" id="{3256C53B-D834-F438-2158-DF74C87E70BB}"/>
              </a:ext>
            </a:extLst>
          </p:cNvPr>
          <p:cNvSpPr txBox="1"/>
          <p:nvPr/>
        </p:nvSpPr>
        <p:spPr>
          <a:xfrm>
            <a:off x="5223356" y="5642938"/>
            <a:ext cx="6877537" cy="400110"/>
          </a:xfrm>
          <a:prstGeom prst="rect">
            <a:avLst/>
          </a:prstGeom>
          <a:noFill/>
        </p:spPr>
        <p:txBody>
          <a:bodyPr wrap="square" rtlCol="0">
            <a:spAutoFit/>
          </a:bodyPr>
          <a:lstStyle/>
          <a:p>
            <a:r>
              <a:rPr lang="en-US" sz="1000" dirty="0">
                <a:solidFill>
                  <a:schemeClr val="accent6"/>
                </a:solidFill>
              </a:rPr>
              <a:t>Text Source:</a:t>
            </a:r>
            <a:r>
              <a:rPr lang="en-US" sz="1000" i="1" dirty="0">
                <a:solidFill>
                  <a:schemeClr val="accent6"/>
                </a:solidFill>
              </a:rPr>
              <a:t> </a:t>
            </a:r>
            <a:r>
              <a:rPr lang="en-US" sz="1000" dirty="0" err="1">
                <a:solidFill>
                  <a:schemeClr val="accent6"/>
                </a:solidFill>
              </a:rPr>
              <a:t>Mericas</a:t>
            </a:r>
            <a:r>
              <a:rPr lang="en-US" sz="1000" dirty="0">
                <a:solidFill>
                  <a:schemeClr val="accent6"/>
                </a:solidFill>
              </a:rPr>
              <a:t>, D., J. </a:t>
            </a:r>
            <a:r>
              <a:rPr lang="en-US" sz="1000" dirty="0" err="1">
                <a:solidFill>
                  <a:schemeClr val="accent6"/>
                </a:solidFill>
              </a:rPr>
              <a:t>Longsworth</a:t>
            </a:r>
            <a:r>
              <a:rPr lang="en-US" sz="1000" dirty="0">
                <a:solidFill>
                  <a:schemeClr val="accent6"/>
                </a:solidFill>
              </a:rPr>
              <a:t>, and K. Shannon. 2016. </a:t>
            </a:r>
            <a:r>
              <a:rPr lang="en-US" sz="1000" i="1" dirty="0">
                <a:solidFill>
                  <a:schemeClr val="accent6"/>
                </a:solidFill>
              </a:rPr>
              <a:t>ACRP Research Report 169: Clean Water Act Requirements for Airports.</a:t>
            </a:r>
            <a:r>
              <a:rPr lang="en-US" sz="1000" dirty="0">
                <a:solidFill>
                  <a:schemeClr val="accent6"/>
                </a:solidFill>
              </a:rPr>
              <a:t> Transportation Research Board, Washington, DC. https://doi.org/10.17226/24657</a:t>
            </a:r>
          </a:p>
        </p:txBody>
      </p:sp>
      <p:pic>
        <p:nvPicPr>
          <p:cNvPr id="3" name="Picture 2" descr="A river with lily pads and grass">
            <a:extLst>
              <a:ext uri="{FF2B5EF4-FFF2-40B4-BE49-F238E27FC236}">
                <a16:creationId xmlns:a16="http://schemas.microsoft.com/office/drawing/2014/main" id="{1F4FAE27-18FE-D86F-4892-B7318F39F2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87137" y="1313761"/>
            <a:ext cx="4704864" cy="31388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74795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Course Objectives and Overview</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p:txBody>
          <a:bodyPr/>
          <a:lstStyle/>
          <a:p>
            <a:pPr>
              <a:spcBef>
                <a:spcPts val="600"/>
              </a:spcBef>
              <a:spcAft>
                <a:spcPts val="600"/>
              </a:spcAft>
            </a:pPr>
            <a:r>
              <a:rPr lang="en-US" sz="2000" dirty="0">
                <a:solidFill>
                  <a:schemeClr val="accent6"/>
                </a:solidFill>
                <a:effectLst/>
                <a:latin typeface="+mj-lt"/>
                <a:ea typeface="Calibri" panose="020F0502020204030204" pitchFamily="34" charset="0"/>
                <a:cs typeface="Times New Roman" panose="02020603050405020304" pitchFamily="18" charset="0"/>
              </a:rPr>
              <a:t>This course will provide a high-level overview of water quality, water quality regulations, and how regulations apply to airports.</a:t>
            </a:r>
          </a:p>
          <a:p>
            <a:pPr>
              <a:spcBef>
                <a:spcPts val="600"/>
              </a:spcBef>
              <a:spcAft>
                <a:spcPts val="600"/>
              </a:spcAft>
            </a:pPr>
            <a:r>
              <a:rPr lang="en-US" sz="2000" dirty="0">
                <a:solidFill>
                  <a:schemeClr val="accent6"/>
                </a:solidFill>
                <a:latin typeface="+mj-lt"/>
              </a:rPr>
              <a:t>In this course, you will learn:</a:t>
            </a:r>
          </a:p>
          <a:p>
            <a:pPr marL="342900" marR="0" lvl="0" indent="-34290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The importance of water quality at airports</a:t>
            </a:r>
          </a:p>
          <a:p>
            <a:pPr marL="342900" marR="0" lvl="0" indent="-34290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Water quality regulations relevant to airports and airport projects</a:t>
            </a:r>
          </a:p>
          <a:p>
            <a:pPr marL="342900" marR="0" lvl="0" indent="-34290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Water quality related permits and plans</a:t>
            </a:r>
          </a:p>
          <a:p>
            <a:pPr marL="342900" marR="0" lvl="0" indent="-34290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Typical airport water pollutants and their sources</a:t>
            </a:r>
          </a:p>
          <a:p>
            <a:pPr marL="342900" marR="0" lvl="0" indent="-342900">
              <a:lnSpc>
                <a:spcPct val="107000"/>
              </a:lnSpc>
              <a:spcBef>
                <a:spcPts val="600"/>
              </a:spcBef>
              <a:spcAft>
                <a:spcPts val="600"/>
              </a:spcAft>
              <a:buFont typeface="Arial" panose="020B0604020202020204" pitchFamily="34" charset="0"/>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a:lnSpc>
                <a:spcPct val="107000"/>
              </a:lnSpc>
              <a:spcBef>
                <a:spcPts val="600"/>
              </a:spcBef>
              <a:spcAft>
                <a:spcPts val="600"/>
              </a:spcAft>
            </a:pPr>
            <a:r>
              <a:rPr lang="en-US" sz="2000" dirty="0">
                <a:solidFill>
                  <a:schemeClr val="accent6"/>
                </a:solidFill>
                <a:effectLst/>
                <a:latin typeface="+mn-lt"/>
                <a:ea typeface="Calibri" panose="020F0502020204030204" pitchFamily="34" charset="0"/>
                <a:cs typeface="Times New Roman" panose="02020603050405020304" pitchFamily="18" charset="0"/>
              </a:rPr>
              <a:t>Links to federal references may be modified over time. Please search FAA and other federal websites to find the most current reference material.</a:t>
            </a:r>
            <a:endParaRPr lang="en-US" sz="2000" dirty="0">
              <a:solidFill>
                <a:schemeClr val="accent6"/>
              </a:solidFill>
              <a:latin typeface="+mn-lt"/>
            </a:endParaRPr>
          </a:p>
          <a:p>
            <a:pPr marL="342900" marR="0" lvl="0" indent="-342900">
              <a:lnSpc>
                <a:spcPct val="107000"/>
              </a:lnSpc>
              <a:spcBef>
                <a:spcPts val="600"/>
              </a:spcBef>
              <a:spcAft>
                <a:spcPts val="600"/>
              </a:spcAft>
              <a:buFont typeface="Arial" panose="020B0604020202020204" pitchFamily="34" charset="0"/>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a:lnSpc>
                <a:spcPct val="107000"/>
              </a:lnSpc>
              <a:spcBef>
                <a:spcPts val="600"/>
              </a:spcBef>
              <a:spcAft>
                <a:spcPts val="600"/>
              </a:spcAft>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endParaRPr lang="en-US" sz="2000" dirty="0">
              <a:solidFill>
                <a:schemeClr val="accent6"/>
              </a:solidFill>
              <a:latin typeface="+mj-lt"/>
            </a:endParaRPr>
          </a:p>
        </p:txBody>
      </p:sp>
    </p:spTree>
    <p:extLst>
      <p:ext uri="{BB962C8B-B14F-4D97-AF65-F5344CB8AC3E}">
        <p14:creationId xmlns:p14="http://schemas.microsoft.com/office/powerpoint/2010/main" val="1563200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National Pollutant Discharge Elimination System Industrial Stormwater Permit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397452" y="1311442"/>
            <a:ext cx="7443932" cy="4235116"/>
          </a:xfrm>
        </p:spPr>
        <p:txBody>
          <a:bodyPr>
            <a:noAutofit/>
          </a:bodyPr>
          <a:lstStyle/>
          <a:p>
            <a:pPr>
              <a:spcAft>
                <a:spcPts val="600"/>
              </a:spcAft>
            </a:pPr>
            <a:r>
              <a:rPr lang="en-US" sz="2000" dirty="0">
                <a:solidFill>
                  <a:schemeClr val="accent6"/>
                </a:solidFill>
                <a:latin typeface="+mn-lt"/>
              </a:rPr>
              <a:t>The National Pollutant Discharge Elimination System (NPDES) permit enables pollutant discharges from point sources into waters of the United States (WOTUS). The permit contains limits on what can be discharged, monitoring and reporting requirements, and other provisions to ensure that the discharge does not hurt water quality or people’s health. </a:t>
            </a:r>
          </a:p>
          <a:p>
            <a:pPr>
              <a:spcAft>
                <a:spcPts val="600"/>
              </a:spcAft>
            </a:pPr>
            <a:r>
              <a:rPr lang="en-US" sz="2000" dirty="0">
                <a:solidFill>
                  <a:schemeClr val="accent6"/>
                </a:solidFill>
                <a:latin typeface="+mn-lt"/>
              </a:rPr>
              <a:t>An NPDES permit is required if discharging into WOTUS and may apply to the following airport activities:</a:t>
            </a:r>
          </a:p>
          <a:p>
            <a:pPr marL="342900" indent="-342900">
              <a:spcAft>
                <a:spcPts val="600"/>
              </a:spcAft>
              <a:buFont typeface="Arial" panose="020B0604020202020204" pitchFamily="34" charset="0"/>
              <a:buChar char="•"/>
            </a:pPr>
            <a:r>
              <a:rPr lang="en-US" sz="2000" dirty="0">
                <a:solidFill>
                  <a:schemeClr val="accent6"/>
                </a:solidFill>
                <a:latin typeface="+mn-lt"/>
              </a:rPr>
              <a:t>Equipment cleaning and maintenance, which includes vehicle and equipment repairs, painting, fueling, and lubrication</a:t>
            </a:r>
          </a:p>
          <a:p>
            <a:pPr marL="342900" indent="-342900">
              <a:spcAft>
                <a:spcPts val="600"/>
              </a:spcAft>
              <a:buFont typeface="Arial" panose="020B0604020202020204" pitchFamily="34" charset="0"/>
              <a:buChar char="•"/>
            </a:pPr>
            <a:r>
              <a:rPr lang="en-US" sz="2000" dirty="0">
                <a:solidFill>
                  <a:schemeClr val="accent6"/>
                </a:solidFill>
                <a:latin typeface="+mn-lt"/>
              </a:rPr>
              <a:t>Deicing/anti-icing operations</a:t>
            </a:r>
          </a:p>
          <a:p>
            <a:pPr marL="342900" indent="-342900">
              <a:spcAft>
                <a:spcPts val="600"/>
              </a:spcAft>
              <a:buFont typeface="Arial" panose="020B0604020202020204" pitchFamily="34" charset="0"/>
              <a:buChar char="•"/>
            </a:pPr>
            <a:r>
              <a:rPr lang="en-US" sz="2000" dirty="0">
                <a:solidFill>
                  <a:schemeClr val="accent6"/>
                </a:solidFill>
                <a:latin typeface="+mn-lt"/>
              </a:rPr>
              <a:t>Construction with a disturbance of one acre or more</a:t>
            </a:r>
          </a:p>
        </p:txBody>
      </p:sp>
      <p:sp>
        <p:nvSpPr>
          <p:cNvPr id="2" name="TextBox 1">
            <a:extLst>
              <a:ext uri="{FF2B5EF4-FFF2-40B4-BE49-F238E27FC236}">
                <a16:creationId xmlns:a16="http://schemas.microsoft.com/office/drawing/2014/main" id="{3256C53B-D834-F438-2158-DF74C87E70BB}"/>
              </a:ext>
            </a:extLst>
          </p:cNvPr>
          <p:cNvSpPr txBox="1"/>
          <p:nvPr/>
        </p:nvSpPr>
        <p:spPr>
          <a:xfrm>
            <a:off x="8079696" y="5546558"/>
            <a:ext cx="3401104" cy="400110"/>
          </a:xfrm>
          <a:prstGeom prst="rect">
            <a:avLst/>
          </a:prstGeom>
          <a:noFill/>
        </p:spPr>
        <p:txBody>
          <a:bodyPr wrap="square" rtlCol="0">
            <a:spAutoFit/>
          </a:bodyPr>
          <a:lstStyle/>
          <a:p>
            <a:r>
              <a:rPr lang="en-US" sz="1000" dirty="0">
                <a:solidFill>
                  <a:schemeClr val="accent6"/>
                </a:solidFill>
              </a:rPr>
              <a:t>Text Source: EPA. 2023. NPDES Permit Basics. https://www.epa.gov/npdes/npdes-permit-basics</a:t>
            </a:r>
          </a:p>
        </p:txBody>
      </p:sp>
      <p:pic>
        <p:nvPicPr>
          <p:cNvPr id="8" name="Picture 7" descr="A person working on an airplane">
            <a:extLst>
              <a:ext uri="{FF2B5EF4-FFF2-40B4-BE49-F238E27FC236}">
                <a16:creationId xmlns:a16="http://schemas.microsoft.com/office/drawing/2014/main" id="{D6B5E818-5851-F5B8-4325-0EA39143CBB6}"/>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071983" y="1391040"/>
            <a:ext cx="4120017" cy="2833209"/>
          </a:xfrm>
          <a:prstGeom prst="rect">
            <a:avLst/>
          </a:prstGeom>
        </p:spPr>
      </p:pic>
    </p:spTree>
    <p:extLst>
      <p:ext uri="{BB962C8B-B14F-4D97-AF65-F5344CB8AC3E}">
        <p14:creationId xmlns:p14="http://schemas.microsoft.com/office/powerpoint/2010/main" val="1394014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Spill Prevention, Control, and Countermeasure</a:t>
            </a:r>
          </a:p>
        </p:txBody>
      </p:sp>
      <p:sp>
        <p:nvSpPr>
          <p:cNvPr id="4" name="TextBox 3">
            <a:extLst>
              <a:ext uri="{FF2B5EF4-FFF2-40B4-BE49-F238E27FC236}">
                <a16:creationId xmlns:a16="http://schemas.microsoft.com/office/drawing/2014/main" id="{F59CCA4B-046F-86F3-B214-FE63523CB9E0}"/>
              </a:ext>
            </a:extLst>
          </p:cNvPr>
          <p:cNvSpPr txBox="1"/>
          <p:nvPr/>
        </p:nvSpPr>
        <p:spPr>
          <a:xfrm>
            <a:off x="5314463" y="5607101"/>
            <a:ext cx="6877537" cy="246221"/>
          </a:xfrm>
          <a:prstGeom prst="rect">
            <a:avLst/>
          </a:prstGeom>
          <a:noFill/>
        </p:spPr>
        <p:txBody>
          <a:bodyPr wrap="square" rtlCol="0">
            <a:spAutoFit/>
          </a:bodyPr>
          <a:lstStyle/>
          <a:p>
            <a:r>
              <a:rPr lang="en-US" sz="1000" dirty="0">
                <a:solidFill>
                  <a:schemeClr val="accent6"/>
                </a:solidFill>
              </a:rPr>
              <a:t>Source:</a:t>
            </a:r>
            <a:r>
              <a:rPr lang="en-US" sz="1000" i="1" dirty="0">
                <a:solidFill>
                  <a:schemeClr val="accent6"/>
                </a:solidFill>
              </a:rPr>
              <a:t> </a:t>
            </a:r>
            <a:r>
              <a:rPr lang="en-US" sz="1000" dirty="0">
                <a:solidFill>
                  <a:schemeClr val="accent6"/>
                </a:solidFill>
              </a:rPr>
              <a:t>ACRP, Research Report 169: Clean Water Act Requirements for Airports (2016), http://nap.nationalacademies.org/24657</a:t>
            </a:r>
          </a:p>
        </p:txBody>
      </p:sp>
      <p:pic>
        <p:nvPicPr>
          <p:cNvPr id="3" name="Picture 2">
            <a:extLst>
              <a:ext uri="{FF2B5EF4-FFF2-40B4-BE49-F238E27FC236}">
                <a16:creationId xmlns:a16="http://schemas.microsoft.com/office/drawing/2014/main" id="{456C8035-1F99-CE6C-85A7-1CDFABBC3A0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4031" y="1250899"/>
            <a:ext cx="7197969" cy="4797474"/>
          </a:xfrm>
          <a:prstGeom prst="rect">
            <a:avLst/>
          </a:prstGeom>
        </p:spPr>
      </p:pic>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441960" y="1342472"/>
            <a:ext cx="10238154" cy="4368108"/>
          </a:xfrm>
        </p:spPr>
        <p:txBody>
          <a:bodyPr>
            <a:normAutofit fontScale="92500"/>
          </a:bodyPr>
          <a:lstStyle/>
          <a:p>
            <a:pPr marR="0">
              <a:lnSpc>
                <a:spcPct val="107000"/>
              </a:lnSpc>
              <a:spcBef>
                <a:spcPts val="0"/>
              </a:spcBef>
              <a:spcAft>
                <a:spcPts val="800"/>
              </a:spcAft>
            </a:pPr>
            <a:r>
              <a:rPr lang="en-US" sz="2000" dirty="0">
                <a:solidFill>
                  <a:schemeClr val="accent6"/>
                </a:solidFill>
                <a:latin typeface="+mj-lt"/>
              </a:rPr>
              <a:t>The Spill Prevention, Control, and Countermeasure (SPCC) plan describes equipment, workforce, procedures, and training to prevent, control, and provide adequate countermeasures to a discharge of oil.</a:t>
            </a:r>
          </a:p>
          <a:p>
            <a:pPr marR="0">
              <a:lnSpc>
                <a:spcPct val="107000"/>
              </a:lnSpc>
              <a:spcBef>
                <a:spcPts val="0"/>
              </a:spcBef>
              <a:spcAft>
                <a:spcPts val="800"/>
              </a:spcAft>
            </a:pPr>
            <a:r>
              <a:rPr lang="en-US" sz="2000" dirty="0">
                <a:solidFill>
                  <a:schemeClr val="accent6"/>
                </a:solidFill>
                <a:latin typeface="+mj-lt"/>
              </a:rPr>
              <a:t>An SPCC plan is required for:  </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latin typeface="+mj-lt"/>
              </a:rPr>
              <a:t>Facilities that store greater than 1,320 gallons of oil</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latin typeface="+mj-lt"/>
              </a:rPr>
              <a:t>Facilities with completely buried oil storage capacity greater than 42,000 gallons</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latin typeface="+mj-lt"/>
              </a:rPr>
              <a:t>Tanks and containers with individual oil storage capacity of 55 gallons or greater (typically drums and totes)</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latin typeface="+mj-lt"/>
              </a:rPr>
              <a:t>Facilities that have a “reasonable expectation of an oil discharge” to water</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latin typeface="+mj-lt"/>
              </a:rPr>
              <a:t>Non-transportation-related storage of oil, including gasoline, at airports</a:t>
            </a:r>
          </a:p>
          <a:p>
            <a:pPr marR="0">
              <a:lnSpc>
                <a:spcPct val="107000"/>
              </a:lnSpc>
              <a:spcBef>
                <a:spcPts val="0"/>
              </a:spcBef>
              <a:spcAft>
                <a:spcPts val="800"/>
              </a:spcAft>
            </a:pPr>
            <a:r>
              <a:rPr lang="en-US" sz="2000" dirty="0">
                <a:solidFill>
                  <a:schemeClr val="accent6"/>
                </a:solidFill>
                <a:latin typeface="+mj-lt"/>
              </a:rPr>
              <a:t>The SPCC plan is required by federal law and is a standalone plan separate from NPDES.</a:t>
            </a:r>
          </a:p>
          <a:p>
            <a:pPr marR="0">
              <a:lnSpc>
                <a:spcPct val="107000"/>
              </a:lnSpc>
              <a:spcBef>
                <a:spcPts val="0"/>
              </a:spcBef>
              <a:spcAft>
                <a:spcPts val="800"/>
              </a:spcAft>
            </a:pPr>
            <a:endParaRPr lang="en-US" sz="2000" dirty="0">
              <a:latin typeface="+mj-lt"/>
            </a:endParaRPr>
          </a:p>
        </p:txBody>
      </p:sp>
    </p:spTree>
    <p:extLst>
      <p:ext uri="{BB962C8B-B14F-4D97-AF65-F5344CB8AC3E}">
        <p14:creationId xmlns:p14="http://schemas.microsoft.com/office/powerpoint/2010/main" val="1172761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Storm Water Pollution Prevention Plan</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572125"/>
            <a:ext cx="6644640" cy="4228691"/>
          </a:xfrm>
        </p:spPr>
        <p:txBody>
          <a:bodyPr>
            <a:normAutofit fontScale="92500" lnSpcReduction="20000"/>
          </a:bodyPr>
          <a:lstStyle/>
          <a:p>
            <a:pPr marR="0">
              <a:lnSpc>
                <a:spcPct val="107000"/>
              </a:lnSpc>
              <a:spcBef>
                <a:spcPts val="0"/>
              </a:spcBef>
              <a:spcAft>
                <a:spcPts val="800"/>
              </a:spcAft>
            </a:pPr>
            <a:r>
              <a:rPr lang="en-US" sz="2200" dirty="0">
                <a:solidFill>
                  <a:schemeClr val="accent6"/>
                </a:solidFill>
                <a:effectLst/>
                <a:latin typeface="+mn-lt"/>
                <a:ea typeface="Calibri" panose="020F0502020204030204" pitchFamily="34" charset="0"/>
                <a:cs typeface="Times New Roman" panose="02020603050405020304" pitchFamily="18" charset="0"/>
              </a:rPr>
              <a:t>The Storm Water Pollution Prevention Plan (SWPPP) outlines how stormwater runoff, erosion, and sediment will be controlled to minimize polluted stormwater runoff into waters.</a:t>
            </a:r>
          </a:p>
          <a:p>
            <a:pPr marL="342900" marR="0" indent="-342900">
              <a:lnSpc>
                <a:spcPct val="107000"/>
              </a:lnSpc>
              <a:spcBef>
                <a:spcPts val="0"/>
              </a:spcBef>
              <a:spcAft>
                <a:spcPts val="800"/>
              </a:spcAft>
              <a:buFont typeface="Arial" panose="020B0604020202020204" pitchFamily="34" charset="0"/>
              <a:buChar char="•"/>
            </a:pPr>
            <a:r>
              <a:rPr lang="en-US" sz="2200" dirty="0">
                <a:solidFill>
                  <a:schemeClr val="accent6"/>
                </a:solidFill>
                <a:effectLst/>
                <a:latin typeface="+mn-lt"/>
                <a:ea typeface="Calibri" panose="020F0502020204030204" pitchFamily="34" charset="0"/>
                <a:cs typeface="Times New Roman" panose="02020603050405020304" pitchFamily="18" charset="0"/>
              </a:rPr>
              <a:t>Required as part of an NPDES permit (for operations and construction)</a:t>
            </a:r>
          </a:p>
          <a:p>
            <a:pPr marL="342900" marR="0" indent="-342900">
              <a:lnSpc>
                <a:spcPct val="107000"/>
              </a:lnSpc>
              <a:spcBef>
                <a:spcPts val="0"/>
              </a:spcBef>
              <a:spcAft>
                <a:spcPts val="800"/>
              </a:spcAft>
              <a:buFont typeface="Arial" panose="020B0604020202020204" pitchFamily="34" charset="0"/>
              <a:buChar char="•"/>
            </a:pPr>
            <a:r>
              <a:rPr lang="en-US" sz="2200" dirty="0">
                <a:solidFill>
                  <a:schemeClr val="accent6"/>
                </a:solidFill>
                <a:effectLst/>
                <a:latin typeface="+mn-lt"/>
                <a:ea typeface="Calibri" panose="020F0502020204030204" pitchFamily="34" charset="0"/>
                <a:cs typeface="Times New Roman" panose="02020603050405020304" pitchFamily="18" charset="0"/>
              </a:rPr>
              <a:t>Identifies stormwater Best Management Practices (BMPs) to reduce the potential for industrial pollutants to mix with stormwater</a:t>
            </a:r>
          </a:p>
          <a:p>
            <a:pPr marL="342900" marR="0" indent="-342900">
              <a:lnSpc>
                <a:spcPct val="107000"/>
              </a:lnSpc>
              <a:spcBef>
                <a:spcPts val="0"/>
              </a:spcBef>
              <a:spcAft>
                <a:spcPts val="800"/>
              </a:spcAft>
              <a:buFont typeface="Arial" panose="020B0604020202020204" pitchFamily="34" charset="0"/>
              <a:buChar char="•"/>
            </a:pPr>
            <a:r>
              <a:rPr lang="en-US" sz="2200" dirty="0">
                <a:solidFill>
                  <a:schemeClr val="accent6"/>
                </a:solidFill>
                <a:effectLst/>
                <a:latin typeface="+mn-lt"/>
                <a:ea typeface="Calibri" panose="020F0502020204030204" pitchFamily="34" charset="0"/>
                <a:cs typeface="Times New Roman" panose="02020603050405020304" pitchFamily="18" charset="0"/>
              </a:rPr>
              <a:t>May require periodic updates to account for stormwater changes and new projects</a:t>
            </a:r>
          </a:p>
          <a:p>
            <a:pPr marR="0">
              <a:lnSpc>
                <a:spcPct val="107000"/>
              </a:lnSpc>
              <a:spcBef>
                <a:spcPts val="0"/>
              </a:spcBef>
              <a:spcAft>
                <a:spcPts val="800"/>
              </a:spcAft>
            </a:pPr>
            <a:r>
              <a:rPr lang="en-US" sz="2200" dirty="0">
                <a:solidFill>
                  <a:schemeClr val="accent6"/>
                </a:solidFill>
                <a:effectLst/>
                <a:latin typeface="+mn-lt"/>
                <a:ea typeface="Calibri" panose="020F0502020204030204" pitchFamily="34" charset="0"/>
                <a:cs typeface="Times New Roman" panose="02020603050405020304" pitchFamily="18" charset="0"/>
              </a:rPr>
              <a:t>Project-specific SWPPPs and SPCCs can be required in addition to overall airport plans.</a:t>
            </a:r>
          </a:p>
          <a:p>
            <a:pPr marR="0">
              <a:lnSpc>
                <a:spcPct val="107000"/>
              </a:lnSpc>
              <a:spcBef>
                <a:spcPts val="0"/>
              </a:spcBef>
              <a:spcAft>
                <a:spcPts val="800"/>
              </a:spcAft>
            </a:pPr>
            <a:endParaRPr lang="en-US" sz="2000" dirty="0">
              <a:solidFill>
                <a:schemeClr val="accent6"/>
              </a:solidFill>
              <a:effectLst/>
              <a:latin typeface="+mj-l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E652D9D6-83F4-E856-E73A-CE275F0FC380}"/>
              </a:ext>
            </a:extLst>
          </p:cNvPr>
          <p:cNvSpPr txBox="1"/>
          <p:nvPr/>
        </p:nvSpPr>
        <p:spPr>
          <a:xfrm>
            <a:off x="609600" y="5547048"/>
            <a:ext cx="6877537" cy="400110"/>
          </a:xfrm>
          <a:prstGeom prst="rect">
            <a:avLst/>
          </a:prstGeom>
          <a:noFill/>
        </p:spPr>
        <p:txBody>
          <a:bodyPr wrap="square" rtlCol="0">
            <a:spAutoFit/>
          </a:bodyPr>
          <a:lstStyle/>
          <a:p>
            <a:r>
              <a:rPr lang="en-US" sz="1000" dirty="0">
                <a:solidFill>
                  <a:schemeClr val="accent6"/>
                </a:solidFill>
              </a:rPr>
              <a:t>Text Source: </a:t>
            </a:r>
            <a:r>
              <a:rPr lang="en-US" sz="1000" dirty="0" err="1">
                <a:solidFill>
                  <a:schemeClr val="accent6"/>
                </a:solidFill>
              </a:rPr>
              <a:t>Mericas</a:t>
            </a:r>
            <a:r>
              <a:rPr lang="en-US" sz="1000" dirty="0">
                <a:solidFill>
                  <a:schemeClr val="accent6"/>
                </a:solidFill>
              </a:rPr>
              <a:t>, D., J. </a:t>
            </a:r>
            <a:r>
              <a:rPr lang="en-US" sz="1000" dirty="0" err="1">
                <a:solidFill>
                  <a:schemeClr val="accent6"/>
                </a:solidFill>
              </a:rPr>
              <a:t>Longsworth</a:t>
            </a:r>
            <a:r>
              <a:rPr lang="en-US" sz="1000" dirty="0">
                <a:solidFill>
                  <a:schemeClr val="accent6"/>
                </a:solidFill>
              </a:rPr>
              <a:t>, and K. Shannon. 2016. </a:t>
            </a:r>
            <a:r>
              <a:rPr lang="en-US" sz="1000" i="1" dirty="0">
                <a:solidFill>
                  <a:schemeClr val="accent6"/>
                </a:solidFill>
              </a:rPr>
              <a:t>ACRP Research Report 169: Clean Water Act Requirements for Airports</a:t>
            </a:r>
            <a:r>
              <a:rPr lang="en-US" sz="1000" dirty="0">
                <a:solidFill>
                  <a:schemeClr val="accent6"/>
                </a:solidFill>
              </a:rPr>
              <a:t>. Transportation Research Board, Washington, DC. </a:t>
            </a:r>
            <a:r>
              <a:rPr lang="en-US" sz="1000" dirty="0">
                <a:solidFill>
                  <a:schemeClr val="accent6"/>
                </a:solidFill>
                <a:hlinkClick r:id="rId3">
                  <a:extLst>
                    <a:ext uri="{A12FA001-AC4F-418D-AE19-62706E023703}">
                      <ahyp:hlinkClr xmlns:ahyp="http://schemas.microsoft.com/office/drawing/2018/hyperlinkcolor" val="tx"/>
                    </a:ext>
                  </a:extLst>
                </a:hlinkClick>
              </a:rPr>
              <a:t>https://doi.org/10.17226/24657</a:t>
            </a:r>
            <a:endParaRPr lang="en-US" sz="1000" dirty="0">
              <a:solidFill>
                <a:schemeClr val="accent6"/>
              </a:solidFill>
            </a:endParaRPr>
          </a:p>
        </p:txBody>
      </p:sp>
      <p:pic>
        <p:nvPicPr>
          <p:cNvPr id="3" name="Picture 2" descr="A construction site with a bridge and a yellow vehicle">
            <a:extLst>
              <a:ext uri="{FF2B5EF4-FFF2-40B4-BE49-F238E27FC236}">
                <a16:creationId xmlns:a16="http://schemas.microsoft.com/office/drawing/2014/main" id="{44C07408-A014-30BD-A96B-26561E16FFB7}"/>
              </a:ext>
            </a:extLst>
          </p:cNvPr>
          <p:cNvPicPr>
            <a:picLocks noChangeAspect="1"/>
          </p:cNvPicPr>
          <p:nvPr/>
        </p:nvPicPr>
        <p:blipFill>
          <a:blip r:embed="rId4" cstate="print">
            <a:extLst>
              <a:ext uri="{28A0092B-C50C-407E-A947-70E740481C1C}">
                <a14:useLocalDpi xmlns:a14="http://schemas.microsoft.com/office/drawing/2010/main" val="0"/>
              </a:ext>
            </a:extLst>
          </a:blip>
          <a:srcRect l="1223" r="1223"/>
          <a:stretch/>
        </p:blipFill>
        <p:spPr>
          <a:xfrm>
            <a:off x="7187899" y="1310952"/>
            <a:ext cx="4941569" cy="33797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2798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Best Management Practices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579268" y="1433936"/>
            <a:ext cx="6639964" cy="4264223"/>
          </a:xfrm>
        </p:spPr>
        <p:txBody>
          <a:bodyPr>
            <a:normAutofit/>
          </a:bodyPr>
          <a:lstStyle/>
          <a:p>
            <a:pPr>
              <a:spcAft>
                <a:spcPts val="600"/>
              </a:spcAft>
            </a:pPr>
            <a:r>
              <a:rPr lang="en-US" sz="2000" dirty="0">
                <a:solidFill>
                  <a:schemeClr val="accent6"/>
                </a:solidFill>
                <a:effectLst/>
                <a:latin typeface="+mj-lt"/>
                <a:ea typeface="Calibri" panose="020F0502020204030204" pitchFamily="34" charset="0"/>
                <a:cs typeface="Times New Roman" panose="02020603050405020304" pitchFamily="18" charset="0"/>
              </a:rPr>
              <a:t>Best Management Practices (BMPs) may be implemented to minimize point source discharge impacts. These can include:</a:t>
            </a:r>
          </a:p>
          <a:p>
            <a:pPr marL="342900" indent="-342900">
              <a:spcAft>
                <a:spcPts val="600"/>
              </a:spcAft>
              <a:buFont typeface="Arial" panose="020B0604020202020204" pitchFamily="34" charset="0"/>
              <a:buChar char="•"/>
            </a:pPr>
            <a:r>
              <a:rPr lang="en-US" sz="2000" dirty="0">
                <a:solidFill>
                  <a:schemeClr val="accent6"/>
                </a:solidFill>
                <a:latin typeface="+mj-lt"/>
                <a:ea typeface="Calibri" panose="020F0502020204030204" pitchFamily="34" charset="0"/>
                <a:cs typeface="Times New Roman" panose="02020603050405020304" pitchFamily="18" charset="0"/>
              </a:rPr>
              <a:t>M</a:t>
            </a:r>
            <a:r>
              <a:rPr lang="en-US" sz="2000" dirty="0">
                <a:solidFill>
                  <a:schemeClr val="accent6"/>
                </a:solidFill>
                <a:effectLst/>
                <a:latin typeface="+mj-lt"/>
                <a:ea typeface="Calibri" panose="020F0502020204030204" pitchFamily="34" charset="0"/>
                <a:cs typeface="Times New Roman" panose="02020603050405020304" pitchFamily="18" charset="0"/>
              </a:rPr>
              <a:t>odifications to schedules or activities </a:t>
            </a:r>
          </a:p>
          <a:p>
            <a:pPr marL="342900" indent="-342900">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Maintenance procedures</a:t>
            </a:r>
          </a:p>
          <a:p>
            <a:pPr marL="342900" indent="-342900">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Management practices</a:t>
            </a:r>
          </a:p>
          <a:p>
            <a:pPr marL="342900" indent="-342900">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Construction practices (such as erosion control)</a:t>
            </a:r>
          </a:p>
          <a:p>
            <a:pPr marL="342900" indent="-342900">
              <a:spcAft>
                <a:spcPts val="600"/>
              </a:spcAft>
              <a:buFont typeface="Arial" panose="020B0604020202020204" pitchFamily="34" charset="0"/>
              <a:buChar char="•"/>
            </a:pPr>
            <a:endParaRPr lang="en-US" sz="2000" dirty="0">
              <a:solidFill>
                <a:schemeClr val="accent6"/>
              </a:solidFill>
              <a:latin typeface="+mj-lt"/>
              <a:cs typeface="Times New Roman" panose="02020603050405020304" pitchFamily="18" charset="0"/>
            </a:endParaRPr>
          </a:p>
        </p:txBody>
      </p:sp>
      <p:sp>
        <p:nvSpPr>
          <p:cNvPr id="4" name="Speech Bubble: Rectangle 3">
            <a:extLst>
              <a:ext uri="{FF2B5EF4-FFF2-40B4-BE49-F238E27FC236}">
                <a16:creationId xmlns:a16="http://schemas.microsoft.com/office/drawing/2014/main" id="{18D59632-BF14-3821-20B7-0C33E0DAAFA0}"/>
              </a:ext>
            </a:extLst>
          </p:cNvPr>
          <p:cNvSpPr/>
          <p:nvPr/>
        </p:nvSpPr>
        <p:spPr bwMode="auto">
          <a:xfrm>
            <a:off x="7499928" y="1551709"/>
            <a:ext cx="4723272" cy="1877292"/>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Autofit/>
          </a:bodyPr>
          <a:lstStyle/>
          <a:p>
            <a:pPr lvl="0" fontAlgn="auto">
              <a:lnSpc>
                <a:spcPct val="107000"/>
              </a:lnSpc>
              <a:spcBef>
                <a:spcPts val="0"/>
              </a:spcBef>
              <a:spcAft>
                <a:spcPts val="800"/>
              </a:spcAft>
              <a:defRPr/>
            </a:pPr>
            <a:r>
              <a:rPr lang="en-US" sz="2000" dirty="0">
                <a:latin typeface="Calibri" panose="020F0502020204030204" pitchFamily="34" charset="0"/>
                <a:ea typeface="Calibri" panose="020F0502020204030204" pitchFamily="34" charset="0"/>
                <a:cs typeface="Times New Roman" panose="02020603050405020304" pitchFamily="18" charset="0"/>
              </a:rPr>
              <a:t>BMPs can be employed in day-to-day operations to reduce water quality impacts. Protecting water quality can be accomplished without creating or enhancing hazardous wildlife habitat.</a:t>
            </a:r>
          </a:p>
        </p:txBody>
      </p:sp>
      <p:sp>
        <p:nvSpPr>
          <p:cNvPr id="3" name="TextBox 2">
            <a:extLst>
              <a:ext uri="{FF2B5EF4-FFF2-40B4-BE49-F238E27FC236}">
                <a16:creationId xmlns:a16="http://schemas.microsoft.com/office/drawing/2014/main" id="{27A58EAE-F852-9948-73BF-2596DC5C174F}"/>
              </a:ext>
            </a:extLst>
          </p:cNvPr>
          <p:cNvSpPr txBox="1"/>
          <p:nvPr/>
        </p:nvSpPr>
        <p:spPr>
          <a:xfrm>
            <a:off x="3002279" y="5808747"/>
            <a:ext cx="9060769" cy="246221"/>
          </a:xfrm>
          <a:prstGeom prst="rect">
            <a:avLst/>
          </a:prstGeom>
          <a:noFill/>
        </p:spPr>
        <p:txBody>
          <a:bodyPr wrap="square" rtlCol="0">
            <a:spAutoFit/>
          </a:bodyPr>
          <a:lstStyle/>
          <a:p>
            <a:r>
              <a:rPr lang="en-US" sz="1000" dirty="0">
                <a:solidFill>
                  <a:schemeClr val="accent6"/>
                </a:solidFill>
              </a:rPr>
              <a:t>Source: FAA, 1050.1 Desk Reference (Oct. 2023), https://www.faa.gov/about/office_org/headquarters_offices/apl/environ_policy_guidance/policy/faa_nepa_order/desk_ref</a:t>
            </a:r>
          </a:p>
        </p:txBody>
      </p:sp>
    </p:spTree>
    <p:extLst>
      <p:ext uri="{BB962C8B-B14F-4D97-AF65-F5344CB8AC3E}">
        <p14:creationId xmlns:p14="http://schemas.microsoft.com/office/powerpoint/2010/main" val="2829020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Deicing and Anti-icing Guidelines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51810"/>
            <a:ext cx="7121236" cy="4440990"/>
          </a:xfrm>
        </p:spPr>
        <p:txBody>
          <a:bodyPr>
            <a:noAutofit/>
          </a:bodyPr>
          <a:lstStyle/>
          <a:p>
            <a:pPr marR="0">
              <a:lnSpc>
                <a:spcPct val="107000"/>
              </a:lnSpc>
              <a:spcBef>
                <a:spcPts val="600"/>
              </a:spcBef>
              <a:spcAft>
                <a:spcPts val="600"/>
              </a:spcAft>
            </a:pPr>
            <a:r>
              <a:rPr lang="en-US" sz="1800" dirty="0">
                <a:solidFill>
                  <a:schemeClr val="accent6"/>
                </a:solidFill>
                <a:effectLst/>
                <a:latin typeface="+mn-lt"/>
                <a:ea typeface="Calibri" panose="020F0502020204030204" pitchFamily="34" charset="0"/>
                <a:cs typeface="Times New Roman" panose="02020603050405020304" pitchFamily="18" charset="0"/>
              </a:rPr>
              <a:t>Deicing aircraft and airfield pavement is critical to ensuring safe flight operations during winter weather; however, runoff from deicing and anti-icing applications can have adverse environmental impacts.</a:t>
            </a:r>
          </a:p>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lang="en-US" sz="1800" dirty="0">
                <a:solidFill>
                  <a:schemeClr val="accent6"/>
                </a:solidFill>
                <a:effectLst/>
                <a:latin typeface="+mn-lt"/>
                <a:ea typeface="Calibri" panose="020F0502020204030204" pitchFamily="34" charset="0"/>
                <a:cs typeface="Times New Roman" panose="02020603050405020304" pitchFamily="18" charset="0"/>
              </a:rPr>
              <a:t>The EPA has established rules for discharges associated with aircraft and pavement deicing</a:t>
            </a:r>
          </a:p>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lang="en-US" sz="1800" dirty="0">
                <a:solidFill>
                  <a:schemeClr val="accent6"/>
                </a:solidFill>
                <a:latin typeface="+mn-lt"/>
                <a:ea typeface="Calibri" panose="020F0502020204030204" pitchFamily="34" charset="0"/>
                <a:cs typeface="Times New Roman" panose="02020603050405020304" pitchFamily="18" charset="0"/>
              </a:rPr>
              <a:t>Without discharge controls in place, deicing operations can degrade nearby water bodies</a:t>
            </a:r>
          </a:p>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lang="en-US" sz="1800" dirty="0">
                <a:solidFill>
                  <a:schemeClr val="accent6"/>
                </a:solidFill>
                <a:effectLst/>
                <a:latin typeface="+mn-lt"/>
                <a:ea typeface="Calibri" panose="020F0502020204030204" pitchFamily="34" charset="0"/>
                <a:cs typeface="Times New Roman" panose="02020603050405020304" pitchFamily="18" charset="0"/>
              </a:rPr>
              <a:t>Airports are required to obtain stormwater discharge permits under the NPDES program and ensure that wastes from deicing operations are properly collected and treated</a:t>
            </a:r>
          </a:p>
          <a:p>
            <a:pPr marL="342900" marR="0" lvl="0" indent="-3429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defRPr/>
            </a:pPr>
            <a:r>
              <a:rPr lang="en-US" sz="1800" dirty="0">
                <a:solidFill>
                  <a:schemeClr val="accent6"/>
                </a:solidFill>
                <a:latin typeface="+mn-lt"/>
                <a:ea typeface="Calibri" panose="020F0502020204030204" pitchFamily="34" charset="0"/>
                <a:cs typeface="Times New Roman" panose="02020603050405020304" pitchFamily="18" charset="0"/>
              </a:rPr>
              <a:t>For more information from the EPA on </a:t>
            </a:r>
            <a:r>
              <a:rPr lang="en-US" sz="1800" dirty="0">
                <a:solidFill>
                  <a:schemeClr val="accent6"/>
                </a:solidFill>
                <a:latin typeface="+mn-lt"/>
                <a:ea typeface="Calibri" panose="020F0502020204030204" pitchFamily="34" charset="0"/>
                <a:cs typeface="Times New Roman" panose="02020603050405020304" pitchFamily="18" charset="0"/>
                <a:hlinkClick r:id="rId3"/>
              </a:rPr>
              <a:t>effluent deicing guidelines</a:t>
            </a:r>
            <a:r>
              <a:rPr lang="en-US" sz="1800" dirty="0">
                <a:solidFill>
                  <a:schemeClr val="accent6"/>
                </a:solidFill>
                <a:latin typeface="+mn-lt"/>
                <a:ea typeface="Calibri" panose="020F0502020204030204" pitchFamily="34" charset="0"/>
                <a:cs typeface="Times New Roman" panose="02020603050405020304" pitchFamily="18" charset="0"/>
              </a:rPr>
              <a:t>, visit www.epa.gov/eg/airport-deicing-effluent-guidelines</a:t>
            </a:r>
          </a:p>
          <a:p>
            <a:pPr marL="342900" marR="0" indent="-342900">
              <a:lnSpc>
                <a:spcPct val="107000"/>
              </a:lnSpc>
              <a:spcBef>
                <a:spcPts val="0"/>
              </a:spcBef>
              <a:spcAft>
                <a:spcPts val="800"/>
              </a:spcAft>
              <a:buFont typeface="Arial" panose="020B0604020202020204" pitchFamily="34" charset="0"/>
              <a:buChar char="•"/>
            </a:pPr>
            <a:endParaRPr lang="en-US" sz="1800" dirty="0">
              <a:solidFill>
                <a:schemeClr val="accent6"/>
              </a:solidFill>
              <a:effectLst/>
              <a:latin typeface="+mn-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800" dirty="0">
              <a:solidFill>
                <a:schemeClr val="accent6"/>
              </a:solidFill>
              <a:effectLst/>
              <a:latin typeface="+mn-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10838480-0C69-A3FA-1CCE-BB69381AC4F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96225" y="1451810"/>
            <a:ext cx="4295775" cy="2865827"/>
          </a:xfrm>
          <a:prstGeom prst="rect">
            <a:avLst/>
          </a:prstGeom>
        </p:spPr>
      </p:pic>
    </p:spTree>
    <p:extLst>
      <p:ext uri="{BB962C8B-B14F-4D97-AF65-F5344CB8AC3E}">
        <p14:creationId xmlns:p14="http://schemas.microsoft.com/office/powerpoint/2010/main" val="3449687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Per- and Polyfluoroalkyl Substances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51810"/>
            <a:ext cx="10972800" cy="4309537"/>
          </a:xfrm>
        </p:spPr>
        <p:txBody>
          <a:bodyPr>
            <a:normAutofit/>
          </a:bodyPr>
          <a:lstStyle/>
          <a:p>
            <a:pPr marR="0">
              <a:lnSpc>
                <a:spcPct val="107000"/>
              </a:lnSpc>
              <a:spcBef>
                <a:spcPts val="0"/>
              </a:spcBef>
              <a:spcAft>
                <a:spcPts val="800"/>
              </a:spcAft>
            </a:pPr>
            <a:r>
              <a:rPr lang="en-US" sz="2000" dirty="0">
                <a:solidFill>
                  <a:schemeClr val="accent6"/>
                </a:solidFill>
                <a:effectLst/>
                <a:latin typeface="+mj-lt"/>
                <a:ea typeface="Calibri" panose="020F0502020204030204" pitchFamily="34" charset="0"/>
                <a:cs typeface="Times New Roman" panose="02020603050405020304" pitchFamily="18" charset="0"/>
              </a:rPr>
              <a:t>Per- and polyfluoroalkyl substances (PFAS) are synthetic chemicals with unique properties, including both water and oil repellency and surfactant properties.</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Nicknamed “forever chemicals” because they do not break down easily</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PFAS are used in aqueous film forming foam (AFFF), which is used to extinguish Class B flammable liquid fires at a variety of facilities, including commercial airports</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If an airport has never stored, transported, or used AFFF, the airport is unlikely to have a concern associated with AFFF or PFAS</a:t>
            </a:r>
          </a:p>
          <a:p>
            <a:pPr marL="342900" marR="0" indent="-342900">
              <a:lnSpc>
                <a:spcPct val="107000"/>
              </a:lnSpc>
              <a:spcBef>
                <a:spcPts val="0"/>
              </a:spcBef>
              <a:spcAft>
                <a:spcPts val="800"/>
              </a:spcAft>
              <a:buFont typeface="Arial" panose="020B0604020202020204" pitchFamily="34" charset="0"/>
              <a:buChar char="•"/>
            </a:pPr>
            <a:r>
              <a:rPr lang="en-US" sz="2000" dirty="0">
                <a:solidFill>
                  <a:schemeClr val="accent6"/>
                </a:solidFill>
                <a:latin typeface="+mj-lt"/>
                <a:ea typeface="Calibri" panose="020F0502020204030204" pitchFamily="34" charset="0"/>
                <a:cs typeface="Times New Roman" panose="02020603050405020304" pitchFamily="18" charset="0"/>
              </a:rPr>
              <a:t>The regulation of PFAS is evolving—additional information can be found at </a:t>
            </a:r>
            <a:r>
              <a:rPr lang="en-US" sz="2000" dirty="0">
                <a:solidFill>
                  <a:schemeClr val="accent6"/>
                </a:solidFill>
                <a:latin typeface="+mj-lt"/>
                <a:ea typeface="Calibri" panose="020F0502020204030204" pitchFamily="34" charset="0"/>
                <a:cs typeface="Times New Roman" panose="02020603050405020304" pitchFamily="18" charset="0"/>
                <a:hlinkClick r:id="rId3"/>
              </a:rPr>
              <a:t>www.epa.gov/pfas</a:t>
            </a: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700" dirty="0">
              <a:solidFill>
                <a:schemeClr val="accent6"/>
              </a:solidFill>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196575C-46C6-0C84-6CFD-DB48852598FA}"/>
              </a:ext>
            </a:extLst>
          </p:cNvPr>
          <p:cNvSpPr txBox="1"/>
          <p:nvPr/>
        </p:nvSpPr>
        <p:spPr>
          <a:xfrm>
            <a:off x="3712308" y="5600606"/>
            <a:ext cx="8479692" cy="553998"/>
          </a:xfrm>
          <a:prstGeom prst="rect">
            <a:avLst/>
          </a:prstGeom>
          <a:noFill/>
        </p:spPr>
        <p:txBody>
          <a:bodyPr wrap="square" rtlCol="0">
            <a:spAutoFit/>
          </a:bodyPr>
          <a:lstStyle/>
          <a:p>
            <a:r>
              <a:rPr lang="en-US" sz="1000" dirty="0">
                <a:solidFill>
                  <a:schemeClr val="accent6"/>
                </a:solidFill>
              </a:rPr>
              <a:t>Source:</a:t>
            </a:r>
            <a:r>
              <a:rPr lang="en-US" sz="1000" i="1" dirty="0">
                <a:solidFill>
                  <a:schemeClr val="accent6"/>
                </a:solidFill>
              </a:rPr>
              <a:t> </a:t>
            </a:r>
            <a:r>
              <a:rPr lang="en-US" sz="1000" dirty="0" err="1">
                <a:solidFill>
                  <a:schemeClr val="accent6"/>
                </a:solidFill>
              </a:rPr>
              <a:t>Thalheimer</a:t>
            </a:r>
            <a:r>
              <a:rPr lang="en-US" sz="1000" dirty="0">
                <a:solidFill>
                  <a:schemeClr val="accent6"/>
                </a:solidFill>
              </a:rPr>
              <a:t>, A.H. et al. 2017. </a:t>
            </a:r>
            <a:r>
              <a:rPr lang="en-US" sz="1000" i="1" dirty="0">
                <a:solidFill>
                  <a:schemeClr val="accent6"/>
                </a:solidFill>
              </a:rPr>
              <a:t>ACRP Research Report 173: Use and Potential Impacts of AFFF Containing PFASs at Airports. </a:t>
            </a:r>
            <a:r>
              <a:rPr lang="en-US" sz="1000" dirty="0">
                <a:solidFill>
                  <a:schemeClr val="accent6"/>
                </a:solidFill>
              </a:rPr>
              <a:t>Transportation Research Board, Washington, DC. https://doi.org/10.17226/24800</a:t>
            </a:r>
          </a:p>
          <a:p>
            <a:endParaRPr lang="en-US" sz="1000" dirty="0">
              <a:solidFill>
                <a:schemeClr val="accent6"/>
              </a:solidFill>
            </a:endParaRPr>
          </a:p>
        </p:txBody>
      </p:sp>
    </p:spTree>
    <p:extLst>
      <p:ext uri="{BB962C8B-B14F-4D97-AF65-F5344CB8AC3E}">
        <p14:creationId xmlns:p14="http://schemas.microsoft.com/office/powerpoint/2010/main" val="1522708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Sources of PFAS at Airports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51810"/>
            <a:ext cx="11210925" cy="4309537"/>
          </a:xfrm>
        </p:spPr>
        <p:txBody>
          <a:bodyPr>
            <a:noAutofit/>
          </a:bodyPr>
          <a:lstStyle/>
          <a:p>
            <a:pPr marR="0">
              <a:lnSpc>
                <a:spcPct val="107000"/>
              </a:lnSpc>
              <a:spcBef>
                <a:spcPts val="0"/>
              </a:spcBef>
              <a:spcAft>
                <a:spcPts val="800"/>
              </a:spcAft>
            </a:pPr>
            <a:r>
              <a:rPr lang="en-US" sz="1800" dirty="0">
                <a:solidFill>
                  <a:schemeClr val="accent6"/>
                </a:solidFill>
                <a:effectLst/>
                <a:latin typeface="+mj-lt"/>
                <a:ea typeface="Calibri" panose="020F0502020204030204" pitchFamily="34" charset="0"/>
                <a:cs typeface="Times New Roman" panose="02020603050405020304" pitchFamily="18" charset="0"/>
              </a:rPr>
              <a:t>Potential sources of PFAS at airports include:</a:t>
            </a:r>
          </a:p>
          <a:p>
            <a:pPr marL="457200" indent="-457200">
              <a:lnSpc>
                <a:spcPct val="107000"/>
              </a:lnSpc>
              <a:spcBef>
                <a:spcPts val="0"/>
              </a:spcBef>
              <a:spcAft>
                <a:spcPts val="800"/>
              </a:spcAft>
              <a:buFont typeface="Arial" panose="020B0604020202020204" pitchFamily="34" charset="0"/>
              <a:buChar char="•"/>
            </a:pPr>
            <a:r>
              <a:rPr lang="en-US" sz="1800" dirty="0">
                <a:solidFill>
                  <a:schemeClr val="accent6"/>
                </a:solidFill>
                <a:effectLst/>
                <a:latin typeface="+mj-lt"/>
                <a:ea typeface="Calibri" panose="020F0502020204030204" pitchFamily="34" charset="0"/>
                <a:cs typeface="Times New Roman" panose="02020603050405020304" pitchFamily="18" charset="0"/>
              </a:rPr>
              <a:t>Firefighting training areas where AFFF is used</a:t>
            </a:r>
          </a:p>
          <a:p>
            <a:pPr marL="457200" indent="-457200">
              <a:lnSpc>
                <a:spcPct val="107000"/>
              </a:lnSpc>
              <a:spcBef>
                <a:spcPts val="0"/>
              </a:spcBef>
              <a:spcAft>
                <a:spcPts val="800"/>
              </a:spcAft>
              <a:buFont typeface="Arial" panose="020B0604020202020204" pitchFamily="34" charset="0"/>
              <a:buChar char="•"/>
            </a:pPr>
            <a:r>
              <a:rPr lang="en-US" sz="1800" dirty="0">
                <a:solidFill>
                  <a:schemeClr val="accent6"/>
                </a:solidFill>
                <a:effectLst/>
                <a:latin typeface="+mj-lt"/>
                <a:ea typeface="Calibri" panose="020F0502020204030204" pitchFamily="34" charset="0"/>
                <a:cs typeface="Times New Roman" panose="02020603050405020304" pitchFamily="18" charset="0"/>
              </a:rPr>
              <a:t>Firefighting equipment maintenance areas (e.g., from foam tests)</a:t>
            </a:r>
          </a:p>
          <a:p>
            <a:pPr marL="457200" indent="-457200">
              <a:lnSpc>
                <a:spcPct val="107000"/>
              </a:lnSpc>
              <a:spcBef>
                <a:spcPts val="0"/>
              </a:spcBef>
              <a:spcAft>
                <a:spcPts val="800"/>
              </a:spcAft>
              <a:buFont typeface="Arial" panose="020B0604020202020204" pitchFamily="34" charset="0"/>
              <a:buChar char="•"/>
            </a:pPr>
            <a:r>
              <a:rPr lang="en-US" sz="1800" dirty="0">
                <a:solidFill>
                  <a:schemeClr val="accent6"/>
                </a:solidFill>
                <a:effectLst/>
                <a:latin typeface="+mj-lt"/>
                <a:ea typeface="Calibri" panose="020F0502020204030204" pitchFamily="34" charset="0"/>
                <a:cs typeface="Times New Roman" panose="02020603050405020304" pitchFamily="18" charset="0"/>
              </a:rPr>
              <a:t>Disposal areas</a:t>
            </a:r>
          </a:p>
          <a:p>
            <a:pPr marL="457200" indent="-457200">
              <a:lnSpc>
                <a:spcPct val="107000"/>
              </a:lnSpc>
              <a:spcBef>
                <a:spcPts val="0"/>
              </a:spcBef>
              <a:spcAft>
                <a:spcPts val="800"/>
              </a:spcAft>
              <a:buFont typeface="Arial" panose="020B0604020202020204" pitchFamily="34" charset="0"/>
              <a:buChar char="•"/>
            </a:pPr>
            <a:r>
              <a:rPr lang="en-US" sz="1800" dirty="0">
                <a:solidFill>
                  <a:schemeClr val="accent6"/>
                </a:solidFill>
                <a:effectLst/>
                <a:latin typeface="+mj-lt"/>
                <a:ea typeface="Calibri" panose="020F0502020204030204" pitchFamily="34" charset="0"/>
                <a:cs typeface="Times New Roman" panose="02020603050405020304" pitchFamily="18" charset="0"/>
              </a:rPr>
              <a:t>Treatment lagoons</a:t>
            </a:r>
          </a:p>
          <a:p>
            <a:pPr marL="457200" indent="-457200">
              <a:lnSpc>
                <a:spcPct val="107000"/>
              </a:lnSpc>
              <a:spcBef>
                <a:spcPts val="0"/>
              </a:spcBef>
              <a:spcAft>
                <a:spcPts val="800"/>
              </a:spcAft>
              <a:buFont typeface="Arial" panose="020B0604020202020204" pitchFamily="34" charset="0"/>
              <a:buChar char="•"/>
            </a:pPr>
            <a:r>
              <a:rPr lang="en-US" sz="1800" dirty="0">
                <a:solidFill>
                  <a:schemeClr val="accent6"/>
                </a:solidFill>
                <a:effectLst/>
                <a:latin typeface="+mj-lt"/>
                <a:ea typeface="Calibri" panose="020F0502020204030204" pitchFamily="34" charset="0"/>
                <a:cs typeface="Times New Roman" panose="02020603050405020304" pitchFamily="18" charset="0"/>
              </a:rPr>
              <a:t>Impacted soils</a:t>
            </a:r>
          </a:p>
          <a:p>
            <a:pPr marL="457200" indent="-457200">
              <a:lnSpc>
                <a:spcPct val="107000"/>
              </a:lnSpc>
              <a:spcBef>
                <a:spcPts val="0"/>
              </a:spcBef>
              <a:spcAft>
                <a:spcPts val="800"/>
              </a:spcAft>
              <a:buFont typeface="Arial" panose="020B0604020202020204" pitchFamily="34" charset="0"/>
              <a:buChar char="•"/>
            </a:pPr>
            <a:r>
              <a:rPr lang="en-US" sz="1800" dirty="0">
                <a:solidFill>
                  <a:schemeClr val="accent6"/>
                </a:solidFill>
                <a:effectLst/>
                <a:latin typeface="+mj-lt"/>
                <a:ea typeface="Calibri" panose="020F0502020204030204" pitchFamily="34" charset="0"/>
                <a:cs typeface="Times New Roman" panose="02020603050405020304" pitchFamily="18" charset="0"/>
              </a:rPr>
              <a:t>Fire suppression systems in hangars</a:t>
            </a:r>
          </a:p>
          <a:p>
            <a:pPr marL="457200" indent="-457200">
              <a:lnSpc>
                <a:spcPct val="107000"/>
              </a:lnSpc>
              <a:spcBef>
                <a:spcPts val="0"/>
              </a:spcBef>
              <a:spcAft>
                <a:spcPts val="800"/>
              </a:spcAft>
              <a:buFont typeface="Arial" panose="020B0604020202020204" pitchFamily="34" charset="0"/>
              <a:buChar char="•"/>
            </a:pPr>
            <a:r>
              <a:rPr lang="en-US" sz="1800" dirty="0">
                <a:solidFill>
                  <a:schemeClr val="accent6"/>
                </a:solidFill>
                <a:effectLst/>
                <a:latin typeface="+mj-lt"/>
                <a:ea typeface="Calibri" panose="020F0502020204030204" pitchFamily="34" charset="0"/>
                <a:cs typeface="Times New Roman" panose="02020603050405020304" pitchFamily="18" charset="0"/>
              </a:rPr>
              <a:t>Drainage and wastewater systems used to contain discharged fire-extinguishing materials</a:t>
            </a:r>
          </a:p>
          <a:p>
            <a:pPr marL="457200" indent="-457200">
              <a:lnSpc>
                <a:spcPct val="107000"/>
              </a:lnSpc>
              <a:spcBef>
                <a:spcPts val="0"/>
              </a:spcBef>
              <a:spcAft>
                <a:spcPts val="800"/>
              </a:spcAft>
              <a:buFont typeface="Arial" panose="020B0604020202020204" pitchFamily="34" charset="0"/>
              <a:buChar char="•"/>
            </a:pPr>
            <a:r>
              <a:rPr lang="en-US" sz="1800" dirty="0">
                <a:solidFill>
                  <a:schemeClr val="accent6"/>
                </a:solidFill>
                <a:effectLst/>
                <a:latin typeface="+mj-lt"/>
                <a:ea typeface="Calibri" panose="020F0502020204030204" pitchFamily="34" charset="0"/>
                <a:cs typeface="Times New Roman" panose="02020603050405020304" pitchFamily="18" charset="0"/>
              </a:rPr>
              <a:t>Storage areas for AFFF</a:t>
            </a:r>
          </a:p>
          <a:p>
            <a:pPr marL="457200" indent="-457200">
              <a:lnSpc>
                <a:spcPct val="107000"/>
              </a:lnSpc>
              <a:spcBef>
                <a:spcPts val="0"/>
              </a:spcBef>
              <a:spcAft>
                <a:spcPts val="800"/>
              </a:spcAft>
              <a:buFont typeface="Arial" panose="020B0604020202020204" pitchFamily="34" charset="0"/>
              <a:buChar char="•"/>
            </a:pPr>
            <a:r>
              <a:rPr lang="en-US" sz="1800" dirty="0">
                <a:solidFill>
                  <a:schemeClr val="accent6"/>
                </a:solidFill>
                <a:effectLst/>
                <a:latin typeface="+mj-lt"/>
                <a:ea typeface="Calibri" panose="020F0502020204030204" pitchFamily="34" charset="0"/>
                <a:cs typeface="Times New Roman" panose="02020603050405020304" pitchFamily="18" charset="0"/>
              </a:rPr>
              <a:t>Tanks, vehicles, equipment, and distribution systems used to store or apply AFFF that were not adequately rinsed and may have become a continuous source</a:t>
            </a:r>
          </a:p>
          <a:p>
            <a:pPr marL="342900" marR="0" indent="-342900">
              <a:lnSpc>
                <a:spcPct val="107000"/>
              </a:lnSpc>
              <a:spcBef>
                <a:spcPts val="0"/>
              </a:spcBef>
              <a:spcAft>
                <a:spcPts val="800"/>
              </a:spcAft>
              <a:buFont typeface="Arial" panose="020B0604020202020204" pitchFamily="34" charset="0"/>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196575C-46C6-0C84-6CFD-DB48852598FA}"/>
              </a:ext>
            </a:extLst>
          </p:cNvPr>
          <p:cNvSpPr txBox="1"/>
          <p:nvPr/>
        </p:nvSpPr>
        <p:spPr>
          <a:xfrm>
            <a:off x="3712308" y="5600606"/>
            <a:ext cx="8479692" cy="553998"/>
          </a:xfrm>
          <a:prstGeom prst="rect">
            <a:avLst/>
          </a:prstGeom>
          <a:noFill/>
        </p:spPr>
        <p:txBody>
          <a:bodyPr wrap="square" rtlCol="0">
            <a:spAutoFit/>
          </a:bodyPr>
          <a:lstStyle/>
          <a:p>
            <a:r>
              <a:rPr lang="en-US" sz="1000" dirty="0">
                <a:solidFill>
                  <a:schemeClr val="accent6"/>
                </a:solidFill>
              </a:rPr>
              <a:t>Source:</a:t>
            </a:r>
            <a:r>
              <a:rPr lang="en-US" sz="1000" i="1" dirty="0">
                <a:solidFill>
                  <a:schemeClr val="accent6"/>
                </a:solidFill>
              </a:rPr>
              <a:t> </a:t>
            </a:r>
            <a:r>
              <a:rPr lang="en-US" sz="1000" dirty="0" err="1">
                <a:solidFill>
                  <a:schemeClr val="accent6"/>
                </a:solidFill>
              </a:rPr>
              <a:t>Thalheimer</a:t>
            </a:r>
            <a:r>
              <a:rPr lang="en-US" sz="1000" dirty="0">
                <a:solidFill>
                  <a:schemeClr val="accent6"/>
                </a:solidFill>
              </a:rPr>
              <a:t>, A.H. et al. 2017. </a:t>
            </a:r>
            <a:r>
              <a:rPr lang="en-US" sz="1000" i="1" dirty="0">
                <a:solidFill>
                  <a:schemeClr val="accent6"/>
                </a:solidFill>
              </a:rPr>
              <a:t>ACRP Research Report 173: Use and Potential Impacts of AFFF Containing PFASs at Airports.</a:t>
            </a:r>
            <a:r>
              <a:rPr lang="en-US" sz="1000" dirty="0">
                <a:solidFill>
                  <a:schemeClr val="accent6"/>
                </a:solidFill>
              </a:rPr>
              <a:t> Transportation Research Board, Washington, DC. https://doi.org/10.17226/24800</a:t>
            </a:r>
          </a:p>
          <a:p>
            <a:endParaRPr lang="en-US" sz="1000" dirty="0">
              <a:solidFill>
                <a:schemeClr val="accent6"/>
              </a:solidFill>
            </a:endParaRPr>
          </a:p>
        </p:txBody>
      </p:sp>
      <p:sp>
        <p:nvSpPr>
          <p:cNvPr id="4" name="Speech Bubble: Rectangle 3">
            <a:extLst>
              <a:ext uri="{FF2B5EF4-FFF2-40B4-BE49-F238E27FC236}">
                <a16:creationId xmlns:a16="http://schemas.microsoft.com/office/drawing/2014/main" id="{C0439B90-2D79-E34A-8A0D-AFDBEDDE9BE3}"/>
              </a:ext>
            </a:extLst>
          </p:cNvPr>
          <p:cNvSpPr/>
          <p:nvPr/>
        </p:nvSpPr>
        <p:spPr bwMode="auto">
          <a:xfrm>
            <a:off x="8943975" y="1384466"/>
            <a:ext cx="3248025" cy="2168360"/>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Autofit/>
          </a:bodyPr>
          <a:lstStyle/>
          <a:p>
            <a:pPr lvl="0" fontAlgn="auto">
              <a:lnSpc>
                <a:spcPct val="107000"/>
              </a:lnSpc>
              <a:spcBef>
                <a:spcPts val="0"/>
              </a:spcBef>
              <a:spcAft>
                <a:spcPts val="800"/>
              </a:spcAft>
              <a:defRPr/>
            </a:pPr>
            <a:r>
              <a:rPr lang="en-US" sz="2000" dirty="0">
                <a:latin typeface="Calibri" panose="020F0502020204030204" pitchFamily="34" charset="0"/>
                <a:ea typeface="Calibri" panose="020F0502020204030204" pitchFamily="34" charset="0"/>
                <a:cs typeface="Times New Roman" panose="02020603050405020304" pitchFamily="18" charset="0"/>
              </a:rPr>
              <a:t>Regulations pertaining to PFAS are evolving; monitor changes in regulations if the potential for PFAS exists at your airport.</a:t>
            </a:r>
          </a:p>
        </p:txBody>
      </p:sp>
    </p:spTree>
    <p:extLst>
      <p:ext uri="{BB962C8B-B14F-4D97-AF65-F5344CB8AC3E}">
        <p14:creationId xmlns:p14="http://schemas.microsoft.com/office/powerpoint/2010/main" val="409080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What Does this Mean to Your Airport?</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75874"/>
            <a:ext cx="11094720" cy="4543926"/>
          </a:xfrm>
        </p:spPr>
        <p:txBody>
          <a:bodyPr>
            <a:normAutofit lnSpcReduction="10000"/>
          </a:bodyPr>
          <a:lstStyle/>
          <a:p>
            <a:pPr marR="0">
              <a:lnSpc>
                <a:spcPct val="107000"/>
              </a:lnSpc>
              <a:spcBef>
                <a:spcPts val="0"/>
              </a:spcBef>
              <a:spcAft>
                <a:spcPts val="800"/>
              </a:spcAft>
            </a:pPr>
            <a:r>
              <a:rPr lang="en-US" sz="2000" b="1" dirty="0">
                <a:solidFill>
                  <a:schemeClr val="accent6"/>
                </a:solidFill>
                <a:effectLst/>
                <a:latin typeface="+mj-lt"/>
                <a:ea typeface="Calibri" panose="020F0502020204030204" pitchFamily="34" charset="0"/>
                <a:cs typeface="Times New Roman" panose="02020603050405020304" pitchFamily="18" charset="0"/>
              </a:rPr>
              <a:t>How does your airport ensure water quality is maintained?</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j-lt"/>
                <a:ea typeface="Calibri" panose="020F0502020204030204" pitchFamily="34" charset="0"/>
                <a:cs typeface="Times New Roman" panose="02020603050405020304" pitchFamily="18" charset="0"/>
              </a:rPr>
              <a:t>Does your airport have an NPDES permit? </a:t>
            </a:r>
          </a:p>
          <a:p>
            <a:pPr marL="1085850" lvl="1" indent="-342900">
              <a:lnSpc>
                <a:spcPct val="107000"/>
              </a:lnSpc>
              <a:spcBef>
                <a:spcPts val="0"/>
              </a:spcBef>
              <a:spcAft>
                <a:spcPts val="800"/>
              </a:spcAft>
              <a:buFont typeface="Courier New" panose="02070309020205020404" pitchFamily="49" charset="0"/>
              <a:buChar char="o"/>
            </a:pPr>
            <a:r>
              <a:rPr lang="en-US" dirty="0">
                <a:latin typeface="+mj-lt"/>
                <a:ea typeface="Calibri" panose="020F0502020204030204" pitchFamily="34" charset="0"/>
                <a:cs typeface="Times New Roman" panose="02020603050405020304" pitchFamily="18" charset="0"/>
              </a:rPr>
              <a:t>Does your airport have a current SPCC and SWPPP?</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j-lt"/>
                <a:ea typeface="Calibri" panose="020F0502020204030204" pitchFamily="34" charset="0"/>
                <a:cs typeface="Times New Roman" panose="02020603050405020304" pitchFamily="18" charset="0"/>
              </a:rPr>
              <a:t>When were they last updated? </a:t>
            </a:r>
          </a:p>
          <a:p>
            <a:pPr marL="1085850" lvl="1" indent="-342900">
              <a:lnSpc>
                <a:spcPct val="107000"/>
              </a:lnSpc>
              <a:spcBef>
                <a:spcPts val="0"/>
              </a:spcBef>
              <a:spcAft>
                <a:spcPts val="800"/>
              </a:spcAft>
              <a:buFont typeface="Courier New" panose="02070309020205020404" pitchFamily="49" charset="0"/>
              <a:buChar char="o"/>
            </a:pPr>
            <a:r>
              <a:rPr lang="en-US" dirty="0">
                <a:latin typeface="+mj-lt"/>
                <a:ea typeface="Calibri" panose="020F0502020204030204" pitchFamily="34" charset="0"/>
                <a:cs typeface="Times New Roman" panose="02020603050405020304" pitchFamily="18" charset="0"/>
              </a:rPr>
              <a:t>W</a:t>
            </a:r>
            <a:r>
              <a:rPr lang="en-US" dirty="0">
                <a:effectLst/>
                <a:latin typeface="+mj-lt"/>
                <a:ea typeface="Calibri" panose="020F0502020204030204" pitchFamily="34" charset="0"/>
                <a:cs typeface="Times New Roman" panose="02020603050405020304" pitchFamily="18" charset="0"/>
              </a:rPr>
              <a:t>hose responsibility is it to update the permit?</a:t>
            </a:r>
          </a:p>
          <a:p>
            <a:pPr marR="0">
              <a:lnSpc>
                <a:spcPct val="107000"/>
              </a:lnSpc>
              <a:spcBef>
                <a:spcPts val="0"/>
              </a:spcBef>
              <a:spcAft>
                <a:spcPts val="800"/>
              </a:spcAft>
            </a:pPr>
            <a:r>
              <a:rPr lang="en-US" sz="2000" b="1" dirty="0">
                <a:solidFill>
                  <a:schemeClr val="accent6"/>
                </a:solidFill>
                <a:effectLst/>
                <a:latin typeface="+mj-lt"/>
                <a:ea typeface="Calibri" panose="020F0502020204030204" pitchFamily="34" charset="0"/>
                <a:cs typeface="Times New Roman" panose="02020603050405020304" pitchFamily="18" charset="0"/>
              </a:rPr>
              <a:t>What water resources are present on your airport? </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j-lt"/>
                <a:ea typeface="Calibri" panose="020F0502020204030204" pitchFamily="34" charset="0"/>
                <a:cs typeface="Times New Roman" panose="02020603050405020304" pitchFamily="18" charset="0"/>
              </a:rPr>
              <a:t>Are there obvious wetlands or surface waters? </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j-lt"/>
                <a:ea typeface="Calibri" panose="020F0502020204030204" pitchFamily="34" charset="0"/>
                <a:cs typeface="Times New Roman" panose="02020603050405020304" pitchFamily="18" charset="0"/>
              </a:rPr>
              <a:t>What about dry creek or groundwater sources? </a:t>
            </a:r>
          </a:p>
          <a:p>
            <a:pPr marL="1085850" lvl="1" indent="-342900">
              <a:lnSpc>
                <a:spcPct val="107000"/>
              </a:lnSpc>
              <a:spcBef>
                <a:spcPts val="0"/>
              </a:spcBef>
              <a:spcAft>
                <a:spcPts val="800"/>
              </a:spcAft>
              <a:buFont typeface="Courier New" panose="02070309020205020404" pitchFamily="49" charset="0"/>
              <a:buChar char="o"/>
            </a:pPr>
            <a:r>
              <a:rPr lang="en-US" dirty="0">
                <a:latin typeface="+mj-lt"/>
                <a:cs typeface="Times New Roman" panose="02020603050405020304" pitchFamily="18" charset="0"/>
              </a:rPr>
              <a:t>When was the last wetland and stream delineation completed at your airport? </a:t>
            </a:r>
          </a:p>
          <a:p>
            <a:pPr marR="0">
              <a:lnSpc>
                <a:spcPct val="107000"/>
              </a:lnSpc>
              <a:spcBef>
                <a:spcPts val="0"/>
              </a:spcBef>
              <a:spcAft>
                <a:spcPts val="800"/>
              </a:spcAft>
            </a:pPr>
            <a:r>
              <a:rPr lang="en-US" sz="2000" b="1" dirty="0">
                <a:solidFill>
                  <a:schemeClr val="accent6"/>
                </a:solidFill>
                <a:effectLst/>
                <a:latin typeface="+mj-lt"/>
                <a:ea typeface="Calibri" panose="020F0502020204030204" pitchFamily="34" charset="0"/>
                <a:cs typeface="Times New Roman" panose="02020603050405020304" pitchFamily="18" charset="0"/>
              </a:rPr>
              <a:t>Is your airport at risk for PFAS contamination?</a:t>
            </a:r>
          </a:p>
          <a:p>
            <a:pPr marL="1085850" lvl="1" indent="-342900">
              <a:lnSpc>
                <a:spcPct val="107000"/>
              </a:lnSpc>
              <a:spcBef>
                <a:spcPts val="0"/>
              </a:spcBef>
              <a:spcAft>
                <a:spcPts val="800"/>
              </a:spcAft>
              <a:buFont typeface="Courier New" panose="02070309020205020404" pitchFamily="49" charset="0"/>
              <a:buChar char="o"/>
            </a:pPr>
            <a:r>
              <a:rPr lang="en-US" dirty="0">
                <a:effectLst/>
                <a:latin typeface="+mj-lt"/>
                <a:ea typeface="Calibri" panose="020F0502020204030204" pitchFamily="34" charset="0"/>
                <a:cs typeface="Times New Roman" panose="02020603050405020304" pitchFamily="18" charset="0"/>
              </a:rPr>
              <a:t>Review historic use of AFFF at the airport, and map the locations of use</a:t>
            </a:r>
          </a:p>
        </p:txBody>
      </p:sp>
    </p:spTree>
    <p:extLst>
      <p:ext uri="{BB962C8B-B14F-4D97-AF65-F5344CB8AC3E}">
        <p14:creationId xmlns:p14="http://schemas.microsoft.com/office/powerpoint/2010/main" val="93353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normAutofit/>
          </a:bodyPr>
          <a:lstStyle/>
          <a:p>
            <a:r>
              <a:rPr lang="en-US" dirty="0">
                <a:solidFill>
                  <a:schemeClr val="tx1"/>
                </a:solidFill>
              </a:rPr>
              <a:t>Course Wrap-Up</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63040"/>
            <a:ext cx="10972800" cy="4404360"/>
          </a:xfrm>
        </p:spPr>
        <p:txBody>
          <a:bodyPr>
            <a:normAutofit/>
          </a:bodyPr>
          <a:lstStyle/>
          <a:p>
            <a:pPr>
              <a:lnSpc>
                <a:spcPct val="107000"/>
              </a:lnSpc>
              <a:spcBef>
                <a:spcPts val="0"/>
              </a:spcBef>
              <a:spcAft>
                <a:spcPts val="600"/>
              </a:spcAft>
            </a:pPr>
            <a:r>
              <a:rPr lang="en-US" sz="2000" b="1" dirty="0">
                <a:solidFill>
                  <a:schemeClr val="accent6"/>
                </a:solidFill>
                <a:effectLst/>
                <a:latin typeface="+mj-lt"/>
                <a:ea typeface="Calibri" panose="020F0502020204030204" pitchFamily="34" charset="0"/>
                <a:cs typeface="Times New Roman" panose="02020603050405020304" pitchFamily="18" charset="0"/>
              </a:rPr>
              <a:t>Some key takeaways include:</a:t>
            </a:r>
          </a:p>
          <a:p>
            <a:pPr marL="285750" marR="0" lvl="0" indent="-28575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Water runoff from airports can impact nearby water quality, potentially impacting animals, plants, and human populations</a:t>
            </a:r>
          </a:p>
          <a:p>
            <a:pPr marL="285750" marR="0" lvl="0" indent="-28575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Obtaining the proper permits, creating prevention plans, and using BMPs for construction projects can help prevent water quality impacts</a:t>
            </a:r>
          </a:p>
          <a:p>
            <a:pPr marL="285750" marR="0" lvl="0" indent="-285750">
              <a:lnSpc>
                <a:spcPct val="107000"/>
              </a:lnSpc>
              <a:spcBef>
                <a:spcPts val="0"/>
              </a:spcBef>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Understanding the water resources in proximity to the airport and the regulations that protect them is key to preventing water quality impacts</a:t>
            </a:r>
          </a:p>
          <a:p>
            <a:pPr marL="285750" marR="0" indent="-285750">
              <a:lnSpc>
                <a:spcPct val="107000"/>
              </a:lnSpc>
              <a:spcBef>
                <a:spcPts val="0"/>
              </a:spcBef>
              <a:spcAft>
                <a:spcPts val="800"/>
              </a:spcAft>
              <a:buFont typeface="Arial" panose="020B0604020202020204" pitchFamily="34" charset="0"/>
              <a:buChar char="•"/>
            </a:pPr>
            <a:endParaRPr lang="en-US"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61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925629-3FAC-C745-F618-EDDEFD79887F}"/>
              </a:ext>
            </a:extLst>
          </p:cNvPr>
          <p:cNvSpPr>
            <a:spLocks noGrp="1"/>
          </p:cNvSpPr>
          <p:nvPr>
            <p:ph idx="1"/>
          </p:nvPr>
        </p:nvSpPr>
        <p:spPr/>
        <p:txBody>
          <a:bodyPr/>
          <a:lstStyle/>
          <a:p>
            <a:r>
              <a:rPr lang="en-US" sz="1400" b="0" u="none" dirty="0">
                <a:solidFill>
                  <a:schemeClr val="accent6"/>
                </a:solidFill>
                <a:latin typeface="+mn-lt"/>
                <a:cs typeface="Times New Roman" panose="02020603050405020304" pitchFamily="18" charset="0"/>
              </a:rPr>
              <a:t>EPA. n.d. Home page. </a:t>
            </a:r>
            <a:r>
              <a:rPr lang="en-US" sz="1400" b="0" u="none" dirty="0">
                <a:solidFill>
                  <a:schemeClr val="accent6"/>
                </a:solidFill>
                <a:latin typeface="+mn-lt"/>
                <a:cs typeface="Times New Roman" panose="02020603050405020304" pitchFamily="18" charset="0"/>
                <a:hlinkClick r:id="rId3"/>
              </a:rPr>
              <a:t>https://www.epa.gov/</a:t>
            </a:r>
            <a:endParaRPr lang="en-US" sz="1400" b="0" u="none" dirty="0">
              <a:solidFill>
                <a:schemeClr val="accent6"/>
              </a:solidFill>
              <a:latin typeface="+mn-lt"/>
              <a:cs typeface="Times New Roman" panose="02020603050405020304" pitchFamily="18" charset="0"/>
            </a:endParaRPr>
          </a:p>
          <a:p>
            <a:r>
              <a:rPr lang="en-US" sz="1400" b="0" u="none" dirty="0">
                <a:solidFill>
                  <a:schemeClr val="accent6"/>
                </a:solidFill>
                <a:latin typeface="+mn-lt"/>
                <a:cs typeface="Times New Roman" panose="02020603050405020304" pitchFamily="18" charset="0"/>
              </a:rPr>
              <a:t>EPA. 2023. NPDES Permit Basics. https://www.epa.gov/npdes/npdes-permit-basics</a:t>
            </a:r>
          </a:p>
          <a:p>
            <a:r>
              <a:rPr lang="en-US" sz="1400" b="0" u="none" dirty="0">
                <a:solidFill>
                  <a:schemeClr val="accent6"/>
                </a:solidFill>
                <a:latin typeface="+mn-lt"/>
                <a:cs typeface="Times New Roman" panose="02020603050405020304" pitchFamily="18" charset="0"/>
              </a:rPr>
              <a:t>FAA. 2023, October. 1050.1 Desk Reference (v3). </a:t>
            </a:r>
            <a:r>
              <a:rPr lang="en-US" sz="1400" b="0" u="none" dirty="0">
                <a:solidFill>
                  <a:schemeClr val="accent6"/>
                </a:solidFill>
                <a:latin typeface="+mn-lt"/>
                <a:cs typeface="Times New Roman" panose="02020603050405020304" pitchFamily="18" charset="0"/>
                <a:hlinkClick r:id="rId4">
                  <a:extLst>
                    <a:ext uri="{A12FA001-AC4F-418D-AE19-62706E023703}">
                      <ahyp:hlinkClr xmlns:ahyp="http://schemas.microsoft.com/office/drawing/2018/hyperlinkcolor" val="tx"/>
                    </a:ext>
                  </a:extLst>
                </a:hlinkClick>
              </a:rPr>
              <a:t>https://www.faa.gov/about/office_org/headquarters_offices/apl/environ_policy_guidance/policy/faa_nepa_order/desk_ref</a:t>
            </a:r>
            <a:endParaRPr lang="en-US" sz="1400" b="0" u="none" dirty="0">
              <a:solidFill>
                <a:schemeClr val="accent6"/>
              </a:solidFill>
              <a:latin typeface="+mn-lt"/>
              <a:cs typeface="Times New Roman" panose="02020603050405020304" pitchFamily="18" charset="0"/>
            </a:endParaRPr>
          </a:p>
          <a:p>
            <a:r>
              <a:rPr lang="en-US" sz="1400" b="0" u="none" dirty="0">
                <a:solidFill>
                  <a:schemeClr val="accent6"/>
                </a:solidFill>
                <a:latin typeface="+mn-lt"/>
                <a:cs typeface="Times New Roman" panose="02020603050405020304" pitchFamily="18" charset="0"/>
              </a:rPr>
              <a:t>ICAO. n.d. Eco-Airport Toolkit E-collection. </a:t>
            </a:r>
            <a:r>
              <a:rPr lang="en-US" sz="1400" b="0" u="none" dirty="0">
                <a:solidFill>
                  <a:schemeClr val="accent6"/>
                </a:solidFill>
                <a:latin typeface="+mn-lt"/>
                <a:cs typeface="Times New Roman" panose="02020603050405020304" pitchFamily="18" charset="0"/>
                <a:hlinkClick r:id="rId5"/>
              </a:rPr>
              <a:t>https://www.icao.int/environmental-protection/pages/ecoairports.aspx</a:t>
            </a:r>
            <a:endParaRPr lang="en-US" sz="1400" b="0" u="none" dirty="0">
              <a:solidFill>
                <a:schemeClr val="accent6"/>
              </a:solidFill>
              <a:latin typeface="+mn-lt"/>
              <a:cs typeface="Times New Roman" panose="02020603050405020304" pitchFamily="18" charset="0"/>
            </a:endParaRPr>
          </a:p>
          <a:p>
            <a:r>
              <a:rPr lang="en-US" sz="1400" b="0" u="none" dirty="0" err="1">
                <a:solidFill>
                  <a:schemeClr val="accent6"/>
                </a:solidFill>
                <a:latin typeface="+mn-lt"/>
                <a:cs typeface="Times New Roman" panose="02020603050405020304" pitchFamily="18" charset="0"/>
              </a:rPr>
              <a:t>Mericas</a:t>
            </a:r>
            <a:r>
              <a:rPr lang="en-US" sz="1400" b="0" u="none" dirty="0">
                <a:solidFill>
                  <a:schemeClr val="accent6"/>
                </a:solidFill>
                <a:latin typeface="+mn-lt"/>
                <a:cs typeface="Times New Roman" panose="02020603050405020304" pitchFamily="18" charset="0"/>
              </a:rPr>
              <a:t>, D., J. </a:t>
            </a:r>
            <a:r>
              <a:rPr lang="en-US" sz="1400" b="0" u="none" dirty="0" err="1">
                <a:solidFill>
                  <a:schemeClr val="accent6"/>
                </a:solidFill>
                <a:latin typeface="+mn-lt"/>
                <a:cs typeface="Times New Roman" panose="02020603050405020304" pitchFamily="18" charset="0"/>
              </a:rPr>
              <a:t>Longsworth</a:t>
            </a:r>
            <a:r>
              <a:rPr lang="en-US" sz="1400" b="0" u="none" dirty="0">
                <a:solidFill>
                  <a:schemeClr val="accent6"/>
                </a:solidFill>
                <a:latin typeface="+mn-lt"/>
                <a:cs typeface="Times New Roman" panose="02020603050405020304" pitchFamily="18" charset="0"/>
              </a:rPr>
              <a:t>, and K. Shannon. 2016. </a:t>
            </a:r>
            <a:r>
              <a:rPr lang="en-US" sz="1400" b="0" i="1" u="none" dirty="0">
                <a:solidFill>
                  <a:schemeClr val="accent6"/>
                </a:solidFill>
                <a:latin typeface="+mn-lt"/>
                <a:cs typeface="Times New Roman" panose="02020603050405020304" pitchFamily="18" charset="0"/>
              </a:rPr>
              <a:t>ACRP Research Report 169: Clean Water Act Requirements for Airports.</a:t>
            </a:r>
            <a:r>
              <a:rPr lang="en-US" sz="1400" b="0" u="none" dirty="0">
                <a:solidFill>
                  <a:schemeClr val="accent6"/>
                </a:solidFill>
                <a:latin typeface="+mn-lt"/>
                <a:cs typeface="Times New Roman" panose="02020603050405020304" pitchFamily="18" charset="0"/>
              </a:rPr>
              <a:t> Transportation Research Board, Washington, DC.</a:t>
            </a:r>
            <a:r>
              <a:rPr lang="en-US" sz="1400" b="0" i="1" u="none" dirty="0">
                <a:solidFill>
                  <a:schemeClr val="accent6"/>
                </a:solidFill>
                <a:latin typeface="+mn-lt"/>
                <a:cs typeface="Times New Roman" panose="02020603050405020304" pitchFamily="18" charset="0"/>
              </a:rPr>
              <a:t> </a:t>
            </a:r>
            <a:r>
              <a:rPr lang="en-US" sz="1400" b="0" u="none" dirty="0">
                <a:solidFill>
                  <a:schemeClr val="accent6"/>
                </a:solidFill>
                <a:latin typeface="+mn-lt"/>
                <a:cs typeface="Times New Roman" panose="02020603050405020304" pitchFamily="18" charset="0"/>
                <a:hlinkClick r:id="rId6"/>
              </a:rPr>
              <a:t>https://doi.org/10.17226/24657</a:t>
            </a:r>
            <a:endParaRPr lang="en-US" sz="1400" b="0" u="none" dirty="0">
              <a:solidFill>
                <a:schemeClr val="accent6"/>
              </a:solidFill>
              <a:latin typeface="+mn-lt"/>
              <a:cs typeface="Times New Roman" panose="02020603050405020304" pitchFamily="18" charset="0"/>
            </a:endParaRPr>
          </a:p>
          <a:p>
            <a:r>
              <a:rPr lang="en-US" sz="1400" b="0" u="none" dirty="0" err="1">
                <a:solidFill>
                  <a:schemeClr val="accent6"/>
                </a:solidFill>
                <a:latin typeface="+mn-lt"/>
                <a:cs typeface="Times New Roman" panose="02020603050405020304" pitchFamily="18" charset="0"/>
              </a:rPr>
              <a:t>Thalheimer</a:t>
            </a:r>
            <a:r>
              <a:rPr lang="en-US" sz="1400" b="0" u="none" dirty="0">
                <a:solidFill>
                  <a:schemeClr val="accent6"/>
                </a:solidFill>
                <a:latin typeface="+mn-lt"/>
                <a:cs typeface="Times New Roman" panose="02020603050405020304" pitchFamily="18" charset="0"/>
              </a:rPr>
              <a:t>, A.H. et al. 2017. </a:t>
            </a:r>
            <a:r>
              <a:rPr lang="en-US" sz="1400" b="0" i="1" u="none" dirty="0">
                <a:solidFill>
                  <a:schemeClr val="accent6"/>
                </a:solidFill>
                <a:latin typeface="+mn-lt"/>
                <a:cs typeface="Times New Roman" panose="02020603050405020304" pitchFamily="18" charset="0"/>
              </a:rPr>
              <a:t>ACRP Research Report 173: Use and Potential Impacts of AFFF Containing PFASs at Airports. </a:t>
            </a:r>
            <a:r>
              <a:rPr lang="en-US" sz="1400" b="0" u="none" dirty="0">
                <a:solidFill>
                  <a:schemeClr val="accent6"/>
                </a:solidFill>
                <a:latin typeface="+mn-lt"/>
                <a:cs typeface="Times New Roman" panose="02020603050405020304" pitchFamily="18" charset="0"/>
              </a:rPr>
              <a:t>Transportation Research Board, Washington, DC. https://doi.org/10.17226/24800</a:t>
            </a:r>
          </a:p>
          <a:p>
            <a:endParaRPr lang="en-US" sz="1400" b="0" u="none" dirty="0">
              <a:solidFill>
                <a:schemeClr val="accent6"/>
              </a:solidFill>
              <a:latin typeface="+mn-lt"/>
              <a:cs typeface="Times New Roman" panose="02020603050405020304" pitchFamily="18" charset="0"/>
            </a:endParaRPr>
          </a:p>
        </p:txBody>
      </p:sp>
      <p:sp>
        <p:nvSpPr>
          <p:cNvPr id="3" name="Title 2">
            <a:extLst>
              <a:ext uri="{FF2B5EF4-FFF2-40B4-BE49-F238E27FC236}">
                <a16:creationId xmlns:a16="http://schemas.microsoft.com/office/drawing/2014/main" id="{D847A503-F79B-673B-9CA4-8A1D465CA789}"/>
              </a:ext>
            </a:extLst>
          </p:cNvPr>
          <p:cNvSpPr>
            <a:spLocks noGrp="1"/>
          </p:cNvSpPr>
          <p:nvPr>
            <p:ph type="title"/>
          </p:nvPr>
        </p:nvSpPr>
        <p:spPr/>
        <p:txBody>
          <a:bodyPr/>
          <a:lstStyle/>
          <a:p>
            <a:r>
              <a:rPr lang="en-US" b="0" dirty="0"/>
              <a:t>References</a:t>
            </a:r>
          </a:p>
        </p:txBody>
      </p:sp>
    </p:spTree>
    <p:extLst>
      <p:ext uri="{BB962C8B-B14F-4D97-AF65-F5344CB8AC3E}">
        <p14:creationId xmlns:p14="http://schemas.microsoft.com/office/powerpoint/2010/main" val="3693824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Key Definitions and Terms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p:txBody>
          <a:bodyPr>
            <a:noAutofit/>
          </a:bodyPr>
          <a:lstStyle/>
          <a:p>
            <a:pPr marL="285750" marR="0" indent="-285750">
              <a:lnSpc>
                <a:spcPct val="107000"/>
              </a:lnSpc>
              <a:spcBef>
                <a:spcPts val="0"/>
              </a:spcBef>
              <a:spcAft>
                <a:spcPts val="800"/>
              </a:spcAft>
              <a:buFont typeface="Arial" panose="020B0604020202020204" pitchFamily="34" charset="0"/>
              <a:buChar char="•"/>
            </a:pPr>
            <a:r>
              <a:rPr lang="en-US" sz="1600" b="1" dirty="0">
                <a:solidFill>
                  <a:schemeClr val="accent6"/>
                </a:solidFill>
                <a:effectLst/>
                <a:latin typeface="+mj-lt"/>
                <a:ea typeface="Calibri" panose="020F0502020204030204" pitchFamily="34" charset="0"/>
                <a:cs typeface="Times New Roman" panose="02020603050405020304" pitchFamily="18" charset="0"/>
              </a:rPr>
              <a:t>Aqueous Film Forming Foam (AFFF)</a:t>
            </a:r>
            <a:r>
              <a:rPr lang="en-US" sz="1600" dirty="0">
                <a:solidFill>
                  <a:schemeClr val="accent6"/>
                </a:solidFill>
                <a:effectLst/>
                <a:latin typeface="+mj-lt"/>
                <a:ea typeface="Calibri" panose="020F0502020204030204" pitchFamily="34" charset="0"/>
                <a:cs typeface="Times New Roman" panose="02020603050405020304" pitchFamily="18" charset="0"/>
              </a:rPr>
              <a:t> – firefighting foam used worldwide, known for its effectiveness in fighting aircraft fires; contains per- and polyfluoroalkyl substances (PFAS)</a:t>
            </a:r>
          </a:p>
          <a:p>
            <a:pPr marL="285750" marR="0" indent="-285750">
              <a:lnSpc>
                <a:spcPct val="107000"/>
              </a:lnSpc>
              <a:spcBef>
                <a:spcPts val="0"/>
              </a:spcBef>
              <a:spcAft>
                <a:spcPts val="800"/>
              </a:spcAft>
              <a:buFont typeface="Arial" panose="020B0604020202020204" pitchFamily="34" charset="0"/>
              <a:buChar char="•"/>
            </a:pPr>
            <a:r>
              <a:rPr lang="en-US" sz="1600" b="1" dirty="0">
                <a:solidFill>
                  <a:schemeClr val="accent6"/>
                </a:solidFill>
                <a:effectLst/>
                <a:latin typeface="+mj-lt"/>
                <a:ea typeface="Calibri" panose="020F0502020204030204" pitchFamily="34" charset="0"/>
                <a:cs typeface="Times New Roman" panose="02020603050405020304" pitchFamily="18" charset="0"/>
              </a:rPr>
              <a:t>Best Management Practices (BMPs)</a:t>
            </a:r>
            <a:r>
              <a:rPr lang="en-US" sz="1600" dirty="0">
                <a:solidFill>
                  <a:schemeClr val="accent6"/>
                </a:solidFill>
                <a:effectLst/>
                <a:latin typeface="+mj-lt"/>
                <a:ea typeface="Calibri" panose="020F0502020204030204" pitchFamily="34" charset="0"/>
                <a:cs typeface="Times New Roman" panose="02020603050405020304" pitchFamily="18" charset="0"/>
              </a:rPr>
              <a:t> – schedules of activities, maintenance procedures, and management practices implemented to minimize point source discharge impacts</a:t>
            </a:r>
          </a:p>
          <a:p>
            <a:pPr marL="285750" marR="0" indent="-285750">
              <a:lnSpc>
                <a:spcPct val="107000"/>
              </a:lnSpc>
              <a:spcBef>
                <a:spcPts val="0"/>
              </a:spcBef>
              <a:spcAft>
                <a:spcPts val="800"/>
              </a:spcAft>
              <a:buFont typeface="Arial" panose="020B0604020202020204" pitchFamily="34" charset="0"/>
              <a:buChar char="•"/>
            </a:pPr>
            <a:r>
              <a:rPr lang="en-US" sz="1600" b="1" dirty="0">
                <a:solidFill>
                  <a:schemeClr val="accent6"/>
                </a:solidFill>
                <a:effectLst/>
                <a:latin typeface="+mj-lt"/>
                <a:ea typeface="Calibri" panose="020F0502020204030204" pitchFamily="34" charset="0"/>
                <a:cs typeface="Times New Roman" panose="02020603050405020304" pitchFamily="18" charset="0"/>
              </a:rPr>
              <a:t>Clean Water Act (CWA)</a:t>
            </a:r>
            <a:r>
              <a:rPr lang="en-US" sz="1600" dirty="0">
                <a:solidFill>
                  <a:schemeClr val="accent6"/>
                </a:solidFill>
                <a:effectLst/>
                <a:latin typeface="+mj-lt"/>
                <a:ea typeface="Calibri" panose="020F0502020204030204" pitchFamily="34" charset="0"/>
                <a:cs typeface="Times New Roman" panose="02020603050405020304" pitchFamily="18" charset="0"/>
              </a:rPr>
              <a:t> – establishes the basic structure for regulating discharges of pollutants into the waters of the United States and regulating quality standards for surface waters</a:t>
            </a:r>
          </a:p>
          <a:p>
            <a:pPr marL="285750" marR="0" indent="-285750">
              <a:lnSpc>
                <a:spcPct val="107000"/>
              </a:lnSpc>
              <a:spcBef>
                <a:spcPts val="0"/>
              </a:spcBef>
              <a:spcAft>
                <a:spcPts val="800"/>
              </a:spcAft>
              <a:buFont typeface="Arial" panose="020B0604020202020204" pitchFamily="34" charset="0"/>
              <a:buChar char="•"/>
            </a:pPr>
            <a:r>
              <a:rPr lang="en-US" sz="1600" b="1" dirty="0">
                <a:solidFill>
                  <a:schemeClr val="accent6"/>
                </a:solidFill>
                <a:effectLst/>
                <a:latin typeface="+mj-lt"/>
                <a:ea typeface="Calibri" panose="020F0502020204030204" pitchFamily="34" charset="0"/>
                <a:cs typeface="Times New Roman" panose="02020603050405020304" pitchFamily="18" charset="0"/>
              </a:rPr>
              <a:t>Impervious Surface</a:t>
            </a:r>
            <a:r>
              <a:rPr lang="en-US" sz="1600" dirty="0">
                <a:solidFill>
                  <a:schemeClr val="accent6"/>
                </a:solidFill>
                <a:effectLst/>
                <a:latin typeface="+mj-lt"/>
                <a:ea typeface="Calibri" panose="020F0502020204030204" pitchFamily="34" charset="0"/>
                <a:cs typeface="Times New Roman" panose="02020603050405020304" pitchFamily="18" charset="0"/>
              </a:rPr>
              <a:t> – “a hard surface area that either prevents or slows the entry of water into the soil mantle or causes water to run off the surface in greater quantities or at an increased rate of flow, which can potentially contribute to flooding and transport pollutants into lakes and streams”</a:t>
            </a:r>
          </a:p>
          <a:p>
            <a:pPr marL="285750" marR="0" indent="-285750">
              <a:lnSpc>
                <a:spcPct val="107000"/>
              </a:lnSpc>
              <a:spcBef>
                <a:spcPts val="0"/>
              </a:spcBef>
              <a:spcAft>
                <a:spcPts val="800"/>
              </a:spcAft>
              <a:buFont typeface="Arial" panose="020B0604020202020204" pitchFamily="34" charset="0"/>
              <a:buChar char="•"/>
            </a:pPr>
            <a:r>
              <a:rPr lang="en-US" sz="1600" b="1" dirty="0">
                <a:solidFill>
                  <a:schemeClr val="accent6"/>
                </a:solidFill>
                <a:effectLst/>
                <a:latin typeface="+mj-lt"/>
                <a:ea typeface="Calibri" panose="020F0502020204030204" pitchFamily="34" charset="0"/>
                <a:cs typeface="Times New Roman" panose="02020603050405020304" pitchFamily="18" charset="0"/>
              </a:rPr>
              <a:t>National Pollutant Discharge Elimination System (NPDES)</a:t>
            </a:r>
            <a:r>
              <a:rPr lang="en-US" sz="1600" dirty="0">
                <a:solidFill>
                  <a:schemeClr val="accent6"/>
                </a:solidFill>
                <a:effectLst/>
                <a:latin typeface="+mj-lt"/>
                <a:ea typeface="Calibri" panose="020F0502020204030204" pitchFamily="34" charset="0"/>
                <a:cs typeface="Times New Roman" panose="02020603050405020304" pitchFamily="18" charset="0"/>
              </a:rPr>
              <a:t> – a permit issued by the EPA authorizing point source discharges into navigable waters of the United States</a:t>
            </a:r>
          </a:p>
          <a:p>
            <a:pPr marL="285750" indent="-285750">
              <a:lnSpc>
                <a:spcPct val="107000"/>
              </a:lnSpc>
              <a:spcBef>
                <a:spcPts val="0"/>
              </a:spcBef>
              <a:spcAft>
                <a:spcPts val="800"/>
              </a:spcAft>
              <a:buFont typeface="Arial" panose="020B0604020202020204" pitchFamily="34" charset="0"/>
              <a:buChar char="•"/>
            </a:pPr>
            <a:r>
              <a:rPr lang="en-US" sz="1600" b="1" dirty="0">
                <a:solidFill>
                  <a:schemeClr val="accent6"/>
                </a:solidFill>
                <a:effectLst/>
                <a:latin typeface="+mj-lt"/>
                <a:ea typeface="Calibri" panose="020F0502020204030204" pitchFamily="34" charset="0"/>
                <a:cs typeface="Times New Roman" panose="02020603050405020304" pitchFamily="18" charset="0"/>
              </a:rPr>
              <a:t>Non-point Source</a:t>
            </a:r>
            <a:r>
              <a:rPr lang="en-US" sz="1600" dirty="0">
                <a:solidFill>
                  <a:schemeClr val="accent6"/>
                </a:solidFill>
                <a:effectLst/>
                <a:latin typeface="+mj-lt"/>
                <a:ea typeface="Calibri" panose="020F0502020204030204" pitchFamily="34" charset="0"/>
                <a:cs typeface="Times New Roman" panose="02020603050405020304" pitchFamily="18" charset="0"/>
              </a:rPr>
              <a:t> – “a</a:t>
            </a:r>
            <a:r>
              <a:rPr lang="en-US" sz="1600" dirty="0">
                <a:solidFill>
                  <a:schemeClr val="accent6"/>
                </a:solidFill>
                <a:latin typeface="+mj-lt"/>
                <a:ea typeface="Calibri" panose="020F0502020204030204" pitchFamily="34" charset="0"/>
                <a:cs typeface="Times New Roman" panose="02020603050405020304" pitchFamily="18" charset="0"/>
              </a:rPr>
              <a:t> diffuse source of pollution, having no single point of origin”</a:t>
            </a:r>
            <a:endParaRPr lang="en-US" sz="1600" dirty="0">
              <a:solidFill>
                <a:schemeClr val="accent6"/>
              </a:solidFill>
              <a:effectLst/>
              <a:latin typeface="+mj-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800" dirty="0">
              <a:solidFill>
                <a:schemeClr val="accent6"/>
              </a:solidFill>
              <a:effectLst/>
              <a:latin typeface="+mj-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800" dirty="0">
              <a:solidFill>
                <a:schemeClr val="accent6"/>
              </a:solidFill>
              <a:effectLst/>
              <a:latin typeface="+mj-lt"/>
              <a:ea typeface="Calibri" panose="020F0502020204030204" pitchFamily="34" charset="0"/>
              <a:cs typeface="Times New Roman" panose="02020603050405020304" pitchFamily="18" charset="0"/>
            </a:endParaRPr>
          </a:p>
          <a:p>
            <a:endParaRPr lang="en-US" sz="1800" dirty="0">
              <a:solidFill>
                <a:schemeClr val="accent6"/>
              </a:solidFill>
              <a:latin typeface="+mj-lt"/>
            </a:endParaRPr>
          </a:p>
        </p:txBody>
      </p:sp>
      <p:sp>
        <p:nvSpPr>
          <p:cNvPr id="3" name="TextBox 2">
            <a:extLst>
              <a:ext uri="{FF2B5EF4-FFF2-40B4-BE49-F238E27FC236}">
                <a16:creationId xmlns:a16="http://schemas.microsoft.com/office/drawing/2014/main" id="{08910C5B-6E93-BDE8-82A2-053645DF4655}"/>
              </a:ext>
            </a:extLst>
          </p:cNvPr>
          <p:cNvSpPr txBox="1"/>
          <p:nvPr/>
        </p:nvSpPr>
        <p:spPr>
          <a:xfrm>
            <a:off x="1475213" y="5637298"/>
            <a:ext cx="10568786" cy="400110"/>
          </a:xfrm>
          <a:prstGeom prst="rect">
            <a:avLst/>
          </a:prstGeom>
          <a:noFill/>
        </p:spPr>
        <p:txBody>
          <a:bodyPr wrap="square" rtlCol="0">
            <a:spAutoFit/>
          </a:bodyPr>
          <a:lstStyle/>
          <a:p>
            <a:r>
              <a:rPr lang="en-US" sz="1000" dirty="0">
                <a:solidFill>
                  <a:schemeClr val="accent6"/>
                </a:solidFill>
              </a:rPr>
              <a:t>Source: EPA. n.d. Home page. https://www.epa.gov/</a:t>
            </a:r>
          </a:p>
          <a:p>
            <a:endParaRPr lang="en-US" sz="1000" dirty="0">
              <a:solidFill>
                <a:schemeClr val="accent6"/>
              </a:solidFill>
            </a:endParaRPr>
          </a:p>
        </p:txBody>
      </p:sp>
    </p:spTree>
    <p:extLst>
      <p:ext uri="{BB962C8B-B14F-4D97-AF65-F5344CB8AC3E}">
        <p14:creationId xmlns:p14="http://schemas.microsoft.com/office/powerpoint/2010/main" val="315995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3D03-509E-BBFF-4863-66A5EF12B356}"/>
              </a:ext>
            </a:extLst>
          </p:cNvPr>
          <p:cNvSpPr>
            <a:spLocks noGrp="1"/>
          </p:cNvSpPr>
          <p:nvPr>
            <p:ph type="title"/>
          </p:nvPr>
        </p:nvSpPr>
        <p:spPr/>
        <p:txBody>
          <a:bodyPr/>
          <a:lstStyle/>
          <a:p>
            <a:r>
              <a:rPr lang="en-US" dirty="0">
                <a:solidFill>
                  <a:schemeClr val="tx2"/>
                </a:solidFill>
              </a:rPr>
              <a:t>ACRP Disclaimer and Publication Details</a:t>
            </a:r>
            <a:endParaRPr lang="en-US" dirty="0"/>
          </a:p>
        </p:txBody>
      </p:sp>
      <p:sp>
        <p:nvSpPr>
          <p:cNvPr id="3" name="Text Placeholder 2">
            <a:extLst>
              <a:ext uri="{FF2B5EF4-FFF2-40B4-BE49-F238E27FC236}">
                <a16:creationId xmlns:a16="http://schemas.microsoft.com/office/drawing/2014/main" id="{222EF3EB-43F8-D6E1-62F1-7A06E19F43AA}"/>
              </a:ext>
            </a:extLst>
          </p:cNvPr>
          <p:cNvSpPr>
            <a:spLocks noGrp="1"/>
          </p:cNvSpPr>
          <p:nvPr>
            <p:ph type="body" sz="quarter" idx="10"/>
          </p:nvPr>
        </p:nvSpPr>
        <p:spPr/>
        <p:txBody>
          <a:body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47391D"/>
                </a:solidFill>
                <a:effectLst/>
                <a:uLnTx/>
                <a:uFillTx/>
                <a:latin typeface="HelveticaNeueLT Std Lt"/>
                <a:cs typeface="Times New Roman" panose="02020603050405020304" pitchFamily="18" charset="0"/>
              </a:rPr>
              <a:t>This presentation was produced as part of ACRP Project 02-101, “Environmental Stewardship and Compliance Training for Airport Employees.” The full publication for this project can be accessed at crp.trb.org/acrpwebresource21. Program information for ACRP can be found at www.TRB.org/ACRP.</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47391D"/>
                </a:solidFill>
                <a:effectLst/>
                <a:uLnTx/>
                <a:uFillTx/>
                <a:latin typeface="HelveticaNeueLT Std Lt"/>
                <a:cs typeface="Times New Roman" panose="02020603050405020304" pitchFamily="18" charset="0"/>
              </a:rPr>
              <a:t>The ACRP is sponsored by the Federal Aviation Administration. ACRP is administered by the Transportation Research Board, part of the National Academies of Sciences, Engineering, and Medicine.</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1600" b="0" i="0" u="none" strike="noStrike" kern="0" cap="none" spc="0" normalizeH="0" baseline="0" noProof="0" dirty="0">
                <a:ln>
                  <a:noFill/>
                </a:ln>
                <a:solidFill>
                  <a:srgbClr val="47391D"/>
                </a:solidFill>
                <a:effectLst/>
                <a:uLnTx/>
                <a:uFillTx/>
                <a:latin typeface="HelveticaNeueLT Std Lt"/>
                <a:cs typeface="Times New Roman" panose="02020603050405020304" pitchFamily="18" charset="0"/>
              </a:rPr>
              <a:t>Any opinions expressed or implied in resulting research products are those of the individuals and organizations who performed the research and are not necessarily those of TRB; the National Academies of Sciences, Engineering, and Medicine; or ACRP sponsors.</a:t>
            </a:r>
          </a:p>
          <a:p>
            <a:endParaRPr lang="en-US" dirty="0"/>
          </a:p>
        </p:txBody>
      </p:sp>
    </p:spTree>
    <p:extLst>
      <p:ext uri="{BB962C8B-B14F-4D97-AF65-F5344CB8AC3E}">
        <p14:creationId xmlns:p14="http://schemas.microsoft.com/office/powerpoint/2010/main" val="2784812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Key Definitions and Terms (cont’d)</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p:txBody>
          <a:bodyPr>
            <a:normAutofit/>
          </a:bodyPr>
          <a:lstStyle/>
          <a:p>
            <a:pPr marL="285750" marR="0" indent="-285750">
              <a:lnSpc>
                <a:spcPct val="107000"/>
              </a:lnSpc>
              <a:spcBef>
                <a:spcPts val="0"/>
              </a:spcBef>
              <a:spcAft>
                <a:spcPts val="800"/>
              </a:spcAft>
              <a:buFont typeface="Arial" panose="020B0604020202020204" pitchFamily="34" charset="0"/>
              <a:buChar char="•"/>
            </a:pPr>
            <a:r>
              <a:rPr lang="en-US" sz="1800" b="1" dirty="0">
                <a:solidFill>
                  <a:schemeClr val="accent6"/>
                </a:solidFill>
                <a:effectLst/>
                <a:latin typeface="+mj-lt"/>
                <a:ea typeface="Calibri" panose="020F0502020204030204" pitchFamily="34" charset="0"/>
                <a:cs typeface="Times New Roman" panose="02020603050405020304" pitchFamily="18" charset="0"/>
              </a:rPr>
              <a:t>Per- and Polyfluoroalkyl Substances (PFAS)</a:t>
            </a:r>
            <a:r>
              <a:rPr lang="en-US" sz="1800" dirty="0">
                <a:solidFill>
                  <a:schemeClr val="accent6"/>
                </a:solidFill>
                <a:effectLst/>
                <a:latin typeface="+mj-lt"/>
                <a:ea typeface="Calibri" panose="020F0502020204030204" pitchFamily="34" charset="0"/>
                <a:cs typeface="Times New Roman" panose="02020603050405020304" pitchFamily="18" charset="0"/>
              </a:rPr>
              <a:t> – a group of manufactured chemicals that have been used in industry and consumer products since the 1940s, also called “forever chemicals" because they do not break down easily</a:t>
            </a:r>
          </a:p>
          <a:p>
            <a:pPr marL="285750" indent="-285750">
              <a:lnSpc>
                <a:spcPct val="107000"/>
              </a:lnSpc>
              <a:spcBef>
                <a:spcPts val="0"/>
              </a:spcBef>
              <a:spcAft>
                <a:spcPts val="800"/>
              </a:spcAft>
              <a:buFont typeface="Arial" panose="020B0604020202020204" pitchFamily="34" charset="0"/>
              <a:buChar char="•"/>
            </a:pPr>
            <a:r>
              <a:rPr lang="en-US" sz="1800" b="1" dirty="0" err="1">
                <a:solidFill>
                  <a:schemeClr val="accent6"/>
                </a:solidFill>
                <a:effectLst/>
                <a:latin typeface="+mj-lt"/>
                <a:ea typeface="Calibri" panose="020F0502020204030204" pitchFamily="34" charset="0"/>
                <a:cs typeface="Times New Roman" panose="02020603050405020304" pitchFamily="18" charset="0"/>
              </a:rPr>
              <a:t>Perfluorooctane</a:t>
            </a:r>
            <a:r>
              <a:rPr lang="en-US" sz="1800" b="1" dirty="0">
                <a:solidFill>
                  <a:schemeClr val="accent6"/>
                </a:solidFill>
                <a:effectLst/>
                <a:latin typeface="+mj-lt"/>
                <a:ea typeface="Calibri" panose="020F0502020204030204" pitchFamily="34" charset="0"/>
                <a:cs typeface="Times New Roman" panose="02020603050405020304" pitchFamily="18" charset="0"/>
              </a:rPr>
              <a:t> Sulfonic Acid (PFOS)</a:t>
            </a:r>
            <a:r>
              <a:rPr lang="en-US" sz="1800" dirty="0">
                <a:solidFill>
                  <a:schemeClr val="accent6"/>
                </a:solidFill>
                <a:effectLst/>
                <a:latin typeface="+mj-lt"/>
                <a:ea typeface="Calibri" panose="020F0502020204030204" pitchFamily="34" charset="0"/>
                <a:cs typeface="Times New Roman" panose="02020603050405020304" pitchFamily="18" charset="0"/>
              </a:rPr>
              <a:t> – a member of the PFAS chemical group, designated by the EPA as a drinking water contaminant that causes some negative health effects</a:t>
            </a:r>
          </a:p>
          <a:p>
            <a:pPr marL="285750" marR="0" indent="-285750">
              <a:lnSpc>
                <a:spcPct val="107000"/>
              </a:lnSpc>
              <a:spcBef>
                <a:spcPts val="0"/>
              </a:spcBef>
              <a:spcAft>
                <a:spcPts val="800"/>
              </a:spcAft>
              <a:buFont typeface="Arial" panose="020B0604020202020204" pitchFamily="34" charset="0"/>
              <a:buChar char="•"/>
            </a:pPr>
            <a:r>
              <a:rPr lang="en-US" sz="1800" b="1" dirty="0">
                <a:solidFill>
                  <a:schemeClr val="accent6"/>
                </a:solidFill>
                <a:effectLst/>
                <a:latin typeface="+mj-lt"/>
                <a:ea typeface="Calibri" panose="020F0502020204030204" pitchFamily="34" charset="0"/>
                <a:cs typeface="Times New Roman" panose="02020603050405020304" pitchFamily="18" charset="0"/>
              </a:rPr>
              <a:t>Perfluorooctanoic Acid (PFOA)</a:t>
            </a:r>
            <a:r>
              <a:rPr lang="en-US" sz="1800" dirty="0">
                <a:solidFill>
                  <a:schemeClr val="accent6"/>
                </a:solidFill>
                <a:effectLst/>
                <a:latin typeface="+mj-lt"/>
                <a:ea typeface="Calibri" panose="020F0502020204030204" pitchFamily="34" charset="0"/>
                <a:cs typeface="Times New Roman" panose="02020603050405020304" pitchFamily="18" charset="0"/>
              </a:rPr>
              <a:t> – a member of the PFAS chemical group, designated by the EPA as a drinking water contaminant that causes some negative health effects</a:t>
            </a:r>
          </a:p>
          <a:p>
            <a:pPr marL="285750" marR="0" indent="-285750">
              <a:lnSpc>
                <a:spcPct val="107000"/>
              </a:lnSpc>
              <a:spcBef>
                <a:spcPts val="0"/>
              </a:spcBef>
              <a:spcAft>
                <a:spcPts val="800"/>
              </a:spcAft>
              <a:buFont typeface="Arial" panose="020B0604020202020204" pitchFamily="34" charset="0"/>
              <a:buChar char="•"/>
            </a:pPr>
            <a:r>
              <a:rPr lang="en-US" sz="1800" b="1" dirty="0">
                <a:solidFill>
                  <a:schemeClr val="accent6"/>
                </a:solidFill>
                <a:effectLst/>
                <a:latin typeface="+mj-lt"/>
                <a:ea typeface="Calibri" panose="020F0502020204030204" pitchFamily="34" charset="0"/>
                <a:cs typeface="Times New Roman" panose="02020603050405020304" pitchFamily="18" charset="0"/>
              </a:rPr>
              <a:t>Point Source</a:t>
            </a:r>
            <a:r>
              <a:rPr lang="en-US" sz="1800" dirty="0">
                <a:solidFill>
                  <a:schemeClr val="accent6"/>
                </a:solidFill>
                <a:effectLst/>
                <a:latin typeface="+mj-lt"/>
                <a:ea typeface="Calibri" panose="020F0502020204030204" pitchFamily="34" charset="0"/>
                <a:cs typeface="Times New Roman" panose="02020603050405020304" pitchFamily="18" charset="0"/>
              </a:rPr>
              <a:t> – “</a:t>
            </a:r>
            <a:r>
              <a:rPr lang="en-US" sz="1800" dirty="0">
                <a:solidFill>
                  <a:schemeClr val="accent6"/>
                </a:solidFill>
                <a:latin typeface="+mj-lt"/>
                <a:ea typeface="Calibri" panose="020F0502020204030204" pitchFamily="34" charset="0"/>
                <a:cs typeface="Times New Roman" panose="02020603050405020304" pitchFamily="18" charset="0"/>
              </a:rPr>
              <a:t>a</a:t>
            </a:r>
            <a:r>
              <a:rPr lang="en-US" sz="1800" dirty="0">
                <a:solidFill>
                  <a:schemeClr val="accent6"/>
                </a:solidFill>
                <a:effectLst/>
                <a:latin typeface="+mj-lt"/>
                <a:ea typeface="Calibri" panose="020F0502020204030204" pitchFamily="34" charset="0"/>
                <a:cs typeface="Times New Roman" panose="02020603050405020304" pitchFamily="18" charset="0"/>
              </a:rPr>
              <a:t> fixed location or facility that discharges pollution—for example, a factory smokestack, a ship, an ore pit, a ditch, or a pipe discharging treated industrial wastewater or treated sewage into a waterway”</a:t>
            </a:r>
          </a:p>
          <a:p>
            <a:pPr marL="285750" marR="0" indent="-285750">
              <a:lnSpc>
                <a:spcPct val="107000"/>
              </a:lnSpc>
              <a:spcBef>
                <a:spcPts val="0"/>
              </a:spcBef>
              <a:spcAft>
                <a:spcPts val="800"/>
              </a:spcAft>
              <a:buFont typeface="Arial" panose="020B0604020202020204" pitchFamily="34" charset="0"/>
              <a:buChar char="•"/>
            </a:pPr>
            <a:r>
              <a:rPr lang="en-US" sz="1800" b="1" dirty="0">
                <a:solidFill>
                  <a:schemeClr val="accent6"/>
                </a:solidFill>
                <a:effectLst/>
                <a:latin typeface="+mj-lt"/>
                <a:ea typeface="Calibri" panose="020F0502020204030204" pitchFamily="34" charset="0"/>
                <a:cs typeface="Times New Roman" panose="02020603050405020304" pitchFamily="18" charset="0"/>
              </a:rPr>
              <a:t>Runoff Pollutants</a:t>
            </a:r>
            <a:r>
              <a:rPr lang="en-US" sz="1800" dirty="0">
                <a:solidFill>
                  <a:schemeClr val="accent6"/>
                </a:solidFill>
                <a:effectLst/>
                <a:latin typeface="+mj-lt"/>
                <a:ea typeface="Calibri" panose="020F0502020204030204" pitchFamily="34" charset="0"/>
                <a:cs typeface="Times New Roman" panose="02020603050405020304" pitchFamily="18" charset="0"/>
              </a:rPr>
              <a:t> – pollutants from point source and non-point source runoff, which may include metals, oils, greases, hazardous materials, solids, hydrocarbons, pesticides, and herbicides</a:t>
            </a:r>
          </a:p>
          <a:p>
            <a:pPr marL="285750" marR="0" indent="-285750">
              <a:lnSpc>
                <a:spcPct val="107000"/>
              </a:lnSpc>
              <a:spcBef>
                <a:spcPts val="0"/>
              </a:spcBef>
              <a:spcAft>
                <a:spcPts val="800"/>
              </a:spcAft>
              <a:buFont typeface="Arial" panose="020B0604020202020204" pitchFamily="34" charset="0"/>
              <a:buChar char="•"/>
            </a:pPr>
            <a:endParaRPr lang="en-US" sz="1800" dirty="0">
              <a:solidFill>
                <a:schemeClr val="accent6"/>
              </a:solidFill>
              <a:effectLst/>
              <a:latin typeface="+mj-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800" dirty="0">
              <a:solidFill>
                <a:schemeClr val="accent6"/>
              </a:solidFill>
              <a:effectLst/>
              <a:latin typeface="+mj-lt"/>
              <a:ea typeface="Calibri" panose="020F0502020204030204" pitchFamily="34" charset="0"/>
              <a:cs typeface="Times New Roman" panose="02020603050405020304" pitchFamily="18" charset="0"/>
            </a:endParaRPr>
          </a:p>
          <a:p>
            <a:endParaRPr lang="en-US" sz="2400" dirty="0">
              <a:solidFill>
                <a:schemeClr val="accent6"/>
              </a:solidFill>
              <a:latin typeface="+mj-lt"/>
            </a:endParaRPr>
          </a:p>
        </p:txBody>
      </p:sp>
      <p:sp>
        <p:nvSpPr>
          <p:cNvPr id="2" name="TextBox 1">
            <a:extLst>
              <a:ext uri="{FF2B5EF4-FFF2-40B4-BE49-F238E27FC236}">
                <a16:creationId xmlns:a16="http://schemas.microsoft.com/office/drawing/2014/main" id="{89EC4664-C865-B53A-4143-62AD875C776F}"/>
              </a:ext>
            </a:extLst>
          </p:cNvPr>
          <p:cNvSpPr txBox="1"/>
          <p:nvPr/>
        </p:nvSpPr>
        <p:spPr>
          <a:xfrm>
            <a:off x="8877300" y="5751597"/>
            <a:ext cx="3481024" cy="400110"/>
          </a:xfrm>
          <a:prstGeom prst="rect">
            <a:avLst/>
          </a:prstGeom>
          <a:noFill/>
        </p:spPr>
        <p:txBody>
          <a:bodyPr wrap="square" rtlCol="0">
            <a:spAutoFit/>
          </a:bodyPr>
          <a:lstStyle/>
          <a:p>
            <a:r>
              <a:rPr lang="en-US" sz="1000" dirty="0">
                <a:solidFill>
                  <a:schemeClr val="accent6"/>
                </a:solidFill>
              </a:rPr>
              <a:t>Source: EPA. n.d. Home page. https://www.epa.gov/</a:t>
            </a:r>
          </a:p>
          <a:p>
            <a:endParaRPr lang="en-US" sz="1000" dirty="0">
              <a:solidFill>
                <a:schemeClr val="accent6"/>
              </a:solidFill>
            </a:endParaRPr>
          </a:p>
        </p:txBody>
      </p:sp>
    </p:spTree>
    <p:extLst>
      <p:ext uri="{BB962C8B-B14F-4D97-AF65-F5344CB8AC3E}">
        <p14:creationId xmlns:p14="http://schemas.microsoft.com/office/powerpoint/2010/main" val="1704643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Key Definitions and Terms (cont’d)</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p:txBody>
          <a:bodyPr>
            <a:normAutofit/>
          </a:bodyPr>
          <a:lstStyle/>
          <a:p>
            <a:pPr marL="285750" marR="0" indent="-285750">
              <a:lnSpc>
                <a:spcPct val="107000"/>
              </a:lnSpc>
              <a:spcBef>
                <a:spcPts val="0"/>
              </a:spcBef>
              <a:spcAft>
                <a:spcPts val="800"/>
              </a:spcAft>
              <a:buFont typeface="Arial" panose="020B0604020202020204" pitchFamily="34" charset="0"/>
              <a:buChar char="•"/>
            </a:pPr>
            <a:r>
              <a:rPr lang="en-US" sz="1800" b="1" dirty="0">
                <a:solidFill>
                  <a:schemeClr val="accent6"/>
                </a:solidFill>
                <a:effectLst/>
                <a:latin typeface="+mj-lt"/>
                <a:ea typeface="Calibri" panose="020F0502020204030204" pitchFamily="34" charset="0"/>
                <a:cs typeface="Times New Roman" panose="02020603050405020304" pitchFamily="18" charset="0"/>
              </a:rPr>
              <a:t>Spill Prevention Control and Countermeasure (SPCC)</a:t>
            </a:r>
            <a:r>
              <a:rPr lang="en-US" sz="1800" dirty="0">
                <a:solidFill>
                  <a:schemeClr val="accent6"/>
                </a:solidFill>
                <a:effectLst/>
                <a:latin typeface="+mj-lt"/>
                <a:ea typeface="Calibri" panose="020F0502020204030204" pitchFamily="34" charset="0"/>
                <a:cs typeface="Times New Roman" panose="02020603050405020304" pitchFamily="18" charset="0"/>
              </a:rPr>
              <a:t> – a CWA regulation that requires facilities to develop an SPCC plan to prevent oil from reaching navigable waters and adjoining shorelines, as well as to contain discharges of oil  </a:t>
            </a:r>
          </a:p>
          <a:p>
            <a:pPr marL="285750" marR="0" indent="-285750">
              <a:lnSpc>
                <a:spcPct val="107000"/>
              </a:lnSpc>
              <a:spcBef>
                <a:spcPts val="0"/>
              </a:spcBef>
              <a:spcAft>
                <a:spcPts val="800"/>
              </a:spcAft>
              <a:buFont typeface="Arial" panose="020B0604020202020204" pitchFamily="34" charset="0"/>
              <a:buChar char="•"/>
            </a:pPr>
            <a:r>
              <a:rPr lang="en-US" sz="1800" b="1" dirty="0">
                <a:solidFill>
                  <a:schemeClr val="accent6"/>
                </a:solidFill>
                <a:effectLst/>
                <a:latin typeface="+mj-lt"/>
                <a:ea typeface="Calibri" panose="020F0502020204030204" pitchFamily="34" charset="0"/>
                <a:cs typeface="Times New Roman" panose="02020603050405020304" pitchFamily="18" charset="0"/>
              </a:rPr>
              <a:t>Stormwater Pollution Prevention Plan (SWPPP)</a:t>
            </a:r>
            <a:r>
              <a:rPr lang="en-US" sz="1800" dirty="0">
                <a:solidFill>
                  <a:schemeClr val="accent6"/>
                </a:solidFill>
                <a:effectLst/>
                <a:latin typeface="+mj-lt"/>
                <a:ea typeface="Calibri" panose="020F0502020204030204" pitchFamily="34" charset="0"/>
                <a:cs typeface="Times New Roman" panose="02020603050405020304" pitchFamily="18" charset="0"/>
              </a:rPr>
              <a:t> – a plan that outlines how stormwater runoff, erosion, and sediment will be controlled to minimize polluted stormwater runoff into waters</a:t>
            </a:r>
          </a:p>
          <a:p>
            <a:pPr marL="285750" marR="0" indent="-285750">
              <a:lnSpc>
                <a:spcPct val="107000"/>
              </a:lnSpc>
              <a:spcBef>
                <a:spcPts val="0"/>
              </a:spcBef>
              <a:spcAft>
                <a:spcPts val="800"/>
              </a:spcAft>
              <a:buFont typeface="Arial" panose="020B0604020202020204" pitchFamily="34" charset="0"/>
              <a:buChar char="•"/>
            </a:pPr>
            <a:r>
              <a:rPr lang="en-US" sz="1800" b="1" dirty="0">
                <a:solidFill>
                  <a:schemeClr val="accent6"/>
                </a:solidFill>
                <a:effectLst/>
                <a:latin typeface="+mj-lt"/>
                <a:ea typeface="Calibri" panose="020F0502020204030204" pitchFamily="34" charset="0"/>
                <a:cs typeface="Times New Roman" panose="02020603050405020304" pitchFamily="18" charset="0"/>
              </a:rPr>
              <a:t>U.S. Army Corps of Engineers (USACE)</a:t>
            </a:r>
            <a:r>
              <a:rPr lang="en-US" sz="1800" dirty="0">
                <a:solidFill>
                  <a:schemeClr val="accent6"/>
                </a:solidFill>
                <a:effectLst/>
                <a:latin typeface="+mj-lt"/>
                <a:ea typeface="Calibri" panose="020F0502020204030204" pitchFamily="34" charset="0"/>
                <a:cs typeface="Times New Roman" panose="02020603050405020304" pitchFamily="18" charset="0"/>
              </a:rPr>
              <a:t> – an agency that conducts or verifies jurisdiction of waters of the U.S., develops CWA Section 404 policy and guidance, and administers Section 404 permits</a:t>
            </a:r>
          </a:p>
          <a:p>
            <a:pPr marL="285750" marR="0" indent="-285750">
              <a:lnSpc>
                <a:spcPct val="107000"/>
              </a:lnSpc>
              <a:spcBef>
                <a:spcPts val="0"/>
              </a:spcBef>
              <a:spcAft>
                <a:spcPts val="800"/>
              </a:spcAft>
              <a:buFont typeface="Arial" panose="020B0604020202020204" pitchFamily="34" charset="0"/>
              <a:buChar char="•"/>
            </a:pPr>
            <a:r>
              <a:rPr lang="en-US" sz="1800" b="1" dirty="0">
                <a:solidFill>
                  <a:schemeClr val="accent6"/>
                </a:solidFill>
                <a:effectLst/>
                <a:latin typeface="+mj-lt"/>
                <a:ea typeface="Calibri" panose="020F0502020204030204" pitchFamily="34" charset="0"/>
                <a:cs typeface="Times New Roman" panose="02020603050405020304" pitchFamily="18" charset="0"/>
              </a:rPr>
              <a:t>U.S. Environmental Protection Agency (EPA)</a:t>
            </a:r>
            <a:r>
              <a:rPr lang="en-US" sz="1800" dirty="0">
                <a:solidFill>
                  <a:schemeClr val="accent6"/>
                </a:solidFill>
                <a:effectLst/>
                <a:latin typeface="+mj-lt"/>
                <a:ea typeface="Calibri" panose="020F0502020204030204" pitchFamily="34" charset="0"/>
                <a:cs typeface="Times New Roman" panose="02020603050405020304" pitchFamily="18" charset="0"/>
              </a:rPr>
              <a:t> – a federal organization established in 1970 to protect human health and the environment</a:t>
            </a:r>
          </a:p>
          <a:p>
            <a:pPr marL="285750" marR="0" indent="-285750">
              <a:lnSpc>
                <a:spcPct val="107000"/>
              </a:lnSpc>
              <a:spcBef>
                <a:spcPts val="0"/>
              </a:spcBef>
              <a:spcAft>
                <a:spcPts val="800"/>
              </a:spcAft>
              <a:buFont typeface="Arial" panose="020B0604020202020204" pitchFamily="34" charset="0"/>
              <a:buChar char="•"/>
            </a:pPr>
            <a:r>
              <a:rPr lang="en-US" sz="1800" b="1" dirty="0">
                <a:solidFill>
                  <a:schemeClr val="accent6"/>
                </a:solidFill>
                <a:effectLst/>
                <a:latin typeface="+mj-lt"/>
                <a:ea typeface="Calibri" panose="020F0502020204030204" pitchFamily="34" charset="0"/>
                <a:cs typeface="Times New Roman" panose="02020603050405020304" pitchFamily="18" charset="0"/>
              </a:rPr>
              <a:t>Water Quality Certificate</a:t>
            </a:r>
            <a:r>
              <a:rPr lang="en-US" sz="1800" dirty="0">
                <a:solidFill>
                  <a:schemeClr val="accent6"/>
                </a:solidFill>
                <a:effectLst/>
                <a:latin typeface="+mj-lt"/>
                <a:ea typeface="Calibri" panose="020F0502020204030204" pitchFamily="34" charset="0"/>
                <a:cs typeface="Times New Roman" panose="02020603050405020304" pitchFamily="18" charset="0"/>
              </a:rPr>
              <a:t> – a certificate required for a project to ensure it does not violate state or Tribal water quality standards under Section 401 of the CWA; a certificate required by airport sponsors when applying for a CWA Section 404 permit from USACE</a:t>
            </a:r>
          </a:p>
          <a:p>
            <a:pPr marL="285750" marR="0" indent="-285750">
              <a:lnSpc>
                <a:spcPct val="107000"/>
              </a:lnSpc>
              <a:spcBef>
                <a:spcPts val="0"/>
              </a:spcBef>
              <a:spcAft>
                <a:spcPts val="800"/>
              </a:spcAft>
              <a:buFont typeface="Arial" panose="020B0604020202020204" pitchFamily="34" charset="0"/>
              <a:buChar char="•"/>
            </a:pPr>
            <a:endParaRPr lang="en-US" sz="1800" dirty="0">
              <a:solidFill>
                <a:schemeClr val="accent6"/>
              </a:solidFill>
              <a:effectLst/>
              <a:latin typeface="+mj-lt"/>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800" dirty="0">
              <a:solidFill>
                <a:schemeClr val="accent6"/>
              </a:solidFill>
              <a:effectLst/>
              <a:latin typeface="+mj-lt"/>
              <a:ea typeface="Calibri" panose="020F0502020204030204" pitchFamily="34" charset="0"/>
              <a:cs typeface="Times New Roman" panose="02020603050405020304" pitchFamily="18" charset="0"/>
            </a:endParaRPr>
          </a:p>
          <a:p>
            <a:endParaRPr lang="en-US" sz="2400" dirty="0">
              <a:solidFill>
                <a:schemeClr val="accent6"/>
              </a:solidFill>
              <a:latin typeface="+mj-lt"/>
            </a:endParaRPr>
          </a:p>
        </p:txBody>
      </p:sp>
      <p:sp>
        <p:nvSpPr>
          <p:cNvPr id="2" name="TextBox 1">
            <a:extLst>
              <a:ext uri="{FF2B5EF4-FFF2-40B4-BE49-F238E27FC236}">
                <a16:creationId xmlns:a16="http://schemas.microsoft.com/office/drawing/2014/main" id="{6CB87918-D6A7-792A-F2AE-67E6B5D8A86C}"/>
              </a:ext>
            </a:extLst>
          </p:cNvPr>
          <p:cNvSpPr txBox="1"/>
          <p:nvPr/>
        </p:nvSpPr>
        <p:spPr>
          <a:xfrm>
            <a:off x="8772524" y="5637297"/>
            <a:ext cx="3185749" cy="400110"/>
          </a:xfrm>
          <a:prstGeom prst="rect">
            <a:avLst/>
          </a:prstGeom>
          <a:noFill/>
        </p:spPr>
        <p:txBody>
          <a:bodyPr wrap="square" rtlCol="0">
            <a:spAutoFit/>
          </a:bodyPr>
          <a:lstStyle/>
          <a:p>
            <a:r>
              <a:rPr lang="en-US" sz="1000" dirty="0">
                <a:solidFill>
                  <a:schemeClr val="accent6"/>
                </a:solidFill>
              </a:rPr>
              <a:t>Source: EPA. n.d. Home page. https://www.epa.gov/</a:t>
            </a:r>
          </a:p>
          <a:p>
            <a:endParaRPr lang="en-US" sz="1000" dirty="0">
              <a:solidFill>
                <a:schemeClr val="accent6"/>
              </a:solidFill>
            </a:endParaRPr>
          </a:p>
        </p:txBody>
      </p:sp>
    </p:spTree>
    <p:extLst>
      <p:ext uri="{BB962C8B-B14F-4D97-AF65-F5344CB8AC3E}">
        <p14:creationId xmlns:p14="http://schemas.microsoft.com/office/powerpoint/2010/main" val="3482138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Water Resources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6047679" cy="4572000"/>
          </a:xfrm>
        </p:spPr>
        <p:txBody>
          <a:bodyPr/>
          <a:lstStyle/>
          <a:p>
            <a:pPr>
              <a:spcBef>
                <a:spcPts val="600"/>
              </a:spcBef>
              <a:spcAft>
                <a:spcPts val="600"/>
              </a:spcAft>
            </a:pPr>
            <a:r>
              <a:rPr lang="en-US" sz="2000" dirty="0">
                <a:solidFill>
                  <a:schemeClr val="accent6"/>
                </a:solidFill>
                <a:latin typeface="+mj-lt"/>
              </a:rPr>
              <a:t>Water resources, including both surface waters and groundwater, are important to life on Earth and have the following traits:</a:t>
            </a:r>
          </a:p>
          <a:p>
            <a:pPr marL="342900" indent="-342900">
              <a:spcBef>
                <a:spcPts val="600"/>
              </a:spcBef>
              <a:spcAft>
                <a:spcPts val="600"/>
              </a:spcAft>
              <a:buFont typeface="Arial" panose="020B0604020202020204" pitchFamily="34" charset="0"/>
              <a:buChar char="•"/>
            </a:pPr>
            <a:r>
              <a:rPr lang="en-US" sz="2000" dirty="0">
                <a:solidFill>
                  <a:schemeClr val="accent6"/>
                </a:solidFill>
                <a:latin typeface="+mj-lt"/>
              </a:rPr>
              <a:t>Vital to society</a:t>
            </a:r>
          </a:p>
          <a:p>
            <a:pPr marL="342900" indent="-342900">
              <a:spcBef>
                <a:spcPts val="600"/>
              </a:spcBef>
              <a:spcAft>
                <a:spcPts val="600"/>
              </a:spcAft>
              <a:buFont typeface="Arial" panose="020B0604020202020204" pitchFamily="34" charset="0"/>
              <a:buChar char="•"/>
            </a:pPr>
            <a:r>
              <a:rPr lang="en-US" sz="2000" dirty="0">
                <a:solidFill>
                  <a:schemeClr val="accent6"/>
                </a:solidFill>
                <a:latin typeface="+mj-lt"/>
              </a:rPr>
              <a:t>Vital to wildlife</a:t>
            </a:r>
          </a:p>
          <a:p>
            <a:pPr marL="342900" indent="-342900">
              <a:spcBef>
                <a:spcPts val="600"/>
              </a:spcBef>
              <a:spcAft>
                <a:spcPts val="600"/>
              </a:spcAft>
              <a:buFont typeface="Arial" panose="020B0604020202020204" pitchFamily="34" charset="0"/>
              <a:buChar char="•"/>
            </a:pPr>
            <a:r>
              <a:rPr lang="en-US" sz="2000" dirty="0">
                <a:solidFill>
                  <a:schemeClr val="accent6"/>
                </a:solidFill>
                <a:latin typeface="+mj-lt"/>
              </a:rPr>
              <a:t>Provides drinking water</a:t>
            </a:r>
          </a:p>
          <a:p>
            <a:pPr>
              <a:spcBef>
                <a:spcPts val="600"/>
              </a:spcBef>
              <a:spcAft>
                <a:spcPts val="600"/>
              </a:spcAft>
            </a:pPr>
            <a:r>
              <a:rPr lang="en-US" sz="2000" dirty="0">
                <a:solidFill>
                  <a:schemeClr val="accent6"/>
                </a:solidFill>
                <a:latin typeface="+mj-lt"/>
              </a:rPr>
              <a:t>Water resources also support recreation, transportation and commerce, industry, agriculture, and aquatic ecosystems. </a:t>
            </a: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endParaRPr lang="en-US" sz="2000" dirty="0">
              <a:solidFill>
                <a:schemeClr val="accent6"/>
              </a:solidFill>
              <a:latin typeface="+mj-lt"/>
            </a:endParaRPr>
          </a:p>
        </p:txBody>
      </p:sp>
      <p:pic>
        <p:nvPicPr>
          <p:cNvPr id="2" name="Picture 1" descr="A water with plants around it">
            <a:extLst>
              <a:ext uri="{FF2B5EF4-FFF2-40B4-BE49-F238E27FC236}">
                <a16:creationId xmlns:a16="http://schemas.microsoft.com/office/drawing/2014/main" id="{48055CBF-A9B0-6511-415C-9858DFE7FD47}"/>
              </a:ext>
            </a:extLst>
          </p:cNvPr>
          <p:cNvPicPr>
            <a:picLocks noChangeAspect="1"/>
          </p:cNvPicPr>
          <p:nvPr/>
        </p:nvPicPr>
        <p:blipFill>
          <a:blip r:embed="rId3" cstate="print">
            <a:extLst>
              <a:ext uri="{28A0092B-C50C-407E-A947-70E740481C1C}">
                <a14:useLocalDpi xmlns:a14="http://schemas.microsoft.com/office/drawing/2010/main" val="0"/>
              </a:ext>
            </a:extLst>
          </a:blip>
          <a:srcRect l="6540" r="6540"/>
          <a:stretch/>
        </p:blipFill>
        <p:spPr>
          <a:xfrm>
            <a:off x="6779941" y="1380984"/>
            <a:ext cx="5412059" cy="4097543"/>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A309393D-F981-61AF-9263-740EC16186BC}"/>
              </a:ext>
            </a:extLst>
          </p:cNvPr>
          <p:cNvSpPr txBox="1"/>
          <p:nvPr/>
        </p:nvSpPr>
        <p:spPr>
          <a:xfrm>
            <a:off x="6657278" y="5546490"/>
            <a:ext cx="2573609" cy="246221"/>
          </a:xfrm>
          <a:prstGeom prst="rect">
            <a:avLst/>
          </a:prstGeom>
          <a:noFill/>
        </p:spPr>
        <p:txBody>
          <a:bodyPr wrap="square" rtlCol="0">
            <a:spAutoFit/>
          </a:bodyPr>
          <a:lstStyle/>
          <a:p>
            <a:r>
              <a:rPr lang="en-US" sz="1000" dirty="0">
                <a:solidFill>
                  <a:schemeClr val="accent6"/>
                </a:solidFill>
                <a:effectLst/>
                <a:ea typeface="Calibri" panose="020F0502020204030204" pitchFamily="34" charset="0"/>
                <a:cs typeface="Times" panose="02020603050405020304" pitchFamily="18" charset="0"/>
              </a:rPr>
              <a:t>Photo credit: iStock/Getty Images/</a:t>
            </a:r>
            <a:r>
              <a:rPr lang="en-US" sz="1000" dirty="0" err="1">
                <a:solidFill>
                  <a:schemeClr val="accent6"/>
                </a:solidFill>
                <a:effectLst/>
                <a:ea typeface="Calibri" panose="020F0502020204030204" pitchFamily="34" charset="0"/>
                <a:cs typeface="Times" panose="02020603050405020304" pitchFamily="18" charset="0"/>
              </a:rPr>
              <a:t>Bkamprath</a:t>
            </a:r>
            <a:endParaRPr lang="en-US" sz="1000" dirty="0">
              <a:solidFill>
                <a:schemeClr val="accent6"/>
              </a:solidFill>
              <a:cs typeface="Times" panose="02020603050405020304" pitchFamily="18" charset="0"/>
            </a:endParaRPr>
          </a:p>
        </p:txBody>
      </p:sp>
    </p:spTree>
    <p:extLst>
      <p:ext uri="{BB962C8B-B14F-4D97-AF65-F5344CB8AC3E}">
        <p14:creationId xmlns:p14="http://schemas.microsoft.com/office/powerpoint/2010/main" val="2604967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Holistic System</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599" y="1447800"/>
            <a:ext cx="7764781" cy="4572000"/>
          </a:xfrm>
        </p:spPr>
        <p:txBody>
          <a:bodyPr/>
          <a:lstStyle/>
          <a:p>
            <a:pPr>
              <a:spcBef>
                <a:spcPts val="600"/>
              </a:spcBef>
              <a:spcAft>
                <a:spcPts val="600"/>
              </a:spcAft>
            </a:pPr>
            <a:r>
              <a:rPr lang="en-US" sz="2000" dirty="0">
                <a:solidFill>
                  <a:schemeClr val="accent6"/>
                </a:solidFill>
                <a:latin typeface="+mj-lt"/>
              </a:rPr>
              <a:t>It is important to think of water resources as a holistic system:</a:t>
            </a:r>
          </a:p>
          <a:p>
            <a:pPr marL="342900" marR="0" lvl="0" indent="-34290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The natural water system is connected and acts as an integrated system</a:t>
            </a:r>
          </a:p>
          <a:p>
            <a:pPr marL="342900" marR="0" lvl="0" indent="-34290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Disruption or contamination </a:t>
            </a:r>
            <a:r>
              <a:rPr lang="en-US" sz="2000" dirty="0">
                <a:solidFill>
                  <a:schemeClr val="accent6"/>
                </a:solidFill>
                <a:latin typeface="+mj-lt"/>
                <a:ea typeface="Calibri" panose="020F0502020204030204" pitchFamily="34" charset="0"/>
                <a:cs typeface="Times New Roman" panose="02020603050405020304" pitchFamily="18" charset="0"/>
              </a:rPr>
              <a:t>of</a:t>
            </a:r>
            <a:r>
              <a:rPr lang="en-US" sz="2000" dirty="0">
                <a:solidFill>
                  <a:schemeClr val="accent6"/>
                </a:solidFill>
                <a:effectLst/>
                <a:latin typeface="+mj-lt"/>
                <a:ea typeface="Calibri" panose="020F0502020204030204" pitchFamily="34" charset="0"/>
                <a:cs typeface="Times New Roman" panose="02020603050405020304" pitchFamily="18" charset="0"/>
              </a:rPr>
              <a:t> one water resource impacts the entire system</a:t>
            </a:r>
          </a:p>
          <a:p>
            <a:pPr marL="342900" marR="0" lvl="0" indent="-342900">
              <a:lnSpc>
                <a:spcPct val="107000"/>
              </a:lnSpc>
              <a:spcBef>
                <a:spcPts val="600"/>
              </a:spcBef>
              <a:spcAft>
                <a:spcPts val="600"/>
              </a:spcAft>
              <a:buFont typeface="Arial" panose="020B0604020202020204" pitchFamily="34" charset="0"/>
              <a:buChar char="•"/>
            </a:pPr>
            <a:r>
              <a:rPr lang="en-US" sz="2000" dirty="0">
                <a:solidFill>
                  <a:schemeClr val="accent6"/>
                </a:solidFill>
                <a:effectLst/>
                <a:latin typeface="+mj-lt"/>
                <a:ea typeface="Calibri" panose="020F0502020204030204" pitchFamily="34" charset="0"/>
                <a:cs typeface="Times New Roman" panose="02020603050405020304" pitchFamily="18" charset="0"/>
              </a:rPr>
              <a:t>Analysis should consider the system as a whole</a:t>
            </a: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endParaRPr lang="en-US" sz="2000" dirty="0">
              <a:solidFill>
                <a:schemeClr val="accent6"/>
              </a:solidFill>
              <a:latin typeface="+mj-lt"/>
            </a:endParaRPr>
          </a:p>
        </p:txBody>
      </p:sp>
      <p:sp>
        <p:nvSpPr>
          <p:cNvPr id="4" name="Speech Bubble: Rectangle 3">
            <a:extLst>
              <a:ext uri="{FF2B5EF4-FFF2-40B4-BE49-F238E27FC236}">
                <a16:creationId xmlns:a16="http://schemas.microsoft.com/office/drawing/2014/main" id="{90965C9E-2733-ABE6-BF8D-8EDDAA75BB11}"/>
              </a:ext>
            </a:extLst>
          </p:cNvPr>
          <p:cNvSpPr/>
          <p:nvPr/>
        </p:nvSpPr>
        <p:spPr bwMode="auto">
          <a:xfrm>
            <a:off x="8161021" y="1376303"/>
            <a:ext cx="4030980" cy="894457"/>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Consider the entire water system when analyzing impacts to water.</a:t>
            </a:r>
            <a:endParaRPr lang="en-US" sz="2000" dirty="0">
              <a:latin typeface="Times"/>
            </a:endParaRPr>
          </a:p>
        </p:txBody>
      </p:sp>
    </p:spTree>
    <p:extLst>
      <p:ext uri="{BB962C8B-B14F-4D97-AF65-F5344CB8AC3E}">
        <p14:creationId xmlns:p14="http://schemas.microsoft.com/office/powerpoint/2010/main" val="2493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Primary Water Resources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484549" y="1392152"/>
            <a:ext cx="10996251" cy="4572000"/>
          </a:xfrm>
        </p:spPr>
        <p:txBody>
          <a:bodyPr>
            <a:normAutofit fontScale="92500" lnSpcReduction="10000"/>
          </a:bodyPr>
          <a:lstStyle/>
          <a:p>
            <a:pPr>
              <a:spcBef>
                <a:spcPts val="600"/>
              </a:spcBef>
              <a:spcAft>
                <a:spcPts val="600"/>
              </a:spcAft>
            </a:pPr>
            <a:r>
              <a:rPr lang="en-US" sz="2000" dirty="0">
                <a:solidFill>
                  <a:schemeClr val="accent6"/>
                </a:solidFill>
                <a:latin typeface="+mj-lt"/>
              </a:rPr>
              <a:t>The following primary water resources may be found in and around airports. Consider that there may be others present:</a:t>
            </a:r>
          </a:p>
          <a:p>
            <a:pPr marL="342900" marR="0" lvl="0" indent="-342900">
              <a:lnSpc>
                <a:spcPct val="107000"/>
              </a:lnSpc>
              <a:spcBef>
                <a:spcPts val="600"/>
              </a:spcBef>
              <a:spcAft>
                <a:spcPts val="6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Wetlands</a:t>
            </a:r>
            <a:r>
              <a:rPr lang="en-US" sz="2000" dirty="0">
                <a:solidFill>
                  <a:schemeClr val="accent6"/>
                </a:solidFill>
                <a:effectLst/>
                <a:latin typeface="+mj-lt"/>
                <a:ea typeface="Calibri" panose="020F0502020204030204" pitchFamily="34" charset="0"/>
                <a:cs typeface="Times New Roman" panose="02020603050405020304" pitchFamily="18" charset="0"/>
              </a:rPr>
              <a:t> – areas where water covers the soil, or is present either at or near the surface of the soil, all year or for varying periods of time during the year, including during the growing season</a:t>
            </a:r>
          </a:p>
          <a:p>
            <a:pPr marL="342900" marR="0" lvl="0" indent="-342900">
              <a:lnSpc>
                <a:spcPct val="107000"/>
              </a:lnSpc>
              <a:spcBef>
                <a:spcPts val="600"/>
              </a:spcBef>
              <a:spcAft>
                <a:spcPts val="6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Floodplains</a:t>
            </a:r>
            <a:r>
              <a:rPr lang="en-US" sz="2000" dirty="0">
                <a:solidFill>
                  <a:schemeClr val="accent6"/>
                </a:solidFill>
                <a:effectLst/>
                <a:latin typeface="+mj-lt"/>
                <a:ea typeface="Calibri" panose="020F0502020204030204" pitchFamily="34" charset="0"/>
                <a:cs typeface="Times New Roman" panose="02020603050405020304" pitchFamily="18" charset="0"/>
              </a:rPr>
              <a:t> - lowland areas adjoining inland and coastal waters </a:t>
            </a:r>
            <a:r>
              <a:rPr lang="en-US" sz="2000" dirty="0">
                <a:solidFill>
                  <a:schemeClr val="accent6"/>
                </a:solidFill>
                <a:latin typeface="+mj-lt"/>
                <a:ea typeface="Calibri" panose="020F0502020204030204" pitchFamily="34" charset="0"/>
                <a:cs typeface="Times New Roman" panose="02020603050405020304" pitchFamily="18" charset="0"/>
              </a:rPr>
              <a:t>that</a:t>
            </a:r>
            <a:r>
              <a:rPr lang="en-US" sz="2000" dirty="0">
                <a:solidFill>
                  <a:schemeClr val="accent6"/>
                </a:solidFill>
                <a:effectLst/>
                <a:latin typeface="+mj-lt"/>
                <a:ea typeface="Calibri" panose="020F0502020204030204" pitchFamily="34" charset="0"/>
                <a:cs typeface="Times New Roman" panose="02020603050405020304" pitchFamily="18" charset="0"/>
              </a:rPr>
              <a:t> are periodically inundated by floodwaters</a:t>
            </a:r>
          </a:p>
          <a:p>
            <a:pPr marL="342900" marR="0" lvl="0" indent="-342900">
              <a:lnSpc>
                <a:spcPct val="107000"/>
              </a:lnSpc>
              <a:spcBef>
                <a:spcPts val="600"/>
              </a:spcBef>
              <a:spcAft>
                <a:spcPts val="6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Surface water </a:t>
            </a:r>
            <a:r>
              <a:rPr lang="en-US" sz="2000" dirty="0">
                <a:solidFill>
                  <a:schemeClr val="accent6"/>
                </a:solidFill>
                <a:effectLst/>
                <a:latin typeface="+mj-lt"/>
                <a:ea typeface="Calibri" panose="020F0502020204030204" pitchFamily="34" charset="0"/>
                <a:cs typeface="Times New Roman" panose="02020603050405020304" pitchFamily="18" charset="0"/>
              </a:rPr>
              <a:t>– a body of water above ground, including streams, rivers, lakes, ponds, estuaries, and oceans</a:t>
            </a:r>
          </a:p>
          <a:p>
            <a:pPr marL="342900" marR="0" lvl="0" indent="-342900">
              <a:lnSpc>
                <a:spcPct val="107000"/>
              </a:lnSpc>
              <a:spcBef>
                <a:spcPts val="600"/>
              </a:spcBef>
              <a:spcAft>
                <a:spcPts val="6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Groundwater</a:t>
            </a:r>
            <a:r>
              <a:rPr lang="en-US" sz="2000" dirty="0">
                <a:solidFill>
                  <a:schemeClr val="accent6"/>
                </a:solidFill>
                <a:effectLst/>
                <a:latin typeface="+mj-lt"/>
                <a:ea typeface="Calibri" panose="020F0502020204030204" pitchFamily="34" charset="0"/>
                <a:cs typeface="Times New Roman" panose="02020603050405020304" pitchFamily="18" charset="0"/>
              </a:rPr>
              <a:t> – a subsurface water body that occupies the space between sand, clay, and rock formations</a:t>
            </a:r>
          </a:p>
          <a:p>
            <a:pPr marL="342900" marR="0" lvl="0" indent="-342900">
              <a:lnSpc>
                <a:spcPct val="107000"/>
              </a:lnSpc>
              <a:spcBef>
                <a:spcPts val="600"/>
              </a:spcBef>
              <a:spcAft>
                <a:spcPts val="600"/>
              </a:spcAft>
              <a:buFont typeface="Arial" panose="020B0604020202020204" pitchFamily="34" charset="0"/>
              <a:buChar char="•"/>
            </a:pPr>
            <a:r>
              <a:rPr lang="en-US" sz="2000" b="1" dirty="0">
                <a:solidFill>
                  <a:schemeClr val="accent6"/>
                </a:solidFill>
                <a:effectLst/>
                <a:latin typeface="+mj-lt"/>
                <a:ea typeface="Calibri" panose="020F0502020204030204" pitchFamily="34" charset="0"/>
                <a:cs typeface="Times New Roman" panose="02020603050405020304" pitchFamily="18" charset="0"/>
              </a:rPr>
              <a:t>Wild and scenic rivers </a:t>
            </a:r>
            <a:r>
              <a:rPr lang="en-US" sz="2000" dirty="0">
                <a:solidFill>
                  <a:schemeClr val="accent6"/>
                </a:solidFill>
                <a:effectLst/>
                <a:latin typeface="+mj-lt"/>
                <a:ea typeface="Calibri" panose="020F0502020204030204" pitchFamily="34" charset="0"/>
                <a:cs typeface="Times New Roman" panose="02020603050405020304" pitchFamily="18" charset="0"/>
              </a:rPr>
              <a:t>- rivers that have remarkable scenic, recreational, geological, fish, wildlife, historic, or cultural values as defined by the Wild and Scenic Rivers Act</a:t>
            </a: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j-lt"/>
              <a:ea typeface="Calibri" panose="020F0502020204030204" pitchFamily="34" charset="0"/>
              <a:cs typeface="Times New Roman" panose="02020603050405020304" pitchFamily="18" charset="0"/>
            </a:endParaRPr>
          </a:p>
          <a:p>
            <a:endParaRPr lang="en-US" sz="2000" dirty="0">
              <a:solidFill>
                <a:schemeClr val="accent6"/>
              </a:solidFill>
              <a:latin typeface="+mj-lt"/>
            </a:endParaRPr>
          </a:p>
        </p:txBody>
      </p:sp>
    </p:spTree>
    <p:extLst>
      <p:ext uri="{BB962C8B-B14F-4D97-AF65-F5344CB8AC3E}">
        <p14:creationId xmlns:p14="http://schemas.microsoft.com/office/powerpoint/2010/main" val="1220605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2E0763-E681-4341-9C25-409D5B335222}"/>
              </a:ext>
            </a:extLst>
          </p:cNvPr>
          <p:cNvSpPr>
            <a:spLocks noGrp="1"/>
          </p:cNvSpPr>
          <p:nvPr>
            <p:ph type="title"/>
          </p:nvPr>
        </p:nvSpPr>
        <p:spPr/>
        <p:txBody>
          <a:bodyPr/>
          <a:lstStyle/>
          <a:p>
            <a:r>
              <a:rPr lang="en-US" dirty="0">
                <a:solidFill>
                  <a:schemeClr val="tx1"/>
                </a:solidFill>
              </a:rPr>
              <a:t>Importance of Water Quality at Airports</a:t>
            </a:r>
          </a:p>
        </p:txBody>
      </p:sp>
      <p:sp>
        <p:nvSpPr>
          <p:cNvPr id="6" name="Text Placeholder 5">
            <a:extLst>
              <a:ext uri="{FF2B5EF4-FFF2-40B4-BE49-F238E27FC236}">
                <a16:creationId xmlns:a16="http://schemas.microsoft.com/office/drawing/2014/main" id="{B83D7DE2-286B-4F95-BEFB-C10065E7141D}"/>
              </a:ext>
            </a:extLst>
          </p:cNvPr>
          <p:cNvSpPr>
            <a:spLocks noGrp="1"/>
          </p:cNvSpPr>
          <p:nvPr>
            <p:ph type="body" sz="quarter" idx="10"/>
          </p:nvPr>
        </p:nvSpPr>
        <p:spPr>
          <a:xfrm>
            <a:off x="609600" y="1447800"/>
            <a:ext cx="8321964" cy="4572000"/>
          </a:xfrm>
        </p:spPr>
        <p:txBody>
          <a:bodyPr/>
          <a:lstStyle/>
          <a:p>
            <a:pPr>
              <a:spcAft>
                <a:spcPts val="600"/>
              </a:spcAft>
            </a:pPr>
            <a:r>
              <a:rPr lang="en-US" sz="2000" dirty="0">
                <a:solidFill>
                  <a:schemeClr val="accent6"/>
                </a:solidFill>
                <a:latin typeface="+mn-lt"/>
              </a:rPr>
              <a:t>According to the FAA, without proper water quality management, the following may occur: </a:t>
            </a:r>
          </a:p>
          <a:p>
            <a:pPr marL="342900" indent="-342900">
              <a:spcAft>
                <a:spcPts val="600"/>
              </a:spcAft>
              <a:buFont typeface="Arial" panose="020B0604020202020204" pitchFamily="34" charset="0"/>
              <a:buChar char="•"/>
            </a:pPr>
            <a:r>
              <a:rPr lang="en-US" sz="2000" dirty="0">
                <a:solidFill>
                  <a:schemeClr val="accent6"/>
                </a:solidFill>
                <a:latin typeface="+mn-lt"/>
              </a:rPr>
              <a:t>Construction activities may cause sediment-laden runoff to enter waterways</a:t>
            </a:r>
          </a:p>
          <a:p>
            <a:pPr marL="342900" indent="-342900">
              <a:spcAft>
                <a:spcPts val="600"/>
              </a:spcAft>
              <a:buFont typeface="Arial" panose="020B0604020202020204" pitchFamily="34" charset="0"/>
              <a:buChar char="•"/>
            </a:pPr>
            <a:r>
              <a:rPr lang="en-US" sz="2000" dirty="0">
                <a:solidFill>
                  <a:schemeClr val="accent6"/>
                </a:solidFill>
                <a:latin typeface="+mn-lt"/>
              </a:rPr>
              <a:t>Seasonal pollutants from deicing activities may be present in stormwater runoff</a:t>
            </a:r>
          </a:p>
          <a:p>
            <a:pPr marL="342900" indent="-342900">
              <a:spcAft>
                <a:spcPts val="600"/>
              </a:spcAft>
              <a:buFont typeface="Arial" panose="020B0604020202020204" pitchFamily="34" charset="0"/>
              <a:buChar char="•"/>
            </a:pPr>
            <a:r>
              <a:rPr lang="en-US" sz="2000" dirty="0">
                <a:solidFill>
                  <a:schemeClr val="accent6"/>
                </a:solidFill>
                <a:latin typeface="+mn-lt"/>
              </a:rPr>
              <a:t>Water quality impacts can be from point sources and non-point sources</a:t>
            </a:r>
          </a:p>
          <a:p>
            <a:pPr marL="342900" indent="-342900">
              <a:spcAft>
                <a:spcPts val="600"/>
              </a:spcAft>
              <a:buFont typeface="Arial" panose="020B0604020202020204" pitchFamily="34" charset="0"/>
              <a:buChar char="•"/>
            </a:pPr>
            <a:r>
              <a:rPr lang="en-US" sz="2000" dirty="0">
                <a:solidFill>
                  <a:schemeClr val="accent6"/>
                </a:solidFill>
                <a:latin typeface="+mn-lt"/>
              </a:rPr>
              <a:t>Pollutants can accumulate on impervious surfaces and wash into creeks, streams, lakes, or other waters due to storm events</a:t>
            </a:r>
          </a:p>
          <a:p>
            <a:pPr marL="342900" indent="-342900">
              <a:spcAft>
                <a:spcPts val="600"/>
              </a:spcAft>
              <a:buFont typeface="Arial" panose="020B0604020202020204" pitchFamily="34" charset="0"/>
              <a:buChar char="•"/>
            </a:pPr>
            <a:r>
              <a:rPr lang="en-US" sz="2000" dirty="0">
                <a:solidFill>
                  <a:schemeClr val="accent6"/>
                </a:solidFill>
                <a:latin typeface="+mn-lt"/>
              </a:rPr>
              <a:t>Water quality impacts may adversely affect animal, plant, and human populations</a:t>
            </a:r>
          </a:p>
          <a:p>
            <a:pPr marL="342900" marR="0" lvl="0" indent="-342900">
              <a:lnSpc>
                <a:spcPct val="107000"/>
              </a:lnSpc>
              <a:spcBef>
                <a:spcPts val="0"/>
              </a:spcBef>
              <a:spcAft>
                <a:spcPts val="0"/>
              </a:spcAft>
              <a:buFont typeface="Symbol" panose="05050102010706020507" pitchFamily="18" charset="2"/>
              <a:buChar char=""/>
            </a:pPr>
            <a:endParaRPr lang="en-US" sz="2000" dirty="0">
              <a:solidFill>
                <a:schemeClr val="accent6"/>
              </a:solidFill>
              <a:effectLst/>
              <a:latin typeface="+mn-lt"/>
              <a:ea typeface="Calibri" panose="020F0502020204030204" pitchFamily="34" charset="0"/>
              <a:cs typeface="Times New Roman" panose="02020603050405020304" pitchFamily="18" charset="0"/>
            </a:endParaRPr>
          </a:p>
          <a:p>
            <a:endParaRPr lang="en-US" sz="2000" dirty="0">
              <a:solidFill>
                <a:schemeClr val="accent6"/>
              </a:solidFill>
            </a:endParaRPr>
          </a:p>
        </p:txBody>
      </p:sp>
      <p:sp>
        <p:nvSpPr>
          <p:cNvPr id="4" name="Speech Bubble: Rectangle 3">
            <a:extLst>
              <a:ext uri="{FF2B5EF4-FFF2-40B4-BE49-F238E27FC236}">
                <a16:creationId xmlns:a16="http://schemas.microsoft.com/office/drawing/2014/main" id="{C34B1346-BDEC-9A4A-6F1C-9911619F1F67}"/>
              </a:ext>
            </a:extLst>
          </p:cNvPr>
          <p:cNvSpPr/>
          <p:nvPr/>
        </p:nvSpPr>
        <p:spPr bwMode="auto">
          <a:xfrm>
            <a:off x="8798767" y="1391543"/>
            <a:ext cx="3393233" cy="1407641"/>
          </a:xfrm>
          <a:prstGeom prst="wedgeRectCallout">
            <a:avLst>
              <a:gd name="adj1" fmla="val -56582"/>
              <a:gd name="adj2" fmla="val -21610"/>
            </a:avLst>
          </a:prstGeom>
          <a:solidFill>
            <a:srgbClr val="626262"/>
          </a:solidFill>
          <a:ln w="9525" cap="flat" cmpd="sng" algn="ctr">
            <a:no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274320" tIns="45720" rIns="274320" bIns="45720" numCol="1" rtlCol="0" anchor="ctr" anchorCtr="0" compatLnSpc="1">
            <a:prstTxWarp prst="textNoShape">
              <a:avLst/>
            </a:prstTxWarp>
            <a:normAutofit/>
          </a:bodyPr>
          <a:lstStyle/>
          <a:p>
            <a:pPr eaLnBrk="0" hangingPunct="0"/>
            <a:r>
              <a:rPr lang="en-US" sz="2000" dirty="0">
                <a:latin typeface="Calibri" panose="020F0502020204030204" pitchFamily="34" charset="0"/>
                <a:ea typeface="Calibri" panose="020F0502020204030204" pitchFamily="34" charset="0"/>
                <a:cs typeface="Times New Roman" panose="02020603050405020304" pitchFamily="18" charset="0"/>
              </a:rPr>
              <a:t>Airport development and operations can result in water quality impacts.</a:t>
            </a:r>
            <a:endParaRPr lang="en-US" sz="2000" dirty="0">
              <a:latin typeface="Times"/>
            </a:endParaRPr>
          </a:p>
        </p:txBody>
      </p:sp>
    </p:spTree>
    <p:extLst>
      <p:ext uri="{BB962C8B-B14F-4D97-AF65-F5344CB8AC3E}">
        <p14:creationId xmlns:p14="http://schemas.microsoft.com/office/powerpoint/2010/main" val="210709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Basic slide">
  <a:themeElements>
    <a:clrScheme name="ACRP-blue-v2">
      <a:dk1>
        <a:srgbClr val="FFFFFF"/>
      </a:dk1>
      <a:lt1>
        <a:srgbClr val="7CA1C9"/>
      </a:lt1>
      <a:dk2>
        <a:srgbClr val="FFFFFF"/>
      </a:dk2>
      <a:lt2>
        <a:srgbClr val="7CA1C9"/>
      </a:lt2>
      <a:accent1>
        <a:srgbClr val="7CA1C9"/>
      </a:accent1>
      <a:accent2>
        <a:srgbClr val="59BD7D"/>
      </a:accent2>
      <a:accent3>
        <a:srgbClr val="1E4734"/>
      </a:accent3>
      <a:accent4>
        <a:srgbClr val="B77B28"/>
      </a:accent4>
      <a:accent5>
        <a:srgbClr val="E09E26"/>
      </a:accent5>
      <a:accent6>
        <a:srgbClr val="47391D"/>
      </a:accent6>
      <a:hlink>
        <a:srgbClr val="0378AD"/>
      </a:hlink>
      <a:folHlink>
        <a:srgbClr val="7CA1C9"/>
      </a:folHlink>
    </a:clrScheme>
    <a:fontScheme name="HelveticaNeueLT Std">
      <a:majorFont>
        <a:latin typeface="HelveticaNeueLT Std Med"/>
        <a:ea typeface=""/>
        <a:cs typeface=""/>
      </a:majorFont>
      <a:minorFont>
        <a:latin typeface="HelveticaNeueLT Std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27997BB1DD3243AEC199A181F649C4" ma:contentTypeVersion="13" ma:contentTypeDescription="Create a new document." ma:contentTypeScope="" ma:versionID="0596f5648c06859226f165c2a9d3fafa">
  <xsd:schema xmlns:xsd="http://www.w3.org/2001/XMLSchema" xmlns:xs="http://www.w3.org/2001/XMLSchema" xmlns:p="http://schemas.microsoft.com/office/2006/metadata/properties" xmlns:ns2="0d6dc564-9f0f-4004-8a0e-d846b60e2f08" xmlns:ns3="6280b2e6-5ff0-49a4-9c15-759b9ac3c61f" targetNamespace="http://schemas.microsoft.com/office/2006/metadata/properties" ma:root="true" ma:fieldsID="f3cc389b2b95c1a3226512aa61062d63" ns2:_="" ns3:_="">
    <xsd:import namespace="0d6dc564-9f0f-4004-8a0e-d846b60e2f08"/>
    <xsd:import namespace="6280b2e6-5ff0-49a4-9c15-759b9ac3c61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dc564-9f0f-4004-8a0e-d846b60e2f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80b2e6-5ff0-49a4-9c15-759b9ac3c61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2A837A-022F-4A8E-817E-2F44797A334A}">
  <ds:schemaRefs>
    <ds:schemaRef ds:uri="http://schemas.microsoft.com/office/2006/documentManagement/types"/>
    <ds:schemaRef ds:uri="http://schemas.openxmlformats.org/package/2006/metadata/core-properties"/>
    <ds:schemaRef ds:uri="6280b2e6-5ff0-49a4-9c15-759b9ac3c61f"/>
    <ds:schemaRef ds:uri="http://schemas.microsoft.com/office/infopath/2007/PartnerControls"/>
    <ds:schemaRef ds:uri="http://purl.org/dc/terms/"/>
    <ds:schemaRef ds:uri="0d6dc564-9f0f-4004-8a0e-d846b60e2f08"/>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70D7424-FE5E-41B2-80B3-B9844F5AF2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dc564-9f0f-4004-8a0e-d846b60e2f08"/>
    <ds:schemaRef ds:uri="6280b2e6-5ff0-49a4-9c15-759b9ac3c6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C30585-61A0-4877-980C-8A06F8BB05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3193</TotalTime>
  <Words>3797</Words>
  <Application>Microsoft Office PowerPoint</Application>
  <PresentationFormat>Widescreen</PresentationFormat>
  <Paragraphs>268</Paragraphs>
  <Slides>30</Slides>
  <Notes>28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Courier New</vt:lpstr>
      <vt:lpstr>DIN</vt:lpstr>
      <vt:lpstr>Futura</vt:lpstr>
      <vt:lpstr>HelveticaNeueLT Std Blk</vt:lpstr>
      <vt:lpstr>HelveticaNeueLT Std Lt</vt:lpstr>
      <vt:lpstr>HelveticaNeueLT Std Med</vt:lpstr>
      <vt:lpstr>Symbol</vt:lpstr>
      <vt:lpstr>Times</vt:lpstr>
      <vt:lpstr>Wingdings</vt:lpstr>
      <vt:lpstr>Basic slide</vt:lpstr>
      <vt:lpstr>ACRP WebResource 21: Environmental Stewardship and Compliance Training for Airport Employees</vt:lpstr>
      <vt:lpstr>Course Objectives and Overview</vt:lpstr>
      <vt:lpstr>Key Definitions and Terms</vt:lpstr>
      <vt:lpstr>Key Definitions and Terms (cont’d)</vt:lpstr>
      <vt:lpstr>Key Definitions and Terms (cont’d)</vt:lpstr>
      <vt:lpstr>Water Resources</vt:lpstr>
      <vt:lpstr>Holistic System</vt:lpstr>
      <vt:lpstr>Primary Water Resources</vt:lpstr>
      <vt:lpstr>Importance of Water Quality at Airports</vt:lpstr>
      <vt:lpstr>Water Pollutants and Sources at Airports</vt:lpstr>
      <vt:lpstr>Clean Water Act</vt:lpstr>
      <vt:lpstr>Waters of the United States</vt:lpstr>
      <vt:lpstr>Water Quality Regulations – Wetlands</vt:lpstr>
      <vt:lpstr>Water Quality Regulations – Floodplains</vt:lpstr>
      <vt:lpstr>Water Quality Regulations – Surface Waters</vt:lpstr>
      <vt:lpstr>Water Quality Regulations – Groundwater</vt:lpstr>
      <vt:lpstr>Water Quality Regulations – Wild and Scenic Rivers</vt:lpstr>
      <vt:lpstr>Water Quality Permits</vt:lpstr>
      <vt:lpstr>U.S. Army Corps of Engineers Section 404 Permit</vt:lpstr>
      <vt:lpstr>National Pollutant Discharge Elimination System Industrial Stormwater Permit</vt:lpstr>
      <vt:lpstr>Spill Prevention, Control, and Countermeasure</vt:lpstr>
      <vt:lpstr>Storm Water Pollution Prevention Plan</vt:lpstr>
      <vt:lpstr>Best Management Practices</vt:lpstr>
      <vt:lpstr>Deicing and Anti-icing Guidelines</vt:lpstr>
      <vt:lpstr>Per- and Polyfluoroalkyl Substances</vt:lpstr>
      <vt:lpstr>Sources of PFAS at Airports</vt:lpstr>
      <vt:lpstr>What Does this Mean to Your Airport?</vt:lpstr>
      <vt:lpstr>Course Wrap-Up</vt:lpstr>
      <vt:lpstr>References</vt:lpstr>
      <vt:lpstr>ACRP Disclaimer and Publication Details</vt:lpstr>
    </vt:vector>
  </TitlesOfParts>
  <Company>NAP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NAP</dc:creator>
  <cp:lastModifiedBy>Whittington, Lisa</cp:lastModifiedBy>
  <cp:revision>80</cp:revision>
  <dcterms:created xsi:type="dcterms:W3CDTF">2005-12-13T19:08:17Z</dcterms:created>
  <dcterms:modified xsi:type="dcterms:W3CDTF">2024-12-19T18:59:52Z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0x010100D827997BB1DD3243AEC199A181F649C4</vt:lpwstr>
  </property>
</Properties>
</file>