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81" r:id="rId4"/>
  </p:sldMasterIdLst>
  <p:notesMasterIdLst>
    <p:notesMasterId r:id="rId28"/>
  </p:notesMasterIdLst>
  <p:handoutMasterIdLst>
    <p:handoutMasterId r:id="rId29"/>
  </p:handoutMasterIdLst>
  <p:sldIdLst>
    <p:sldId id="313" r:id="rId5"/>
    <p:sldId id="257" r:id="rId6"/>
    <p:sldId id="259" r:id="rId7"/>
    <p:sldId id="331" r:id="rId8"/>
    <p:sldId id="262" r:id="rId9"/>
    <p:sldId id="263" r:id="rId10"/>
    <p:sldId id="264" r:id="rId11"/>
    <p:sldId id="265" r:id="rId12"/>
    <p:sldId id="317" r:id="rId13"/>
    <p:sldId id="332" r:id="rId14"/>
    <p:sldId id="318" r:id="rId15"/>
    <p:sldId id="319" r:id="rId16"/>
    <p:sldId id="333" r:id="rId17"/>
    <p:sldId id="320" r:id="rId18"/>
    <p:sldId id="334" r:id="rId19"/>
    <p:sldId id="335" r:id="rId20"/>
    <p:sldId id="336" r:id="rId21"/>
    <p:sldId id="337" r:id="rId22"/>
    <p:sldId id="277" r:id="rId23"/>
    <p:sldId id="338" r:id="rId24"/>
    <p:sldId id="278" r:id="rId25"/>
    <p:sldId id="342" r:id="rId26"/>
    <p:sldId id="341" r:id="rId27"/>
  </p:sldIdLst>
  <p:sldSz cx="12192000" cy="6858000"/>
  <p:notesSz cx="6858000" cy="9144000"/>
  <p:defaultTextStyle>
    <a:defPPr>
      <a:defRPr lang="en-US"/>
    </a:defPPr>
    <a:lvl1pPr algn="l" rtl="0" fontAlgn="base">
      <a:spcBef>
        <a:spcPct val="0"/>
      </a:spcBef>
      <a:spcAft>
        <a:spcPct val="0"/>
      </a:spcAft>
      <a:defRPr sz="2400" kern="1200">
        <a:solidFill>
          <a:schemeClr val="tx1"/>
        </a:solidFill>
        <a:latin typeface="Times" pitchFamily="18" charset="0"/>
        <a:ea typeface="+mn-ea"/>
        <a:cs typeface="+mn-cs"/>
      </a:defRPr>
    </a:lvl1pPr>
    <a:lvl2pPr marL="457200" algn="l" rtl="0" fontAlgn="base">
      <a:spcBef>
        <a:spcPct val="0"/>
      </a:spcBef>
      <a:spcAft>
        <a:spcPct val="0"/>
      </a:spcAft>
      <a:defRPr sz="2400" kern="1200">
        <a:solidFill>
          <a:schemeClr val="tx1"/>
        </a:solidFill>
        <a:latin typeface="Times" pitchFamily="18" charset="0"/>
        <a:ea typeface="+mn-ea"/>
        <a:cs typeface="+mn-cs"/>
      </a:defRPr>
    </a:lvl2pPr>
    <a:lvl3pPr marL="914400" algn="l" rtl="0" fontAlgn="base">
      <a:spcBef>
        <a:spcPct val="0"/>
      </a:spcBef>
      <a:spcAft>
        <a:spcPct val="0"/>
      </a:spcAft>
      <a:defRPr sz="2400" kern="1200">
        <a:solidFill>
          <a:schemeClr val="tx1"/>
        </a:solidFill>
        <a:latin typeface="Times" pitchFamily="18" charset="0"/>
        <a:ea typeface="+mn-ea"/>
        <a:cs typeface="+mn-cs"/>
      </a:defRPr>
    </a:lvl3pPr>
    <a:lvl4pPr marL="1371600" algn="l" rtl="0" fontAlgn="base">
      <a:spcBef>
        <a:spcPct val="0"/>
      </a:spcBef>
      <a:spcAft>
        <a:spcPct val="0"/>
      </a:spcAft>
      <a:defRPr sz="2400" kern="1200">
        <a:solidFill>
          <a:schemeClr val="tx1"/>
        </a:solidFill>
        <a:latin typeface="Times" pitchFamily="18" charset="0"/>
        <a:ea typeface="+mn-ea"/>
        <a:cs typeface="+mn-cs"/>
      </a:defRPr>
    </a:lvl4pPr>
    <a:lvl5pPr marL="1828800" algn="l" rtl="0" fontAlgn="base">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54EF02C-9BCD-7870-D099-4EA829592E72}" name="Whittington, Lisa" initials="WL" userId="S::LWhittington@nas.edu::c6486215-3342-44dd-a2bc-add26a1ec065" providerId="AD"/>
  <p188:author id="{1B3A85BA-06CD-85C2-523C-661971265CE0}" name="Fletcher, Hilary" initials="FH" userId="S::hilary.fletcher@woolpert.com::83587431-4fb7-4f29-8303-e0cd73dc91b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aurie Waite" initials="LW" lastIdx="4" clrIdx="0">
    <p:extLst>
      <p:ext uri="{19B8F6BF-5375-455C-9EA6-DF929625EA0E}">
        <p15:presenceInfo xmlns:p15="http://schemas.microsoft.com/office/powerpoint/2012/main" userId="S-1-5-21-772653363-1706447627-576915096-188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67AC"/>
    <a:srgbClr val="599B9B"/>
    <a:srgbClr val="005792"/>
    <a:srgbClr val="626262"/>
    <a:srgbClr val="008BEA"/>
    <a:srgbClr val="3A5364"/>
    <a:srgbClr val="465761"/>
    <a:srgbClr val="7B7167"/>
    <a:srgbClr val="BB92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7668" autoAdjust="0"/>
    <p:restoredTop sz="82860" autoAdjust="0"/>
  </p:normalViewPr>
  <p:slideViewPr>
    <p:cSldViewPr snapToGrid="0">
      <p:cViewPr varScale="1">
        <p:scale>
          <a:sx n="68" d="100"/>
          <a:sy n="68" d="100"/>
        </p:scale>
        <p:origin x="90" y="648"/>
      </p:cViewPr>
      <p:guideLst>
        <p:guide orient="horz" pos="2160"/>
        <p:guide pos="3840"/>
      </p:guideLst>
    </p:cSldViewPr>
  </p:slideViewPr>
  <p:notesTextViewPr>
    <p:cViewPr>
      <p:scale>
        <a:sx n="1" d="1"/>
        <a:sy n="1" d="1"/>
      </p:scale>
      <p:origin x="0" y="0"/>
    </p:cViewPr>
  </p:notesTextViewPr>
  <p:notesViewPr>
    <p:cSldViewPr snapToGrid="0">
      <p:cViewPr varScale="1">
        <p:scale>
          <a:sx n="122" d="100"/>
          <a:sy n="122" d="100"/>
        </p:scale>
        <p:origin x="4932" y="7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 Id="rId35" Type="http://schemas.microsoft.com/office/2018/10/relationships/authors" Target="author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F706CFD-1AEB-0079-D4AE-1A8C55BF473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5263B43B-339F-A1FC-CE74-5BC25BCC3EA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01391B3-014D-4AAF-A1B7-7BF6B897EFBC}" type="datetimeFigureOut">
              <a:rPr lang="en-US" smtClean="0"/>
              <a:t>11/27/2024</a:t>
            </a:fld>
            <a:endParaRPr lang="en-US" dirty="0"/>
          </a:p>
        </p:txBody>
      </p:sp>
      <p:sp>
        <p:nvSpPr>
          <p:cNvPr id="4" name="Footer Placeholder 3">
            <a:extLst>
              <a:ext uri="{FF2B5EF4-FFF2-40B4-BE49-F238E27FC236}">
                <a16:creationId xmlns:a16="http://schemas.microsoft.com/office/drawing/2014/main" id="{CB0EC783-BFCA-640F-A046-6F735A94436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D79708B-6E56-A3FB-31A0-BAEB63F3F5A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6E490A9-20C9-4792-A52E-C0E9F1D1900B}" type="slidenum">
              <a:rPr lang="en-US" smtClean="0"/>
              <a:t>‹#›</a:t>
            </a:fld>
            <a:endParaRPr lang="en-US" dirty="0"/>
          </a:p>
        </p:txBody>
      </p:sp>
    </p:spTree>
    <p:extLst>
      <p:ext uri="{BB962C8B-B14F-4D97-AF65-F5344CB8AC3E}">
        <p14:creationId xmlns:p14="http://schemas.microsoft.com/office/powerpoint/2010/main" val="14409123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0" hangingPunct="0">
              <a:defRPr sz="1200">
                <a:latin typeface="Time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0" hangingPunct="0">
              <a:defRPr sz="1200">
                <a:latin typeface="Times"/>
              </a:defRPr>
            </a:lvl1pPr>
          </a:lstStyle>
          <a:p>
            <a:pPr>
              <a:defRPr/>
            </a:pPr>
            <a:fld id="{792A9E01-0121-40AE-8E34-40DF007C6B00}" type="datetimeFigureOut">
              <a:rPr lang="en-US"/>
              <a:pPr>
                <a:defRPr/>
              </a:pPr>
              <a:t>11/27/2024</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0" hangingPunct="0">
              <a:defRPr sz="1200">
                <a:latin typeface="Time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eaLnBrk="0" hangingPunct="0">
              <a:defRPr sz="1200">
                <a:latin typeface="Times"/>
              </a:defRPr>
            </a:lvl1pPr>
          </a:lstStyle>
          <a:p>
            <a:pPr>
              <a:defRPr/>
            </a:pPr>
            <a:fld id="{601B9332-B151-47C2-AD61-4136C83AF8D5}" type="slidenum">
              <a:rPr lang="en-US"/>
              <a:pPr>
                <a:defRPr/>
              </a:pPr>
              <a:t>‹#›</a:t>
            </a:fld>
            <a:endParaRPr lang="en-US" dirty="0"/>
          </a:p>
        </p:txBody>
      </p:sp>
    </p:spTree>
    <p:extLst>
      <p:ext uri="{BB962C8B-B14F-4D97-AF65-F5344CB8AC3E}">
        <p14:creationId xmlns:p14="http://schemas.microsoft.com/office/powerpoint/2010/main" val="200161531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01B9332-B151-47C2-AD61-4136C83AF8D5}" type="slidenum">
              <a:rPr lang="en-US" smtClean="0"/>
              <a:pPr>
                <a:defRPr/>
              </a:pPr>
              <a:t>1</a:t>
            </a:fld>
            <a:endParaRPr lang="en-US" dirty="0"/>
          </a:p>
        </p:txBody>
      </p:sp>
    </p:spTree>
    <p:extLst>
      <p:ext uri="{BB962C8B-B14F-4D97-AF65-F5344CB8AC3E}">
        <p14:creationId xmlns:p14="http://schemas.microsoft.com/office/powerpoint/2010/main" val="19949775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FBDC5B8-C23E-49BA-9EB3-859A4C84E552}" type="slidenum">
              <a:rPr lang="en-US" smtClean="0"/>
              <a:t>10</a:t>
            </a:fld>
            <a:endParaRPr lang="en-US" dirty="0"/>
          </a:p>
        </p:txBody>
      </p:sp>
    </p:spTree>
    <p:extLst>
      <p:ext uri="{BB962C8B-B14F-4D97-AF65-F5344CB8AC3E}">
        <p14:creationId xmlns:p14="http://schemas.microsoft.com/office/powerpoint/2010/main" val="11014335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FBDC5B8-C23E-49BA-9EB3-859A4C84E552}" type="slidenum">
              <a:rPr lang="en-US" smtClean="0"/>
              <a:t>11</a:t>
            </a:fld>
            <a:endParaRPr lang="en-US" dirty="0"/>
          </a:p>
        </p:txBody>
      </p:sp>
    </p:spTree>
    <p:extLst>
      <p:ext uri="{BB962C8B-B14F-4D97-AF65-F5344CB8AC3E}">
        <p14:creationId xmlns:p14="http://schemas.microsoft.com/office/powerpoint/2010/main" val="12995776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FBDC5B8-C23E-49BA-9EB3-859A4C84E552}" type="slidenum">
              <a:rPr lang="en-US" smtClean="0"/>
              <a:t>12</a:t>
            </a:fld>
            <a:endParaRPr lang="en-US" dirty="0"/>
          </a:p>
        </p:txBody>
      </p:sp>
    </p:spTree>
    <p:extLst>
      <p:ext uri="{BB962C8B-B14F-4D97-AF65-F5344CB8AC3E}">
        <p14:creationId xmlns:p14="http://schemas.microsoft.com/office/powerpoint/2010/main" val="14280712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800" dirty="0">
              <a:solidFill>
                <a:schemeClr val="accent6"/>
              </a:solidFill>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FBDC5B8-C23E-49BA-9EB3-859A4C84E552}" type="slidenum">
              <a:rPr lang="en-US" smtClean="0"/>
              <a:t>13</a:t>
            </a:fld>
            <a:endParaRPr lang="en-US" dirty="0"/>
          </a:p>
        </p:txBody>
      </p:sp>
    </p:spTree>
    <p:extLst>
      <p:ext uri="{BB962C8B-B14F-4D97-AF65-F5344CB8AC3E}">
        <p14:creationId xmlns:p14="http://schemas.microsoft.com/office/powerpoint/2010/main" val="1787653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FBDC5B8-C23E-49BA-9EB3-859A4C84E552}" type="slidenum">
              <a:rPr lang="en-US" smtClean="0"/>
              <a:t>14</a:t>
            </a:fld>
            <a:endParaRPr lang="en-US" dirty="0"/>
          </a:p>
        </p:txBody>
      </p:sp>
    </p:spTree>
    <p:extLst>
      <p:ext uri="{BB962C8B-B14F-4D97-AF65-F5344CB8AC3E}">
        <p14:creationId xmlns:p14="http://schemas.microsoft.com/office/powerpoint/2010/main" val="17246647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FBDC5B8-C23E-49BA-9EB3-859A4C84E552}" type="slidenum">
              <a:rPr lang="en-US" smtClean="0"/>
              <a:t>15</a:t>
            </a:fld>
            <a:endParaRPr lang="en-US" dirty="0"/>
          </a:p>
        </p:txBody>
      </p:sp>
    </p:spTree>
    <p:extLst>
      <p:ext uri="{BB962C8B-B14F-4D97-AF65-F5344CB8AC3E}">
        <p14:creationId xmlns:p14="http://schemas.microsoft.com/office/powerpoint/2010/main" val="9254687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FBDC5B8-C23E-49BA-9EB3-859A4C84E552}" type="slidenum">
              <a:rPr lang="en-US" smtClean="0"/>
              <a:t>16</a:t>
            </a:fld>
            <a:endParaRPr lang="en-US" dirty="0"/>
          </a:p>
        </p:txBody>
      </p:sp>
    </p:spTree>
    <p:extLst>
      <p:ext uri="{BB962C8B-B14F-4D97-AF65-F5344CB8AC3E}">
        <p14:creationId xmlns:p14="http://schemas.microsoft.com/office/powerpoint/2010/main" val="15825440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FBDC5B8-C23E-49BA-9EB3-859A4C84E552}" type="slidenum">
              <a:rPr lang="en-US" smtClean="0"/>
              <a:t>17</a:t>
            </a:fld>
            <a:endParaRPr lang="en-US" dirty="0"/>
          </a:p>
        </p:txBody>
      </p:sp>
    </p:spTree>
    <p:extLst>
      <p:ext uri="{BB962C8B-B14F-4D97-AF65-F5344CB8AC3E}">
        <p14:creationId xmlns:p14="http://schemas.microsoft.com/office/powerpoint/2010/main" val="9716831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FBDC5B8-C23E-49BA-9EB3-859A4C84E552}" type="slidenum">
              <a:rPr lang="en-US" smtClean="0"/>
              <a:t>18</a:t>
            </a:fld>
            <a:endParaRPr lang="en-US" dirty="0"/>
          </a:p>
        </p:txBody>
      </p:sp>
    </p:spTree>
    <p:extLst>
      <p:ext uri="{BB962C8B-B14F-4D97-AF65-F5344CB8AC3E}">
        <p14:creationId xmlns:p14="http://schemas.microsoft.com/office/powerpoint/2010/main" val="34102874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FBDC5B8-C23E-49BA-9EB3-859A4C84E552}" type="slidenum">
              <a:rPr lang="en-US" smtClean="0"/>
              <a:t>19</a:t>
            </a:fld>
            <a:endParaRPr lang="en-US" dirty="0"/>
          </a:p>
        </p:txBody>
      </p:sp>
    </p:spTree>
    <p:extLst>
      <p:ext uri="{BB962C8B-B14F-4D97-AF65-F5344CB8AC3E}">
        <p14:creationId xmlns:p14="http://schemas.microsoft.com/office/powerpoint/2010/main" val="14979996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FBDC5B8-C23E-49BA-9EB3-859A4C84E552}" type="slidenum">
              <a:rPr lang="en-US" smtClean="0"/>
              <a:t>2</a:t>
            </a:fld>
            <a:endParaRPr lang="en-US" dirty="0"/>
          </a:p>
        </p:txBody>
      </p:sp>
    </p:spTree>
    <p:extLst>
      <p:ext uri="{BB962C8B-B14F-4D97-AF65-F5344CB8AC3E}">
        <p14:creationId xmlns:p14="http://schemas.microsoft.com/office/powerpoint/2010/main" val="4559003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FBDC5B8-C23E-49BA-9EB3-859A4C84E552}" type="slidenum">
              <a:rPr lang="en-US" smtClean="0"/>
              <a:t>20</a:t>
            </a:fld>
            <a:endParaRPr lang="en-US" dirty="0"/>
          </a:p>
        </p:txBody>
      </p:sp>
    </p:spTree>
    <p:extLst>
      <p:ext uri="{BB962C8B-B14F-4D97-AF65-F5344CB8AC3E}">
        <p14:creationId xmlns:p14="http://schemas.microsoft.com/office/powerpoint/2010/main" val="21937280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FBDC5B8-C23E-49BA-9EB3-859A4C84E552}" type="slidenum">
              <a:rPr lang="en-US" smtClean="0"/>
              <a:t>21</a:t>
            </a:fld>
            <a:endParaRPr lang="en-US" dirty="0"/>
          </a:p>
        </p:txBody>
      </p:sp>
    </p:spTree>
    <p:extLst>
      <p:ext uri="{BB962C8B-B14F-4D97-AF65-F5344CB8AC3E}">
        <p14:creationId xmlns:p14="http://schemas.microsoft.com/office/powerpoint/2010/main" val="6998681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01B9332-B151-47C2-AD61-4136C83AF8D5}" type="slidenum">
              <a:rPr lang="en-US" smtClean="0"/>
              <a:pPr>
                <a:defRPr/>
              </a:pPr>
              <a:t>22</a:t>
            </a:fld>
            <a:endParaRPr lang="en-US" dirty="0"/>
          </a:p>
        </p:txBody>
      </p:sp>
    </p:spTree>
    <p:extLst>
      <p:ext uri="{BB962C8B-B14F-4D97-AF65-F5344CB8AC3E}">
        <p14:creationId xmlns:p14="http://schemas.microsoft.com/office/powerpoint/2010/main" val="4006519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FBDC5B8-C23E-49BA-9EB3-859A4C84E552}" type="slidenum">
              <a:rPr lang="en-US" smtClean="0"/>
              <a:t>3</a:t>
            </a:fld>
            <a:endParaRPr lang="en-US" dirty="0"/>
          </a:p>
        </p:txBody>
      </p:sp>
    </p:spTree>
    <p:extLst>
      <p:ext uri="{BB962C8B-B14F-4D97-AF65-F5344CB8AC3E}">
        <p14:creationId xmlns:p14="http://schemas.microsoft.com/office/powerpoint/2010/main" val="39116831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FBDC5B8-C23E-49BA-9EB3-859A4C84E552}" type="slidenum">
              <a:rPr lang="en-US" smtClean="0"/>
              <a:t>4</a:t>
            </a:fld>
            <a:endParaRPr lang="en-US" dirty="0"/>
          </a:p>
        </p:txBody>
      </p:sp>
    </p:spTree>
    <p:extLst>
      <p:ext uri="{BB962C8B-B14F-4D97-AF65-F5344CB8AC3E}">
        <p14:creationId xmlns:p14="http://schemas.microsoft.com/office/powerpoint/2010/main" val="2844891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7000"/>
              </a:lnSpc>
              <a:spcBef>
                <a:spcPts val="0"/>
              </a:spcBef>
              <a:spcAft>
                <a:spcPts val="80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FBDC5B8-C23E-49BA-9EB3-859A4C84E552}" type="slidenum">
              <a:rPr lang="en-US" smtClean="0"/>
              <a:t>5</a:t>
            </a:fld>
            <a:endParaRPr lang="en-US" dirty="0"/>
          </a:p>
        </p:txBody>
      </p:sp>
    </p:spTree>
    <p:extLst>
      <p:ext uri="{BB962C8B-B14F-4D97-AF65-F5344CB8AC3E}">
        <p14:creationId xmlns:p14="http://schemas.microsoft.com/office/powerpoint/2010/main" val="22772125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7000"/>
              </a:lnSpc>
              <a:spcBef>
                <a:spcPts val="0"/>
              </a:spcBef>
              <a:spcAft>
                <a:spcPts val="80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FBDC5B8-C23E-49BA-9EB3-859A4C84E552}" type="slidenum">
              <a:rPr lang="en-US" smtClean="0"/>
              <a:t>6</a:t>
            </a:fld>
            <a:endParaRPr lang="en-US" dirty="0"/>
          </a:p>
        </p:txBody>
      </p:sp>
    </p:spTree>
    <p:extLst>
      <p:ext uri="{BB962C8B-B14F-4D97-AF65-F5344CB8AC3E}">
        <p14:creationId xmlns:p14="http://schemas.microsoft.com/office/powerpoint/2010/main" val="40885956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FBDC5B8-C23E-49BA-9EB3-859A4C84E552}" type="slidenum">
              <a:rPr lang="en-US" smtClean="0"/>
              <a:t>7</a:t>
            </a:fld>
            <a:endParaRPr lang="en-US" dirty="0"/>
          </a:p>
        </p:txBody>
      </p:sp>
    </p:spTree>
    <p:extLst>
      <p:ext uri="{BB962C8B-B14F-4D97-AF65-F5344CB8AC3E}">
        <p14:creationId xmlns:p14="http://schemas.microsoft.com/office/powerpoint/2010/main" val="33604196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7000"/>
              </a:lnSpc>
              <a:spcBef>
                <a:spcPts val="0"/>
              </a:spcBef>
              <a:spcAft>
                <a:spcPts val="80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FBDC5B8-C23E-49BA-9EB3-859A4C84E552}" type="slidenum">
              <a:rPr lang="en-US" smtClean="0"/>
              <a:t>8</a:t>
            </a:fld>
            <a:endParaRPr lang="en-US" dirty="0"/>
          </a:p>
        </p:txBody>
      </p:sp>
    </p:spTree>
    <p:extLst>
      <p:ext uri="{BB962C8B-B14F-4D97-AF65-F5344CB8AC3E}">
        <p14:creationId xmlns:p14="http://schemas.microsoft.com/office/powerpoint/2010/main" val="26613473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FBDC5B8-C23E-49BA-9EB3-859A4C84E552}" type="slidenum">
              <a:rPr lang="en-US" smtClean="0"/>
              <a:t>9</a:t>
            </a:fld>
            <a:endParaRPr lang="en-US" dirty="0"/>
          </a:p>
        </p:txBody>
      </p:sp>
    </p:spTree>
    <p:extLst>
      <p:ext uri="{BB962C8B-B14F-4D97-AF65-F5344CB8AC3E}">
        <p14:creationId xmlns:p14="http://schemas.microsoft.com/office/powerpoint/2010/main" val="7851415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2" name="Picture 11" descr="The wing of an airplane&#10;&#10;Description automatically generated with medium confidence">
            <a:extLst>
              <a:ext uri="{FF2B5EF4-FFF2-40B4-BE49-F238E27FC236}">
                <a16:creationId xmlns:a16="http://schemas.microsoft.com/office/drawing/2014/main" id="{19013E32-3752-7005-6CB2-5736D070786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4" y="0"/>
            <a:ext cx="12188952" cy="6858000"/>
          </a:xfrm>
          <a:prstGeom prst="rect">
            <a:avLst/>
          </a:prstGeom>
        </p:spPr>
      </p:pic>
      <p:sp>
        <p:nvSpPr>
          <p:cNvPr id="4" name="Title 3">
            <a:extLst>
              <a:ext uri="{FF2B5EF4-FFF2-40B4-BE49-F238E27FC236}">
                <a16:creationId xmlns:a16="http://schemas.microsoft.com/office/drawing/2014/main" id="{12755E8B-703D-4021-A809-471F7BC0D4FB}"/>
              </a:ext>
            </a:extLst>
          </p:cNvPr>
          <p:cNvSpPr>
            <a:spLocks noGrp="1"/>
          </p:cNvSpPr>
          <p:nvPr>
            <p:ph type="title"/>
          </p:nvPr>
        </p:nvSpPr>
        <p:spPr>
          <a:xfrm>
            <a:off x="6278032" y="1483514"/>
            <a:ext cx="5609167" cy="1031087"/>
          </a:xfrm>
        </p:spPr>
        <p:txBody>
          <a:bodyPr/>
          <a:lstStyle>
            <a:lvl1pPr algn="r">
              <a:defRPr sz="3700">
                <a:solidFill>
                  <a:srgbClr val="0067AC"/>
                </a:solidFill>
              </a:defRPr>
            </a:lvl1pPr>
          </a:lstStyle>
          <a:p>
            <a:r>
              <a:rPr lang="en-US" dirty="0"/>
              <a:t>Click to edit Master title style</a:t>
            </a:r>
          </a:p>
        </p:txBody>
      </p:sp>
      <p:sp>
        <p:nvSpPr>
          <p:cNvPr id="14" name="Text Placeholder 13">
            <a:extLst>
              <a:ext uri="{FF2B5EF4-FFF2-40B4-BE49-F238E27FC236}">
                <a16:creationId xmlns:a16="http://schemas.microsoft.com/office/drawing/2014/main" id="{7291227E-577D-4952-8199-C39FC99DFE36}"/>
              </a:ext>
            </a:extLst>
          </p:cNvPr>
          <p:cNvSpPr>
            <a:spLocks noGrp="1"/>
          </p:cNvSpPr>
          <p:nvPr>
            <p:ph type="body" sz="quarter" idx="12"/>
          </p:nvPr>
        </p:nvSpPr>
        <p:spPr>
          <a:xfrm>
            <a:off x="6278032" y="2971800"/>
            <a:ext cx="5609168" cy="1143000"/>
          </a:xfrm>
        </p:spPr>
        <p:txBody>
          <a:bodyPr/>
          <a:lstStyle>
            <a:lvl1pPr algn="r">
              <a:lnSpc>
                <a:spcPct val="150000"/>
              </a:lnSpc>
              <a:spcBef>
                <a:spcPts val="0"/>
              </a:spcBef>
              <a:defRPr sz="2400">
                <a:solidFill>
                  <a:srgbClr val="0067AC"/>
                </a:solidFill>
              </a:defRPr>
            </a:lvl1pPr>
          </a:lstStyle>
          <a:p>
            <a:pPr lvl="0"/>
            <a:r>
              <a:rPr lang="en-US" dirty="0"/>
              <a:t>Click to edit Master text styles</a:t>
            </a:r>
          </a:p>
        </p:txBody>
      </p:sp>
      <p:pic>
        <p:nvPicPr>
          <p:cNvPr id="15" name="Picture 14">
            <a:extLst>
              <a:ext uri="{FF2B5EF4-FFF2-40B4-BE49-F238E27FC236}">
                <a16:creationId xmlns:a16="http://schemas.microsoft.com/office/drawing/2014/main" id="{3DC4CF1D-89A2-3FC4-609F-46AA03ED01E8}"/>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8822266" y="5519524"/>
            <a:ext cx="2930122" cy="627275"/>
          </a:xfrm>
          <a:prstGeom prst="rect">
            <a:avLst/>
          </a:prstGeom>
        </p:spPr>
      </p:pic>
    </p:spTree>
    <p:extLst>
      <p:ext uri="{BB962C8B-B14F-4D97-AF65-F5344CB8AC3E}">
        <p14:creationId xmlns:p14="http://schemas.microsoft.com/office/powerpoint/2010/main" val="73257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04E66-A7B5-4589-B801-5DC3E8A22781}"/>
              </a:ext>
            </a:extLst>
          </p:cNvPr>
          <p:cNvSpPr>
            <a:spLocks noGrp="1"/>
          </p:cNvSpPr>
          <p:nvPr>
            <p:ph type="title"/>
          </p:nvPr>
        </p:nvSpPr>
        <p:spPr/>
        <p:txBody>
          <a:bodyPr/>
          <a:lstStyle/>
          <a:p>
            <a:r>
              <a:rPr lang="en-US" dirty="0"/>
              <a:t>Click to edit Master title style</a:t>
            </a:r>
          </a:p>
        </p:txBody>
      </p:sp>
      <p:sp>
        <p:nvSpPr>
          <p:cNvPr id="4" name="Text Placeholder 3">
            <a:extLst>
              <a:ext uri="{FF2B5EF4-FFF2-40B4-BE49-F238E27FC236}">
                <a16:creationId xmlns:a16="http://schemas.microsoft.com/office/drawing/2014/main" id="{FF6334D3-9C7D-44F2-8F11-5B91CD95327A}"/>
              </a:ext>
            </a:extLst>
          </p:cNvPr>
          <p:cNvSpPr>
            <a:spLocks noGrp="1"/>
          </p:cNvSpPr>
          <p:nvPr>
            <p:ph type="body" sz="quarter" idx="10"/>
          </p:nvPr>
        </p:nvSpPr>
        <p:spPr>
          <a:xfrm>
            <a:off x="609600" y="1371600"/>
            <a:ext cx="10871200" cy="4572000"/>
          </a:xfrm>
        </p:spPr>
        <p:txBody>
          <a:bodyPr/>
          <a:lstStyle>
            <a:lvl1pPr>
              <a:defRPr sz="2800"/>
            </a:lvl1pPr>
            <a:lvl2pPr>
              <a:defRPr sz="2000"/>
            </a:lvl2pPr>
            <a:lvl3pPr>
              <a:defRPr sz="2000"/>
            </a:lvl3pPr>
            <a:lvl4pPr>
              <a:defRPr sz="2000"/>
            </a:lvl4pPr>
            <a:lvl5pPr>
              <a:defRPr sz="2000"/>
            </a:lvl5pPr>
            <a:lvl6pPr marL="2285943" indent="0">
              <a:buNone/>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337141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ide-by-side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1"/>
            <a:ext cx="10566400" cy="762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24007"/>
            <a:ext cx="5486400" cy="304799"/>
          </a:xfrm>
        </p:spPr>
        <p:txBody>
          <a:bodyPr anchor="ctr"/>
          <a:lstStyle>
            <a:lvl1pPr marL="0" indent="0">
              <a:buNone/>
              <a:defRPr sz="18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1981200"/>
            <a:ext cx="5486400" cy="3733800"/>
          </a:xfrm>
        </p:spPr>
        <p:txBody>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2"/>
          <p:cNvSpPr>
            <a:spLocks noGrp="1"/>
          </p:cNvSpPr>
          <p:nvPr>
            <p:ph type="body" idx="10"/>
          </p:nvPr>
        </p:nvSpPr>
        <p:spPr>
          <a:xfrm>
            <a:off x="6096000" y="1524007"/>
            <a:ext cx="5080000" cy="304799"/>
          </a:xfrm>
        </p:spPr>
        <p:txBody>
          <a:bodyPr anchor="ctr"/>
          <a:lstStyle>
            <a:lvl1pPr marL="0" indent="0">
              <a:buNone/>
              <a:defRPr sz="18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8" name="Content Placeholder 3"/>
          <p:cNvSpPr>
            <a:spLocks noGrp="1"/>
          </p:cNvSpPr>
          <p:nvPr>
            <p:ph sz="half" idx="11"/>
          </p:nvPr>
        </p:nvSpPr>
        <p:spPr>
          <a:xfrm>
            <a:off x="6096000" y="1981200"/>
            <a:ext cx="5080000" cy="3733800"/>
          </a:xfrm>
        </p:spPr>
        <p:txBody>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14510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lide title only">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371600"/>
            <a:ext cx="11074400" cy="4724400"/>
          </a:xfrm>
        </p:spPr>
        <p:txBody>
          <a:bodyPr/>
          <a:lstStyle>
            <a:lvl1pPr>
              <a:spcAft>
                <a:spcPts val="600"/>
              </a:spcAft>
              <a:defRPr sz="2000" u="sng" baseline="0">
                <a:solidFill>
                  <a:srgbClr val="626262"/>
                </a:solidFill>
                <a:uFill>
                  <a:solidFill>
                    <a:srgbClr val="DE842E"/>
                  </a:solidFill>
                </a:uFill>
              </a:defRPr>
            </a:lvl1pPr>
            <a:lvl2pPr marL="742932" indent="-285744">
              <a:buSzPct val="120000"/>
              <a:buFont typeface="Wingdings" panose="05000000000000000000" pitchFamily="2" charset="2"/>
              <a:buChar char=""/>
              <a:defRPr sz="1600">
                <a:solidFill>
                  <a:schemeClr val="accent6"/>
                </a:solidFill>
              </a:defRPr>
            </a:lvl2pPr>
            <a:lvl3pPr marL="1200121" indent="-285744">
              <a:buFont typeface="Wingdings" panose="05000000000000000000" pitchFamily="2" charset="2"/>
              <a:buChar char="§"/>
              <a:defRPr sz="1600">
                <a:solidFill>
                  <a:schemeClr val="accent6"/>
                </a:solidFill>
              </a:defRPr>
            </a:lvl3pPr>
            <a:lvl4pPr marL="1600160" indent="-228594">
              <a:buFont typeface="Wingdings" panose="05000000000000000000" pitchFamily="2" charset="2"/>
              <a:buChar char=""/>
              <a:defRPr sz="1600">
                <a:solidFill>
                  <a:schemeClr val="accent6"/>
                </a:solidFill>
              </a:defRPr>
            </a:lvl4pPr>
            <a:lvl5pPr marL="2057349" indent="-228594">
              <a:buFont typeface="Wingdings" panose="05000000000000000000" pitchFamily="2" charset="2"/>
              <a:buChar char="§"/>
              <a:defRPr sz="1600">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4">
            <a:extLst>
              <a:ext uri="{FF2B5EF4-FFF2-40B4-BE49-F238E27FC236}">
                <a16:creationId xmlns:a16="http://schemas.microsoft.com/office/drawing/2014/main" id="{41306316-A607-ED42-A35E-FB2E75D02293}"/>
              </a:ext>
            </a:extLst>
          </p:cNvPr>
          <p:cNvSpPr>
            <a:spLocks noGrp="1"/>
          </p:cNvSpPr>
          <p:nvPr>
            <p:ph type="title"/>
          </p:nvPr>
        </p:nvSpPr>
        <p:spPr/>
        <p:txBody>
          <a:bodyPr/>
          <a:lstStyle/>
          <a:p>
            <a:r>
              <a:rPr lang="en-US"/>
              <a:t>Click to edit Master title style</a:t>
            </a:r>
          </a:p>
        </p:txBody>
      </p:sp>
      <p:pic>
        <p:nvPicPr>
          <p:cNvPr id="4" name="Picture 3">
            <a:extLst>
              <a:ext uri="{FF2B5EF4-FFF2-40B4-BE49-F238E27FC236}">
                <a16:creationId xmlns:a16="http://schemas.microsoft.com/office/drawing/2014/main" id="{7E7729B6-E6CA-4D6E-8CA9-EB973DC65DDA}"/>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0" y="1162493"/>
            <a:ext cx="12192000" cy="4933506"/>
          </a:xfrm>
          <a:prstGeom prst="rect">
            <a:avLst/>
          </a:prstGeom>
        </p:spPr>
      </p:pic>
    </p:spTree>
    <p:extLst>
      <p:ext uri="{BB962C8B-B14F-4D97-AF65-F5344CB8AC3E}">
        <p14:creationId xmlns:p14="http://schemas.microsoft.com/office/powerpoint/2010/main" val="22882825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31025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0">
                <a:solidFill>
                  <a:srgbClr val="5E0C02"/>
                </a:solidFill>
              </a:defRPr>
            </a:lvl1pPr>
          </a:lstStyle>
          <a:p>
            <a:r>
              <a:rPr lang="en-US" dirty="0"/>
              <a:t>CLICK TO EDIT MASTER TITLE STYLE</a:t>
            </a:r>
          </a:p>
        </p:txBody>
      </p:sp>
      <p:sp>
        <p:nvSpPr>
          <p:cNvPr id="4" name="Text Placeholder 3"/>
          <p:cNvSpPr>
            <a:spLocks noGrp="1"/>
          </p:cNvSpPr>
          <p:nvPr>
            <p:ph type="body" sz="quarter" idx="10" hasCustomPrompt="1"/>
          </p:nvPr>
        </p:nvSpPr>
        <p:spPr>
          <a:xfrm>
            <a:off x="609600" y="1447800"/>
            <a:ext cx="10972800" cy="4572000"/>
          </a:xfrm>
        </p:spPr>
        <p:txBody>
          <a:bodyPr/>
          <a:lstStyle>
            <a:lvl1pPr marL="0" indent="0">
              <a:buFont typeface="Arial" panose="020B0604020202020204" pitchFamily="34" charset="0"/>
              <a:buNone/>
              <a:defRPr b="0"/>
            </a:lvl1pPr>
            <a:lvl2pPr marL="742950" indent="-285750">
              <a:buClr>
                <a:srgbClr val="0069AD"/>
              </a:buClr>
              <a:buSzPct val="100000"/>
              <a:buFont typeface="Arial" panose="020B0604020202020204" pitchFamily="34" charset="0"/>
              <a:buChar char="•"/>
              <a:defRPr/>
            </a:lvl2pPr>
            <a:lvl3pPr marL="1143000" indent="-228600">
              <a:buClr>
                <a:srgbClr val="D8B78A"/>
              </a:buClr>
              <a:buSzPct val="77000"/>
              <a:buFont typeface="Courier New" panose="02070309020205020404" pitchFamily="49" charset="0"/>
              <a:buChar char="o"/>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5177171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C56646EA-F622-1CEF-834B-4739B6164F01}"/>
              </a:ext>
            </a:extLst>
          </p:cNvPr>
          <p:cNvPicPr>
            <a:picLocks noChangeAspect="1"/>
          </p:cNvPicPr>
          <p:nvPr userDrawn="1"/>
        </p:nvPicPr>
        <p:blipFill rotWithShape="1">
          <a:blip r:embed="rId8" cstate="screen">
            <a:alphaModFix amt="20000"/>
            <a:extLst>
              <a:ext uri="{BEBA8EAE-BF5A-486C-A8C5-ECC9F3942E4B}">
                <a14:imgProps xmlns:a14="http://schemas.microsoft.com/office/drawing/2010/main">
                  <a14:imgLayer r:embed="rId9">
                    <a14:imgEffect>
                      <a14:saturation sat="0"/>
                    </a14:imgEffect>
                  </a14:imgLayer>
                </a14:imgProps>
              </a:ext>
              <a:ext uri="{28A0092B-C50C-407E-A947-70E740481C1C}">
                <a14:useLocalDpi xmlns:a14="http://schemas.microsoft.com/office/drawing/2010/main"/>
              </a:ext>
            </a:extLst>
          </a:blip>
          <a:srcRect/>
          <a:stretch/>
        </p:blipFill>
        <p:spPr>
          <a:xfrm>
            <a:off x="0" y="4"/>
            <a:ext cx="12192000" cy="6594019"/>
          </a:xfrm>
          <a:prstGeom prst="rect">
            <a:avLst/>
          </a:prstGeom>
        </p:spPr>
      </p:pic>
      <p:sp>
        <p:nvSpPr>
          <p:cNvPr id="15" name="Rectangle 14">
            <a:extLst>
              <a:ext uri="{FF2B5EF4-FFF2-40B4-BE49-F238E27FC236}">
                <a16:creationId xmlns:a16="http://schemas.microsoft.com/office/drawing/2014/main" id="{C43B3BAF-090F-49DA-BDB6-FE99A8DB423C}"/>
              </a:ext>
            </a:extLst>
          </p:cNvPr>
          <p:cNvSpPr/>
          <p:nvPr userDrawn="1"/>
        </p:nvSpPr>
        <p:spPr bwMode="auto">
          <a:xfrm rot="16200000">
            <a:off x="5486403" y="-5486401"/>
            <a:ext cx="1219200" cy="12192001"/>
          </a:xfrm>
          <a:prstGeom prst="rect">
            <a:avLst/>
          </a:prstGeom>
          <a:solidFill>
            <a:srgbClr val="0067A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377"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a:endParaRPr>
          </a:p>
        </p:txBody>
      </p:sp>
      <p:sp>
        <p:nvSpPr>
          <p:cNvPr id="1026" name="Rectangle 3"/>
          <p:cNvSpPr>
            <a:spLocks noGrp="1" noChangeArrowheads="1"/>
          </p:cNvSpPr>
          <p:nvPr>
            <p:ph type="body" idx="1"/>
          </p:nvPr>
        </p:nvSpPr>
        <p:spPr bwMode="auto">
          <a:xfrm>
            <a:off x="609600" y="1371600"/>
            <a:ext cx="10871200" cy="434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7" name="Rectangle 8"/>
          <p:cNvSpPr>
            <a:spLocks noGrp="1" noChangeArrowheads="1"/>
          </p:cNvSpPr>
          <p:nvPr>
            <p:ph type="title"/>
          </p:nvPr>
        </p:nvSpPr>
        <p:spPr bwMode="auto">
          <a:xfrm>
            <a:off x="609600" y="228600"/>
            <a:ext cx="108712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2" name="Rectangle 11">
            <a:extLst>
              <a:ext uri="{FF2B5EF4-FFF2-40B4-BE49-F238E27FC236}">
                <a16:creationId xmlns:a16="http://schemas.microsoft.com/office/drawing/2014/main" id="{398A6638-23CE-468F-83A7-E76F24D9DE30}"/>
              </a:ext>
            </a:extLst>
          </p:cNvPr>
          <p:cNvSpPr/>
          <p:nvPr userDrawn="1"/>
        </p:nvSpPr>
        <p:spPr bwMode="auto">
          <a:xfrm>
            <a:off x="12880" y="6022146"/>
            <a:ext cx="12166233" cy="835854"/>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377"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a:endParaRPr>
          </a:p>
        </p:txBody>
      </p:sp>
      <p:pic>
        <p:nvPicPr>
          <p:cNvPr id="11" name="Picture 10">
            <a:extLst>
              <a:ext uri="{FF2B5EF4-FFF2-40B4-BE49-F238E27FC236}">
                <a16:creationId xmlns:a16="http://schemas.microsoft.com/office/drawing/2014/main" id="{AFBDBF5D-EB6F-D4C0-CE0E-4F241898E3CD}"/>
              </a:ext>
            </a:extLst>
          </p:cNvPr>
          <p:cNvPicPr>
            <a:picLocks noChangeAspect="1"/>
          </p:cNvPicPr>
          <p:nvPr userDrawn="1"/>
        </p:nvPicPr>
        <p:blipFill>
          <a:blip r:embed="rId10" cstate="print">
            <a:extLst>
              <a:ext uri="{28A0092B-C50C-407E-A947-70E740481C1C}">
                <a14:useLocalDpi xmlns:a14="http://schemas.microsoft.com/office/drawing/2010/main" val="0"/>
              </a:ext>
            </a:extLst>
          </a:blip>
          <a:srcRect/>
          <a:stretch/>
        </p:blipFill>
        <p:spPr>
          <a:xfrm>
            <a:off x="9967231" y="6276318"/>
            <a:ext cx="1842521" cy="394443"/>
          </a:xfrm>
          <a:prstGeom prst="rect">
            <a:avLst/>
          </a:prstGeom>
        </p:spPr>
      </p:pic>
    </p:spTree>
    <p:extLst>
      <p:ext uri="{BB962C8B-B14F-4D97-AF65-F5344CB8AC3E}">
        <p14:creationId xmlns:p14="http://schemas.microsoft.com/office/powerpoint/2010/main" val="3665078633"/>
      </p:ext>
    </p:extLst>
  </p:cSld>
  <p:clrMap bg1="lt1" tx1="dk1" bg2="lt2" tx2="dk2" accent1="accent1" accent2="accent2" accent3="accent3" accent4="accent4" accent5="accent5" accent6="accent6" hlink="hlink" folHlink="folHlink"/>
  <p:sldLayoutIdLst>
    <p:sldLayoutId id="2147483682" r:id="rId1"/>
    <p:sldLayoutId id="2147483686" r:id="rId2"/>
    <p:sldLayoutId id="2147483684" r:id="rId3"/>
    <p:sldLayoutId id="2147483683" r:id="rId4"/>
    <p:sldLayoutId id="2147483685" r:id="rId5"/>
    <p:sldLayoutId id="2147483688" r:id="rId6"/>
  </p:sldLayoutIdLst>
  <p:txStyles>
    <p:titleStyle>
      <a:lvl1pPr algn="l" rtl="0" eaLnBrk="0" fontAlgn="base" hangingPunct="0">
        <a:spcBef>
          <a:spcPct val="0"/>
        </a:spcBef>
        <a:spcAft>
          <a:spcPct val="0"/>
        </a:spcAft>
        <a:defRPr sz="3200" b="1">
          <a:solidFill>
            <a:srgbClr val="FFFFFF"/>
          </a:solidFill>
          <a:latin typeface="DIN" panose="02000503040000020003" pitchFamily="2" charset="0"/>
          <a:ea typeface="DIN" panose="02000503040000020003" pitchFamily="2" charset="0"/>
          <a:cs typeface="DIN" panose="02000503040000020003" pitchFamily="2" charset="0"/>
        </a:defRPr>
      </a:lvl1pPr>
      <a:lvl2pPr algn="l" rtl="0" eaLnBrk="0" fontAlgn="base" hangingPunct="0">
        <a:spcBef>
          <a:spcPct val="0"/>
        </a:spcBef>
        <a:spcAft>
          <a:spcPct val="0"/>
        </a:spcAft>
        <a:defRPr sz="2400">
          <a:solidFill>
            <a:schemeClr val="tx2"/>
          </a:solidFill>
          <a:latin typeface="HelveticaNeueLT Std Blk" pitchFamily="34" charset="0"/>
        </a:defRPr>
      </a:lvl2pPr>
      <a:lvl3pPr algn="l" rtl="0" eaLnBrk="0" fontAlgn="base" hangingPunct="0">
        <a:spcBef>
          <a:spcPct val="0"/>
        </a:spcBef>
        <a:spcAft>
          <a:spcPct val="0"/>
        </a:spcAft>
        <a:defRPr sz="2400">
          <a:solidFill>
            <a:schemeClr val="tx2"/>
          </a:solidFill>
          <a:latin typeface="HelveticaNeueLT Std Blk" pitchFamily="34" charset="0"/>
        </a:defRPr>
      </a:lvl3pPr>
      <a:lvl4pPr algn="l" rtl="0" eaLnBrk="0" fontAlgn="base" hangingPunct="0">
        <a:spcBef>
          <a:spcPct val="0"/>
        </a:spcBef>
        <a:spcAft>
          <a:spcPct val="0"/>
        </a:spcAft>
        <a:defRPr sz="2400">
          <a:solidFill>
            <a:schemeClr val="tx2"/>
          </a:solidFill>
          <a:latin typeface="HelveticaNeueLT Std Blk" pitchFamily="34" charset="0"/>
        </a:defRPr>
      </a:lvl4pPr>
      <a:lvl5pPr algn="l" rtl="0" eaLnBrk="0" fontAlgn="base" hangingPunct="0">
        <a:spcBef>
          <a:spcPct val="0"/>
        </a:spcBef>
        <a:spcAft>
          <a:spcPct val="0"/>
        </a:spcAft>
        <a:defRPr sz="2400">
          <a:solidFill>
            <a:schemeClr val="tx2"/>
          </a:solidFill>
          <a:latin typeface="HelveticaNeueLT Std Blk" pitchFamily="34" charset="0"/>
        </a:defRPr>
      </a:lvl5pPr>
      <a:lvl6pPr marL="457189" algn="l" rtl="0" fontAlgn="base">
        <a:spcBef>
          <a:spcPct val="0"/>
        </a:spcBef>
        <a:spcAft>
          <a:spcPct val="0"/>
        </a:spcAft>
        <a:defRPr sz="4400">
          <a:solidFill>
            <a:schemeClr val="tx2"/>
          </a:solidFill>
          <a:latin typeface="Futura" charset="0"/>
        </a:defRPr>
      </a:lvl6pPr>
      <a:lvl7pPr marL="914377" algn="l" rtl="0" fontAlgn="base">
        <a:spcBef>
          <a:spcPct val="0"/>
        </a:spcBef>
        <a:spcAft>
          <a:spcPct val="0"/>
        </a:spcAft>
        <a:defRPr sz="4400">
          <a:solidFill>
            <a:schemeClr val="tx2"/>
          </a:solidFill>
          <a:latin typeface="Futura" charset="0"/>
        </a:defRPr>
      </a:lvl7pPr>
      <a:lvl8pPr marL="1371566" algn="l" rtl="0" fontAlgn="base">
        <a:spcBef>
          <a:spcPct val="0"/>
        </a:spcBef>
        <a:spcAft>
          <a:spcPct val="0"/>
        </a:spcAft>
        <a:defRPr sz="4400">
          <a:solidFill>
            <a:schemeClr val="tx2"/>
          </a:solidFill>
          <a:latin typeface="Futura" charset="0"/>
        </a:defRPr>
      </a:lvl8pPr>
      <a:lvl9pPr marL="1828754" algn="l" rtl="0" fontAlgn="base">
        <a:spcBef>
          <a:spcPct val="0"/>
        </a:spcBef>
        <a:spcAft>
          <a:spcPct val="0"/>
        </a:spcAft>
        <a:defRPr sz="4400">
          <a:solidFill>
            <a:schemeClr val="tx2"/>
          </a:solidFill>
          <a:latin typeface="Futura" charset="0"/>
        </a:defRPr>
      </a:lvl9pPr>
    </p:titleStyle>
    <p:bodyStyle>
      <a:lvl1pPr marL="342891" indent="-342891" algn="l" rtl="0" eaLnBrk="0" fontAlgn="base" hangingPunct="0">
        <a:spcBef>
          <a:spcPct val="20000"/>
        </a:spcBef>
        <a:spcAft>
          <a:spcPct val="0"/>
        </a:spcAft>
        <a:defRPr sz="2800" b="1">
          <a:solidFill>
            <a:srgbClr val="626262"/>
          </a:solidFill>
          <a:latin typeface="DIN" panose="02000503040000020003" pitchFamily="2" charset="0"/>
          <a:ea typeface="DIN" panose="02000503040000020003" pitchFamily="2" charset="0"/>
          <a:cs typeface="DIN" panose="02000503040000020003" pitchFamily="2" charset="0"/>
        </a:defRPr>
      </a:lvl1pPr>
      <a:lvl2pPr marL="742932" indent="-285744" algn="l" rtl="0" eaLnBrk="0" fontAlgn="base" hangingPunct="0">
        <a:spcBef>
          <a:spcPct val="20000"/>
        </a:spcBef>
        <a:spcAft>
          <a:spcPct val="0"/>
        </a:spcAft>
        <a:buClr>
          <a:srgbClr val="0067AC"/>
        </a:buClr>
        <a:buFont typeface="Wingdings" panose="05000000000000000000" pitchFamily="2" charset="2"/>
        <a:buChar char="§"/>
        <a:defRPr sz="2000">
          <a:solidFill>
            <a:schemeClr val="accent6"/>
          </a:solidFill>
          <a:latin typeface="DIN" panose="02000503040000020003" pitchFamily="2" charset="0"/>
          <a:ea typeface="DIN" panose="02000503040000020003" pitchFamily="2" charset="0"/>
          <a:cs typeface="DIN" panose="02000503040000020003" pitchFamily="2" charset="0"/>
        </a:defRPr>
      </a:lvl2pPr>
      <a:lvl3pPr marL="1200121" indent="-285744" algn="l" rtl="0" eaLnBrk="0" fontAlgn="base" hangingPunct="0">
        <a:spcBef>
          <a:spcPct val="20000"/>
        </a:spcBef>
        <a:spcAft>
          <a:spcPct val="0"/>
        </a:spcAft>
        <a:buClr>
          <a:srgbClr val="0067AC"/>
        </a:buClr>
        <a:buFont typeface="Arial" panose="020B0604020202020204" pitchFamily="34" charset="0"/>
        <a:buChar char="•"/>
        <a:defRPr sz="2000">
          <a:solidFill>
            <a:schemeClr val="accent6"/>
          </a:solidFill>
          <a:latin typeface="DIN" panose="02000503040000020003" pitchFamily="2" charset="0"/>
          <a:ea typeface="DIN" panose="02000503040000020003" pitchFamily="2" charset="0"/>
          <a:cs typeface="DIN" panose="02000503040000020003" pitchFamily="2" charset="0"/>
        </a:defRPr>
      </a:lvl3pPr>
      <a:lvl4pPr marL="1600160" indent="-228594" algn="l" rtl="0" eaLnBrk="0" fontAlgn="base" hangingPunct="0">
        <a:spcBef>
          <a:spcPct val="20000"/>
        </a:spcBef>
        <a:spcAft>
          <a:spcPct val="0"/>
        </a:spcAft>
        <a:buClr>
          <a:srgbClr val="0067AC"/>
        </a:buClr>
        <a:buFont typeface="Wingdings" panose="05000000000000000000" pitchFamily="2" charset="2"/>
        <a:buChar char="§"/>
        <a:defRPr sz="2000">
          <a:solidFill>
            <a:schemeClr val="accent6"/>
          </a:solidFill>
          <a:latin typeface="DIN" panose="02000503040000020003" pitchFamily="2" charset="0"/>
          <a:ea typeface="DIN" panose="02000503040000020003" pitchFamily="2" charset="0"/>
          <a:cs typeface="DIN" panose="02000503040000020003" pitchFamily="2" charset="0"/>
        </a:defRPr>
      </a:lvl4pPr>
      <a:lvl5pPr marL="2057349" indent="-228594" algn="l" rtl="0" eaLnBrk="0" fontAlgn="base" hangingPunct="0">
        <a:spcBef>
          <a:spcPct val="20000"/>
        </a:spcBef>
        <a:spcAft>
          <a:spcPct val="0"/>
        </a:spcAft>
        <a:buClr>
          <a:srgbClr val="0067AC"/>
        </a:buClr>
        <a:buFont typeface="Arial" panose="020B0604020202020204" pitchFamily="34" charset="0"/>
        <a:buChar char="•"/>
        <a:defRPr sz="2000">
          <a:solidFill>
            <a:schemeClr val="accent6"/>
          </a:solidFill>
          <a:latin typeface="DIN" panose="02000503040000020003" pitchFamily="2" charset="0"/>
          <a:ea typeface="DIN" panose="02000503040000020003" pitchFamily="2" charset="0"/>
          <a:cs typeface="DIN" panose="02000503040000020003" pitchFamily="2" charset="0"/>
        </a:defRPr>
      </a:lvl5pPr>
      <a:lvl6pPr marL="2514537" indent="-228594" algn="l" rtl="0" fontAlgn="base">
        <a:spcBef>
          <a:spcPct val="20000"/>
        </a:spcBef>
        <a:spcAft>
          <a:spcPct val="0"/>
        </a:spcAft>
        <a:buChar char="»"/>
        <a:defRPr sz="2000">
          <a:solidFill>
            <a:schemeClr val="tx1"/>
          </a:solidFill>
          <a:latin typeface="+mn-lt"/>
        </a:defRPr>
      </a:lvl6pPr>
      <a:lvl7pPr marL="2971726" indent="-228594" algn="l" rtl="0" fontAlgn="base">
        <a:spcBef>
          <a:spcPct val="20000"/>
        </a:spcBef>
        <a:spcAft>
          <a:spcPct val="0"/>
        </a:spcAft>
        <a:buChar char="»"/>
        <a:defRPr sz="2000">
          <a:solidFill>
            <a:schemeClr val="tx1"/>
          </a:solidFill>
          <a:latin typeface="+mn-lt"/>
        </a:defRPr>
      </a:lvl7pPr>
      <a:lvl8pPr marL="3428914" indent="-228594" algn="l" rtl="0" fontAlgn="base">
        <a:spcBef>
          <a:spcPct val="20000"/>
        </a:spcBef>
        <a:spcAft>
          <a:spcPct val="0"/>
        </a:spcAft>
        <a:buChar char="»"/>
        <a:defRPr sz="2000">
          <a:solidFill>
            <a:schemeClr val="tx1"/>
          </a:solidFill>
          <a:latin typeface="+mn-lt"/>
        </a:defRPr>
      </a:lvl8pPr>
      <a:lvl9pPr marL="3886103" indent="-228594"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hyperlink" Target="https://www.faa.gov/regulations_policies/orders_notices/index.cfm/go/document.current/documentnumber/1050.1" TargetMode="External"/><Relationship Id="rId2" Type="http://schemas.openxmlformats.org/officeDocument/2006/relationships/notesSlide" Target="../notesSlides/notesSlide22.xml"/><Relationship Id="rId1" Type="http://schemas.openxmlformats.org/officeDocument/2006/relationships/slideLayout" Target="../slideLayouts/slideLayout4.xml"/><Relationship Id="rId5" Type="http://schemas.openxmlformats.org/officeDocument/2006/relationships/hyperlink" Target="https://ceq.doe.gov/index.html" TargetMode="External"/><Relationship Id="rId4" Type="http://schemas.openxmlformats.org/officeDocument/2006/relationships/hyperlink" Target="https://www.faa.gov/about/office_org/headquarters_offices/apl/environ_policy_guidance/policy/faa_nepa_order/desk_ref"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hyperlink" Target="https://www.faa.gov/faq/what-are-levels-environmental-review-faa-considers-they-follow-nepa" TargetMode="External"/><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hyperlink" Target="https://www.faa.gov/airports/central/environmental/catex" TargetMode="External"/><Relationship Id="rId4" Type="http://schemas.openxmlformats.org/officeDocument/2006/relationships/hyperlink" Target="https://www.faa.gov/faq/how-does-faa-do-environmental-review"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B5D4F-EAEC-4974-A457-F74629051964}"/>
              </a:ext>
            </a:extLst>
          </p:cNvPr>
          <p:cNvSpPr>
            <a:spLocks noGrp="1"/>
          </p:cNvSpPr>
          <p:nvPr>
            <p:ph type="title"/>
          </p:nvPr>
        </p:nvSpPr>
        <p:spPr>
          <a:xfrm>
            <a:off x="5502441" y="1373447"/>
            <a:ext cx="6350891" cy="1031087"/>
          </a:xfrm>
        </p:spPr>
        <p:txBody>
          <a:bodyPr/>
          <a:lstStyle/>
          <a:p>
            <a:r>
              <a:rPr lang="en-US" sz="3600" b="1" dirty="0">
                <a:cs typeface="Arial" panose="020B0604020202020204" pitchFamily="34" charset="0"/>
              </a:rPr>
              <a:t>ACRP WebResource 21: Environmental Stewardship and Compliance Training for Airport Employees</a:t>
            </a:r>
            <a:endParaRPr lang="en-US" sz="3600" dirty="0">
              <a:latin typeface="DIN" panose="02000503040000020003" pitchFamily="2" charset="0"/>
            </a:endParaRPr>
          </a:p>
        </p:txBody>
      </p:sp>
      <p:sp>
        <p:nvSpPr>
          <p:cNvPr id="6" name="Text Placeholder 5">
            <a:extLst>
              <a:ext uri="{FF2B5EF4-FFF2-40B4-BE49-F238E27FC236}">
                <a16:creationId xmlns:a16="http://schemas.microsoft.com/office/drawing/2014/main" id="{40340C70-236B-41F5-BC61-7DB0CB93D05C}"/>
              </a:ext>
            </a:extLst>
          </p:cNvPr>
          <p:cNvSpPr>
            <a:spLocks noGrp="1"/>
          </p:cNvSpPr>
          <p:nvPr>
            <p:ph type="body" sz="quarter" idx="4294967295"/>
          </p:nvPr>
        </p:nvSpPr>
        <p:spPr>
          <a:xfrm>
            <a:off x="6968065" y="3014802"/>
            <a:ext cx="4885267" cy="645313"/>
          </a:xfrm>
        </p:spPr>
        <p:txBody>
          <a:bodyPr/>
          <a:lstStyle/>
          <a:p>
            <a:pPr algn="r"/>
            <a:r>
              <a:rPr lang="en-US" dirty="0">
                <a:solidFill>
                  <a:schemeClr val="accent6"/>
                </a:solidFill>
              </a:rPr>
              <a:t>NEPA 101 Training Course</a:t>
            </a:r>
          </a:p>
        </p:txBody>
      </p:sp>
    </p:spTree>
    <p:extLst>
      <p:ext uri="{BB962C8B-B14F-4D97-AF65-F5344CB8AC3E}">
        <p14:creationId xmlns:p14="http://schemas.microsoft.com/office/powerpoint/2010/main" val="42804335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62E0763-E681-4341-9C25-409D5B335222}"/>
              </a:ext>
            </a:extLst>
          </p:cNvPr>
          <p:cNvSpPr>
            <a:spLocks noGrp="1"/>
          </p:cNvSpPr>
          <p:nvPr>
            <p:ph type="title"/>
          </p:nvPr>
        </p:nvSpPr>
        <p:spPr/>
        <p:txBody>
          <a:bodyPr/>
          <a:lstStyle/>
          <a:p>
            <a:r>
              <a:rPr lang="en-US" dirty="0">
                <a:solidFill>
                  <a:schemeClr val="tx1"/>
                </a:solidFill>
              </a:rPr>
              <a:t>Environmental Assessments</a:t>
            </a:r>
          </a:p>
        </p:txBody>
      </p:sp>
      <p:sp>
        <p:nvSpPr>
          <p:cNvPr id="6" name="Text Placeholder 5">
            <a:extLst>
              <a:ext uri="{FF2B5EF4-FFF2-40B4-BE49-F238E27FC236}">
                <a16:creationId xmlns:a16="http://schemas.microsoft.com/office/drawing/2014/main" id="{B83D7DE2-286B-4F95-BEFB-C10065E7141D}"/>
              </a:ext>
            </a:extLst>
          </p:cNvPr>
          <p:cNvSpPr>
            <a:spLocks noGrp="1"/>
          </p:cNvSpPr>
          <p:nvPr>
            <p:ph type="body" sz="quarter" idx="10"/>
          </p:nvPr>
        </p:nvSpPr>
        <p:spPr>
          <a:xfrm>
            <a:off x="609600" y="1368649"/>
            <a:ext cx="10752083" cy="4448890"/>
          </a:xfrm>
        </p:spPr>
        <p:txBody>
          <a:bodyPr/>
          <a:lstStyle/>
          <a:p>
            <a:pPr marR="0" lvl="0">
              <a:lnSpc>
                <a:spcPct val="107000"/>
              </a:lnSpc>
              <a:spcBef>
                <a:spcPts val="0"/>
              </a:spcBef>
              <a:spcAft>
                <a:spcPts val="600"/>
              </a:spcAft>
            </a:pPr>
            <a:r>
              <a:rPr lang="en-US" sz="2000" dirty="0">
                <a:solidFill>
                  <a:schemeClr val="accent6"/>
                </a:solidFill>
                <a:effectLst/>
                <a:latin typeface="+mn-lt"/>
                <a:ea typeface="Calibri" panose="020F0502020204030204" pitchFamily="34" charset="0"/>
                <a:cs typeface="Times New Roman" panose="02020603050405020304" pitchFamily="18" charset="0"/>
              </a:rPr>
              <a:t>An Environmental Assessment (EA) is often required:</a:t>
            </a:r>
          </a:p>
          <a:p>
            <a:pPr marL="342900" marR="0" lvl="0" indent="-342900">
              <a:lnSpc>
                <a:spcPct val="107000"/>
              </a:lnSpc>
              <a:spcBef>
                <a:spcPts val="0"/>
              </a:spcBef>
              <a:spcAft>
                <a:spcPts val="600"/>
              </a:spcAft>
              <a:buFont typeface="Arial" panose="020B0604020202020204" pitchFamily="34" charset="0"/>
              <a:buChar char="•"/>
            </a:pPr>
            <a:r>
              <a:rPr lang="en-US" sz="2000" dirty="0">
                <a:solidFill>
                  <a:schemeClr val="accent6"/>
                </a:solidFill>
                <a:effectLst/>
                <a:latin typeface="+mn-lt"/>
                <a:ea typeface="Calibri" panose="020F0502020204030204" pitchFamily="34" charset="0"/>
                <a:cs typeface="Times New Roman" panose="02020603050405020304" pitchFamily="18" charset="0"/>
              </a:rPr>
              <a:t>If potential impacts are undetermined and need additional analysis</a:t>
            </a:r>
          </a:p>
          <a:p>
            <a:pPr marL="342900" marR="0" lvl="0" indent="-342900">
              <a:lnSpc>
                <a:spcPct val="107000"/>
              </a:lnSpc>
              <a:spcBef>
                <a:spcPts val="0"/>
              </a:spcBef>
              <a:spcAft>
                <a:spcPts val="600"/>
              </a:spcAft>
              <a:buFont typeface="Arial" panose="020B0604020202020204" pitchFamily="34" charset="0"/>
              <a:buChar char="•"/>
            </a:pPr>
            <a:r>
              <a:rPr lang="en-US" sz="2000" dirty="0">
                <a:solidFill>
                  <a:schemeClr val="accent6"/>
                </a:solidFill>
                <a:effectLst/>
                <a:latin typeface="+mn-lt"/>
                <a:ea typeface="Calibri" panose="020F0502020204030204" pitchFamily="34" charset="0"/>
                <a:cs typeface="Times New Roman" panose="02020603050405020304" pitchFamily="18" charset="0"/>
              </a:rPr>
              <a:t>If a project is not included on the categorically excluded list in FAA Order 1050.1</a:t>
            </a:r>
          </a:p>
          <a:p>
            <a:pPr marL="342900" marR="0" lvl="0" indent="-342900">
              <a:lnSpc>
                <a:spcPct val="107000"/>
              </a:lnSpc>
              <a:spcBef>
                <a:spcPts val="0"/>
              </a:spcBef>
              <a:spcAft>
                <a:spcPts val="600"/>
              </a:spcAft>
              <a:buFont typeface="Arial" panose="020B0604020202020204" pitchFamily="34" charset="0"/>
              <a:buChar char="•"/>
            </a:pPr>
            <a:r>
              <a:rPr lang="en-US" sz="2000" dirty="0">
                <a:solidFill>
                  <a:schemeClr val="accent6"/>
                </a:solidFill>
                <a:latin typeface="+mn-lt"/>
                <a:ea typeface="Calibri" panose="020F0502020204030204" pitchFamily="34" charset="0"/>
                <a:cs typeface="Times New Roman" panose="02020603050405020304" pitchFamily="18" charset="0"/>
              </a:rPr>
              <a:t>If a project is categorically excluded but there are one or more extraordinary circumstances</a:t>
            </a:r>
            <a:endParaRPr lang="en-US" sz="2000" dirty="0">
              <a:solidFill>
                <a:schemeClr val="accent6"/>
              </a:solidFill>
              <a:effectLst/>
              <a:latin typeface="+mn-lt"/>
              <a:ea typeface="Calibri" panose="020F0502020204030204" pitchFamily="34" charset="0"/>
              <a:cs typeface="Times New Roman" panose="02020603050405020304" pitchFamily="18" charset="0"/>
            </a:endParaRPr>
          </a:p>
          <a:p>
            <a:pPr marR="0" lvl="0">
              <a:lnSpc>
                <a:spcPct val="107000"/>
              </a:lnSpc>
              <a:spcBef>
                <a:spcPts val="0"/>
              </a:spcBef>
              <a:spcAft>
                <a:spcPts val="600"/>
              </a:spcAft>
            </a:pPr>
            <a:r>
              <a:rPr lang="en-US" sz="2000" dirty="0">
                <a:solidFill>
                  <a:schemeClr val="accent6"/>
                </a:solidFill>
                <a:effectLst/>
                <a:latin typeface="+mn-lt"/>
                <a:ea typeface="Calibri" panose="020F0502020204030204" pitchFamily="34" charset="0"/>
                <a:cs typeface="Times New Roman" panose="02020603050405020304" pitchFamily="18" charset="0"/>
              </a:rPr>
              <a:t>FAA Order 1050.1 provides a full list of projects that typically require an EA. </a:t>
            </a:r>
            <a:r>
              <a:rPr lang="en-US" sz="2000" dirty="0">
                <a:solidFill>
                  <a:schemeClr val="accent6"/>
                </a:solidFill>
                <a:latin typeface="+mn-lt"/>
                <a:ea typeface="Calibri" panose="020F0502020204030204" pitchFamily="34" charset="0"/>
                <a:cs typeface="Times New Roman" panose="02020603050405020304" pitchFamily="18" charset="0"/>
              </a:rPr>
              <a:t>E</a:t>
            </a:r>
            <a:r>
              <a:rPr lang="en-US" sz="2000" dirty="0">
                <a:solidFill>
                  <a:schemeClr val="accent6"/>
                </a:solidFill>
                <a:effectLst/>
                <a:latin typeface="+mn-lt"/>
                <a:ea typeface="Calibri" panose="020F0502020204030204" pitchFamily="34" charset="0"/>
                <a:cs typeface="Times New Roman" panose="02020603050405020304" pitchFamily="18" charset="0"/>
              </a:rPr>
              <a:t>xamples include:</a:t>
            </a:r>
          </a:p>
          <a:p>
            <a:pPr marL="457200" indent="-457200">
              <a:lnSpc>
                <a:spcPct val="107000"/>
              </a:lnSpc>
              <a:spcBef>
                <a:spcPts val="0"/>
              </a:spcBef>
              <a:spcAft>
                <a:spcPts val="600"/>
              </a:spcAft>
              <a:buFont typeface="Arial" panose="020B0604020202020204" pitchFamily="34" charset="0"/>
              <a:buChar char="•"/>
            </a:pPr>
            <a:r>
              <a:rPr lang="en-US" sz="2000" dirty="0">
                <a:solidFill>
                  <a:schemeClr val="accent6"/>
                </a:solidFill>
                <a:effectLst/>
                <a:latin typeface="+mn-lt"/>
                <a:ea typeface="Calibri" panose="020F0502020204030204" pitchFamily="34" charset="0"/>
                <a:cs typeface="Times New Roman" panose="02020603050405020304" pitchFamily="18" charset="0"/>
              </a:rPr>
              <a:t>Location of a new airport that would serve only general aviation </a:t>
            </a:r>
          </a:p>
          <a:p>
            <a:pPr marL="457200" indent="-457200">
              <a:lnSpc>
                <a:spcPct val="107000"/>
              </a:lnSpc>
              <a:spcBef>
                <a:spcPts val="0"/>
              </a:spcBef>
              <a:spcAft>
                <a:spcPts val="600"/>
              </a:spcAft>
              <a:buFont typeface="Arial" panose="020B0604020202020204" pitchFamily="34" charset="0"/>
              <a:buChar char="•"/>
            </a:pPr>
            <a:r>
              <a:rPr lang="en-US" sz="2000" dirty="0">
                <a:solidFill>
                  <a:schemeClr val="accent6"/>
                </a:solidFill>
                <a:effectLst/>
                <a:latin typeface="+mn-lt"/>
                <a:ea typeface="Calibri" panose="020F0502020204030204" pitchFamily="34" charset="0"/>
                <a:cs typeface="Times New Roman" panose="02020603050405020304" pitchFamily="18" charset="0"/>
              </a:rPr>
              <a:t>Location of a new commercial service airport that would not be located in a Metropolitan Statistical Area (MSA)</a:t>
            </a:r>
          </a:p>
          <a:p>
            <a:pPr marL="457200" indent="-457200">
              <a:lnSpc>
                <a:spcPct val="107000"/>
              </a:lnSpc>
              <a:spcBef>
                <a:spcPts val="0"/>
              </a:spcBef>
              <a:spcAft>
                <a:spcPts val="600"/>
              </a:spcAft>
              <a:buFont typeface="Arial" panose="020B0604020202020204" pitchFamily="34" charset="0"/>
              <a:buChar char="•"/>
            </a:pPr>
            <a:r>
              <a:rPr lang="en-US" sz="2000" dirty="0">
                <a:solidFill>
                  <a:schemeClr val="accent6"/>
                </a:solidFill>
                <a:effectLst/>
                <a:latin typeface="+mn-lt"/>
                <a:ea typeface="Calibri" panose="020F0502020204030204" pitchFamily="34" charset="0"/>
                <a:cs typeface="Times New Roman" panose="02020603050405020304" pitchFamily="18" charset="0"/>
              </a:rPr>
              <a:t>A new runway at an existing airport that is not located in an MSA </a:t>
            </a:r>
          </a:p>
          <a:p>
            <a:pPr marL="457200" indent="-457200">
              <a:lnSpc>
                <a:spcPct val="107000"/>
              </a:lnSpc>
              <a:spcBef>
                <a:spcPts val="0"/>
              </a:spcBef>
              <a:spcAft>
                <a:spcPts val="600"/>
              </a:spcAft>
              <a:buFont typeface="Arial" panose="020B0604020202020204" pitchFamily="34" charset="0"/>
              <a:buChar char="•"/>
            </a:pPr>
            <a:r>
              <a:rPr lang="en-US" sz="2000" dirty="0">
                <a:solidFill>
                  <a:schemeClr val="accent6"/>
                </a:solidFill>
                <a:effectLst/>
                <a:latin typeface="+mn-lt"/>
                <a:ea typeface="Calibri" panose="020F0502020204030204" pitchFamily="34" charset="0"/>
                <a:cs typeface="Times New Roman" panose="02020603050405020304" pitchFamily="18" charset="0"/>
              </a:rPr>
              <a:t>Runway strengthening that has the potential to significantly increase off-airport noise impacts</a:t>
            </a:r>
            <a:endParaRPr lang="en-US" sz="2000" dirty="0">
              <a:solidFill>
                <a:schemeClr val="accent6"/>
              </a:solidFill>
            </a:endParaRPr>
          </a:p>
        </p:txBody>
      </p:sp>
      <p:sp>
        <p:nvSpPr>
          <p:cNvPr id="2" name="TextBox 1">
            <a:extLst>
              <a:ext uri="{FF2B5EF4-FFF2-40B4-BE49-F238E27FC236}">
                <a16:creationId xmlns:a16="http://schemas.microsoft.com/office/drawing/2014/main" id="{B8F20833-DFB5-A7B0-B4FD-699B37AF778C}"/>
              </a:ext>
            </a:extLst>
          </p:cNvPr>
          <p:cNvSpPr txBox="1"/>
          <p:nvPr/>
        </p:nvSpPr>
        <p:spPr>
          <a:xfrm>
            <a:off x="2720327" y="5652076"/>
            <a:ext cx="9471673" cy="553998"/>
          </a:xfrm>
          <a:prstGeom prst="rect">
            <a:avLst/>
          </a:prstGeom>
          <a:noFill/>
        </p:spPr>
        <p:txBody>
          <a:bodyPr wrap="square" rtlCol="0">
            <a:spAutoFit/>
          </a:bodyPr>
          <a:lstStyle/>
          <a:p>
            <a:r>
              <a:rPr lang="en-US" sz="1000" dirty="0">
                <a:solidFill>
                  <a:schemeClr val="accent6"/>
                </a:solidFill>
              </a:rPr>
              <a:t>Source:</a:t>
            </a:r>
            <a:r>
              <a:rPr lang="en-US" sz="1000" i="1" dirty="0">
                <a:solidFill>
                  <a:schemeClr val="accent6"/>
                </a:solidFill>
              </a:rPr>
              <a:t> </a:t>
            </a:r>
            <a:r>
              <a:rPr lang="en-US" sz="1000" dirty="0">
                <a:solidFill>
                  <a:schemeClr val="accent6"/>
                </a:solidFill>
              </a:rPr>
              <a:t>Willkie, W. et al. 2020. </a:t>
            </a:r>
            <a:r>
              <a:rPr lang="en-US" sz="1000" i="1" dirty="0">
                <a:solidFill>
                  <a:schemeClr val="accent6"/>
                </a:solidFill>
              </a:rPr>
              <a:t>ACRP Research Report 211: Guidance for Using the Interactive Tool for Understanding NEPA at General Aviation Airports. </a:t>
            </a:r>
            <a:r>
              <a:rPr lang="en-US" sz="1000" dirty="0">
                <a:solidFill>
                  <a:schemeClr val="accent6"/>
                </a:solidFill>
              </a:rPr>
              <a:t>Transportation Research Board, Washington, D.C. http://nap.nationalacademies.org/25735</a:t>
            </a:r>
          </a:p>
          <a:p>
            <a:endParaRPr lang="en-US" sz="1000" dirty="0">
              <a:solidFill>
                <a:schemeClr val="accent6"/>
              </a:solidFill>
            </a:endParaRPr>
          </a:p>
        </p:txBody>
      </p:sp>
    </p:spTree>
    <p:extLst>
      <p:ext uri="{BB962C8B-B14F-4D97-AF65-F5344CB8AC3E}">
        <p14:creationId xmlns:p14="http://schemas.microsoft.com/office/powerpoint/2010/main" val="39033259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62E0763-E681-4341-9C25-409D5B335222}"/>
              </a:ext>
            </a:extLst>
          </p:cNvPr>
          <p:cNvSpPr>
            <a:spLocks noGrp="1"/>
          </p:cNvSpPr>
          <p:nvPr>
            <p:ph type="title"/>
          </p:nvPr>
        </p:nvSpPr>
        <p:spPr/>
        <p:txBody>
          <a:bodyPr/>
          <a:lstStyle/>
          <a:p>
            <a:r>
              <a:rPr lang="en-US" dirty="0">
                <a:solidFill>
                  <a:schemeClr val="tx1"/>
                </a:solidFill>
              </a:rPr>
              <a:t>Environmental Impact Statements</a:t>
            </a:r>
          </a:p>
        </p:txBody>
      </p:sp>
      <p:sp>
        <p:nvSpPr>
          <p:cNvPr id="6" name="Text Placeholder 5">
            <a:extLst>
              <a:ext uri="{FF2B5EF4-FFF2-40B4-BE49-F238E27FC236}">
                <a16:creationId xmlns:a16="http://schemas.microsoft.com/office/drawing/2014/main" id="{B83D7DE2-286B-4F95-BEFB-C10065E7141D}"/>
              </a:ext>
            </a:extLst>
          </p:cNvPr>
          <p:cNvSpPr>
            <a:spLocks noGrp="1"/>
          </p:cNvSpPr>
          <p:nvPr>
            <p:ph type="body" sz="quarter" idx="10"/>
          </p:nvPr>
        </p:nvSpPr>
        <p:spPr>
          <a:xfrm>
            <a:off x="609600" y="1447800"/>
            <a:ext cx="10602482" cy="4572000"/>
          </a:xfrm>
        </p:spPr>
        <p:txBody>
          <a:bodyPr/>
          <a:lstStyle/>
          <a:p>
            <a:pPr marR="0" lvl="0">
              <a:lnSpc>
                <a:spcPct val="107000"/>
              </a:lnSpc>
              <a:spcBef>
                <a:spcPts val="0"/>
              </a:spcBef>
              <a:spcAft>
                <a:spcPts val="600"/>
              </a:spcAft>
            </a:pPr>
            <a:r>
              <a:rPr lang="en-US" sz="2000" dirty="0">
                <a:solidFill>
                  <a:schemeClr val="accent6"/>
                </a:solidFill>
                <a:effectLst/>
                <a:latin typeface="+mn-lt"/>
                <a:ea typeface="Calibri" panose="020F0502020204030204" pitchFamily="34" charset="0"/>
                <a:cs typeface="Times New Roman" panose="02020603050405020304" pitchFamily="18" charset="0"/>
              </a:rPr>
              <a:t>Proposed actions that have significant en</a:t>
            </a:r>
            <a:r>
              <a:rPr lang="en-US" sz="2000" dirty="0">
                <a:solidFill>
                  <a:schemeClr val="accent6"/>
                </a:solidFill>
                <a:latin typeface="+mn-lt"/>
                <a:ea typeface="Calibri" panose="020F0502020204030204" pitchFamily="34" charset="0"/>
                <a:cs typeface="Times New Roman" panose="02020603050405020304" pitchFamily="18" charset="0"/>
              </a:rPr>
              <a:t>vironmental impacts and mitigation measures that would not reduce impacts below significant levels require an E</a:t>
            </a:r>
            <a:r>
              <a:rPr lang="en-US" sz="2000" dirty="0">
                <a:solidFill>
                  <a:schemeClr val="accent6"/>
                </a:solidFill>
                <a:effectLst/>
                <a:latin typeface="+mn-lt"/>
                <a:ea typeface="Calibri" panose="020F0502020204030204" pitchFamily="34" charset="0"/>
                <a:cs typeface="Times New Roman" panose="02020603050405020304" pitchFamily="18" charset="0"/>
              </a:rPr>
              <a:t>nvironmental Impact Statement (EIS).</a:t>
            </a:r>
          </a:p>
          <a:p>
            <a:pPr marL="342900" marR="0" lvl="0" indent="-342900">
              <a:lnSpc>
                <a:spcPct val="107000"/>
              </a:lnSpc>
              <a:spcBef>
                <a:spcPts val="0"/>
              </a:spcBef>
              <a:spcAft>
                <a:spcPts val="600"/>
              </a:spcAft>
              <a:buFont typeface="Arial" panose="020B0604020202020204" pitchFamily="34" charset="0"/>
              <a:buChar char="•"/>
            </a:pPr>
            <a:r>
              <a:rPr lang="en-US" sz="2000" dirty="0">
                <a:solidFill>
                  <a:schemeClr val="accent6"/>
                </a:solidFill>
                <a:effectLst/>
                <a:latin typeface="+mn-lt"/>
                <a:ea typeface="Calibri" panose="020F0502020204030204" pitchFamily="34" charset="0"/>
                <a:cs typeface="Times New Roman" panose="02020603050405020304" pitchFamily="18" charset="0"/>
              </a:rPr>
              <a:t>An EIS is </a:t>
            </a:r>
            <a:r>
              <a:rPr lang="en-US" sz="2000" dirty="0">
                <a:solidFill>
                  <a:schemeClr val="accent6"/>
                </a:solidFill>
                <a:latin typeface="+mn-lt"/>
                <a:ea typeface="Calibri" panose="020F0502020204030204" pitchFamily="34" charset="0"/>
                <a:cs typeface="Times New Roman" panose="02020603050405020304" pitchFamily="18" charset="0"/>
              </a:rPr>
              <a:t>required if</a:t>
            </a:r>
            <a:r>
              <a:rPr lang="en-US" sz="2000" dirty="0">
                <a:solidFill>
                  <a:schemeClr val="accent6"/>
                </a:solidFill>
                <a:effectLst/>
                <a:latin typeface="+mn-lt"/>
                <a:ea typeface="Calibri" panose="020F0502020204030204" pitchFamily="34" charset="0"/>
                <a:cs typeface="Times New Roman" panose="02020603050405020304" pitchFamily="18" charset="0"/>
              </a:rPr>
              <a:t> a proposed action will significantly affect the quality of the human environment</a:t>
            </a:r>
          </a:p>
          <a:p>
            <a:pPr marL="342900" marR="0" lvl="0" indent="-342900">
              <a:lnSpc>
                <a:spcPct val="107000"/>
              </a:lnSpc>
              <a:spcBef>
                <a:spcPts val="0"/>
              </a:spcBef>
              <a:spcAft>
                <a:spcPts val="600"/>
              </a:spcAft>
              <a:buFont typeface="Arial" panose="020B0604020202020204" pitchFamily="34" charset="0"/>
              <a:buChar char="•"/>
            </a:pPr>
            <a:r>
              <a:rPr lang="en-US" sz="2000" dirty="0">
                <a:solidFill>
                  <a:schemeClr val="accent6"/>
                </a:solidFill>
                <a:effectLst/>
                <a:latin typeface="+mn-lt"/>
                <a:ea typeface="Calibri" panose="020F0502020204030204" pitchFamily="34" charset="0"/>
                <a:cs typeface="Times New Roman" panose="02020603050405020304" pitchFamily="18" charset="0"/>
              </a:rPr>
              <a:t>An EIS is often triggered by major projects in a metropolitan area (new airport, new runway, etc.)</a:t>
            </a:r>
          </a:p>
          <a:p>
            <a:pPr marL="342900" marR="0" lvl="0" indent="-342900">
              <a:lnSpc>
                <a:spcPct val="107000"/>
              </a:lnSpc>
              <a:spcBef>
                <a:spcPts val="0"/>
              </a:spcBef>
              <a:spcAft>
                <a:spcPts val="600"/>
              </a:spcAft>
              <a:buFont typeface="Arial" panose="020B0604020202020204" pitchFamily="34" charset="0"/>
              <a:buChar char="•"/>
            </a:pPr>
            <a:r>
              <a:rPr lang="en-US" sz="2000" dirty="0">
                <a:solidFill>
                  <a:schemeClr val="accent6"/>
                </a:solidFill>
                <a:effectLst/>
                <a:latin typeface="+mn-lt"/>
                <a:ea typeface="Calibri" panose="020F0502020204030204" pitchFamily="34" charset="0"/>
                <a:cs typeface="Times New Roman" panose="02020603050405020304" pitchFamily="18" charset="0"/>
              </a:rPr>
              <a:t>FAA is responsible for the preparation of an EIS</a:t>
            </a:r>
          </a:p>
          <a:p>
            <a:pPr marL="342900" marR="0" lvl="0" indent="-342900">
              <a:lnSpc>
                <a:spcPct val="107000"/>
              </a:lnSpc>
              <a:spcBef>
                <a:spcPts val="0"/>
              </a:spcBef>
              <a:spcAft>
                <a:spcPts val="0"/>
              </a:spcAft>
              <a:buFont typeface="Symbol" panose="05050102010706020507" pitchFamily="18" charset="2"/>
              <a:buChar char=""/>
            </a:pPr>
            <a:endParaRPr lang="en-US" sz="2000" dirty="0">
              <a:solidFill>
                <a:schemeClr val="accent6"/>
              </a:solidFill>
              <a:effectLst/>
              <a:latin typeface="+mn-lt"/>
              <a:ea typeface="Calibri" panose="020F0502020204030204" pitchFamily="34" charset="0"/>
              <a:cs typeface="Times New Roman" panose="02020603050405020304" pitchFamily="18" charset="0"/>
            </a:endParaRPr>
          </a:p>
          <a:p>
            <a:endParaRPr lang="en-US" sz="2000" dirty="0">
              <a:solidFill>
                <a:schemeClr val="accent6"/>
              </a:solidFill>
            </a:endParaRPr>
          </a:p>
        </p:txBody>
      </p:sp>
      <p:sp>
        <p:nvSpPr>
          <p:cNvPr id="2" name="TextBox 1">
            <a:extLst>
              <a:ext uri="{FF2B5EF4-FFF2-40B4-BE49-F238E27FC236}">
                <a16:creationId xmlns:a16="http://schemas.microsoft.com/office/drawing/2014/main" id="{B8F20833-DFB5-A7B0-B4FD-699B37AF778C}"/>
              </a:ext>
            </a:extLst>
          </p:cNvPr>
          <p:cNvSpPr txBox="1"/>
          <p:nvPr/>
        </p:nvSpPr>
        <p:spPr>
          <a:xfrm>
            <a:off x="2737911" y="5617158"/>
            <a:ext cx="9454089" cy="553998"/>
          </a:xfrm>
          <a:prstGeom prst="rect">
            <a:avLst/>
          </a:prstGeom>
          <a:noFill/>
        </p:spPr>
        <p:txBody>
          <a:bodyPr wrap="square" rtlCol="0">
            <a:spAutoFit/>
          </a:bodyPr>
          <a:lstStyle/>
          <a:p>
            <a:r>
              <a:rPr lang="en-US" sz="1000" dirty="0">
                <a:solidFill>
                  <a:schemeClr val="accent6"/>
                </a:solidFill>
              </a:rPr>
              <a:t>Source:</a:t>
            </a:r>
            <a:r>
              <a:rPr lang="en-US" sz="1000" i="1" dirty="0">
                <a:solidFill>
                  <a:schemeClr val="accent6"/>
                </a:solidFill>
              </a:rPr>
              <a:t> </a:t>
            </a:r>
            <a:r>
              <a:rPr lang="en-US" sz="1000" dirty="0">
                <a:solidFill>
                  <a:schemeClr val="accent6"/>
                </a:solidFill>
              </a:rPr>
              <a:t>Willkie, W. et al. 2020. </a:t>
            </a:r>
            <a:r>
              <a:rPr lang="en-US" sz="1000" i="1" dirty="0">
                <a:solidFill>
                  <a:schemeClr val="accent6"/>
                </a:solidFill>
              </a:rPr>
              <a:t>ACRP Research Report 211: Guidance for Using the Interactive Tool for Understanding NEPA at General Aviation Airports. </a:t>
            </a:r>
            <a:r>
              <a:rPr lang="en-US" sz="1000" dirty="0">
                <a:solidFill>
                  <a:schemeClr val="accent6"/>
                </a:solidFill>
              </a:rPr>
              <a:t>Transportation Research Board, Washington, D.C. http://nap.nationalacademies.org/25735</a:t>
            </a:r>
          </a:p>
          <a:p>
            <a:endParaRPr lang="en-US" sz="1000" dirty="0">
              <a:solidFill>
                <a:schemeClr val="accent6"/>
              </a:solidFill>
            </a:endParaRPr>
          </a:p>
        </p:txBody>
      </p:sp>
    </p:spTree>
    <p:extLst>
      <p:ext uri="{BB962C8B-B14F-4D97-AF65-F5344CB8AC3E}">
        <p14:creationId xmlns:p14="http://schemas.microsoft.com/office/powerpoint/2010/main" val="17694566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62E0763-E681-4341-9C25-409D5B335222}"/>
              </a:ext>
            </a:extLst>
          </p:cNvPr>
          <p:cNvSpPr>
            <a:spLocks noGrp="1"/>
          </p:cNvSpPr>
          <p:nvPr>
            <p:ph type="title"/>
          </p:nvPr>
        </p:nvSpPr>
        <p:spPr/>
        <p:txBody>
          <a:bodyPr/>
          <a:lstStyle/>
          <a:p>
            <a:r>
              <a:rPr lang="en-US" dirty="0">
                <a:solidFill>
                  <a:schemeClr val="tx1"/>
                </a:solidFill>
              </a:rPr>
              <a:t>Environmental Impact Categories</a:t>
            </a:r>
          </a:p>
        </p:txBody>
      </p:sp>
      <p:sp>
        <p:nvSpPr>
          <p:cNvPr id="6" name="Text Placeholder 5">
            <a:extLst>
              <a:ext uri="{FF2B5EF4-FFF2-40B4-BE49-F238E27FC236}">
                <a16:creationId xmlns:a16="http://schemas.microsoft.com/office/drawing/2014/main" id="{B83D7DE2-286B-4F95-BEFB-C10065E7141D}"/>
              </a:ext>
            </a:extLst>
          </p:cNvPr>
          <p:cNvSpPr>
            <a:spLocks noGrp="1"/>
          </p:cNvSpPr>
          <p:nvPr>
            <p:ph type="body" sz="quarter" idx="10"/>
          </p:nvPr>
        </p:nvSpPr>
        <p:spPr>
          <a:xfrm>
            <a:off x="609600" y="1447800"/>
            <a:ext cx="9468051" cy="4572000"/>
          </a:xfrm>
        </p:spPr>
        <p:txBody>
          <a:bodyPr/>
          <a:lstStyle/>
          <a:p>
            <a:pPr marL="0" marR="0">
              <a:lnSpc>
                <a:spcPct val="107000"/>
              </a:lnSpc>
              <a:spcBef>
                <a:spcPts val="0"/>
              </a:spcBef>
              <a:spcAft>
                <a:spcPts val="600"/>
              </a:spcAft>
            </a:pPr>
            <a:r>
              <a:rPr lang="en-US" sz="2000" dirty="0">
                <a:solidFill>
                  <a:schemeClr val="accent6"/>
                </a:solidFill>
                <a:effectLst/>
                <a:latin typeface="+mn-lt"/>
                <a:ea typeface="Calibri" panose="020F0502020204030204" pitchFamily="34" charset="0"/>
                <a:cs typeface="Times New Roman" panose="02020603050405020304" pitchFamily="18" charset="0"/>
              </a:rPr>
              <a:t>FAA analyzes proposed actions and alternatives and their environmental impacts using the following environmental impact categories listed in FAA Order 1050.1:</a:t>
            </a:r>
          </a:p>
          <a:p>
            <a:pPr marL="457200" indent="-457200">
              <a:lnSpc>
                <a:spcPct val="107000"/>
              </a:lnSpc>
              <a:spcBef>
                <a:spcPts val="0"/>
              </a:spcBef>
              <a:spcAft>
                <a:spcPts val="600"/>
              </a:spcAft>
              <a:buFont typeface="Arial" panose="020B0604020202020204" pitchFamily="34" charset="0"/>
              <a:buChar char="•"/>
            </a:pPr>
            <a:r>
              <a:rPr lang="en-US" sz="2000" dirty="0">
                <a:solidFill>
                  <a:schemeClr val="accent6"/>
                </a:solidFill>
                <a:effectLst/>
                <a:latin typeface="+mn-lt"/>
                <a:ea typeface="Calibri" panose="020F0502020204030204" pitchFamily="34" charset="0"/>
                <a:cs typeface="Times New Roman" panose="02020603050405020304" pitchFamily="18" charset="0"/>
              </a:rPr>
              <a:t>Air quality</a:t>
            </a:r>
          </a:p>
          <a:p>
            <a:pPr marL="457200" indent="-457200">
              <a:lnSpc>
                <a:spcPct val="107000"/>
              </a:lnSpc>
              <a:spcBef>
                <a:spcPts val="0"/>
              </a:spcBef>
              <a:spcAft>
                <a:spcPts val="600"/>
              </a:spcAft>
              <a:buFont typeface="Arial" panose="020B0604020202020204" pitchFamily="34" charset="0"/>
              <a:buChar char="•"/>
            </a:pPr>
            <a:r>
              <a:rPr lang="en-US" sz="2000" dirty="0">
                <a:solidFill>
                  <a:schemeClr val="accent6"/>
                </a:solidFill>
                <a:effectLst/>
                <a:latin typeface="+mn-lt"/>
                <a:ea typeface="Calibri" panose="020F0502020204030204" pitchFamily="34" charset="0"/>
                <a:cs typeface="Times New Roman" panose="02020603050405020304" pitchFamily="18" charset="0"/>
              </a:rPr>
              <a:t>Biological resources (including fish, wildlife, and plants)</a:t>
            </a:r>
          </a:p>
          <a:p>
            <a:pPr marL="457200" indent="-457200">
              <a:lnSpc>
                <a:spcPct val="107000"/>
              </a:lnSpc>
              <a:spcBef>
                <a:spcPts val="0"/>
              </a:spcBef>
              <a:spcAft>
                <a:spcPts val="600"/>
              </a:spcAft>
              <a:buFont typeface="Arial" panose="020B0604020202020204" pitchFamily="34" charset="0"/>
              <a:buChar char="•"/>
            </a:pPr>
            <a:r>
              <a:rPr lang="en-US" sz="2000" dirty="0">
                <a:solidFill>
                  <a:schemeClr val="accent6"/>
                </a:solidFill>
                <a:effectLst/>
                <a:latin typeface="+mn-lt"/>
                <a:ea typeface="Calibri" panose="020F0502020204030204" pitchFamily="34" charset="0"/>
                <a:cs typeface="Times New Roman" panose="02020603050405020304" pitchFamily="18" charset="0"/>
              </a:rPr>
              <a:t>Climate</a:t>
            </a:r>
          </a:p>
          <a:p>
            <a:pPr marL="457200" indent="-457200">
              <a:lnSpc>
                <a:spcPct val="107000"/>
              </a:lnSpc>
              <a:spcBef>
                <a:spcPts val="0"/>
              </a:spcBef>
              <a:spcAft>
                <a:spcPts val="600"/>
              </a:spcAft>
              <a:buFont typeface="Arial" panose="020B0604020202020204" pitchFamily="34" charset="0"/>
              <a:buChar char="•"/>
            </a:pPr>
            <a:r>
              <a:rPr lang="en-US" sz="2000" dirty="0">
                <a:solidFill>
                  <a:schemeClr val="accent6"/>
                </a:solidFill>
                <a:effectLst/>
                <a:latin typeface="+mn-lt"/>
                <a:ea typeface="Calibri" panose="020F0502020204030204" pitchFamily="34" charset="0"/>
                <a:cs typeface="Times New Roman" panose="02020603050405020304" pitchFamily="18" charset="0"/>
              </a:rPr>
              <a:t>Coastal resources</a:t>
            </a:r>
          </a:p>
          <a:p>
            <a:pPr marL="457200" indent="-457200">
              <a:lnSpc>
                <a:spcPct val="107000"/>
              </a:lnSpc>
              <a:spcBef>
                <a:spcPts val="0"/>
              </a:spcBef>
              <a:spcAft>
                <a:spcPts val="600"/>
              </a:spcAft>
              <a:buFont typeface="Arial" panose="020B0604020202020204" pitchFamily="34" charset="0"/>
              <a:buChar char="•"/>
            </a:pPr>
            <a:r>
              <a:rPr lang="en-US" sz="2000" dirty="0">
                <a:solidFill>
                  <a:schemeClr val="accent6"/>
                </a:solidFill>
                <a:effectLst/>
                <a:latin typeface="+mn-lt"/>
                <a:ea typeface="Calibri" panose="020F0502020204030204" pitchFamily="34" charset="0"/>
                <a:cs typeface="Times New Roman" panose="02020603050405020304" pitchFamily="18" charset="0"/>
              </a:rPr>
              <a:t>Department of Transportation Act, Section 4(f) (including publicly owned parks, recreation areas, and wildlife or waterfowl refuges of national, state or local significance or land from a historic site of national, state or local significance)</a:t>
            </a:r>
          </a:p>
          <a:p>
            <a:pPr marL="457200" indent="-457200">
              <a:lnSpc>
                <a:spcPct val="107000"/>
              </a:lnSpc>
              <a:spcBef>
                <a:spcPts val="0"/>
              </a:spcBef>
              <a:spcAft>
                <a:spcPts val="600"/>
              </a:spcAft>
              <a:buFont typeface="Arial" panose="020B0604020202020204" pitchFamily="34" charset="0"/>
              <a:buChar char="•"/>
            </a:pPr>
            <a:r>
              <a:rPr lang="en-US" sz="2000" dirty="0">
                <a:solidFill>
                  <a:schemeClr val="accent6"/>
                </a:solidFill>
                <a:effectLst/>
                <a:latin typeface="+mn-lt"/>
                <a:ea typeface="Calibri" panose="020F0502020204030204" pitchFamily="34" charset="0"/>
                <a:cs typeface="Times New Roman" panose="02020603050405020304" pitchFamily="18" charset="0"/>
              </a:rPr>
              <a:t>Farmlands</a:t>
            </a:r>
          </a:p>
        </p:txBody>
      </p:sp>
      <p:sp>
        <p:nvSpPr>
          <p:cNvPr id="14" name="TextBox 13">
            <a:extLst>
              <a:ext uri="{FF2B5EF4-FFF2-40B4-BE49-F238E27FC236}">
                <a16:creationId xmlns:a16="http://schemas.microsoft.com/office/drawing/2014/main" id="{10702682-8010-7640-9CC5-DFA94866BBAF}"/>
              </a:ext>
            </a:extLst>
          </p:cNvPr>
          <p:cNvSpPr txBox="1"/>
          <p:nvPr/>
        </p:nvSpPr>
        <p:spPr>
          <a:xfrm>
            <a:off x="4243754" y="5738745"/>
            <a:ext cx="7948246" cy="400110"/>
          </a:xfrm>
          <a:prstGeom prst="rect">
            <a:avLst/>
          </a:prstGeom>
          <a:noFill/>
        </p:spPr>
        <p:txBody>
          <a:bodyPr wrap="square" rtlCol="0">
            <a:spAutoFit/>
          </a:bodyPr>
          <a:lstStyle/>
          <a:p>
            <a:r>
              <a:rPr lang="en-US" sz="1000" dirty="0">
                <a:solidFill>
                  <a:schemeClr val="accent6"/>
                </a:solidFill>
              </a:rPr>
              <a:t>Source: FAA. 2022. Environmental Desk Reference for Airport Actions. https://www.faa.gov/airports/environmental/environmental_desk_ref</a:t>
            </a:r>
          </a:p>
          <a:p>
            <a:endParaRPr lang="en-US" sz="1000" dirty="0">
              <a:solidFill>
                <a:schemeClr val="accent6"/>
              </a:solidFill>
            </a:endParaRPr>
          </a:p>
        </p:txBody>
      </p:sp>
      <p:sp>
        <p:nvSpPr>
          <p:cNvPr id="3" name="Speech Bubble: Rectangle 2">
            <a:extLst>
              <a:ext uri="{FF2B5EF4-FFF2-40B4-BE49-F238E27FC236}">
                <a16:creationId xmlns:a16="http://schemas.microsoft.com/office/drawing/2014/main" id="{AFF96053-D398-7FAA-8678-C35E063AB045}"/>
              </a:ext>
            </a:extLst>
          </p:cNvPr>
          <p:cNvSpPr/>
          <p:nvPr/>
        </p:nvSpPr>
        <p:spPr bwMode="auto">
          <a:xfrm>
            <a:off x="8397766" y="2288074"/>
            <a:ext cx="3794234" cy="1322615"/>
          </a:xfrm>
          <a:prstGeom prst="wedgeRectCallout">
            <a:avLst>
              <a:gd name="adj1" fmla="val -56582"/>
              <a:gd name="adj2" fmla="val -21610"/>
            </a:avLst>
          </a:prstGeom>
          <a:solidFill>
            <a:srgbClr val="626262"/>
          </a:solidFill>
          <a:ln w="9525" cap="flat" cmpd="sng" algn="ctr">
            <a:noFill/>
            <a:prstDash val="solid"/>
            <a:round/>
            <a:headEnd type="none" w="med" len="med"/>
            <a:tailEnd type="none" w="med" len="med"/>
          </a:ln>
          <a:effectLst>
            <a:outerShdw blurRad="50800" dist="38100" dir="8100000" algn="tr" rotWithShape="0">
              <a:prstClr val="black">
                <a:alpha val="40000"/>
              </a:prstClr>
            </a:outerShdw>
          </a:effectLst>
        </p:spPr>
        <p:txBody>
          <a:bodyPr vert="horz" wrap="square" lIns="274320" tIns="45720" rIns="274320" bIns="45720" numCol="1" rtlCol="0" anchor="ctr" anchorCtr="0" compatLnSpc="1">
            <a:prstTxWarp prst="textNoShape">
              <a:avLst/>
            </a:prstTxWarp>
            <a:normAutofit/>
          </a:bodyPr>
          <a:lstStyle/>
          <a:p>
            <a:pPr lvl="0" fontAlgn="auto">
              <a:lnSpc>
                <a:spcPct val="107000"/>
              </a:lnSpc>
              <a:spcBef>
                <a:spcPts val="0"/>
              </a:spcBef>
              <a:spcAft>
                <a:spcPts val="800"/>
              </a:spcAft>
              <a:defRPr/>
            </a:pPr>
            <a:r>
              <a:rPr lang="en-US" sz="2000" dirty="0">
                <a:latin typeface="Calibri" panose="020F0502020204030204" pitchFamily="34" charset="0"/>
                <a:ea typeface="Calibri" panose="020F0502020204030204" pitchFamily="34" charset="0"/>
                <a:cs typeface="Times New Roman" panose="02020603050405020304" pitchFamily="18" charset="0"/>
              </a:rPr>
              <a:t>CATEXs, EAs and EISs require each environmental impact category to be analyzed.</a:t>
            </a:r>
          </a:p>
        </p:txBody>
      </p:sp>
    </p:spTree>
    <p:extLst>
      <p:ext uri="{BB962C8B-B14F-4D97-AF65-F5344CB8AC3E}">
        <p14:creationId xmlns:p14="http://schemas.microsoft.com/office/powerpoint/2010/main" val="3348527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62E0763-E681-4341-9C25-409D5B335222}"/>
              </a:ext>
            </a:extLst>
          </p:cNvPr>
          <p:cNvSpPr>
            <a:spLocks noGrp="1"/>
          </p:cNvSpPr>
          <p:nvPr>
            <p:ph type="title"/>
          </p:nvPr>
        </p:nvSpPr>
        <p:spPr/>
        <p:txBody>
          <a:bodyPr/>
          <a:lstStyle/>
          <a:p>
            <a:r>
              <a:rPr lang="en-US" dirty="0">
                <a:solidFill>
                  <a:schemeClr val="tx1"/>
                </a:solidFill>
              </a:rPr>
              <a:t>Environmental Impact Categories (cont’d)</a:t>
            </a:r>
          </a:p>
        </p:txBody>
      </p:sp>
      <p:sp>
        <p:nvSpPr>
          <p:cNvPr id="6" name="Text Placeholder 5">
            <a:extLst>
              <a:ext uri="{FF2B5EF4-FFF2-40B4-BE49-F238E27FC236}">
                <a16:creationId xmlns:a16="http://schemas.microsoft.com/office/drawing/2014/main" id="{B83D7DE2-286B-4F95-BEFB-C10065E7141D}"/>
              </a:ext>
            </a:extLst>
          </p:cNvPr>
          <p:cNvSpPr>
            <a:spLocks noGrp="1"/>
          </p:cNvSpPr>
          <p:nvPr>
            <p:ph type="body" sz="quarter" idx="10"/>
          </p:nvPr>
        </p:nvSpPr>
        <p:spPr>
          <a:xfrm>
            <a:off x="609600" y="1447800"/>
            <a:ext cx="5959151" cy="4572000"/>
          </a:xfrm>
        </p:spPr>
        <p:txBody>
          <a:bodyPr/>
          <a:lstStyle/>
          <a:p>
            <a:pPr marL="342900" indent="-342900">
              <a:lnSpc>
                <a:spcPct val="107000"/>
              </a:lnSpc>
              <a:spcBef>
                <a:spcPts val="0"/>
              </a:spcBef>
              <a:spcAft>
                <a:spcPts val="600"/>
              </a:spcAft>
              <a:buFont typeface="Arial" panose="020B0604020202020204" pitchFamily="34" charset="0"/>
              <a:buChar char="•"/>
            </a:pPr>
            <a:r>
              <a:rPr lang="en-US" sz="1800" dirty="0">
                <a:solidFill>
                  <a:schemeClr val="accent6"/>
                </a:solidFill>
                <a:effectLst/>
                <a:latin typeface="+mn-lt"/>
                <a:ea typeface="Calibri" panose="020F0502020204030204" pitchFamily="34" charset="0"/>
                <a:cs typeface="Times New Roman" panose="02020603050405020304" pitchFamily="18" charset="0"/>
              </a:rPr>
              <a:t>Hazardous materials, solid waste, and pollution prevention</a:t>
            </a:r>
          </a:p>
          <a:p>
            <a:pPr marL="342900" indent="-342900">
              <a:lnSpc>
                <a:spcPct val="107000"/>
              </a:lnSpc>
              <a:spcBef>
                <a:spcPts val="0"/>
              </a:spcBef>
              <a:spcAft>
                <a:spcPts val="600"/>
              </a:spcAft>
              <a:buFont typeface="Arial" panose="020B0604020202020204" pitchFamily="34" charset="0"/>
              <a:buChar char="•"/>
            </a:pPr>
            <a:r>
              <a:rPr lang="en-US" sz="1800" dirty="0">
                <a:solidFill>
                  <a:schemeClr val="accent6"/>
                </a:solidFill>
                <a:effectLst/>
                <a:latin typeface="+mn-lt"/>
                <a:ea typeface="Calibri" panose="020F0502020204030204" pitchFamily="34" charset="0"/>
                <a:cs typeface="Times New Roman" panose="02020603050405020304" pitchFamily="18" charset="0"/>
              </a:rPr>
              <a:t>Historical, architectural, archeological, and cultural resources</a:t>
            </a:r>
          </a:p>
          <a:p>
            <a:pPr marL="342900" indent="-342900">
              <a:lnSpc>
                <a:spcPct val="107000"/>
              </a:lnSpc>
              <a:spcBef>
                <a:spcPts val="0"/>
              </a:spcBef>
              <a:spcAft>
                <a:spcPts val="600"/>
              </a:spcAft>
              <a:buFont typeface="Arial" panose="020B0604020202020204" pitchFamily="34" charset="0"/>
              <a:buChar char="•"/>
            </a:pPr>
            <a:r>
              <a:rPr lang="en-US" sz="1800" dirty="0">
                <a:solidFill>
                  <a:schemeClr val="accent6"/>
                </a:solidFill>
                <a:effectLst/>
                <a:latin typeface="+mn-lt"/>
                <a:ea typeface="Calibri" panose="020F0502020204030204" pitchFamily="34" charset="0"/>
                <a:cs typeface="Times New Roman" panose="02020603050405020304" pitchFamily="18" charset="0"/>
              </a:rPr>
              <a:t>Land use</a:t>
            </a:r>
          </a:p>
          <a:p>
            <a:pPr marL="342900" indent="-342900">
              <a:lnSpc>
                <a:spcPct val="107000"/>
              </a:lnSpc>
              <a:spcBef>
                <a:spcPts val="0"/>
              </a:spcBef>
              <a:spcAft>
                <a:spcPts val="600"/>
              </a:spcAft>
              <a:buFont typeface="Arial" panose="020B0604020202020204" pitchFamily="34" charset="0"/>
              <a:buChar char="•"/>
            </a:pPr>
            <a:r>
              <a:rPr lang="en-US" sz="1800" dirty="0">
                <a:solidFill>
                  <a:schemeClr val="accent6"/>
                </a:solidFill>
                <a:effectLst/>
                <a:latin typeface="+mn-lt"/>
                <a:ea typeface="Calibri" panose="020F0502020204030204" pitchFamily="34" charset="0"/>
                <a:cs typeface="Times New Roman" panose="02020603050405020304" pitchFamily="18" charset="0"/>
              </a:rPr>
              <a:t>Natural resources and energy supply</a:t>
            </a:r>
          </a:p>
          <a:p>
            <a:pPr marL="342900" indent="-342900">
              <a:lnSpc>
                <a:spcPct val="107000"/>
              </a:lnSpc>
              <a:spcBef>
                <a:spcPts val="0"/>
              </a:spcBef>
              <a:spcAft>
                <a:spcPts val="600"/>
              </a:spcAft>
              <a:buFont typeface="Arial" panose="020B0604020202020204" pitchFamily="34" charset="0"/>
              <a:buChar char="•"/>
            </a:pPr>
            <a:r>
              <a:rPr lang="en-US" sz="1800" dirty="0">
                <a:solidFill>
                  <a:schemeClr val="accent6"/>
                </a:solidFill>
                <a:effectLst/>
                <a:latin typeface="+mn-lt"/>
                <a:ea typeface="Calibri" panose="020F0502020204030204" pitchFamily="34" charset="0"/>
                <a:cs typeface="Times New Roman" panose="02020603050405020304" pitchFamily="18" charset="0"/>
              </a:rPr>
              <a:t>Noise and compatible land use</a:t>
            </a:r>
          </a:p>
          <a:p>
            <a:pPr marL="342900" indent="-342900">
              <a:lnSpc>
                <a:spcPct val="107000"/>
              </a:lnSpc>
              <a:spcBef>
                <a:spcPts val="0"/>
              </a:spcBef>
              <a:spcAft>
                <a:spcPts val="600"/>
              </a:spcAft>
              <a:buFont typeface="Arial" panose="020B0604020202020204" pitchFamily="34" charset="0"/>
              <a:buChar char="•"/>
            </a:pPr>
            <a:r>
              <a:rPr lang="en-US" sz="1800" dirty="0">
                <a:solidFill>
                  <a:schemeClr val="accent6"/>
                </a:solidFill>
                <a:effectLst/>
                <a:latin typeface="+mn-lt"/>
                <a:ea typeface="Calibri" panose="020F0502020204030204" pitchFamily="34" charset="0"/>
                <a:cs typeface="Times New Roman" panose="02020603050405020304" pitchFamily="18" charset="0"/>
              </a:rPr>
              <a:t>Socioeconomics, environmental justice, and children’s environmental health and safety risks</a:t>
            </a:r>
          </a:p>
          <a:p>
            <a:pPr marL="342900" indent="-342900">
              <a:lnSpc>
                <a:spcPct val="107000"/>
              </a:lnSpc>
              <a:spcBef>
                <a:spcPts val="0"/>
              </a:spcBef>
              <a:spcAft>
                <a:spcPts val="600"/>
              </a:spcAft>
              <a:buFont typeface="Arial" panose="020B0604020202020204" pitchFamily="34" charset="0"/>
              <a:buChar char="•"/>
            </a:pPr>
            <a:r>
              <a:rPr lang="en-US" sz="1800" dirty="0">
                <a:solidFill>
                  <a:schemeClr val="accent6"/>
                </a:solidFill>
                <a:effectLst/>
                <a:latin typeface="+mn-lt"/>
                <a:ea typeface="Calibri" panose="020F0502020204030204" pitchFamily="34" charset="0"/>
                <a:cs typeface="Times New Roman" panose="02020603050405020304" pitchFamily="18" charset="0"/>
              </a:rPr>
              <a:t>Visual effects (including light emissions)</a:t>
            </a:r>
          </a:p>
          <a:p>
            <a:pPr marL="342900" indent="-342900">
              <a:lnSpc>
                <a:spcPct val="107000"/>
              </a:lnSpc>
              <a:spcBef>
                <a:spcPts val="0"/>
              </a:spcBef>
              <a:spcAft>
                <a:spcPts val="600"/>
              </a:spcAft>
              <a:buFont typeface="Arial" panose="020B0604020202020204" pitchFamily="34" charset="0"/>
              <a:buChar char="•"/>
            </a:pPr>
            <a:r>
              <a:rPr lang="en-US" sz="1800" dirty="0">
                <a:solidFill>
                  <a:schemeClr val="accent6"/>
                </a:solidFill>
                <a:effectLst/>
                <a:latin typeface="+mn-lt"/>
                <a:ea typeface="Calibri" panose="020F0502020204030204" pitchFamily="34" charset="0"/>
                <a:cs typeface="Times New Roman" panose="02020603050405020304" pitchFamily="18" charset="0"/>
              </a:rPr>
              <a:t>Water resources (including wetlands, floodplains, surface water, groundwater, and wild and scenic rivers)</a:t>
            </a:r>
          </a:p>
          <a:p>
            <a:pPr marL="342900" marR="0" lvl="0" indent="-342900">
              <a:lnSpc>
                <a:spcPct val="107000"/>
              </a:lnSpc>
              <a:spcBef>
                <a:spcPts val="0"/>
              </a:spcBef>
              <a:spcAft>
                <a:spcPts val="0"/>
              </a:spcAft>
              <a:buFont typeface="Symbol" panose="05050102010706020507" pitchFamily="18" charset="2"/>
              <a:buChar char=""/>
            </a:pPr>
            <a:endParaRPr lang="en-US" sz="2000" dirty="0">
              <a:solidFill>
                <a:schemeClr val="accent6"/>
              </a:solidFill>
              <a:effectLst/>
              <a:latin typeface="+mn-lt"/>
              <a:ea typeface="Calibri" panose="020F0502020204030204" pitchFamily="34" charset="0"/>
              <a:cs typeface="Times New Roman" panose="02020603050405020304" pitchFamily="18" charset="0"/>
            </a:endParaRPr>
          </a:p>
          <a:p>
            <a:endParaRPr lang="en-US" sz="2000" dirty="0">
              <a:solidFill>
                <a:schemeClr val="accent6"/>
              </a:solidFill>
            </a:endParaRPr>
          </a:p>
        </p:txBody>
      </p:sp>
      <p:sp>
        <p:nvSpPr>
          <p:cNvPr id="3" name="Speech Bubble: Rectangle 2">
            <a:extLst>
              <a:ext uri="{FF2B5EF4-FFF2-40B4-BE49-F238E27FC236}">
                <a16:creationId xmlns:a16="http://schemas.microsoft.com/office/drawing/2014/main" id="{A9E2C84D-AFF6-4DDF-2608-69BACC303182}"/>
              </a:ext>
            </a:extLst>
          </p:cNvPr>
          <p:cNvSpPr/>
          <p:nvPr/>
        </p:nvSpPr>
        <p:spPr bwMode="auto">
          <a:xfrm>
            <a:off x="7571575" y="1321574"/>
            <a:ext cx="4623536" cy="1216527"/>
          </a:xfrm>
          <a:prstGeom prst="wedgeRectCallout">
            <a:avLst>
              <a:gd name="adj1" fmla="val -56582"/>
              <a:gd name="adj2" fmla="val -21610"/>
            </a:avLst>
          </a:prstGeom>
          <a:solidFill>
            <a:srgbClr val="626262"/>
          </a:solidFill>
          <a:ln w="9525" cap="flat" cmpd="sng" algn="ctr">
            <a:noFill/>
            <a:prstDash val="solid"/>
            <a:round/>
            <a:headEnd type="none" w="med" len="med"/>
            <a:tailEnd type="none" w="med" len="med"/>
          </a:ln>
          <a:effectLst>
            <a:outerShdw blurRad="50800" dist="38100" dir="8100000" algn="tr" rotWithShape="0">
              <a:prstClr val="black">
                <a:alpha val="40000"/>
              </a:prstClr>
            </a:outerShdw>
          </a:effectLst>
        </p:spPr>
        <p:txBody>
          <a:bodyPr vert="horz" wrap="square" lIns="274320" tIns="45720" rIns="274320" bIns="45720" numCol="1" rtlCol="0" anchor="ctr" anchorCtr="0" compatLnSpc="1">
            <a:prstTxWarp prst="textNoShape">
              <a:avLst/>
            </a:prstTxWarp>
            <a:normAutofit/>
          </a:bodyPr>
          <a:lstStyle/>
          <a:p>
            <a:pPr lvl="0" fontAlgn="auto">
              <a:lnSpc>
                <a:spcPct val="107000"/>
              </a:lnSpc>
              <a:spcBef>
                <a:spcPts val="0"/>
              </a:spcBef>
              <a:spcAft>
                <a:spcPts val="800"/>
              </a:spcAft>
              <a:defRPr/>
            </a:pPr>
            <a:r>
              <a:rPr lang="en-US" sz="2000" dirty="0">
                <a:latin typeface="Calibri" panose="020F0502020204030204" pitchFamily="34" charset="0"/>
                <a:ea typeface="Calibri" panose="020F0502020204030204" pitchFamily="34" charset="0"/>
                <a:cs typeface="Times New Roman" panose="02020603050405020304" pitchFamily="18" charset="0"/>
              </a:rPr>
              <a:t>Environmental resources may be present although not previously identified; verify them for each project.</a:t>
            </a:r>
          </a:p>
        </p:txBody>
      </p:sp>
      <p:sp>
        <p:nvSpPr>
          <p:cNvPr id="2" name="TextBox 1">
            <a:extLst>
              <a:ext uri="{FF2B5EF4-FFF2-40B4-BE49-F238E27FC236}">
                <a16:creationId xmlns:a16="http://schemas.microsoft.com/office/drawing/2014/main" id="{BFB01C28-A703-C1EC-5215-91363449DF60}"/>
              </a:ext>
            </a:extLst>
          </p:cNvPr>
          <p:cNvSpPr txBox="1"/>
          <p:nvPr/>
        </p:nvSpPr>
        <p:spPr>
          <a:xfrm>
            <a:off x="5652084" y="5608449"/>
            <a:ext cx="9029292" cy="553998"/>
          </a:xfrm>
          <a:prstGeom prst="rect">
            <a:avLst/>
          </a:prstGeom>
          <a:noFill/>
        </p:spPr>
        <p:txBody>
          <a:bodyPr wrap="square" rtlCol="0">
            <a:spAutoFit/>
          </a:bodyPr>
          <a:lstStyle/>
          <a:p>
            <a:r>
              <a:rPr lang="en-US" sz="1000" dirty="0">
                <a:solidFill>
                  <a:schemeClr val="accent6"/>
                </a:solidFill>
              </a:rPr>
              <a:t>Source: FAA. 2023, October. 1050.1 Desk Reference (v3). https://www.faa.gov/about/office_org/headquarters_offices/apl/environ_policy_guidance/policy/faa_nepa_order/desk_ref</a:t>
            </a:r>
          </a:p>
          <a:p>
            <a:endParaRPr lang="en-US" sz="1000" dirty="0">
              <a:solidFill>
                <a:schemeClr val="accent6"/>
              </a:solidFill>
            </a:endParaRPr>
          </a:p>
        </p:txBody>
      </p:sp>
    </p:spTree>
    <p:extLst>
      <p:ext uri="{BB962C8B-B14F-4D97-AF65-F5344CB8AC3E}">
        <p14:creationId xmlns:p14="http://schemas.microsoft.com/office/powerpoint/2010/main" val="3280517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62E0763-E681-4341-9C25-409D5B335222}"/>
              </a:ext>
            </a:extLst>
          </p:cNvPr>
          <p:cNvSpPr>
            <a:spLocks noGrp="1"/>
          </p:cNvSpPr>
          <p:nvPr>
            <p:ph type="title"/>
          </p:nvPr>
        </p:nvSpPr>
        <p:spPr/>
        <p:txBody>
          <a:bodyPr/>
          <a:lstStyle/>
          <a:p>
            <a:r>
              <a:rPr lang="en-US" dirty="0">
                <a:solidFill>
                  <a:schemeClr val="tx1"/>
                </a:solidFill>
              </a:rPr>
              <a:t>Environmental Documentation for Proposed Actions</a:t>
            </a:r>
          </a:p>
        </p:txBody>
      </p:sp>
      <p:sp>
        <p:nvSpPr>
          <p:cNvPr id="6" name="Text Placeholder 5">
            <a:extLst>
              <a:ext uri="{FF2B5EF4-FFF2-40B4-BE49-F238E27FC236}">
                <a16:creationId xmlns:a16="http://schemas.microsoft.com/office/drawing/2014/main" id="{B83D7DE2-286B-4F95-BEFB-C10065E7141D}"/>
              </a:ext>
            </a:extLst>
          </p:cNvPr>
          <p:cNvSpPr>
            <a:spLocks noGrp="1"/>
          </p:cNvSpPr>
          <p:nvPr>
            <p:ph type="body" sz="quarter" idx="10"/>
          </p:nvPr>
        </p:nvSpPr>
        <p:spPr>
          <a:xfrm>
            <a:off x="609600" y="1447800"/>
            <a:ext cx="7522000" cy="4572000"/>
          </a:xfrm>
        </p:spPr>
        <p:txBody>
          <a:bodyPr/>
          <a:lstStyle/>
          <a:p>
            <a:pPr marL="0" marR="0">
              <a:lnSpc>
                <a:spcPct val="107000"/>
              </a:lnSpc>
              <a:spcBef>
                <a:spcPts val="0"/>
              </a:spcBef>
              <a:spcAft>
                <a:spcPts val="600"/>
              </a:spcAft>
            </a:pPr>
            <a:r>
              <a:rPr lang="en-US" sz="1500" dirty="0">
                <a:solidFill>
                  <a:schemeClr val="accent6"/>
                </a:solidFill>
                <a:effectLst/>
                <a:latin typeface="+mn-lt"/>
                <a:ea typeface="Calibri" panose="020F0502020204030204" pitchFamily="34" charset="0"/>
                <a:cs typeface="Times New Roman" panose="02020603050405020304" pitchFamily="18" charset="0"/>
              </a:rPr>
              <a:t>All levels of NEPA review require documentation completed to the appropriate level of analysis, which varies by project.</a:t>
            </a:r>
          </a:p>
          <a:p>
            <a:pPr marL="342900" marR="0" lvl="0" indent="-342900">
              <a:lnSpc>
                <a:spcPct val="107000"/>
              </a:lnSpc>
              <a:spcBef>
                <a:spcPts val="0"/>
              </a:spcBef>
              <a:spcAft>
                <a:spcPts val="600"/>
              </a:spcAft>
              <a:buFont typeface="Symbol" panose="05050102010706020507" pitchFamily="18" charset="2"/>
              <a:buChar char=""/>
            </a:pPr>
            <a:r>
              <a:rPr lang="en-US" sz="1500" dirty="0">
                <a:solidFill>
                  <a:schemeClr val="accent6"/>
                </a:solidFill>
                <a:effectLst/>
                <a:latin typeface="+mn-lt"/>
                <a:ea typeface="Calibri" panose="020F0502020204030204" pitchFamily="34" charset="0"/>
                <a:cs typeface="Times New Roman" panose="02020603050405020304" pitchFamily="18" charset="0"/>
              </a:rPr>
              <a:t>CATEX utilizes FAA Office of Airports (ARP) Standard </a:t>
            </a:r>
            <a:r>
              <a:rPr lang="en-US" sz="1500" dirty="0">
                <a:solidFill>
                  <a:schemeClr val="accent6"/>
                </a:solidFill>
                <a:latin typeface="+mn-lt"/>
                <a:ea typeface="Calibri" panose="020F0502020204030204" pitchFamily="34" charset="0"/>
                <a:cs typeface="Times New Roman" panose="02020603050405020304" pitchFamily="18" charset="0"/>
              </a:rPr>
              <a:t>Operating Procedure (</a:t>
            </a:r>
            <a:r>
              <a:rPr lang="en-US" sz="1500" dirty="0">
                <a:solidFill>
                  <a:schemeClr val="accent6"/>
                </a:solidFill>
                <a:effectLst/>
                <a:latin typeface="+mn-lt"/>
                <a:ea typeface="Calibri" panose="020F0502020204030204" pitchFamily="34" charset="0"/>
                <a:cs typeface="Times New Roman" panose="02020603050405020304" pitchFamily="18" charset="0"/>
              </a:rPr>
              <a:t>SOP) 5.1 CATEX form</a:t>
            </a:r>
          </a:p>
          <a:p>
            <a:pPr marL="342900" marR="0" lvl="0" indent="-342900">
              <a:lnSpc>
                <a:spcPct val="107000"/>
              </a:lnSpc>
              <a:spcBef>
                <a:spcPts val="0"/>
              </a:spcBef>
              <a:spcAft>
                <a:spcPts val="600"/>
              </a:spcAft>
              <a:buFont typeface="Symbol" panose="05050102010706020507" pitchFamily="18" charset="2"/>
              <a:buChar char=""/>
            </a:pPr>
            <a:r>
              <a:rPr lang="en-US" sz="1500" dirty="0">
                <a:solidFill>
                  <a:schemeClr val="accent6"/>
                </a:solidFill>
                <a:effectLst/>
                <a:latin typeface="+mn-lt"/>
                <a:ea typeface="Calibri" panose="020F0502020204030204" pitchFamily="34" charset="0"/>
                <a:cs typeface="Times New Roman" panose="02020603050405020304" pitchFamily="18" charset="0"/>
              </a:rPr>
              <a:t>EA and EIS include:</a:t>
            </a:r>
          </a:p>
          <a:p>
            <a:pPr marL="742950" marR="0" lvl="1" indent="-285750">
              <a:lnSpc>
                <a:spcPct val="107000"/>
              </a:lnSpc>
              <a:spcBef>
                <a:spcPts val="0"/>
              </a:spcBef>
              <a:spcAft>
                <a:spcPts val="600"/>
              </a:spcAft>
              <a:buFont typeface="Courier New" panose="02070309020205020404" pitchFamily="49" charset="0"/>
              <a:buChar char="o"/>
            </a:pPr>
            <a:r>
              <a:rPr lang="en-US" sz="1500" dirty="0">
                <a:effectLst/>
                <a:latin typeface="+mn-lt"/>
                <a:ea typeface="Calibri" panose="020F0502020204030204" pitchFamily="34" charset="0"/>
                <a:cs typeface="Times New Roman" panose="02020603050405020304" pitchFamily="18" charset="0"/>
              </a:rPr>
              <a:t>Description of proposed action</a:t>
            </a:r>
          </a:p>
          <a:p>
            <a:pPr marL="742950" marR="0" lvl="1" indent="-285750">
              <a:lnSpc>
                <a:spcPct val="107000"/>
              </a:lnSpc>
              <a:spcBef>
                <a:spcPts val="0"/>
              </a:spcBef>
              <a:spcAft>
                <a:spcPts val="600"/>
              </a:spcAft>
              <a:buFont typeface="Courier New" panose="02070309020205020404" pitchFamily="49" charset="0"/>
              <a:buChar char="o"/>
            </a:pPr>
            <a:r>
              <a:rPr lang="en-US" sz="1500" dirty="0">
                <a:effectLst/>
                <a:latin typeface="+mn-lt"/>
                <a:ea typeface="Calibri" panose="020F0502020204030204" pitchFamily="34" charset="0"/>
                <a:cs typeface="Times New Roman" panose="02020603050405020304" pitchFamily="18" charset="0"/>
              </a:rPr>
              <a:t>Purpose and need</a:t>
            </a:r>
          </a:p>
          <a:p>
            <a:pPr marL="742950" marR="0" lvl="1" indent="-285750">
              <a:lnSpc>
                <a:spcPct val="107000"/>
              </a:lnSpc>
              <a:spcBef>
                <a:spcPts val="0"/>
              </a:spcBef>
              <a:spcAft>
                <a:spcPts val="600"/>
              </a:spcAft>
              <a:buFont typeface="Courier New" panose="02070309020205020404" pitchFamily="49" charset="0"/>
              <a:buChar char="o"/>
            </a:pPr>
            <a:r>
              <a:rPr lang="en-US" sz="1500" dirty="0">
                <a:effectLst/>
                <a:latin typeface="+mn-lt"/>
                <a:ea typeface="Calibri" panose="020F0502020204030204" pitchFamily="34" charset="0"/>
                <a:cs typeface="Times New Roman" panose="02020603050405020304" pitchFamily="18" charset="0"/>
              </a:rPr>
              <a:t>Alternatives</a:t>
            </a:r>
          </a:p>
          <a:p>
            <a:pPr marL="742950" marR="0" lvl="1" indent="-285750">
              <a:lnSpc>
                <a:spcPct val="107000"/>
              </a:lnSpc>
              <a:spcBef>
                <a:spcPts val="0"/>
              </a:spcBef>
              <a:spcAft>
                <a:spcPts val="600"/>
              </a:spcAft>
              <a:buFont typeface="Courier New" panose="02070309020205020404" pitchFamily="49" charset="0"/>
              <a:buChar char="o"/>
            </a:pPr>
            <a:r>
              <a:rPr lang="en-US" sz="1500" dirty="0">
                <a:effectLst/>
                <a:latin typeface="+mn-lt"/>
                <a:ea typeface="Calibri" panose="020F0502020204030204" pitchFamily="34" charset="0"/>
                <a:cs typeface="Times New Roman" panose="02020603050405020304" pitchFamily="18" charset="0"/>
              </a:rPr>
              <a:t>Description of affected environment</a:t>
            </a:r>
          </a:p>
          <a:p>
            <a:pPr marL="742950" marR="0" lvl="1" indent="-285750">
              <a:lnSpc>
                <a:spcPct val="107000"/>
              </a:lnSpc>
              <a:spcBef>
                <a:spcPts val="0"/>
              </a:spcBef>
              <a:spcAft>
                <a:spcPts val="600"/>
              </a:spcAft>
              <a:buFont typeface="Courier New" panose="02070309020205020404" pitchFamily="49" charset="0"/>
              <a:buChar char="o"/>
            </a:pPr>
            <a:r>
              <a:rPr lang="en-US" sz="1500" dirty="0">
                <a:effectLst/>
                <a:latin typeface="+mn-lt"/>
                <a:ea typeface="Calibri" panose="020F0502020204030204" pitchFamily="34" charset="0"/>
                <a:cs typeface="Times New Roman" panose="02020603050405020304" pitchFamily="18" charset="0"/>
              </a:rPr>
              <a:t>Documentation of environmental consequences and mitigation measures</a:t>
            </a:r>
          </a:p>
          <a:p>
            <a:pPr marL="742950" marR="0" lvl="1" indent="-285750">
              <a:lnSpc>
                <a:spcPct val="107000"/>
              </a:lnSpc>
              <a:spcBef>
                <a:spcPts val="0"/>
              </a:spcBef>
              <a:spcAft>
                <a:spcPts val="600"/>
              </a:spcAft>
              <a:buFont typeface="Courier New" panose="02070309020205020404" pitchFamily="49" charset="0"/>
              <a:buChar char="o"/>
            </a:pPr>
            <a:r>
              <a:rPr lang="en-US" sz="1500" dirty="0">
                <a:effectLst/>
                <a:latin typeface="+mn-lt"/>
                <a:ea typeface="Calibri" panose="020F0502020204030204" pitchFamily="34" charset="0"/>
                <a:cs typeface="Times New Roman" panose="02020603050405020304" pitchFamily="18" charset="0"/>
              </a:rPr>
              <a:t>List of preparers</a:t>
            </a:r>
          </a:p>
          <a:p>
            <a:pPr marL="742950" marR="0" lvl="1" indent="-285750">
              <a:lnSpc>
                <a:spcPct val="107000"/>
              </a:lnSpc>
              <a:spcBef>
                <a:spcPts val="0"/>
              </a:spcBef>
              <a:spcAft>
                <a:spcPts val="600"/>
              </a:spcAft>
              <a:buFont typeface="Courier New" panose="02070309020205020404" pitchFamily="49" charset="0"/>
              <a:buChar char="o"/>
            </a:pPr>
            <a:r>
              <a:rPr lang="en-US" sz="1500" dirty="0">
                <a:effectLst/>
                <a:latin typeface="+mn-lt"/>
                <a:ea typeface="Calibri" panose="020F0502020204030204" pitchFamily="34" charset="0"/>
                <a:cs typeface="Times New Roman" panose="02020603050405020304" pitchFamily="18" charset="0"/>
              </a:rPr>
              <a:t>List of agencies and person consulted</a:t>
            </a:r>
          </a:p>
          <a:p>
            <a:pPr marL="742950" marR="0" lvl="1" indent="-285750">
              <a:lnSpc>
                <a:spcPct val="107000"/>
              </a:lnSpc>
              <a:spcBef>
                <a:spcPts val="0"/>
              </a:spcBef>
              <a:spcAft>
                <a:spcPts val="600"/>
              </a:spcAft>
              <a:buFont typeface="Courier New" panose="02070309020205020404" pitchFamily="49" charset="0"/>
              <a:buChar char="o"/>
            </a:pPr>
            <a:r>
              <a:rPr lang="en-US" sz="1500" dirty="0">
                <a:effectLst/>
                <a:latin typeface="+mn-lt"/>
                <a:ea typeface="Calibri" panose="020F0502020204030204" pitchFamily="34" charset="0"/>
                <a:cs typeface="Times New Roman" panose="02020603050405020304" pitchFamily="18" charset="0"/>
              </a:rPr>
              <a:t>Documentation of public involvement, agency coordination and consultation</a:t>
            </a:r>
          </a:p>
          <a:p>
            <a:pPr marL="742950" marR="0" lvl="1" indent="-285750">
              <a:lnSpc>
                <a:spcPct val="107000"/>
              </a:lnSpc>
              <a:spcBef>
                <a:spcPts val="0"/>
              </a:spcBef>
              <a:spcAft>
                <a:spcPts val="600"/>
              </a:spcAft>
              <a:buFont typeface="Courier New" panose="02070309020205020404" pitchFamily="49" charset="0"/>
              <a:buChar char="o"/>
            </a:pPr>
            <a:r>
              <a:rPr lang="en-US" sz="1500" dirty="0">
                <a:effectLst/>
                <a:latin typeface="+mn-lt"/>
                <a:ea typeface="Calibri" panose="020F0502020204030204" pitchFamily="34" charset="0"/>
                <a:cs typeface="Times New Roman" panose="02020603050405020304" pitchFamily="18" charset="0"/>
              </a:rPr>
              <a:t>Responses to public and agency comments</a:t>
            </a:r>
          </a:p>
          <a:p>
            <a:pPr marL="342900" marR="0" lvl="0" indent="-342900">
              <a:lnSpc>
                <a:spcPct val="107000"/>
              </a:lnSpc>
              <a:spcBef>
                <a:spcPts val="0"/>
              </a:spcBef>
              <a:spcAft>
                <a:spcPts val="0"/>
              </a:spcAft>
              <a:buFont typeface="Symbol" panose="05050102010706020507" pitchFamily="18" charset="2"/>
              <a:buChar char=""/>
            </a:pPr>
            <a:endParaRPr lang="en-US" sz="1600" dirty="0">
              <a:solidFill>
                <a:schemeClr val="accent6"/>
              </a:solidFill>
              <a:effectLst/>
              <a:latin typeface="+mn-lt"/>
              <a:ea typeface="Calibri" panose="020F0502020204030204" pitchFamily="34" charset="0"/>
              <a:cs typeface="Times New Roman" panose="02020603050405020304" pitchFamily="18" charset="0"/>
            </a:endParaRPr>
          </a:p>
          <a:p>
            <a:endParaRPr lang="en-US" sz="1600" dirty="0">
              <a:solidFill>
                <a:schemeClr val="accent6"/>
              </a:solidFill>
            </a:endParaRPr>
          </a:p>
        </p:txBody>
      </p:sp>
      <p:pic>
        <p:nvPicPr>
          <p:cNvPr id="2" name="Picture 1" descr="A dirt road through a field">
            <a:extLst>
              <a:ext uri="{FF2B5EF4-FFF2-40B4-BE49-F238E27FC236}">
                <a16:creationId xmlns:a16="http://schemas.microsoft.com/office/drawing/2014/main" id="{942CBA51-45E7-6ACB-17D6-C0CF62C06B5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1169"/>
          <a:stretch/>
        </p:blipFill>
        <p:spPr>
          <a:xfrm>
            <a:off x="8131600" y="1447801"/>
            <a:ext cx="4060399" cy="3047287"/>
          </a:xfrm>
          <a:prstGeom prst="rect">
            <a:avLst/>
          </a:prstGeom>
        </p:spPr>
      </p:pic>
    </p:spTree>
    <p:extLst>
      <p:ext uri="{BB962C8B-B14F-4D97-AF65-F5344CB8AC3E}">
        <p14:creationId xmlns:p14="http://schemas.microsoft.com/office/powerpoint/2010/main" val="37442128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62E0763-E681-4341-9C25-409D5B335222}"/>
              </a:ext>
            </a:extLst>
          </p:cNvPr>
          <p:cNvSpPr>
            <a:spLocks noGrp="1"/>
          </p:cNvSpPr>
          <p:nvPr>
            <p:ph type="title"/>
          </p:nvPr>
        </p:nvSpPr>
        <p:spPr/>
        <p:txBody>
          <a:bodyPr/>
          <a:lstStyle/>
          <a:p>
            <a:r>
              <a:rPr lang="en-US" dirty="0">
                <a:solidFill>
                  <a:schemeClr val="tx1"/>
                </a:solidFill>
              </a:rPr>
              <a:t>Environmental Review Outcomes for Proposed Actions</a:t>
            </a:r>
          </a:p>
        </p:txBody>
      </p:sp>
      <p:sp>
        <p:nvSpPr>
          <p:cNvPr id="6" name="Text Placeholder 5">
            <a:extLst>
              <a:ext uri="{FF2B5EF4-FFF2-40B4-BE49-F238E27FC236}">
                <a16:creationId xmlns:a16="http://schemas.microsoft.com/office/drawing/2014/main" id="{B83D7DE2-286B-4F95-BEFB-C10065E7141D}"/>
              </a:ext>
            </a:extLst>
          </p:cNvPr>
          <p:cNvSpPr>
            <a:spLocks noGrp="1"/>
          </p:cNvSpPr>
          <p:nvPr>
            <p:ph type="body" sz="quarter" idx="10"/>
          </p:nvPr>
        </p:nvSpPr>
        <p:spPr>
          <a:xfrm>
            <a:off x="721628" y="1314169"/>
            <a:ext cx="5964669" cy="4572000"/>
          </a:xfrm>
        </p:spPr>
        <p:txBody>
          <a:bodyPr/>
          <a:lstStyle/>
          <a:p>
            <a:pPr marR="0" lvl="0">
              <a:lnSpc>
                <a:spcPct val="107000"/>
              </a:lnSpc>
              <a:spcBef>
                <a:spcPts val="0"/>
              </a:spcBef>
              <a:spcAft>
                <a:spcPts val="600"/>
              </a:spcAft>
            </a:pPr>
            <a:r>
              <a:rPr lang="en-US" sz="2000" dirty="0">
                <a:solidFill>
                  <a:schemeClr val="accent6"/>
                </a:solidFill>
                <a:effectLst/>
                <a:latin typeface="+mn-lt"/>
                <a:ea typeface="Calibri" panose="020F0502020204030204" pitchFamily="34" charset="0"/>
                <a:cs typeface="Times New Roman" panose="02020603050405020304" pitchFamily="18" charset="0"/>
              </a:rPr>
              <a:t>FAA will review NEPA documentation and make a determination, finding, and/or decision regarding the proposed action.</a:t>
            </a:r>
          </a:p>
          <a:p>
            <a:pPr marL="342900" marR="0" lvl="0" indent="-342900">
              <a:lnSpc>
                <a:spcPct val="107000"/>
              </a:lnSpc>
              <a:spcBef>
                <a:spcPts val="0"/>
              </a:spcBef>
              <a:spcAft>
                <a:spcPts val="600"/>
              </a:spcAft>
              <a:buFont typeface="Symbol" panose="05050102010706020507" pitchFamily="18" charset="2"/>
              <a:buChar char=""/>
            </a:pPr>
            <a:r>
              <a:rPr lang="en-US" sz="2000" dirty="0">
                <a:solidFill>
                  <a:schemeClr val="accent6"/>
                </a:solidFill>
                <a:effectLst/>
                <a:latin typeface="+mn-lt"/>
                <a:ea typeface="Calibri" panose="020F0502020204030204" pitchFamily="34" charset="0"/>
                <a:cs typeface="Times New Roman" panose="02020603050405020304" pitchFamily="18" charset="0"/>
              </a:rPr>
              <a:t>Finding of Categorical Exclusion (CATEX)</a:t>
            </a:r>
          </a:p>
          <a:p>
            <a:pPr marL="742950" marR="0" lvl="1" indent="-285750">
              <a:lnSpc>
                <a:spcPct val="107000"/>
              </a:lnSpc>
              <a:spcBef>
                <a:spcPts val="0"/>
              </a:spcBef>
              <a:spcAft>
                <a:spcPts val="600"/>
              </a:spcAft>
              <a:buFont typeface="Courier New" panose="02070309020205020404" pitchFamily="49" charset="0"/>
              <a:buChar char="o"/>
            </a:pPr>
            <a:r>
              <a:rPr lang="en-US" dirty="0">
                <a:effectLst/>
                <a:latin typeface="+mn-lt"/>
                <a:ea typeface="Calibri" panose="020F0502020204030204" pitchFamily="34" charset="0"/>
                <a:cs typeface="Times New Roman" panose="02020603050405020304" pitchFamily="18" charset="0"/>
              </a:rPr>
              <a:t>Issued by the FAA</a:t>
            </a:r>
          </a:p>
          <a:p>
            <a:pPr marL="742950" marR="0" lvl="1" indent="-285750">
              <a:lnSpc>
                <a:spcPct val="107000"/>
              </a:lnSpc>
              <a:spcBef>
                <a:spcPts val="0"/>
              </a:spcBef>
              <a:spcAft>
                <a:spcPts val="600"/>
              </a:spcAft>
              <a:buFont typeface="Courier New" panose="02070309020205020404" pitchFamily="49" charset="0"/>
              <a:buChar char="o"/>
            </a:pPr>
            <a:r>
              <a:rPr lang="en-US" dirty="0">
                <a:effectLst/>
                <a:latin typeface="+mn-lt"/>
                <a:ea typeface="Calibri" panose="020F0502020204030204" pitchFamily="34" charset="0"/>
                <a:cs typeface="Times New Roman" panose="02020603050405020304" pitchFamily="18" charset="0"/>
              </a:rPr>
              <a:t>Provides FAA determination that the proposed action is categorically excluded from the requirement for formal environmental assessment as extraordinary circumstances are not present</a:t>
            </a:r>
          </a:p>
          <a:p>
            <a:pPr marL="742950" marR="0" lvl="1" indent="-285750">
              <a:lnSpc>
                <a:spcPct val="107000"/>
              </a:lnSpc>
              <a:spcBef>
                <a:spcPts val="0"/>
              </a:spcBef>
              <a:spcAft>
                <a:spcPts val="600"/>
              </a:spcAft>
              <a:buFont typeface="Courier New" panose="02070309020205020404" pitchFamily="49" charset="0"/>
              <a:buChar char="o"/>
            </a:pPr>
            <a:r>
              <a:rPr lang="en-US" dirty="0">
                <a:effectLst/>
                <a:latin typeface="+mn-lt"/>
                <a:ea typeface="Calibri" panose="020F0502020204030204" pitchFamily="34" charset="0"/>
                <a:cs typeface="Times New Roman" panose="02020603050405020304" pitchFamily="18" charset="0"/>
              </a:rPr>
              <a:t>Finding based on CATEX documentation</a:t>
            </a:r>
          </a:p>
          <a:p>
            <a:pPr marL="742950" marR="0" lvl="1" indent="-285750">
              <a:lnSpc>
                <a:spcPct val="107000"/>
              </a:lnSpc>
              <a:spcBef>
                <a:spcPts val="0"/>
              </a:spcBef>
              <a:spcAft>
                <a:spcPts val="600"/>
              </a:spcAft>
              <a:buFont typeface="Courier New" panose="02070309020205020404" pitchFamily="49" charset="0"/>
              <a:buChar char="o"/>
            </a:pPr>
            <a:r>
              <a:rPr lang="en-US" dirty="0">
                <a:latin typeface="+mn-lt"/>
                <a:ea typeface="Calibri" panose="020F0502020204030204" pitchFamily="34" charset="0"/>
                <a:cs typeface="Times New Roman" panose="02020603050405020304" pitchFamily="18" charset="0"/>
              </a:rPr>
              <a:t>FAA does not provide a specific expiration date for CATEXs</a:t>
            </a:r>
            <a:endParaRPr lang="en-US" dirty="0">
              <a:effectLst/>
              <a:latin typeface="+mn-lt"/>
              <a:ea typeface="Calibri" panose="020F0502020204030204" pitchFamily="34" charset="0"/>
              <a:cs typeface="Times New Roman" panose="02020603050405020304" pitchFamily="18" charset="0"/>
            </a:endParaRPr>
          </a:p>
          <a:p>
            <a:endParaRPr lang="en-US" sz="2400" dirty="0">
              <a:solidFill>
                <a:schemeClr val="accent6"/>
              </a:solidFill>
            </a:endParaRPr>
          </a:p>
        </p:txBody>
      </p:sp>
      <p:pic>
        <p:nvPicPr>
          <p:cNvPr id="3" name="Picture 2" descr="The front of an airplane">
            <a:extLst>
              <a:ext uri="{FF2B5EF4-FFF2-40B4-BE49-F238E27FC236}">
                <a16:creationId xmlns:a16="http://schemas.microsoft.com/office/drawing/2014/main" id="{33DDAFBD-5F42-663A-406C-FE4C8060DDF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686298" y="1406029"/>
            <a:ext cx="5505702" cy="3670468"/>
          </a:xfrm>
          <a:prstGeom prst="rect">
            <a:avLst/>
          </a:prstGeom>
        </p:spPr>
      </p:pic>
    </p:spTree>
    <p:extLst>
      <p:ext uri="{BB962C8B-B14F-4D97-AF65-F5344CB8AC3E}">
        <p14:creationId xmlns:p14="http://schemas.microsoft.com/office/powerpoint/2010/main" val="3472362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62E0763-E681-4341-9C25-409D5B335222}"/>
              </a:ext>
            </a:extLst>
          </p:cNvPr>
          <p:cNvSpPr>
            <a:spLocks noGrp="1"/>
          </p:cNvSpPr>
          <p:nvPr>
            <p:ph type="title"/>
          </p:nvPr>
        </p:nvSpPr>
        <p:spPr/>
        <p:txBody>
          <a:bodyPr/>
          <a:lstStyle/>
          <a:p>
            <a:r>
              <a:rPr lang="en-US" dirty="0">
                <a:solidFill>
                  <a:schemeClr val="tx1"/>
                </a:solidFill>
              </a:rPr>
              <a:t>Environmental Review Outcomes for Proposed Actions (cont’d)</a:t>
            </a:r>
          </a:p>
        </p:txBody>
      </p:sp>
      <p:sp>
        <p:nvSpPr>
          <p:cNvPr id="6" name="Text Placeholder 5">
            <a:extLst>
              <a:ext uri="{FF2B5EF4-FFF2-40B4-BE49-F238E27FC236}">
                <a16:creationId xmlns:a16="http://schemas.microsoft.com/office/drawing/2014/main" id="{B83D7DE2-286B-4F95-BEFB-C10065E7141D}"/>
              </a:ext>
            </a:extLst>
          </p:cNvPr>
          <p:cNvSpPr>
            <a:spLocks noGrp="1"/>
          </p:cNvSpPr>
          <p:nvPr>
            <p:ph type="body" sz="quarter" idx="10"/>
          </p:nvPr>
        </p:nvSpPr>
        <p:spPr>
          <a:xfrm>
            <a:off x="609599" y="1289544"/>
            <a:ext cx="10574215" cy="4572000"/>
          </a:xfrm>
        </p:spPr>
        <p:txBody>
          <a:bodyPr/>
          <a:lstStyle/>
          <a:p>
            <a:pPr marL="342900" marR="0" lvl="0" indent="-342900">
              <a:lnSpc>
                <a:spcPct val="107000"/>
              </a:lnSpc>
              <a:spcBef>
                <a:spcPts val="0"/>
              </a:spcBef>
              <a:spcAft>
                <a:spcPts val="600"/>
              </a:spcAft>
              <a:buFont typeface="Arial" panose="020B0604020202020204" pitchFamily="34" charset="0"/>
              <a:buChar char="•"/>
            </a:pPr>
            <a:r>
              <a:rPr lang="en-US" sz="2000" dirty="0">
                <a:solidFill>
                  <a:schemeClr val="accent6"/>
                </a:solidFill>
                <a:effectLst/>
                <a:latin typeface="+mn-lt"/>
                <a:ea typeface="Calibri" panose="020F0502020204030204" pitchFamily="34" charset="0"/>
                <a:cs typeface="Times New Roman" panose="02020603050405020304" pitchFamily="18" charset="0"/>
              </a:rPr>
              <a:t>Finding of No Significant Impact (FONSI)</a:t>
            </a:r>
          </a:p>
          <a:p>
            <a:pPr marL="742950" marR="0" lvl="1" indent="-285750">
              <a:lnSpc>
                <a:spcPct val="107000"/>
              </a:lnSpc>
              <a:spcBef>
                <a:spcPts val="0"/>
              </a:spcBef>
              <a:spcAft>
                <a:spcPts val="600"/>
              </a:spcAft>
              <a:buFont typeface="Courier New" panose="02070309020205020404" pitchFamily="49" charset="0"/>
              <a:buChar char="o"/>
            </a:pPr>
            <a:r>
              <a:rPr lang="en-US" dirty="0">
                <a:effectLst/>
                <a:latin typeface="+mn-lt"/>
                <a:ea typeface="Calibri" panose="020F0502020204030204" pitchFamily="34" charset="0"/>
                <a:cs typeface="Times New Roman" panose="02020603050405020304" pitchFamily="18" charset="0"/>
              </a:rPr>
              <a:t>Issued by the FAA</a:t>
            </a:r>
          </a:p>
          <a:p>
            <a:pPr marL="742950" marR="0" lvl="1" indent="-285750">
              <a:lnSpc>
                <a:spcPct val="107000"/>
              </a:lnSpc>
              <a:spcBef>
                <a:spcPts val="0"/>
              </a:spcBef>
              <a:spcAft>
                <a:spcPts val="600"/>
              </a:spcAft>
              <a:buFont typeface="Courier New" panose="02070309020205020404" pitchFamily="49" charset="0"/>
              <a:buChar char="o"/>
            </a:pPr>
            <a:r>
              <a:rPr lang="en-US" dirty="0">
                <a:effectLst/>
                <a:latin typeface="+mn-lt"/>
                <a:ea typeface="Calibri" panose="020F0502020204030204" pitchFamily="34" charset="0"/>
                <a:cs typeface="Times New Roman" panose="02020603050405020304" pitchFamily="18" charset="0"/>
              </a:rPr>
              <a:t>Provides FAA determination that the proposed action would not have the potential for significant environmental impacts</a:t>
            </a:r>
          </a:p>
          <a:p>
            <a:pPr marL="742950" marR="0" lvl="1" indent="-285750">
              <a:lnSpc>
                <a:spcPct val="107000"/>
              </a:lnSpc>
              <a:spcBef>
                <a:spcPts val="0"/>
              </a:spcBef>
              <a:spcAft>
                <a:spcPts val="600"/>
              </a:spcAft>
              <a:buFont typeface="Courier New" panose="02070309020205020404" pitchFamily="49" charset="0"/>
              <a:buChar char="o"/>
            </a:pPr>
            <a:r>
              <a:rPr lang="en-US" dirty="0">
                <a:effectLst/>
                <a:latin typeface="+mn-lt"/>
                <a:ea typeface="Calibri" panose="020F0502020204030204" pitchFamily="34" charset="0"/>
                <a:cs typeface="Times New Roman" panose="02020603050405020304" pitchFamily="18" charset="0"/>
              </a:rPr>
              <a:t>Finding based on an EA documentation</a:t>
            </a:r>
          </a:p>
          <a:p>
            <a:pPr marL="342900" marR="0" lvl="0" indent="-342900">
              <a:lnSpc>
                <a:spcPct val="107000"/>
              </a:lnSpc>
              <a:spcBef>
                <a:spcPts val="0"/>
              </a:spcBef>
              <a:spcAft>
                <a:spcPts val="600"/>
              </a:spcAft>
              <a:buFont typeface="Arial" panose="020B0604020202020204" pitchFamily="34" charset="0"/>
              <a:buChar char="•"/>
            </a:pPr>
            <a:r>
              <a:rPr lang="en-US" sz="2000" dirty="0">
                <a:solidFill>
                  <a:schemeClr val="accent6"/>
                </a:solidFill>
                <a:effectLst/>
                <a:latin typeface="+mn-lt"/>
                <a:ea typeface="Calibri" panose="020F0502020204030204" pitchFamily="34" charset="0"/>
                <a:cs typeface="Times New Roman" panose="02020603050405020304" pitchFamily="18" charset="0"/>
              </a:rPr>
              <a:t>Record of Decision (ROD) </a:t>
            </a:r>
          </a:p>
          <a:p>
            <a:pPr marL="742950" marR="0" lvl="1" indent="-285750">
              <a:lnSpc>
                <a:spcPct val="107000"/>
              </a:lnSpc>
              <a:spcBef>
                <a:spcPts val="0"/>
              </a:spcBef>
              <a:spcAft>
                <a:spcPts val="600"/>
              </a:spcAft>
              <a:buFont typeface="Courier New" panose="02070309020205020404" pitchFamily="49" charset="0"/>
              <a:buChar char="o"/>
            </a:pPr>
            <a:r>
              <a:rPr lang="en-US" dirty="0">
                <a:effectLst/>
                <a:latin typeface="+mn-lt"/>
                <a:ea typeface="Calibri" panose="020F0502020204030204" pitchFamily="34" charset="0"/>
                <a:cs typeface="Times New Roman" panose="02020603050405020304" pitchFamily="18" charset="0"/>
              </a:rPr>
              <a:t>Issued by the FAA</a:t>
            </a:r>
          </a:p>
          <a:p>
            <a:pPr marL="742950" marR="0" lvl="1" indent="-285750">
              <a:lnSpc>
                <a:spcPct val="107000"/>
              </a:lnSpc>
              <a:spcBef>
                <a:spcPts val="0"/>
              </a:spcBef>
              <a:spcAft>
                <a:spcPts val="600"/>
              </a:spcAft>
              <a:buFont typeface="Courier New" panose="02070309020205020404" pitchFamily="49" charset="0"/>
              <a:buChar char="o"/>
            </a:pPr>
            <a:r>
              <a:rPr lang="en-US" dirty="0">
                <a:effectLst/>
                <a:latin typeface="+mn-lt"/>
                <a:ea typeface="Calibri" panose="020F0502020204030204" pitchFamily="34" charset="0"/>
                <a:cs typeface="Times New Roman" panose="02020603050405020304" pitchFamily="18" charset="0"/>
              </a:rPr>
              <a:t>Formal decision may be published in the Federal Register</a:t>
            </a:r>
          </a:p>
          <a:p>
            <a:pPr marL="742950" marR="0" lvl="1" indent="-285750">
              <a:lnSpc>
                <a:spcPct val="107000"/>
              </a:lnSpc>
              <a:spcBef>
                <a:spcPts val="0"/>
              </a:spcBef>
              <a:spcAft>
                <a:spcPts val="600"/>
              </a:spcAft>
              <a:buFont typeface="Courier New" panose="02070309020205020404" pitchFamily="49" charset="0"/>
              <a:buChar char="o"/>
            </a:pPr>
            <a:r>
              <a:rPr lang="en-US" dirty="0">
                <a:effectLst/>
                <a:latin typeface="+mn-lt"/>
                <a:ea typeface="Calibri" panose="020F0502020204030204" pitchFamily="34" charset="0"/>
                <a:cs typeface="Times New Roman" panose="02020603050405020304" pitchFamily="18" charset="0"/>
              </a:rPr>
              <a:t>States whether the FAA approved or rejected the proposed action</a:t>
            </a:r>
          </a:p>
          <a:p>
            <a:pPr marL="742950" marR="0" lvl="1" indent="-285750">
              <a:lnSpc>
                <a:spcPct val="107000"/>
              </a:lnSpc>
              <a:spcBef>
                <a:spcPts val="0"/>
              </a:spcBef>
              <a:spcAft>
                <a:spcPts val="600"/>
              </a:spcAft>
              <a:buFont typeface="Courier New" panose="02070309020205020404" pitchFamily="49" charset="0"/>
              <a:buChar char="o"/>
            </a:pPr>
            <a:r>
              <a:rPr lang="en-US" dirty="0">
                <a:effectLst/>
                <a:latin typeface="+mn-lt"/>
                <a:ea typeface="Calibri" panose="020F0502020204030204" pitchFamily="34" charset="0"/>
                <a:cs typeface="Times New Roman" panose="02020603050405020304" pitchFamily="18" charset="0"/>
              </a:rPr>
              <a:t>Explains alternatives considered, preferred alternative, and mitigation measures</a:t>
            </a:r>
          </a:p>
          <a:p>
            <a:pPr lvl="1">
              <a:lnSpc>
                <a:spcPct val="107000"/>
              </a:lnSpc>
              <a:spcBef>
                <a:spcPts val="0"/>
              </a:spcBef>
              <a:spcAft>
                <a:spcPts val="600"/>
              </a:spcAft>
              <a:buFont typeface="Courier New" panose="02070309020205020404" pitchFamily="49" charset="0"/>
              <a:buChar char="o"/>
            </a:pPr>
            <a:r>
              <a:rPr lang="en-US" dirty="0">
                <a:latin typeface="+mn-lt"/>
                <a:ea typeface="Calibri" panose="020F0502020204030204" pitchFamily="34" charset="0"/>
                <a:cs typeface="Times New Roman" panose="02020603050405020304" pitchFamily="18" charset="0"/>
              </a:rPr>
              <a:t>Decision based on EA or EIS documentation</a:t>
            </a:r>
            <a:endParaRPr lang="en-US" dirty="0">
              <a:effectLst/>
              <a:latin typeface="+mn-lt"/>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Courier New" panose="02070309020205020404" pitchFamily="49" charset="0"/>
              <a:buChar char="o"/>
            </a:pPr>
            <a:endParaRPr lang="en-US" dirty="0">
              <a:effectLst/>
              <a:latin typeface="+mn-lt"/>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Courier New" panose="02070309020205020404" pitchFamily="49" charset="0"/>
              <a:buChar char="o"/>
            </a:pPr>
            <a:endParaRPr lang="en-US" dirty="0">
              <a:effectLst/>
              <a:latin typeface="+mn-lt"/>
              <a:ea typeface="Calibri" panose="020F0502020204030204" pitchFamily="34" charset="0"/>
              <a:cs typeface="Times New Roman" panose="02020603050405020304" pitchFamily="18" charset="0"/>
            </a:endParaRPr>
          </a:p>
          <a:p>
            <a:endParaRPr lang="en-US" sz="2000" dirty="0">
              <a:solidFill>
                <a:schemeClr val="accent6"/>
              </a:solidFill>
            </a:endParaRPr>
          </a:p>
        </p:txBody>
      </p:sp>
    </p:spTree>
    <p:extLst>
      <p:ext uri="{BB962C8B-B14F-4D97-AF65-F5344CB8AC3E}">
        <p14:creationId xmlns:p14="http://schemas.microsoft.com/office/powerpoint/2010/main" val="21218777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62E0763-E681-4341-9C25-409D5B335222}"/>
              </a:ext>
            </a:extLst>
          </p:cNvPr>
          <p:cNvSpPr>
            <a:spLocks noGrp="1"/>
          </p:cNvSpPr>
          <p:nvPr>
            <p:ph type="title"/>
          </p:nvPr>
        </p:nvSpPr>
        <p:spPr/>
        <p:txBody>
          <a:bodyPr/>
          <a:lstStyle/>
          <a:p>
            <a:r>
              <a:rPr lang="en-US" dirty="0">
                <a:solidFill>
                  <a:schemeClr val="tx1"/>
                </a:solidFill>
              </a:rPr>
              <a:t>Airport Sponsor Obligations</a:t>
            </a:r>
          </a:p>
        </p:txBody>
      </p:sp>
      <p:sp>
        <p:nvSpPr>
          <p:cNvPr id="6" name="Text Placeholder 5">
            <a:extLst>
              <a:ext uri="{FF2B5EF4-FFF2-40B4-BE49-F238E27FC236}">
                <a16:creationId xmlns:a16="http://schemas.microsoft.com/office/drawing/2014/main" id="{B83D7DE2-286B-4F95-BEFB-C10065E7141D}"/>
              </a:ext>
            </a:extLst>
          </p:cNvPr>
          <p:cNvSpPr>
            <a:spLocks noGrp="1"/>
          </p:cNvSpPr>
          <p:nvPr>
            <p:ph type="body" sz="quarter" idx="10"/>
          </p:nvPr>
        </p:nvSpPr>
        <p:spPr>
          <a:xfrm>
            <a:off x="609600" y="1447800"/>
            <a:ext cx="6474691" cy="4572000"/>
          </a:xfrm>
        </p:spPr>
        <p:txBody>
          <a:bodyPr/>
          <a:lstStyle/>
          <a:p>
            <a:pPr marL="0" marR="0">
              <a:lnSpc>
                <a:spcPct val="107000"/>
              </a:lnSpc>
              <a:spcBef>
                <a:spcPts val="0"/>
              </a:spcBef>
              <a:spcAft>
                <a:spcPts val="600"/>
              </a:spcAft>
            </a:pPr>
            <a:r>
              <a:rPr lang="en-US" sz="2000" dirty="0">
                <a:solidFill>
                  <a:schemeClr val="accent6"/>
                </a:solidFill>
                <a:effectLst/>
                <a:latin typeface="+mn-lt"/>
                <a:ea typeface="Calibri" panose="020F0502020204030204" pitchFamily="34" charset="0"/>
                <a:cs typeface="Times New Roman" panose="02020603050405020304" pitchFamily="18" charset="0"/>
              </a:rPr>
              <a:t>The role of the </a:t>
            </a:r>
            <a:r>
              <a:rPr lang="en-US" sz="1800" dirty="0">
                <a:solidFill>
                  <a:schemeClr val="accent6"/>
                </a:solidFill>
                <a:effectLst/>
                <a:latin typeface="+mn-lt"/>
                <a:ea typeface="Calibri" panose="020F0502020204030204" pitchFamily="34" charset="0"/>
                <a:cs typeface="Times New Roman" panose="02020603050405020304" pitchFamily="18" charset="0"/>
              </a:rPr>
              <a:t>airport sponsor </a:t>
            </a:r>
            <a:r>
              <a:rPr lang="en-US" sz="2000" dirty="0">
                <a:solidFill>
                  <a:schemeClr val="accent6"/>
                </a:solidFill>
                <a:effectLst/>
                <a:latin typeface="+mn-lt"/>
                <a:ea typeface="Calibri" panose="020F0502020204030204" pitchFamily="34" charset="0"/>
                <a:cs typeface="Times New Roman" panose="02020603050405020304" pitchFamily="18" charset="0"/>
              </a:rPr>
              <a:t>is different depending on the type of review:</a:t>
            </a:r>
          </a:p>
          <a:p>
            <a:pPr marL="342900" marR="0" lvl="0" indent="-342900">
              <a:lnSpc>
                <a:spcPct val="107000"/>
              </a:lnSpc>
              <a:spcBef>
                <a:spcPts val="0"/>
              </a:spcBef>
              <a:spcAft>
                <a:spcPts val="600"/>
              </a:spcAft>
              <a:buFont typeface="Arial" panose="020B0604020202020204" pitchFamily="34" charset="0"/>
              <a:buChar char="•"/>
            </a:pPr>
            <a:r>
              <a:rPr lang="en-US" sz="2000" dirty="0">
                <a:solidFill>
                  <a:schemeClr val="accent6"/>
                </a:solidFill>
                <a:effectLst/>
                <a:latin typeface="+mn-lt"/>
                <a:ea typeface="Calibri" panose="020F0502020204030204" pitchFamily="34" charset="0"/>
                <a:cs typeface="Times New Roman" panose="02020603050405020304" pitchFamily="18" charset="0"/>
              </a:rPr>
              <a:t>EA and CATEX</a:t>
            </a:r>
          </a:p>
          <a:p>
            <a:pPr marL="742950" marR="0" lvl="1" indent="-285750">
              <a:lnSpc>
                <a:spcPct val="107000"/>
              </a:lnSpc>
              <a:spcBef>
                <a:spcPts val="0"/>
              </a:spcBef>
              <a:spcAft>
                <a:spcPts val="600"/>
              </a:spcAft>
              <a:buFont typeface="Courier New" panose="02070309020205020404" pitchFamily="49" charset="0"/>
              <a:buChar char="o"/>
            </a:pPr>
            <a:r>
              <a:rPr lang="en-US" dirty="0">
                <a:effectLst/>
                <a:latin typeface="+mn-lt"/>
                <a:ea typeface="Calibri" panose="020F0502020204030204" pitchFamily="34" charset="0"/>
                <a:cs typeface="Times New Roman" panose="02020603050405020304" pitchFamily="18" charset="0"/>
              </a:rPr>
              <a:t>Sponsor responsible for documentation (generally through the use of a consultant)</a:t>
            </a:r>
          </a:p>
          <a:p>
            <a:pPr marL="742950" marR="0" lvl="1" indent="-285750">
              <a:lnSpc>
                <a:spcPct val="107000"/>
              </a:lnSpc>
              <a:spcBef>
                <a:spcPts val="0"/>
              </a:spcBef>
              <a:spcAft>
                <a:spcPts val="600"/>
              </a:spcAft>
              <a:buFont typeface="Courier New" panose="02070309020205020404" pitchFamily="49" charset="0"/>
              <a:buChar char="o"/>
            </a:pPr>
            <a:r>
              <a:rPr lang="en-US" dirty="0">
                <a:effectLst/>
                <a:latin typeface="+mn-lt"/>
                <a:ea typeface="Calibri" panose="020F0502020204030204" pitchFamily="34" charset="0"/>
                <a:cs typeface="Times New Roman" panose="02020603050405020304" pitchFamily="18" charset="0"/>
              </a:rPr>
              <a:t>FAA issues final determination			</a:t>
            </a:r>
          </a:p>
          <a:p>
            <a:pPr marL="342900" marR="0" lvl="0" indent="-342900">
              <a:lnSpc>
                <a:spcPct val="107000"/>
              </a:lnSpc>
              <a:spcBef>
                <a:spcPts val="0"/>
              </a:spcBef>
              <a:spcAft>
                <a:spcPts val="600"/>
              </a:spcAft>
              <a:buFont typeface="Arial" panose="020B0604020202020204" pitchFamily="34" charset="0"/>
              <a:buChar char="•"/>
            </a:pPr>
            <a:r>
              <a:rPr lang="en-US" sz="2000" dirty="0">
                <a:solidFill>
                  <a:schemeClr val="accent6"/>
                </a:solidFill>
                <a:effectLst/>
                <a:latin typeface="+mn-lt"/>
                <a:ea typeface="Calibri" panose="020F0502020204030204" pitchFamily="34" charset="0"/>
                <a:cs typeface="Times New Roman" panose="02020603050405020304" pitchFamily="18" charset="0"/>
              </a:rPr>
              <a:t>EIS</a:t>
            </a:r>
          </a:p>
          <a:p>
            <a:pPr marL="742950" marR="0" lvl="1" indent="-285750">
              <a:lnSpc>
                <a:spcPct val="107000"/>
              </a:lnSpc>
              <a:spcBef>
                <a:spcPts val="0"/>
              </a:spcBef>
              <a:spcAft>
                <a:spcPts val="600"/>
              </a:spcAft>
              <a:buFont typeface="Courier New" panose="02070309020205020404" pitchFamily="49" charset="0"/>
              <a:buChar char="o"/>
            </a:pPr>
            <a:r>
              <a:rPr lang="en-US" dirty="0">
                <a:effectLst/>
                <a:latin typeface="+mn-lt"/>
                <a:ea typeface="Calibri" panose="020F0502020204030204" pitchFamily="34" charset="0"/>
                <a:cs typeface="Times New Roman" panose="02020603050405020304" pitchFamily="18" charset="0"/>
              </a:rPr>
              <a:t>Sponsor (consultant) provides supporting documentation to FAA</a:t>
            </a:r>
          </a:p>
          <a:p>
            <a:pPr marL="742950" marR="0" lvl="1" indent="-285750">
              <a:lnSpc>
                <a:spcPct val="107000"/>
              </a:lnSpc>
              <a:spcBef>
                <a:spcPts val="0"/>
              </a:spcBef>
              <a:spcAft>
                <a:spcPts val="600"/>
              </a:spcAft>
              <a:buFont typeface="Courier New" panose="02070309020205020404" pitchFamily="49" charset="0"/>
              <a:buChar char="o"/>
            </a:pPr>
            <a:r>
              <a:rPr lang="en-US" dirty="0">
                <a:effectLst/>
                <a:latin typeface="+mn-lt"/>
                <a:ea typeface="Calibri" panose="020F0502020204030204" pitchFamily="34" charset="0"/>
                <a:cs typeface="Times New Roman" panose="02020603050405020304" pitchFamily="18" charset="0"/>
              </a:rPr>
              <a:t>FAA prepares documentation and final determination</a:t>
            </a:r>
          </a:p>
          <a:p>
            <a:endParaRPr lang="en-US" sz="2000" dirty="0">
              <a:solidFill>
                <a:schemeClr val="accent6"/>
              </a:solidFill>
            </a:endParaRPr>
          </a:p>
        </p:txBody>
      </p:sp>
      <p:pic>
        <p:nvPicPr>
          <p:cNvPr id="2" name="Picture 1" descr="A person typing on a computer">
            <a:extLst>
              <a:ext uri="{FF2B5EF4-FFF2-40B4-BE49-F238E27FC236}">
                <a16:creationId xmlns:a16="http://schemas.microsoft.com/office/drawing/2014/main" id="{4563DEF6-EC4F-5B3E-9DD7-C1064280399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28"/>
          <a:stretch/>
        </p:blipFill>
        <p:spPr>
          <a:xfrm>
            <a:off x="6868160" y="1447801"/>
            <a:ext cx="5323839" cy="3629058"/>
          </a:xfrm>
          <a:prstGeom prst="rect">
            <a:avLst/>
          </a:prstGeom>
        </p:spPr>
      </p:pic>
    </p:spTree>
    <p:extLst>
      <p:ext uri="{BB962C8B-B14F-4D97-AF65-F5344CB8AC3E}">
        <p14:creationId xmlns:p14="http://schemas.microsoft.com/office/powerpoint/2010/main" val="28638128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62E0763-E681-4341-9C25-409D5B335222}"/>
              </a:ext>
            </a:extLst>
          </p:cNvPr>
          <p:cNvSpPr>
            <a:spLocks noGrp="1"/>
          </p:cNvSpPr>
          <p:nvPr>
            <p:ph type="title"/>
          </p:nvPr>
        </p:nvSpPr>
        <p:spPr/>
        <p:txBody>
          <a:bodyPr/>
          <a:lstStyle/>
          <a:p>
            <a:r>
              <a:rPr lang="en-US" dirty="0">
                <a:solidFill>
                  <a:schemeClr val="tx1"/>
                </a:solidFill>
              </a:rPr>
              <a:t>Environmental Determination Validity </a:t>
            </a:r>
          </a:p>
        </p:txBody>
      </p:sp>
      <p:sp>
        <p:nvSpPr>
          <p:cNvPr id="6" name="Text Placeholder 5">
            <a:extLst>
              <a:ext uri="{FF2B5EF4-FFF2-40B4-BE49-F238E27FC236}">
                <a16:creationId xmlns:a16="http://schemas.microsoft.com/office/drawing/2014/main" id="{B83D7DE2-286B-4F95-BEFB-C10065E7141D}"/>
              </a:ext>
            </a:extLst>
          </p:cNvPr>
          <p:cNvSpPr>
            <a:spLocks noGrp="1"/>
          </p:cNvSpPr>
          <p:nvPr>
            <p:ph type="body" sz="quarter" idx="10"/>
          </p:nvPr>
        </p:nvSpPr>
        <p:spPr>
          <a:xfrm>
            <a:off x="609600" y="1447800"/>
            <a:ext cx="4886227" cy="4572000"/>
          </a:xfrm>
        </p:spPr>
        <p:txBody>
          <a:bodyPr/>
          <a:lstStyle/>
          <a:p>
            <a:pPr marR="0" lvl="0">
              <a:lnSpc>
                <a:spcPct val="107000"/>
              </a:lnSpc>
              <a:spcBef>
                <a:spcPts val="0"/>
              </a:spcBef>
              <a:spcAft>
                <a:spcPts val="0"/>
              </a:spcAft>
            </a:pPr>
            <a:r>
              <a:rPr lang="en-US" sz="2000" dirty="0">
                <a:solidFill>
                  <a:schemeClr val="accent6"/>
                </a:solidFill>
                <a:effectLst/>
                <a:latin typeface="+mn-lt"/>
                <a:ea typeface="Calibri" panose="020F0502020204030204" pitchFamily="34" charset="0"/>
                <a:cs typeface="Times New Roman" panose="02020603050405020304" pitchFamily="18" charset="0"/>
              </a:rPr>
              <a:t>EA and EIS documents are valid for three years from when the final decision is made, assuming:</a:t>
            </a:r>
          </a:p>
          <a:p>
            <a:pPr marL="342900" indent="-342900">
              <a:lnSpc>
                <a:spcPct val="107000"/>
              </a:lnSpc>
              <a:spcBef>
                <a:spcPts val="0"/>
              </a:spcBef>
              <a:spcAft>
                <a:spcPts val="600"/>
              </a:spcAft>
              <a:buFont typeface="Arial" panose="020B0604020202020204" pitchFamily="34" charset="0"/>
              <a:buChar char="•"/>
            </a:pPr>
            <a:r>
              <a:rPr lang="en-US" sz="2000" dirty="0">
                <a:solidFill>
                  <a:schemeClr val="accent6"/>
                </a:solidFill>
                <a:effectLst/>
                <a:latin typeface="+mn-lt"/>
                <a:ea typeface="Calibri" panose="020F0502020204030204" pitchFamily="34" charset="0"/>
                <a:cs typeface="Times New Roman" panose="02020603050405020304" pitchFamily="18" charset="0"/>
              </a:rPr>
              <a:t>No substantial changes to the original  action</a:t>
            </a:r>
          </a:p>
          <a:p>
            <a:pPr marL="342900" indent="-342900">
              <a:lnSpc>
                <a:spcPct val="107000"/>
              </a:lnSpc>
              <a:spcBef>
                <a:spcPts val="0"/>
              </a:spcBef>
              <a:spcAft>
                <a:spcPts val="600"/>
              </a:spcAft>
              <a:buFont typeface="Arial" panose="020B0604020202020204" pitchFamily="34" charset="0"/>
              <a:buChar char="•"/>
            </a:pPr>
            <a:r>
              <a:rPr lang="en-US" sz="2000" dirty="0">
                <a:solidFill>
                  <a:schemeClr val="accent6"/>
                </a:solidFill>
                <a:effectLst/>
                <a:latin typeface="+mn-lt"/>
                <a:ea typeface="Calibri" panose="020F0502020204030204" pitchFamily="34" charset="0"/>
                <a:cs typeface="Times New Roman" panose="02020603050405020304" pitchFamily="18" charset="0"/>
              </a:rPr>
              <a:t>Environmental conditions have not changed</a:t>
            </a:r>
          </a:p>
          <a:p>
            <a:pPr marL="342900" indent="-342900">
              <a:lnSpc>
                <a:spcPct val="107000"/>
              </a:lnSpc>
              <a:spcBef>
                <a:spcPts val="0"/>
              </a:spcBef>
              <a:spcAft>
                <a:spcPts val="600"/>
              </a:spcAft>
              <a:buFont typeface="Arial" panose="020B0604020202020204" pitchFamily="34" charset="0"/>
              <a:buChar char="•"/>
            </a:pPr>
            <a:r>
              <a:rPr lang="en-US" sz="2000" dirty="0">
                <a:solidFill>
                  <a:schemeClr val="accent6"/>
                </a:solidFill>
                <a:effectLst/>
                <a:latin typeface="+mn-lt"/>
                <a:ea typeface="Calibri" panose="020F0502020204030204" pitchFamily="34" charset="0"/>
                <a:cs typeface="Times New Roman" panose="02020603050405020304" pitchFamily="18" charset="0"/>
              </a:rPr>
              <a:t>New information is not presented</a:t>
            </a:r>
          </a:p>
          <a:p>
            <a:pPr marR="0" lvl="0">
              <a:lnSpc>
                <a:spcPct val="107000"/>
              </a:lnSpc>
              <a:spcBef>
                <a:spcPts val="0"/>
              </a:spcBef>
              <a:spcAft>
                <a:spcPts val="0"/>
              </a:spcAft>
            </a:pPr>
            <a:endParaRPr lang="en-US" sz="2000" dirty="0">
              <a:solidFill>
                <a:schemeClr val="accent6"/>
              </a:solidFill>
              <a:effectLst/>
              <a:latin typeface="+mn-lt"/>
              <a:ea typeface="Calibri" panose="020F0502020204030204" pitchFamily="34" charset="0"/>
              <a:cs typeface="Times New Roman" panose="02020603050405020304" pitchFamily="18" charset="0"/>
            </a:endParaRPr>
          </a:p>
          <a:p>
            <a:endParaRPr lang="en-US" sz="2000" dirty="0">
              <a:solidFill>
                <a:schemeClr val="accent6"/>
              </a:solidFill>
            </a:endParaRPr>
          </a:p>
        </p:txBody>
      </p:sp>
      <p:sp>
        <p:nvSpPr>
          <p:cNvPr id="4" name="Speech Bubble: Rectangle 3">
            <a:extLst>
              <a:ext uri="{FF2B5EF4-FFF2-40B4-BE49-F238E27FC236}">
                <a16:creationId xmlns:a16="http://schemas.microsoft.com/office/drawing/2014/main" id="{0CCCEA9A-F731-6048-5EC6-2F4C957333DC}"/>
              </a:ext>
            </a:extLst>
          </p:cNvPr>
          <p:cNvSpPr/>
          <p:nvPr/>
        </p:nvSpPr>
        <p:spPr bwMode="auto">
          <a:xfrm>
            <a:off x="6956277" y="1447800"/>
            <a:ext cx="5136284" cy="1610812"/>
          </a:xfrm>
          <a:prstGeom prst="wedgeRectCallout">
            <a:avLst>
              <a:gd name="adj1" fmla="val -56582"/>
              <a:gd name="adj2" fmla="val -21610"/>
            </a:avLst>
          </a:prstGeom>
          <a:solidFill>
            <a:srgbClr val="626262"/>
          </a:solidFill>
          <a:ln w="9525" cap="flat" cmpd="sng" algn="ctr">
            <a:noFill/>
            <a:prstDash val="solid"/>
            <a:round/>
            <a:headEnd type="none" w="med" len="med"/>
            <a:tailEnd type="none" w="med" len="med"/>
          </a:ln>
          <a:effectLst>
            <a:outerShdw blurRad="50800" dist="38100" dir="8100000" algn="tr" rotWithShape="0">
              <a:prstClr val="black">
                <a:alpha val="40000"/>
              </a:prstClr>
            </a:outerShdw>
          </a:effectLst>
        </p:spPr>
        <p:txBody>
          <a:bodyPr vert="horz" wrap="square" lIns="274320" tIns="45720" rIns="274320" bIns="45720" numCol="1" rtlCol="0" anchor="ctr" anchorCtr="0" compatLnSpc="1">
            <a:prstTxWarp prst="textNoShape">
              <a:avLst/>
            </a:prstTxWarp>
            <a:normAutofit/>
          </a:bodyPr>
          <a:lstStyle/>
          <a:p>
            <a:pPr lvl="0" fontAlgn="auto">
              <a:lnSpc>
                <a:spcPct val="107000"/>
              </a:lnSpc>
              <a:spcBef>
                <a:spcPts val="0"/>
              </a:spcBef>
              <a:spcAft>
                <a:spcPts val="800"/>
              </a:spcAft>
              <a:defRPr/>
            </a:pPr>
            <a:r>
              <a:rPr lang="en-US" sz="2000" dirty="0">
                <a:latin typeface="Calibri" panose="020F0502020204030204" pitchFamily="34" charset="0"/>
                <a:ea typeface="Calibri" panose="020F0502020204030204" pitchFamily="34" charset="0"/>
                <a:cs typeface="Times New Roman" panose="02020603050405020304" pitchFamily="18" charset="0"/>
              </a:rPr>
              <a:t>If construction does not happen directly after environmental approval, verify with the FAA that your approval is still valid.</a:t>
            </a:r>
          </a:p>
        </p:txBody>
      </p:sp>
    </p:spTree>
    <p:extLst>
      <p:ext uri="{BB962C8B-B14F-4D97-AF65-F5344CB8AC3E}">
        <p14:creationId xmlns:p14="http://schemas.microsoft.com/office/powerpoint/2010/main" val="322344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62E0763-E681-4341-9C25-409D5B335222}"/>
              </a:ext>
            </a:extLst>
          </p:cNvPr>
          <p:cNvSpPr>
            <a:spLocks noGrp="1"/>
          </p:cNvSpPr>
          <p:nvPr>
            <p:ph type="title"/>
          </p:nvPr>
        </p:nvSpPr>
        <p:spPr/>
        <p:txBody>
          <a:bodyPr>
            <a:normAutofit/>
          </a:bodyPr>
          <a:lstStyle/>
          <a:p>
            <a:r>
              <a:rPr lang="en-US" dirty="0">
                <a:solidFill>
                  <a:schemeClr val="tx1"/>
                </a:solidFill>
              </a:rPr>
              <a:t>What Does this Mean to Your Airport?</a:t>
            </a:r>
          </a:p>
        </p:txBody>
      </p:sp>
      <p:sp>
        <p:nvSpPr>
          <p:cNvPr id="6" name="Text Placeholder 5">
            <a:extLst>
              <a:ext uri="{FF2B5EF4-FFF2-40B4-BE49-F238E27FC236}">
                <a16:creationId xmlns:a16="http://schemas.microsoft.com/office/drawing/2014/main" id="{B83D7DE2-286B-4F95-BEFB-C10065E7141D}"/>
              </a:ext>
            </a:extLst>
          </p:cNvPr>
          <p:cNvSpPr>
            <a:spLocks noGrp="1"/>
          </p:cNvSpPr>
          <p:nvPr>
            <p:ph type="body" sz="quarter" idx="10"/>
          </p:nvPr>
        </p:nvSpPr>
        <p:spPr>
          <a:xfrm>
            <a:off x="609600" y="1475874"/>
            <a:ext cx="11094720" cy="4557064"/>
          </a:xfrm>
        </p:spPr>
        <p:txBody>
          <a:bodyPr>
            <a:normAutofit/>
          </a:bodyPr>
          <a:lstStyle/>
          <a:p>
            <a:pPr marR="0">
              <a:lnSpc>
                <a:spcPct val="107000"/>
              </a:lnSpc>
              <a:spcBef>
                <a:spcPts val="0"/>
              </a:spcBef>
              <a:spcAft>
                <a:spcPts val="600"/>
              </a:spcAft>
            </a:pPr>
            <a:r>
              <a:rPr lang="en-US" sz="1800" b="1" dirty="0">
                <a:solidFill>
                  <a:schemeClr val="accent6"/>
                </a:solidFill>
                <a:effectLst/>
                <a:latin typeface="+mn-lt"/>
                <a:ea typeface="Calibri" panose="020F0502020204030204" pitchFamily="34" charset="0"/>
                <a:cs typeface="Times New Roman" panose="02020603050405020304" pitchFamily="18" charset="0"/>
              </a:rPr>
              <a:t>Who is </a:t>
            </a:r>
            <a:r>
              <a:rPr lang="en-US" sz="1800" b="1" dirty="0">
                <a:solidFill>
                  <a:schemeClr val="accent6"/>
                </a:solidFill>
                <a:latin typeface="+mn-lt"/>
                <a:ea typeface="Calibri" panose="020F0502020204030204" pitchFamily="34" charset="0"/>
                <a:cs typeface="Times New Roman" panose="02020603050405020304" pitchFamily="18" charset="0"/>
              </a:rPr>
              <a:t>responsible for NEPA compliance at your airport</a:t>
            </a:r>
            <a:r>
              <a:rPr lang="en-US" sz="1800" b="1" dirty="0">
                <a:solidFill>
                  <a:schemeClr val="accent6"/>
                </a:solidFill>
                <a:effectLst/>
                <a:latin typeface="+mn-lt"/>
                <a:ea typeface="Calibri" panose="020F0502020204030204" pitchFamily="34" charset="0"/>
                <a:cs typeface="Times New Roman" panose="02020603050405020304" pitchFamily="18" charset="0"/>
              </a:rPr>
              <a:t>?</a:t>
            </a:r>
          </a:p>
          <a:p>
            <a:pPr marL="1085850" lvl="1" indent="-342900">
              <a:lnSpc>
                <a:spcPct val="107000"/>
              </a:lnSpc>
              <a:spcBef>
                <a:spcPts val="0"/>
              </a:spcBef>
              <a:spcAft>
                <a:spcPts val="600"/>
              </a:spcAft>
              <a:buFont typeface="Courier New" panose="02070309020205020404" pitchFamily="49" charset="0"/>
              <a:buChar char="o"/>
            </a:pPr>
            <a:r>
              <a:rPr lang="en-US" sz="1800" dirty="0">
                <a:latin typeface="+mn-lt"/>
                <a:ea typeface="Calibri" panose="020F0502020204030204" pitchFamily="34" charset="0"/>
                <a:cs typeface="Times New Roman" panose="02020603050405020304" pitchFamily="18" charset="0"/>
              </a:rPr>
              <a:t>Provide guidance on who is specifically responsible for ensuring NEPA compliance, typically the airport sponsor. This is often delegated to consultants at smaller airports; however, your airport must still sign off on NEPA documents.</a:t>
            </a:r>
            <a:endParaRPr lang="en-US" sz="1800" dirty="0">
              <a:effectLst/>
              <a:latin typeface="+mn-lt"/>
              <a:ea typeface="Calibri" panose="020F0502020204030204" pitchFamily="34" charset="0"/>
              <a:cs typeface="Times New Roman" panose="02020603050405020304" pitchFamily="18" charset="0"/>
            </a:endParaRPr>
          </a:p>
          <a:p>
            <a:pPr marR="0">
              <a:lnSpc>
                <a:spcPct val="107000"/>
              </a:lnSpc>
              <a:spcBef>
                <a:spcPts val="0"/>
              </a:spcBef>
              <a:spcAft>
                <a:spcPts val="600"/>
              </a:spcAft>
            </a:pPr>
            <a:r>
              <a:rPr lang="en-US" sz="1800" b="1" dirty="0">
                <a:solidFill>
                  <a:schemeClr val="accent6"/>
                </a:solidFill>
                <a:effectLst/>
                <a:latin typeface="+mn-lt"/>
                <a:ea typeface="Calibri" panose="020F0502020204030204" pitchFamily="34" charset="0"/>
                <a:cs typeface="Times New Roman" panose="02020603050405020304" pitchFamily="18" charset="0"/>
              </a:rPr>
              <a:t>Who is your airport’s </a:t>
            </a:r>
            <a:r>
              <a:rPr lang="en-US" sz="1800" b="1" dirty="0">
                <a:solidFill>
                  <a:schemeClr val="accent6"/>
                </a:solidFill>
                <a:latin typeface="+mn-lt"/>
                <a:ea typeface="Calibri" panose="020F0502020204030204" pitchFamily="34" charset="0"/>
                <a:cs typeface="Times New Roman" panose="02020603050405020304" pitchFamily="18" charset="0"/>
              </a:rPr>
              <a:t>airport district office (</a:t>
            </a:r>
            <a:r>
              <a:rPr lang="en-US" sz="1800" b="1" dirty="0">
                <a:solidFill>
                  <a:schemeClr val="accent6"/>
                </a:solidFill>
                <a:effectLst/>
                <a:latin typeface="+mn-lt"/>
                <a:ea typeface="Calibri" panose="020F0502020204030204" pitchFamily="34" charset="0"/>
                <a:cs typeface="Times New Roman" panose="02020603050405020304" pitchFamily="18" charset="0"/>
              </a:rPr>
              <a:t>ADO)? </a:t>
            </a:r>
          </a:p>
          <a:p>
            <a:pPr marL="1085850" lvl="1" indent="-342900">
              <a:lnSpc>
                <a:spcPct val="107000"/>
              </a:lnSpc>
              <a:spcBef>
                <a:spcPts val="0"/>
              </a:spcBef>
              <a:spcAft>
                <a:spcPts val="600"/>
              </a:spcAft>
              <a:buFont typeface="Courier New" panose="02070309020205020404" pitchFamily="49" charset="0"/>
              <a:buChar char="o"/>
            </a:pPr>
            <a:r>
              <a:rPr lang="en-US" sz="1800" dirty="0">
                <a:effectLst/>
                <a:latin typeface="+mn-lt"/>
                <a:ea typeface="Calibri" panose="020F0502020204030204" pitchFamily="34" charset="0"/>
                <a:cs typeface="Times New Roman" panose="02020603050405020304" pitchFamily="18" charset="0"/>
              </a:rPr>
              <a:t>Provide contact information for your airport’s ADO – always verify the level of environmental review needed with the ADO’s environmental protection specialist (EPS)  </a:t>
            </a:r>
          </a:p>
          <a:p>
            <a:pPr marR="0">
              <a:lnSpc>
                <a:spcPct val="107000"/>
              </a:lnSpc>
              <a:spcBef>
                <a:spcPts val="0"/>
              </a:spcBef>
              <a:spcAft>
                <a:spcPts val="600"/>
              </a:spcAft>
            </a:pPr>
            <a:r>
              <a:rPr lang="en-US" sz="1800" b="1" dirty="0">
                <a:solidFill>
                  <a:schemeClr val="accent6"/>
                </a:solidFill>
                <a:latin typeface="+mn-lt"/>
                <a:ea typeface="Calibri" panose="020F0502020204030204" pitchFamily="34" charset="0"/>
                <a:cs typeface="Times New Roman" panose="02020603050405020304" pitchFamily="18" charset="0"/>
              </a:rPr>
              <a:t>Has your airport recently completed a CATEX or EA review?</a:t>
            </a:r>
          </a:p>
          <a:p>
            <a:pPr marL="1085850" lvl="1" indent="-342900">
              <a:lnSpc>
                <a:spcPct val="107000"/>
              </a:lnSpc>
              <a:spcBef>
                <a:spcPts val="0"/>
              </a:spcBef>
              <a:spcAft>
                <a:spcPts val="600"/>
              </a:spcAft>
              <a:buFont typeface="Courier New" panose="02070309020205020404" pitchFamily="49" charset="0"/>
              <a:buChar char="o"/>
            </a:pPr>
            <a:r>
              <a:rPr lang="en-US" sz="1800" dirty="0">
                <a:solidFill>
                  <a:schemeClr val="accent6"/>
                </a:solidFill>
                <a:effectLst/>
                <a:latin typeface="+mn-lt"/>
                <a:ea typeface="Calibri" panose="020F0502020204030204" pitchFamily="34" charset="0"/>
                <a:cs typeface="Times New Roman" panose="02020603050405020304" pitchFamily="18" charset="0"/>
              </a:rPr>
              <a:t>Provide an example of the completed and signed CATEX</a:t>
            </a:r>
            <a:r>
              <a:rPr lang="en-US" sz="1800" dirty="0">
                <a:latin typeface="+mn-lt"/>
                <a:ea typeface="Calibri" panose="020F0502020204030204" pitchFamily="34" charset="0"/>
                <a:cs typeface="Times New Roman" panose="02020603050405020304" pitchFamily="18" charset="0"/>
              </a:rPr>
              <a:t> or EA document</a:t>
            </a:r>
          </a:p>
          <a:p>
            <a:pPr marL="1085850" lvl="1" indent="-342900">
              <a:lnSpc>
                <a:spcPct val="107000"/>
              </a:lnSpc>
              <a:spcBef>
                <a:spcPts val="0"/>
              </a:spcBef>
              <a:spcAft>
                <a:spcPts val="600"/>
              </a:spcAft>
              <a:buFont typeface="Courier New" panose="02070309020205020404" pitchFamily="49" charset="0"/>
              <a:buChar char="o"/>
            </a:pPr>
            <a:r>
              <a:rPr lang="en-US" sz="1800" dirty="0">
                <a:solidFill>
                  <a:schemeClr val="accent6"/>
                </a:solidFill>
                <a:effectLst/>
                <a:latin typeface="+mn-lt"/>
                <a:ea typeface="Calibri" panose="020F0502020204030204" pitchFamily="34" charset="0"/>
                <a:cs typeface="Times New Roman" panose="02020603050405020304" pitchFamily="18" charset="0"/>
              </a:rPr>
              <a:t>Review the commitments made in the environmental document, and understand that </a:t>
            </a:r>
            <a:r>
              <a:rPr lang="en-US" sz="1800" dirty="0">
                <a:latin typeface="+mn-lt"/>
                <a:ea typeface="Calibri" panose="020F0502020204030204" pitchFamily="34" charset="0"/>
                <a:cs typeface="Times New Roman" panose="02020603050405020304" pitchFamily="18" charset="0"/>
              </a:rPr>
              <a:t>the commitments </a:t>
            </a:r>
            <a:r>
              <a:rPr lang="en-US" sz="1800" dirty="0">
                <a:solidFill>
                  <a:schemeClr val="accent6"/>
                </a:solidFill>
                <a:effectLst/>
                <a:latin typeface="+mn-lt"/>
                <a:ea typeface="Calibri" panose="020F0502020204030204" pitchFamily="34" charset="0"/>
                <a:cs typeface="Times New Roman" panose="02020603050405020304" pitchFamily="18" charset="0"/>
              </a:rPr>
              <a:t>are the responsibility of your airport sponsor</a:t>
            </a:r>
          </a:p>
          <a:p>
            <a:pPr marL="1085850" lvl="1" indent="-342900">
              <a:lnSpc>
                <a:spcPct val="107000"/>
              </a:lnSpc>
              <a:spcBef>
                <a:spcPts val="0"/>
              </a:spcBef>
              <a:spcAft>
                <a:spcPts val="600"/>
              </a:spcAft>
              <a:buFont typeface="Courier New" panose="02070309020205020404" pitchFamily="49" charset="0"/>
              <a:buChar char="o"/>
            </a:pPr>
            <a:r>
              <a:rPr lang="en-US" sz="1800" dirty="0">
                <a:solidFill>
                  <a:schemeClr val="accent6"/>
                </a:solidFill>
                <a:effectLst/>
                <a:latin typeface="+mn-lt"/>
                <a:ea typeface="Calibri" panose="020F0502020204030204" pitchFamily="34" charset="0"/>
                <a:cs typeface="Times New Roman" panose="02020603050405020304" pitchFamily="18" charset="0"/>
              </a:rPr>
              <a:t>Consultants and EPSs may change</a:t>
            </a:r>
            <a:r>
              <a:rPr lang="en-US" sz="1800" dirty="0">
                <a:latin typeface="+mn-lt"/>
                <a:ea typeface="Calibri" panose="020F0502020204030204" pitchFamily="34" charset="0"/>
                <a:cs typeface="Times New Roman" panose="02020603050405020304" pitchFamily="18" charset="0"/>
              </a:rPr>
              <a:t>—</a:t>
            </a:r>
            <a:r>
              <a:rPr lang="en-US" sz="1800" dirty="0">
                <a:solidFill>
                  <a:schemeClr val="accent6"/>
                </a:solidFill>
                <a:effectLst/>
                <a:latin typeface="+mn-lt"/>
                <a:ea typeface="Calibri" panose="020F0502020204030204" pitchFamily="34" charset="0"/>
                <a:cs typeface="Times New Roman" panose="02020603050405020304" pitchFamily="18" charset="0"/>
              </a:rPr>
              <a:t>be sure the commitments are carried on </a:t>
            </a:r>
          </a:p>
          <a:p>
            <a:pPr marL="1085850" lvl="1" indent="-342900">
              <a:lnSpc>
                <a:spcPct val="107000"/>
              </a:lnSpc>
              <a:spcBef>
                <a:spcPts val="0"/>
              </a:spcBef>
              <a:spcAft>
                <a:spcPts val="600"/>
              </a:spcAft>
              <a:buFont typeface="Courier New" panose="02070309020205020404" pitchFamily="49" charset="0"/>
              <a:buChar char="o"/>
            </a:pPr>
            <a:r>
              <a:rPr lang="en-US" sz="1800" dirty="0">
                <a:latin typeface="+mn-lt"/>
                <a:ea typeface="Calibri" panose="020F0502020204030204" pitchFamily="34" charset="0"/>
                <a:cs typeface="Times New Roman" panose="02020603050405020304" pitchFamily="18" charset="0"/>
              </a:rPr>
              <a:t>Understand the expiration date for any EAs (CATEXs do no not have an explicit expiration date)</a:t>
            </a:r>
            <a:endParaRPr lang="en-US" sz="8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33539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62E0763-E681-4341-9C25-409D5B335222}"/>
              </a:ext>
            </a:extLst>
          </p:cNvPr>
          <p:cNvSpPr>
            <a:spLocks noGrp="1"/>
          </p:cNvSpPr>
          <p:nvPr>
            <p:ph type="title"/>
          </p:nvPr>
        </p:nvSpPr>
        <p:spPr/>
        <p:txBody>
          <a:bodyPr/>
          <a:lstStyle/>
          <a:p>
            <a:r>
              <a:rPr lang="en-US" dirty="0">
                <a:solidFill>
                  <a:schemeClr val="tx1"/>
                </a:solidFill>
              </a:rPr>
              <a:t>Course Objectives and Overview</a:t>
            </a:r>
          </a:p>
        </p:txBody>
      </p:sp>
      <p:sp>
        <p:nvSpPr>
          <p:cNvPr id="6" name="Text Placeholder 5">
            <a:extLst>
              <a:ext uri="{FF2B5EF4-FFF2-40B4-BE49-F238E27FC236}">
                <a16:creationId xmlns:a16="http://schemas.microsoft.com/office/drawing/2014/main" id="{B83D7DE2-286B-4F95-BEFB-C10065E7141D}"/>
              </a:ext>
            </a:extLst>
          </p:cNvPr>
          <p:cNvSpPr>
            <a:spLocks noGrp="1"/>
          </p:cNvSpPr>
          <p:nvPr>
            <p:ph type="body" sz="quarter" idx="10"/>
          </p:nvPr>
        </p:nvSpPr>
        <p:spPr>
          <a:xfrm>
            <a:off x="609600" y="1447800"/>
            <a:ext cx="11049000" cy="4572000"/>
          </a:xfrm>
        </p:spPr>
        <p:txBody>
          <a:bodyPr/>
          <a:lstStyle/>
          <a:p>
            <a:pPr>
              <a:spcBef>
                <a:spcPts val="600"/>
              </a:spcBef>
              <a:spcAft>
                <a:spcPts val="600"/>
              </a:spcAft>
            </a:pPr>
            <a:r>
              <a:rPr lang="en-US" sz="2000" dirty="0">
                <a:solidFill>
                  <a:schemeClr val="accent6"/>
                </a:solidFill>
                <a:effectLst/>
                <a:latin typeface="+mn-lt"/>
                <a:ea typeface="Calibri" panose="020F0502020204030204" pitchFamily="34" charset="0"/>
                <a:cs typeface="Times New Roman" panose="02020603050405020304" pitchFamily="18" charset="0"/>
              </a:rPr>
              <a:t>This course will provide a high-level overview of NEPA regulations and how they apply to airport management and operations.</a:t>
            </a:r>
          </a:p>
          <a:p>
            <a:pPr>
              <a:spcBef>
                <a:spcPts val="600"/>
              </a:spcBef>
              <a:spcAft>
                <a:spcPts val="600"/>
              </a:spcAft>
            </a:pPr>
            <a:r>
              <a:rPr lang="en-US" sz="2000" dirty="0">
                <a:solidFill>
                  <a:schemeClr val="accent6"/>
                </a:solidFill>
                <a:latin typeface="+mn-lt"/>
              </a:rPr>
              <a:t>In this course, you will learn:</a:t>
            </a:r>
          </a:p>
          <a:p>
            <a:pPr marL="342900" marR="0" lvl="0" indent="-342900">
              <a:lnSpc>
                <a:spcPct val="107000"/>
              </a:lnSpc>
              <a:spcBef>
                <a:spcPts val="600"/>
              </a:spcBef>
              <a:spcAft>
                <a:spcPts val="600"/>
              </a:spcAft>
              <a:buFont typeface="Arial" panose="020B0604020202020204" pitchFamily="34" charset="0"/>
              <a:buChar char="•"/>
            </a:pPr>
            <a:r>
              <a:rPr lang="en-US" sz="2000" dirty="0">
                <a:solidFill>
                  <a:schemeClr val="accent6"/>
                </a:solidFill>
                <a:effectLst/>
                <a:latin typeface="+mn-lt"/>
                <a:ea typeface="Calibri" panose="020F0502020204030204" pitchFamily="34" charset="0"/>
                <a:cs typeface="Times New Roman" panose="02020603050405020304" pitchFamily="18" charset="0"/>
              </a:rPr>
              <a:t>The definition of NEPA and why it is important to federally obligated airports</a:t>
            </a:r>
          </a:p>
          <a:p>
            <a:pPr marL="342900" marR="0" lvl="0" indent="-342900">
              <a:lnSpc>
                <a:spcPct val="107000"/>
              </a:lnSpc>
              <a:spcBef>
                <a:spcPts val="600"/>
              </a:spcBef>
              <a:spcAft>
                <a:spcPts val="600"/>
              </a:spcAft>
              <a:buFont typeface="Arial" panose="020B0604020202020204" pitchFamily="34" charset="0"/>
              <a:buChar char="•"/>
            </a:pPr>
            <a:r>
              <a:rPr lang="en-US" sz="2000" dirty="0">
                <a:solidFill>
                  <a:schemeClr val="accent6"/>
                </a:solidFill>
                <a:effectLst/>
                <a:latin typeface="+mn-lt"/>
                <a:ea typeface="Calibri" panose="020F0502020204030204" pitchFamily="34" charset="0"/>
                <a:cs typeface="Times New Roman" panose="02020603050405020304" pitchFamily="18" charset="0"/>
              </a:rPr>
              <a:t>NEPA and how it applies to airport federal actions </a:t>
            </a:r>
          </a:p>
          <a:p>
            <a:pPr marL="342900" marR="0" lvl="0" indent="-342900">
              <a:lnSpc>
                <a:spcPct val="107000"/>
              </a:lnSpc>
              <a:spcBef>
                <a:spcPts val="600"/>
              </a:spcBef>
              <a:spcAft>
                <a:spcPts val="600"/>
              </a:spcAft>
              <a:buFont typeface="Arial" panose="020B0604020202020204" pitchFamily="34" charset="0"/>
              <a:buChar char="•"/>
            </a:pPr>
            <a:r>
              <a:rPr lang="en-US" sz="2000" dirty="0">
                <a:solidFill>
                  <a:schemeClr val="accent6"/>
                </a:solidFill>
                <a:effectLst/>
                <a:latin typeface="+mn-lt"/>
                <a:ea typeface="Calibri" panose="020F0502020204030204" pitchFamily="34" charset="0"/>
                <a:cs typeface="Times New Roman" panose="02020603050405020304" pitchFamily="18" charset="0"/>
              </a:rPr>
              <a:t>Required levels of NEPA documentation</a:t>
            </a:r>
          </a:p>
          <a:p>
            <a:pPr marL="342900" marR="0" lvl="0" indent="-342900">
              <a:lnSpc>
                <a:spcPct val="107000"/>
              </a:lnSpc>
              <a:spcBef>
                <a:spcPts val="600"/>
              </a:spcBef>
              <a:spcAft>
                <a:spcPts val="600"/>
              </a:spcAft>
              <a:buFont typeface="Arial" panose="020B0604020202020204" pitchFamily="34" charset="0"/>
              <a:buChar char="•"/>
            </a:pPr>
            <a:r>
              <a:rPr lang="en-US" sz="2000" dirty="0">
                <a:solidFill>
                  <a:schemeClr val="accent6"/>
                </a:solidFill>
                <a:effectLst/>
                <a:latin typeface="+mn-lt"/>
                <a:ea typeface="Calibri" panose="020F0502020204030204" pitchFamily="34" charset="0"/>
                <a:cs typeface="Times New Roman" panose="02020603050405020304" pitchFamily="18" charset="0"/>
              </a:rPr>
              <a:t>NEPA environmental impact categories</a:t>
            </a:r>
          </a:p>
          <a:p>
            <a:pPr marL="342900" marR="0" lvl="0" indent="-342900">
              <a:lnSpc>
                <a:spcPct val="107000"/>
              </a:lnSpc>
              <a:spcBef>
                <a:spcPts val="600"/>
              </a:spcBef>
              <a:spcAft>
                <a:spcPts val="600"/>
              </a:spcAft>
              <a:buFont typeface="Arial" panose="020B0604020202020204" pitchFamily="34" charset="0"/>
              <a:buChar char="•"/>
            </a:pPr>
            <a:r>
              <a:rPr lang="en-US" sz="2000" dirty="0">
                <a:solidFill>
                  <a:schemeClr val="accent6"/>
                </a:solidFill>
                <a:effectLst/>
                <a:latin typeface="+mn-lt"/>
                <a:ea typeface="Calibri" panose="020F0502020204030204" pitchFamily="34" charset="0"/>
                <a:cs typeface="Times New Roman" panose="02020603050405020304" pitchFamily="18" charset="0"/>
              </a:rPr>
              <a:t>A high-level understanding of FAA Order 1050.1 and how it applies to airport management and operations roles</a:t>
            </a:r>
          </a:p>
          <a:p>
            <a:pPr>
              <a:lnSpc>
                <a:spcPct val="107000"/>
              </a:lnSpc>
              <a:spcBef>
                <a:spcPts val="0"/>
              </a:spcBef>
              <a:spcAft>
                <a:spcPts val="800"/>
              </a:spcAft>
            </a:pPr>
            <a:r>
              <a:rPr lang="en-US" sz="2000" dirty="0">
                <a:solidFill>
                  <a:schemeClr val="accent6"/>
                </a:solidFill>
                <a:effectLst/>
                <a:latin typeface="+mn-lt"/>
                <a:ea typeface="Calibri" panose="020F0502020204030204" pitchFamily="34" charset="0"/>
                <a:cs typeface="Times New Roman" panose="02020603050405020304" pitchFamily="18" charset="0"/>
              </a:rPr>
              <a:t>Links to federal references may be modified over time. Please search FAA and other federal websites to find the most current reference material.</a:t>
            </a:r>
            <a:endParaRPr lang="en-US" sz="2000" dirty="0">
              <a:solidFill>
                <a:schemeClr val="accent6"/>
              </a:solidFill>
              <a:latin typeface="+mn-lt"/>
            </a:endParaRPr>
          </a:p>
          <a:p>
            <a:pPr marL="342900" marR="0" lvl="0" indent="-342900">
              <a:lnSpc>
                <a:spcPct val="107000"/>
              </a:lnSpc>
              <a:spcBef>
                <a:spcPts val="0"/>
              </a:spcBef>
              <a:spcAft>
                <a:spcPts val="800"/>
              </a:spcAft>
              <a:buFont typeface="Arial" panose="020B0604020202020204" pitchFamily="34" charset="0"/>
              <a:buChar char="•"/>
            </a:pPr>
            <a:endParaRPr lang="en-US" sz="2000" dirty="0">
              <a:solidFill>
                <a:schemeClr val="accent6"/>
              </a:solidFill>
              <a:effectLst/>
              <a:latin typeface="+mj-lt"/>
              <a:ea typeface="Calibri" panose="020F0502020204030204" pitchFamily="34" charset="0"/>
              <a:cs typeface="Times New Roman" panose="02020603050405020304" pitchFamily="18" charset="0"/>
            </a:endParaRPr>
          </a:p>
          <a:p>
            <a:endParaRPr lang="en-US" sz="2000" dirty="0">
              <a:solidFill>
                <a:schemeClr val="accent6"/>
              </a:solidFill>
              <a:latin typeface="+mj-lt"/>
            </a:endParaRPr>
          </a:p>
        </p:txBody>
      </p:sp>
    </p:spTree>
    <p:extLst>
      <p:ext uri="{BB962C8B-B14F-4D97-AF65-F5344CB8AC3E}">
        <p14:creationId xmlns:p14="http://schemas.microsoft.com/office/powerpoint/2010/main" val="15632009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62E0763-E681-4341-9C25-409D5B335222}"/>
              </a:ext>
            </a:extLst>
          </p:cNvPr>
          <p:cNvSpPr>
            <a:spLocks noGrp="1"/>
          </p:cNvSpPr>
          <p:nvPr>
            <p:ph type="title"/>
          </p:nvPr>
        </p:nvSpPr>
        <p:spPr/>
        <p:txBody>
          <a:bodyPr>
            <a:normAutofit/>
          </a:bodyPr>
          <a:lstStyle/>
          <a:p>
            <a:r>
              <a:rPr lang="en-US" dirty="0">
                <a:solidFill>
                  <a:schemeClr val="tx1"/>
                </a:solidFill>
              </a:rPr>
              <a:t>What Does this Mean to Your Airport? (cont’d)</a:t>
            </a:r>
          </a:p>
        </p:txBody>
      </p:sp>
      <p:sp>
        <p:nvSpPr>
          <p:cNvPr id="6" name="Text Placeholder 5">
            <a:extLst>
              <a:ext uri="{FF2B5EF4-FFF2-40B4-BE49-F238E27FC236}">
                <a16:creationId xmlns:a16="http://schemas.microsoft.com/office/drawing/2014/main" id="{B83D7DE2-286B-4F95-BEFB-C10065E7141D}"/>
              </a:ext>
            </a:extLst>
          </p:cNvPr>
          <p:cNvSpPr>
            <a:spLocks noGrp="1"/>
          </p:cNvSpPr>
          <p:nvPr>
            <p:ph type="body" sz="quarter" idx="10"/>
          </p:nvPr>
        </p:nvSpPr>
        <p:spPr>
          <a:xfrm>
            <a:off x="609600" y="1475874"/>
            <a:ext cx="11094720" cy="4543926"/>
          </a:xfrm>
        </p:spPr>
        <p:txBody>
          <a:bodyPr>
            <a:normAutofit fontScale="92500" lnSpcReduction="10000"/>
          </a:bodyPr>
          <a:lstStyle/>
          <a:p>
            <a:pPr marR="0">
              <a:lnSpc>
                <a:spcPct val="107000"/>
              </a:lnSpc>
              <a:spcBef>
                <a:spcPts val="0"/>
              </a:spcBef>
              <a:spcAft>
                <a:spcPts val="600"/>
              </a:spcAft>
            </a:pPr>
            <a:r>
              <a:rPr lang="en-US" sz="2200" b="1" dirty="0">
                <a:solidFill>
                  <a:schemeClr val="accent6"/>
                </a:solidFill>
                <a:latin typeface="+mj-lt"/>
                <a:ea typeface="Calibri" panose="020F0502020204030204" pitchFamily="34" charset="0"/>
                <a:cs typeface="Times New Roman" panose="02020603050405020304" pitchFamily="18" charset="0"/>
              </a:rPr>
              <a:t>Are there any potential environmental resources at your airport?</a:t>
            </a:r>
            <a:endParaRPr lang="en-US" sz="2200" b="1" dirty="0">
              <a:solidFill>
                <a:schemeClr val="accent6"/>
              </a:solidFill>
              <a:effectLst/>
              <a:latin typeface="+mj-lt"/>
              <a:ea typeface="Calibri" panose="020F0502020204030204" pitchFamily="34" charset="0"/>
              <a:cs typeface="Times New Roman" panose="02020603050405020304" pitchFamily="18" charset="0"/>
            </a:endParaRPr>
          </a:p>
          <a:p>
            <a:pPr marL="1085850" lvl="1" indent="-342900">
              <a:lnSpc>
                <a:spcPct val="107000"/>
              </a:lnSpc>
              <a:spcBef>
                <a:spcPts val="0"/>
              </a:spcBef>
              <a:spcAft>
                <a:spcPts val="600"/>
              </a:spcAft>
              <a:buFont typeface="Courier New" panose="02070309020205020404" pitchFamily="49" charset="0"/>
              <a:buChar char="o"/>
            </a:pPr>
            <a:r>
              <a:rPr lang="en-US" sz="2200" dirty="0">
                <a:effectLst/>
                <a:latin typeface="+mj-lt"/>
                <a:ea typeface="Calibri" panose="020F0502020204030204" pitchFamily="34" charset="0"/>
                <a:cs typeface="Times New Roman" panose="02020603050405020304" pitchFamily="18" charset="0"/>
              </a:rPr>
              <a:t>Provide graphics showing any environmental resources known to occur on airport property, such as delineated wetlands or other water resources, buildings over 50 years of age, hazardous waste (PFAS locations), or noise-sensitive areas.</a:t>
            </a:r>
            <a:endParaRPr lang="en-US" sz="2200" dirty="0">
              <a:latin typeface="+mj-lt"/>
              <a:ea typeface="Calibri" panose="020F0502020204030204" pitchFamily="34" charset="0"/>
              <a:cs typeface="Times New Roman" panose="02020603050405020304" pitchFamily="18" charset="0"/>
            </a:endParaRPr>
          </a:p>
          <a:p>
            <a:pPr marR="0">
              <a:lnSpc>
                <a:spcPct val="107000"/>
              </a:lnSpc>
              <a:spcBef>
                <a:spcPts val="0"/>
              </a:spcBef>
              <a:spcAft>
                <a:spcPts val="600"/>
              </a:spcAft>
            </a:pPr>
            <a:r>
              <a:rPr lang="en-US" sz="2200" b="1" dirty="0">
                <a:solidFill>
                  <a:schemeClr val="accent6"/>
                </a:solidFill>
                <a:latin typeface="+mj-lt"/>
                <a:ea typeface="Calibri" panose="020F0502020204030204" pitchFamily="34" charset="0"/>
                <a:cs typeface="Times New Roman" panose="02020603050405020304" pitchFamily="18" charset="0"/>
              </a:rPr>
              <a:t>Have you reached out to your local regulatory agency</a:t>
            </a:r>
            <a:r>
              <a:rPr lang="en-US" sz="2200" b="1" dirty="0">
                <a:solidFill>
                  <a:schemeClr val="accent6"/>
                </a:solidFill>
                <a:effectLst/>
                <a:latin typeface="+mj-lt"/>
                <a:ea typeface="Calibri" panose="020F0502020204030204" pitchFamily="34" charset="0"/>
                <a:cs typeface="Times New Roman" panose="02020603050405020304" pitchFamily="18" charset="0"/>
              </a:rPr>
              <a:t>?</a:t>
            </a:r>
          </a:p>
          <a:p>
            <a:pPr marL="1085850" lvl="1" indent="-342900">
              <a:lnSpc>
                <a:spcPct val="107000"/>
              </a:lnSpc>
              <a:spcBef>
                <a:spcPts val="0"/>
              </a:spcBef>
              <a:spcAft>
                <a:spcPts val="600"/>
              </a:spcAft>
              <a:buFont typeface="Courier New" panose="02070309020205020404" pitchFamily="49" charset="0"/>
              <a:buChar char="o"/>
            </a:pPr>
            <a:r>
              <a:rPr lang="en-US" sz="2200" dirty="0">
                <a:effectLst/>
                <a:latin typeface="+mj-lt"/>
                <a:ea typeface="Calibri" panose="020F0502020204030204" pitchFamily="34" charset="0"/>
                <a:cs typeface="Times New Roman" panose="02020603050405020304" pitchFamily="18" charset="0"/>
              </a:rPr>
              <a:t>Provide contact information to local regulatory agencies, such as:</a:t>
            </a:r>
          </a:p>
          <a:p>
            <a:pPr marL="1485900" lvl="2" indent="-342900">
              <a:lnSpc>
                <a:spcPct val="107000"/>
              </a:lnSpc>
              <a:spcBef>
                <a:spcPts val="0"/>
              </a:spcBef>
              <a:spcAft>
                <a:spcPts val="600"/>
              </a:spcAft>
            </a:pPr>
            <a:r>
              <a:rPr lang="en-US" sz="2200" dirty="0">
                <a:effectLst/>
                <a:latin typeface="+mj-lt"/>
                <a:ea typeface="Calibri" panose="020F0502020204030204" pitchFamily="34" charset="0"/>
                <a:cs typeface="Times New Roman" panose="02020603050405020304" pitchFamily="18" charset="0"/>
              </a:rPr>
              <a:t>U.S. Fish and Wildlife Service</a:t>
            </a:r>
          </a:p>
          <a:p>
            <a:pPr marL="1485900" lvl="2" indent="-342900">
              <a:lnSpc>
                <a:spcPct val="107000"/>
              </a:lnSpc>
              <a:spcBef>
                <a:spcPts val="0"/>
              </a:spcBef>
              <a:spcAft>
                <a:spcPts val="600"/>
              </a:spcAft>
            </a:pPr>
            <a:r>
              <a:rPr lang="en-US" sz="2200" dirty="0">
                <a:effectLst/>
                <a:latin typeface="+mj-lt"/>
                <a:ea typeface="Calibri" panose="020F0502020204030204" pitchFamily="34" charset="0"/>
                <a:cs typeface="Times New Roman" panose="02020603050405020304" pitchFamily="18" charset="0"/>
              </a:rPr>
              <a:t>U.S. Department of Agriculture – Animal and Plant Health Inspection Service’s wildlife services</a:t>
            </a:r>
          </a:p>
          <a:p>
            <a:pPr marL="1485900" lvl="2" indent="-342900">
              <a:lnSpc>
                <a:spcPct val="107000"/>
              </a:lnSpc>
              <a:spcBef>
                <a:spcPts val="0"/>
              </a:spcBef>
              <a:spcAft>
                <a:spcPts val="600"/>
              </a:spcAft>
            </a:pPr>
            <a:r>
              <a:rPr lang="en-US" sz="2200" dirty="0">
                <a:effectLst/>
                <a:latin typeface="+mj-lt"/>
                <a:ea typeface="Calibri" panose="020F0502020204030204" pitchFamily="34" charset="0"/>
                <a:cs typeface="Times New Roman" panose="02020603050405020304" pitchFamily="18" charset="0"/>
              </a:rPr>
              <a:t>U.S. Army Corps of Engineers</a:t>
            </a:r>
          </a:p>
          <a:p>
            <a:pPr marL="1485900" lvl="2" indent="-342900">
              <a:lnSpc>
                <a:spcPct val="107000"/>
              </a:lnSpc>
              <a:spcBef>
                <a:spcPts val="0"/>
              </a:spcBef>
              <a:spcAft>
                <a:spcPts val="600"/>
              </a:spcAft>
            </a:pPr>
            <a:r>
              <a:rPr lang="en-US" sz="2200" dirty="0">
                <a:effectLst/>
                <a:latin typeface="+mj-lt"/>
                <a:ea typeface="Calibri" panose="020F0502020204030204" pitchFamily="34" charset="0"/>
                <a:cs typeface="Times New Roman" panose="02020603050405020304" pitchFamily="18" charset="0"/>
              </a:rPr>
              <a:t>State public health and environment department</a:t>
            </a:r>
          </a:p>
          <a:p>
            <a:pPr marL="1485900" lvl="2" indent="-342900">
              <a:lnSpc>
                <a:spcPct val="107000"/>
              </a:lnSpc>
              <a:spcBef>
                <a:spcPts val="0"/>
              </a:spcBef>
              <a:spcAft>
                <a:spcPts val="600"/>
              </a:spcAft>
            </a:pPr>
            <a:r>
              <a:rPr lang="en-US" sz="2200" dirty="0">
                <a:effectLst/>
                <a:latin typeface="+mj-lt"/>
                <a:ea typeface="Calibri" panose="020F0502020204030204" pitchFamily="34" charset="0"/>
                <a:cs typeface="Times New Roman" panose="02020603050405020304" pitchFamily="18" charset="0"/>
              </a:rPr>
              <a:t>Environmental Protection Agency	</a:t>
            </a:r>
          </a:p>
          <a:p>
            <a:pPr marL="1085850" lvl="1" indent="-342900">
              <a:lnSpc>
                <a:spcPct val="107000"/>
              </a:lnSpc>
              <a:spcBef>
                <a:spcPts val="0"/>
              </a:spcBef>
              <a:spcAft>
                <a:spcPts val="800"/>
              </a:spcAft>
              <a:buFont typeface="Courier New" panose="02070309020205020404" pitchFamily="49" charset="0"/>
              <a:buChar char="o"/>
            </a:pPr>
            <a:endParaRPr lang="en-US" sz="2200" dirty="0">
              <a:effectLst/>
              <a:latin typeface="+mj-lt"/>
              <a:ea typeface="Calibri" panose="020F0502020204030204" pitchFamily="34" charset="0"/>
              <a:cs typeface="Times New Roman" panose="02020603050405020304" pitchFamily="18" charset="0"/>
            </a:endParaRPr>
          </a:p>
          <a:p>
            <a:pPr marL="1085850" lvl="1" indent="-342900">
              <a:lnSpc>
                <a:spcPct val="107000"/>
              </a:lnSpc>
              <a:spcBef>
                <a:spcPts val="0"/>
              </a:spcBef>
              <a:spcAft>
                <a:spcPts val="800"/>
              </a:spcAft>
              <a:buFont typeface="Courier New" panose="02070309020205020404" pitchFamily="49" charset="0"/>
              <a:buChar char="o"/>
            </a:pPr>
            <a:endParaRPr lang="en-US" sz="22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317562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62E0763-E681-4341-9C25-409D5B335222}"/>
              </a:ext>
            </a:extLst>
          </p:cNvPr>
          <p:cNvSpPr>
            <a:spLocks noGrp="1"/>
          </p:cNvSpPr>
          <p:nvPr>
            <p:ph type="title"/>
          </p:nvPr>
        </p:nvSpPr>
        <p:spPr/>
        <p:txBody>
          <a:bodyPr>
            <a:normAutofit/>
          </a:bodyPr>
          <a:lstStyle/>
          <a:p>
            <a:r>
              <a:rPr lang="en-US" dirty="0">
                <a:solidFill>
                  <a:schemeClr val="tx1"/>
                </a:solidFill>
              </a:rPr>
              <a:t>Course Wrap-Up</a:t>
            </a:r>
          </a:p>
        </p:txBody>
      </p:sp>
      <p:sp>
        <p:nvSpPr>
          <p:cNvPr id="6" name="Text Placeholder 5">
            <a:extLst>
              <a:ext uri="{FF2B5EF4-FFF2-40B4-BE49-F238E27FC236}">
                <a16:creationId xmlns:a16="http://schemas.microsoft.com/office/drawing/2014/main" id="{B83D7DE2-286B-4F95-BEFB-C10065E7141D}"/>
              </a:ext>
            </a:extLst>
          </p:cNvPr>
          <p:cNvSpPr>
            <a:spLocks noGrp="1"/>
          </p:cNvSpPr>
          <p:nvPr>
            <p:ph type="body" sz="quarter" idx="10"/>
          </p:nvPr>
        </p:nvSpPr>
        <p:spPr>
          <a:xfrm>
            <a:off x="609600" y="1463040"/>
            <a:ext cx="10972800" cy="4404360"/>
          </a:xfrm>
        </p:spPr>
        <p:txBody>
          <a:bodyPr>
            <a:normAutofit/>
          </a:bodyPr>
          <a:lstStyle/>
          <a:p>
            <a:pPr marL="0" marR="0">
              <a:lnSpc>
                <a:spcPct val="107000"/>
              </a:lnSpc>
              <a:spcBef>
                <a:spcPts val="0"/>
              </a:spcBef>
              <a:spcAft>
                <a:spcPts val="800"/>
              </a:spcAft>
            </a:pPr>
            <a:r>
              <a:rPr lang="en-US" sz="2000" b="1" dirty="0">
                <a:solidFill>
                  <a:schemeClr val="accent6"/>
                </a:solidFill>
                <a:effectLst/>
                <a:latin typeface="+mn-lt"/>
                <a:ea typeface="Calibri" panose="020F0502020204030204" pitchFamily="34" charset="0"/>
                <a:cs typeface="Times New Roman" panose="02020603050405020304" pitchFamily="18" charset="0"/>
              </a:rPr>
              <a:t>Some key </a:t>
            </a:r>
            <a:r>
              <a:rPr lang="en-US" sz="2000" b="1">
                <a:solidFill>
                  <a:schemeClr val="accent6"/>
                </a:solidFill>
                <a:effectLst/>
                <a:latin typeface="+mn-lt"/>
                <a:ea typeface="Calibri" panose="020F0502020204030204" pitchFamily="34" charset="0"/>
                <a:cs typeface="Times New Roman" panose="02020603050405020304" pitchFamily="18" charset="0"/>
              </a:rPr>
              <a:t>takeaways include:</a:t>
            </a:r>
            <a:endParaRPr lang="en-US" sz="2000" b="1" dirty="0">
              <a:solidFill>
                <a:schemeClr val="accent6"/>
              </a:solidFill>
              <a:effectLst/>
              <a:latin typeface="+mn-l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600"/>
              </a:spcAft>
              <a:buFont typeface="Arial" panose="020B0604020202020204" pitchFamily="34" charset="0"/>
              <a:buChar char="•"/>
            </a:pPr>
            <a:r>
              <a:rPr lang="en-US" sz="2000" dirty="0">
                <a:solidFill>
                  <a:schemeClr val="accent6"/>
                </a:solidFill>
                <a:effectLst/>
                <a:latin typeface="+mn-lt"/>
                <a:ea typeface="Calibri" panose="020F0502020204030204" pitchFamily="34" charset="0"/>
                <a:cs typeface="Times New Roman" panose="02020603050405020304" pitchFamily="18" charset="0"/>
              </a:rPr>
              <a:t>NEPA is in place to protect the environment by considering environmental impacts related to federal actions.</a:t>
            </a:r>
          </a:p>
          <a:p>
            <a:pPr marL="342900" marR="0" lvl="0" indent="-342900">
              <a:lnSpc>
                <a:spcPct val="107000"/>
              </a:lnSpc>
              <a:spcBef>
                <a:spcPts val="0"/>
              </a:spcBef>
              <a:spcAft>
                <a:spcPts val="600"/>
              </a:spcAft>
              <a:buFont typeface="Arial" panose="020B0604020202020204" pitchFamily="34" charset="0"/>
              <a:buChar char="•"/>
            </a:pPr>
            <a:r>
              <a:rPr lang="en-US" sz="2000" dirty="0">
                <a:solidFill>
                  <a:schemeClr val="accent6"/>
                </a:solidFill>
                <a:effectLst/>
                <a:latin typeface="+mn-lt"/>
                <a:ea typeface="Calibri" panose="020F0502020204030204" pitchFamily="34" charset="0"/>
                <a:cs typeface="Times New Roman" panose="02020603050405020304" pitchFamily="18" charset="0"/>
              </a:rPr>
              <a:t>FAA issued Order 1050.1 to give policy and guidance for analyzing environmental impacts</a:t>
            </a:r>
          </a:p>
          <a:p>
            <a:pPr marL="342900" marR="0" lvl="0" indent="-342900">
              <a:lnSpc>
                <a:spcPct val="107000"/>
              </a:lnSpc>
              <a:spcBef>
                <a:spcPts val="0"/>
              </a:spcBef>
              <a:spcAft>
                <a:spcPts val="600"/>
              </a:spcAft>
              <a:buFont typeface="Arial" panose="020B0604020202020204" pitchFamily="34" charset="0"/>
              <a:buChar char="•"/>
            </a:pPr>
            <a:r>
              <a:rPr lang="en-US" sz="2000" dirty="0">
                <a:solidFill>
                  <a:schemeClr val="accent6"/>
                </a:solidFill>
                <a:effectLst/>
                <a:latin typeface="+mn-lt"/>
                <a:ea typeface="Calibri" panose="020F0502020204030204" pitchFamily="34" charset="0"/>
                <a:cs typeface="Times New Roman" panose="02020603050405020304" pitchFamily="18" charset="0"/>
              </a:rPr>
              <a:t>CATEX, EA, or EIS documentation is required for airport projects that are considered federal actions</a:t>
            </a:r>
          </a:p>
          <a:p>
            <a:pPr marL="285750" marR="0" indent="-285750">
              <a:lnSpc>
                <a:spcPct val="107000"/>
              </a:lnSpc>
              <a:spcBef>
                <a:spcPts val="0"/>
              </a:spcBef>
              <a:spcAft>
                <a:spcPts val="800"/>
              </a:spcAft>
              <a:buFont typeface="Arial" panose="020B0604020202020204" pitchFamily="34" charset="0"/>
              <a:buChar char="•"/>
            </a:pPr>
            <a:endParaRPr lang="en-US" sz="1600" dirty="0">
              <a:effectLst/>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610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0925629-3FAC-C745-F618-EDDEFD79887F}"/>
              </a:ext>
            </a:extLst>
          </p:cNvPr>
          <p:cNvSpPr>
            <a:spLocks noGrp="1"/>
          </p:cNvSpPr>
          <p:nvPr>
            <p:ph idx="1"/>
          </p:nvPr>
        </p:nvSpPr>
        <p:spPr/>
        <p:txBody>
          <a:bodyPr/>
          <a:lstStyle/>
          <a:p>
            <a:r>
              <a:rPr lang="en-US" sz="1400" b="0" u="none" dirty="0">
                <a:solidFill>
                  <a:schemeClr val="accent6"/>
                </a:solidFill>
                <a:latin typeface="+mn-lt"/>
                <a:cs typeface="Times New Roman" panose="02020603050405020304" pitchFamily="18" charset="0"/>
              </a:rPr>
              <a:t>EPA. n.d. Home page. </a:t>
            </a:r>
            <a:r>
              <a:rPr lang="en-US" sz="1400" b="0" u="none">
                <a:solidFill>
                  <a:schemeClr val="accent6"/>
                </a:solidFill>
                <a:latin typeface="+mn-lt"/>
                <a:cs typeface="Times New Roman" panose="02020603050405020304" pitchFamily="18" charset="0"/>
              </a:rPr>
              <a:t>https://www.epa.gov/</a:t>
            </a:r>
            <a:endParaRPr lang="en-US" sz="1400" b="0" u="none" dirty="0">
              <a:solidFill>
                <a:schemeClr val="accent6"/>
              </a:solidFill>
              <a:latin typeface="+mn-lt"/>
              <a:cs typeface="Times New Roman" panose="02020603050405020304" pitchFamily="18" charset="0"/>
            </a:endParaRPr>
          </a:p>
          <a:p>
            <a:r>
              <a:rPr lang="en-US" sz="1400" b="0" u="none" dirty="0">
                <a:solidFill>
                  <a:schemeClr val="accent6"/>
                </a:solidFill>
                <a:latin typeface="+mn-lt"/>
                <a:cs typeface="Times New Roman" panose="02020603050405020304" pitchFamily="18" charset="0"/>
              </a:rPr>
              <a:t>FAA. 2015. Order 1050.1F: Environmental Impacts: Policies and Procedures. </a:t>
            </a:r>
            <a:r>
              <a:rPr lang="en-US" sz="1400" b="0" u="none" dirty="0">
                <a:solidFill>
                  <a:schemeClr val="accent6"/>
                </a:solidFill>
                <a:latin typeface="+mn-lt"/>
                <a:cs typeface="Times New Roman" panose="02020603050405020304" pitchFamily="18" charset="0"/>
                <a:hlinkClick r:id="rId3"/>
              </a:rPr>
              <a:t>https://www.faa.gov/regulations_policies/orders_notices/index.cfm/go/document.current/documentnumber/1050.1</a:t>
            </a:r>
            <a:endParaRPr lang="en-US" sz="1400" b="0" u="none" dirty="0">
              <a:solidFill>
                <a:schemeClr val="accent6"/>
              </a:solidFill>
              <a:latin typeface="+mn-lt"/>
              <a:cs typeface="Times New Roman" panose="02020603050405020304" pitchFamily="18" charset="0"/>
            </a:endParaRPr>
          </a:p>
          <a:p>
            <a:r>
              <a:rPr lang="en-US" sz="1400" b="0" u="none" dirty="0">
                <a:solidFill>
                  <a:schemeClr val="accent6"/>
                </a:solidFill>
                <a:latin typeface="+mn-lt"/>
                <a:cs typeface="Times New Roman" panose="02020603050405020304" pitchFamily="18" charset="0"/>
              </a:rPr>
              <a:t>FAA. 2022. Environmental Desk Reference for Airport Actions. https://www.faa.gov/airports/environmental/environmental_desk_ref</a:t>
            </a:r>
          </a:p>
          <a:p>
            <a:r>
              <a:rPr lang="en-US" sz="1400" b="0" u="none" dirty="0">
                <a:solidFill>
                  <a:schemeClr val="accent6"/>
                </a:solidFill>
                <a:latin typeface="+mn-lt"/>
                <a:cs typeface="Times New Roman" panose="02020603050405020304" pitchFamily="18" charset="0"/>
              </a:rPr>
              <a:t>FAA. 2023, October. 1050.1 Desk Reference (v3). </a:t>
            </a:r>
            <a:r>
              <a:rPr lang="en-US" sz="1400" b="0" u="none" dirty="0">
                <a:solidFill>
                  <a:schemeClr val="accent6"/>
                </a:solidFill>
                <a:latin typeface="+mn-lt"/>
                <a:cs typeface="Times New Roman" panose="02020603050405020304" pitchFamily="18" charset="0"/>
                <a:hlinkClick r:id="rId4">
                  <a:extLst>
                    <a:ext uri="{A12FA001-AC4F-418D-AE19-62706E023703}">
                      <ahyp:hlinkClr xmlns:ahyp="http://schemas.microsoft.com/office/drawing/2018/hyperlinkcolor" val="tx"/>
                    </a:ext>
                  </a:extLst>
                </a:hlinkClick>
              </a:rPr>
              <a:t>https://www.faa.gov/about/office_org/headquarters_offices/apl/environ_policy_guidance/policy/faa_nepa_order/desk_ref</a:t>
            </a:r>
            <a:endParaRPr lang="en-US" sz="1400" b="0" u="none" dirty="0">
              <a:solidFill>
                <a:schemeClr val="accent6"/>
              </a:solidFill>
              <a:latin typeface="+mn-lt"/>
              <a:cs typeface="Times New Roman" panose="02020603050405020304" pitchFamily="18" charset="0"/>
            </a:endParaRPr>
          </a:p>
          <a:p>
            <a:r>
              <a:rPr lang="en-US" sz="1400" b="0" u="none" dirty="0">
                <a:solidFill>
                  <a:schemeClr val="accent6"/>
                </a:solidFill>
                <a:latin typeface="+mn-lt"/>
                <a:cs typeface="Times New Roman" panose="02020603050405020304" pitchFamily="18" charset="0"/>
              </a:rPr>
              <a:t>NEPA. n.d. Home page. </a:t>
            </a:r>
            <a:r>
              <a:rPr lang="en-US" sz="1400" b="0" u="none" dirty="0">
                <a:solidFill>
                  <a:schemeClr val="accent6"/>
                </a:solidFill>
                <a:latin typeface="+mn-lt"/>
                <a:cs typeface="Times New Roman" panose="02020603050405020304" pitchFamily="18" charset="0"/>
                <a:hlinkClick r:id="rId5"/>
              </a:rPr>
              <a:t>https://ceq.doe.gov/index.html</a:t>
            </a:r>
            <a:endParaRPr lang="en-US" sz="1400" b="0" u="none" dirty="0">
              <a:solidFill>
                <a:schemeClr val="accent6"/>
              </a:solidFill>
              <a:latin typeface="+mn-lt"/>
              <a:cs typeface="Times New Roman" panose="02020603050405020304" pitchFamily="18" charset="0"/>
            </a:endParaRPr>
          </a:p>
          <a:p>
            <a:r>
              <a:rPr lang="en-US" sz="1400" b="0" u="none" dirty="0">
                <a:solidFill>
                  <a:schemeClr val="accent6"/>
                </a:solidFill>
                <a:latin typeface="+mn-lt"/>
                <a:cs typeface="Times New Roman" panose="02020603050405020304" pitchFamily="18" charset="0"/>
              </a:rPr>
              <a:t>Willkie, W. et al. 2020. </a:t>
            </a:r>
            <a:r>
              <a:rPr lang="en-US" sz="1400" b="0" i="1" u="none" dirty="0">
                <a:solidFill>
                  <a:schemeClr val="accent6"/>
                </a:solidFill>
                <a:latin typeface="+mn-lt"/>
                <a:cs typeface="Times New Roman" panose="02020603050405020304" pitchFamily="18" charset="0"/>
              </a:rPr>
              <a:t>ACRP Research Report 211: Guidance for Using the Interactive Tool for Understanding NEPA at General Aviation Airports</a:t>
            </a:r>
            <a:r>
              <a:rPr lang="en-US" sz="1400" b="0" u="none" dirty="0">
                <a:solidFill>
                  <a:schemeClr val="accent6"/>
                </a:solidFill>
                <a:latin typeface="+mn-lt"/>
                <a:cs typeface="Times New Roman" panose="02020603050405020304" pitchFamily="18" charset="0"/>
              </a:rPr>
              <a:t>. Transportation Research Board, Washington, D.C. http://nap.nationalacademies.org/25735</a:t>
            </a:r>
          </a:p>
        </p:txBody>
      </p:sp>
      <p:sp>
        <p:nvSpPr>
          <p:cNvPr id="3" name="Title 2">
            <a:extLst>
              <a:ext uri="{FF2B5EF4-FFF2-40B4-BE49-F238E27FC236}">
                <a16:creationId xmlns:a16="http://schemas.microsoft.com/office/drawing/2014/main" id="{D847A503-F79B-673B-9CA4-8A1D465CA789}"/>
              </a:ext>
            </a:extLst>
          </p:cNvPr>
          <p:cNvSpPr>
            <a:spLocks noGrp="1"/>
          </p:cNvSpPr>
          <p:nvPr>
            <p:ph type="title"/>
          </p:nvPr>
        </p:nvSpPr>
        <p:spPr/>
        <p:txBody>
          <a:bodyPr/>
          <a:lstStyle/>
          <a:p>
            <a:r>
              <a:rPr lang="en-US" b="0" dirty="0"/>
              <a:t>References</a:t>
            </a:r>
          </a:p>
        </p:txBody>
      </p:sp>
    </p:spTree>
    <p:extLst>
      <p:ext uri="{BB962C8B-B14F-4D97-AF65-F5344CB8AC3E}">
        <p14:creationId xmlns:p14="http://schemas.microsoft.com/office/powerpoint/2010/main" val="36938246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C3D03-509E-BBFF-4863-66A5EF12B356}"/>
              </a:ext>
            </a:extLst>
          </p:cNvPr>
          <p:cNvSpPr>
            <a:spLocks noGrp="1"/>
          </p:cNvSpPr>
          <p:nvPr>
            <p:ph type="title"/>
          </p:nvPr>
        </p:nvSpPr>
        <p:spPr/>
        <p:txBody>
          <a:bodyPr/>
          <a:lstStyle/>
          <a:p>
            <a:r>
              <a:rPr lang="en-US" dirty="0">
                <a:solidFill>
                  <a:schemeClr val="tx2"/>
                </a:solidFill>
              </a:rPr>
              <a:t>ACRP Disclaimer and Publication Details</a:t>
            </a:r>
            <a:endParaRPr lang="en-US" dirty="0"/>
          </a:p>
        </p:txBody>
      </p:sp>
      <p:sp>
        <p:nvSpPr>
          <p:cNvPr id="3" name="Text Placeholder 2">
            <a:extLst>
              <a:ext uri="{FF2B5EF4-FFF2-40B4-BE49-F238E27FC236}">
                <a16:creationId xmlns:a16="http://schemas.microsoft.com/office/drawing/2014/main" id="{222EF3EB-43F8-D6E1-62F1-7A06E19F43AA}"/>
              </a:ext>
            </a:extLst>
          </p:cNvPr>
          <p:cNvSpPr>
            <a:spLocks noGrp="1"/>
          </p:cNvSpPr>
          <p:nvPr>
            <p:ph type="body" sz="quarter" idx="10"/>
          </p:nvPr>
        </p:nvSpPr>
        <p:spPr/>
        <p:txBody>
          <a:body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en-US" sz="1600" b="0" i="0" u="none" strike="noStrike" kern="0" cap="none" spc="0" normalizeH="0" baseline="0" noProof="0" dirty="0">
                <a:ln>
                  <a:noFill/>
                </a:ln>
                <a:solidFill>
                  <a:srgbClr val="47391D"/>
                </a:solidFill>
                <a:effectLst/>
                <a:uLnTx/>
                <a:uFillTx/>
                <a:latin typeface="HelveticaNeueLT Std Lt"/>
                <a:cs typeface="Times New Roman" panose="02020603050405020304" pitchFamily="18" charset="0"/>
              </a:rPr>
              <a:t>This presentation was produced as part of ACRP Project 02-101, “Environmental Stewardship and Compliance Training for Airport Employees.” The full publication for this project can be accessed at crp.trb.org/acrpwebresource21. Program information for ACRP can be found at www.TRB.org/ACRP.</a:t>
            </a: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en-US" sz="1600" b="0" i="0" u="none" strike="noStrike" kern="0" cap="none" spc="0" normalizeH="0" baseline="0" noProof="0" dirty="0">
                <a:ln>
                  <a:noFill/>
                </a:ln>
                <a:solidFill>
                  <a:srgbClr val="47391D"/>
                </a:solidFill>
                <a:effectLst/>
                <a:uLnTx/>
                <a:uFillTx/>
                <a:latin typeface="HelveticaNeueLT Std Lt"/>
                <a:cs typeface="Times New Roman" panose="02020603050405020304" pitchFamily="18" charset="0"/>
              </a:rPr>
              <a:t>The ACRP is sponsored by the Federal Aviation Administration. ACRP is administered by the Transportation Research Board, part of the National Academies of Sciences, Engineering, and Medicine.</a:t>
            </a: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en-US" sz="1600" b="0" i="0" u="none" strike="noStrike" kern="0" cap="none" spc="0" normalizeH="0" baseline="0" noProof="0" dirty="0">
                <a:ln>
                  <a:noFill/>
                </a:ln>
                <a:solidFill>
                  <a:srgbClr val="47391D"/>
                </a:solidFill>
                <a:effectLst/>
                <a:uLnTx/>
                <a:uFillTx/>
                <a:latin typeface="HelveticaNeueLT Std Lt"/>
                <a:cs typeface="Times New Roman" panose="02020603050405020304" pitchFamily="18" charset="0"/>
              </a:rPr>
              <a:t>Any opinions expressed or implied in resulting research products are those of the individuals and organizations who performed the research and are not necessarily those of TRB; the National Academies of Sciences, Engineering, and Medicine; or ACRP sponsors.</a:t>
            </a:r>
          </a:p>
          <a:p>
            <a:endParaRPr lang="en-US" dirty="0"/>
          </a:p>
        </p:txBody>
      </p:sp>
    </p:spTree>
    <p:extLst>
      <p:ext uri="{BB962C8B-B14F-4D97-AF65-F5344CB8AC3E}">
        <p14:creationId xmlns:p14="http://schemas.microsoft.com/office/powerpoint/2010/main" val="27848121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62E0763-E681-4341-9C25-409D5B335222}"/>
              </a:ext>
            </a:extLst>
          </p:cNvPr>
          <p:cNvSpPr>
            <a:spLocks noGrp="1"/>
          </p:cNvSpPr>
          <p:nvPr>
            <p:ph type="title"/>
          </p:nvPr>
        </p:nvSpPr>
        <p:spPr/>
        <p:txBody>
          <a:bodyPr/>
          <a:lstStyle/>
          <a:p>
            <a:r>
              <a:rPr lang="en-US" dirty="0">
                <a:solidFill>
                  <a:schemeClr val="tx1"/>
                </a:solidFill>
              </a:rPr>
              <a:t>Key Definitions and Terms</a:t>
            </a:r>
          </a:p>
        </p:txBody>
      </p:sp>
      <p:sp>
        <p:nvSpPr>
          <p:cNvPr id="6" name="Text Placeholder 5">
            <a:extLst>
              <a:ext uri="{FF2B5EF4-FFF2-40B4-BE49-F238E27FC236}">
                <a16:creationId xmlns:a16="http://schemas.microsoft.com/office/drawing/2014/main" id="{B83D7DE2-286B-4F95-BEFB-C10065E7141D}"/>
              </a:ext>
            </a:extLst>
          </p:cNvPr>
          <p:cNvSpPr>
            <a:spLocks noGrp="1"/>
          </p:cNvSpPr>
          <p:nvPr>
            <p:ph type="body" sz="quarter" idx="10"/>
          </p:nvPr>
        </p:nvSpPr>
        <p:spPr/>
        <p:txBody>
          <a:bodyPr>
            <a:normAutofit fontScale="25000" lnSpcReduction="20000"/>
          </a:bodyPr>
          <a:lstStyle/>
          <a:p>
            <a:pPr marL="285750" marR="0" indent="-285750">
              <a:lnSpc>
                <a:spcPct val="107000"/>
              </a:lnSpc>
              <a:spcBef>
                <a:spcPts val="0"/>
              </a:spcBef>
              <a:spcAft>
                <a:spcPts val="800"/>
              </a:spcAft>
              <a:buFont typeface="Arial" panose="020B0604020202020204" pitchFamily="34" charset="0"/>
              <a:buChar char="•"/>
            </a:pPr>
            <a:r>
              <a:rPr lang="en-US" sz="8000" b="1" dirty="0">
                <a:solidFill>
                  <a:schemeClr val="accent6"/>
                </a:solidFill>
                <a:effectLst/>
                <a:latin typeface="+mj-lt"/>
                <a:ea typeface="Calibri" panose="020F0502020204030204" pitchFamily="34" charset="0"/>
                <a:cs typeface="Times New Roman" panose="02020603050405020304" pitchFamily="18" charset="0"/>
              </a:rPr>
              <a:t>Categorical Exclusion (CATEX)</a:t>
            </a:r>
            <a:r>
              <a:rPr lang="en-US" sz="8000" dirty="0">
                <a:solidFill>
                  <a:schemeClr val="accent6"/>
                </a:solidFill>
                <a:effectLst/>
                <a:latin typeface="+mj-lt"/>
                <a:ea typeface="Calibri" panose="020F0502020204030204" pitchFamily="34" charset="0"/>
                <a:cs typeface="Times New Roman" panose="02020603050405020304" pitchFamily="18" charset="0"/>
              </a:rPr>
              <a:t> – a level of NEPA review applicable to actions that do not have a significant impact on the environment (FAA 2015)</a:t>
            </a:r>
          </a:p>
          <a:p>
            <a:pPr marL="285750" marR="0" indent="-285750">
              <a:lnSpc>
                <a:spcPct val="107000"/>
              </a:lnSpc>
              <a:spcBef>
                <a:spcPts val="0"/>
              </a:spcBef>
              <a:spcAft>
                <a:spcPts val="800"/>
              </a:spcAft>
              <a:buFont typeface="Arial" panose="020B0604020202020204" pitchFamily="34" charset="0"/>
              <a:buChar char="•"/>
            </a:pPr>
            <a:r>
              <a:rPr lang="en-US" sz="8000" b="1" dirty="0">
                <a:solidFill>
                  <a:schemeClr val="accent6"/>
                </a:solidFill>
                <a:effectLst/>
                <a:latin typeface="+mj-lt"/>
                <a:ea typeface="Calibri" panose="020F0502020204030204" pitchFamily="34" charset="0"/>
                <a:cs typeface="Times New Roman" panose="02020603050405020304" pitchFamily="18" charset="0"/>
              </a:rPr>
              <a:t>Council on Environmental Quality (CEQ) </a:t>
            </a:r>
            <a:r>
              <a:rPr lang="en-US" sz="8000" dirty="0">
                <a:solidFill>
                  <a:schemeClr val="accent6"/>
                </a:solidFill>
                <a:effectLst/>
                <a:latin typeface="+mj-lt"/>
                <a:ea typeface="Calibri" panose="020F0502020204030204" pitchFamily="34" charset="0"/>
                <a:cs typeface="Times New Roman" panose="02020603050405020304" pitchFamily="18" charset="0"/>
              </a:rPr>
              <a:t>– the agency responsible for implementing NEPA</a:t>
            </a:r>
            <a:r>
              <a:rPr lang="en-US" sz="8000" dirty="0">
                <a:solidFill>
                  <a:schemeClr val="accent6"/>
                </a:solidFill>
                <a:latin typeface="+mj-lt"/>
                <a:ea typeface="Calibri" panose="020F0502020204030204" pitchFamily="34" charset="0"/>
                <a:cs typeface="Times New Roman" panose="02020603050405020304" pitchFamily="18" charset="0"/>
              </a:rPr>
              <a:t>,</a:t>
            </a:r>
            <a:r>
              <a:rPr lang="en-US" sz="8000" dirty="0">
                <a:solidFill>
                  <a:schemeClr val="accent6"/>
                </a:solidFill>
                <a:effectLst/>
                <a:latin typeface="+mj-lt"/>
                <a:ea typeface="Calibri" panose="020F0502020204030204" pitchFamily="34" charset="0"/>
                <a:cs typeface="Times New Roman" panose="02020603050405020304" pitchFamily="18" charset="0"/>
              </a:rPr>
              <a:t> created in 1969 by NEPA to coordinate the federal government’s efforts to improve, preserve, and protect America’s public health and environment (NEPA n.d.)</a:t>
            </a:r>
          </a:p>
          <a:p>
            <a:pPr marL="285750" marR="0" indent="-285750">
              <a:lnSpc>
                <a:spcPct val="107000"/>
              </a:lnSpc>
              <a:spcBef>
                <a:spcPts val="0"/>
              </a:spcBef>
              <a:spcAft>
                <a:spcPts val="800"/>
              </a:spcAft>
              <a:buFont typeface="Arial" panose="020B0604020202020204" pitchFamily="34" charset="0"/>
              <a:buChar char="•"/>
            </a:pPr>
            <a:r>
              <a:rPr lang="en-US" sz="8000" b="1" dirty="0">
                <a:solidFill>
                  <a:schemeClr val="accent6"/>
                </a:solidFill>
                <a:effectLst/>
                <a:latin typeface="+mj-lt"/>
                <a:ea typeface="Calibri" panose="020F0502020204030204" pitchFamily="34" charset="0"/>
                <a:cs typeface="Times New Roman" panose="02020603050405020304" pitchFamily="18" charset="0"/>
              </a:rPr>
              <a:t>Environmental Assessment (EA) </a:t>
            </a:r>
            <a:r>
              <a:rPr lang="en-US" sz="8000" dirty="0">
                <a:solidFill>
                  <a:schemeClr val="accent6"/>
                </a:solidFill>
                <a:effectLst/>
                <a:latin typeface="+mj-lt"/>
                <a:ea typeface="Calibri" panose="020F0502020204030204" pitchFamily="34" charset="0"/>
                <a:cs typeface="Times New Roman" panose="02020603050405020304" pitchFamily="18" charset="0"/>
              </a:rPr>
              <a:t>– a level of NEPA review that includes a concise public document that provides sufficient evidence and analysis for determining whether to prepare an Environmental Impact Statement (EIS) or a Finding of No Significant Impact (FONSI) (FAA 2015)</a:t>
            </a:r>
          </a:p>
          <a:p>
            <a:pPr marL="285750" marR="0" indent="-285750">
              <a:lnSpc>
                <a:spcPct val="107000"/>
              </a:lnSpc>
              <a:spcBef>
                <a:spcPts val="0"/>
              </a:spcBef>
              <a:spcAft>
                <a:spcPts val="800"/>
              </a:spcAft>
              <a:buFont typeface="Arial" panose="020B0604020202020204" pitchFamily="34" charset="0"/>
              <a:buChar char="•"/>
            </a:pPr>
            <a:r>
              <a:rPr lang="en-US" sz="8000" b="1" dirty="0">
                <a:solidFill>
                  <a:schemeClr val="accent6"/>
                </a:solidFill>
                <a:effectLst/>
                <a:latin typeface="+mj-lt"/>
                <a:ea typeface="Calibri" panose="020F0502020204030204" pitchFamily="34" charset="0"/>
                <a:cs typeface="Times New Roman" panose="02020603050405020304" pitchFamily="18" charset="0"/>
              </a:rPr>
              <a:t>Environmental Impact Statement (EIS)</a:t>
            </a:r>
            <a:r>
              <a:rPr lang="en-US" sz="8000" dirty="0">
                <a:solidFill>
                  <a:schemeClr val="accent6"/>
                </a:solidFill>
                <a:effectLst/>
                <a:latin typeface="+mj-lt"/>
                <a:ea typeface="Calibri" panose="020F0502020204030204" pitchFamily="34" charset="0"/>
                <a:cs typeface="Times New Roman" panose="02020603050405020304" pitchFamily="18" charset="0"/>
              </a:rPr>
              <a:t> – an EIS is a detailed written document required under NEPA when one or more environmental impacts would be significant and mitigation measures cannot reduce the impacts below significant levels (FAA 2015)</a:t>
            </a:r>
          </a:p>
          <a:p>
            <a:pPr marL="285750" marR="0" indent="-285750">
              <a:lnSpc>
                <a:spcPct val="107000"/>
              </a:lnSpc>
              <a:spcBef>
                <a:spcPts val="0"/>
              </a:spcBef>
              <a:spcAft>
                <a:spcPts val="800"/>
              </a:spcAft>
              <a:buFont typeface="Arial" panose="020B0604020202020204" pitchFamily="34" charset="0"/>
              <a:buChar char="•"/>
            </a:pPr>
            <a:endParaRPr lang="en-US" sz="1800" dirty="0">
              <a:solidFill>
                <a:schemeClr val="accent6"/>
              </a:solidFill>
              <a:effectLst/>
              <a:latin typeface="+mj-lt"/>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800"/>
              </a:spcAft>
              <a:buFont typeface="Arial" panose="020B0604020202020204" pitchFamily="34" charset="0"/>
              <a:buChar char="•"/>
            </a:pPr>
            <a:endParaRPr lang="en-US" sz="2000" dirty="0">
              <a:solidFill>
                <a:schemeClr val="accent6"/>
              </a:solidFill>
              <a:effectLst/>
              <a:latin typeface="+mj-lt"/>
              <a:ea typeface="Calibri" panose="020F0502020204030204" pitchFamily="34" charset="0"/>
              <a:cs typeface="Times New Roman" panose="02020603050405020304" pitchFamily="18" charset="0"/>
            </a:endParaRPr>
          </a:p>
          <a:p>
            <a:endParaRPr lang="en-US" dirty="0">
              <a:solidFill>
                <a:schemeClr val="accent6"/>
              </a:solidFill>
              <a:latin typeface="+mj-lt"/>
            </a:endParaRPr>
          </a:p>
        </p:txBody>
      </p:sp>
    </p:spTree>
    <p:extLst>
      <p:ext uri="{BB962C8B-B14F-4D97-AF65-F5344CB8AC3E}">
        <p14:creationId xmlns:p14="http://schemas.microsoft.com/office/powerpoint/2010/main" val="3159958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62E0763-E681-4341-9C25-409D5B335222}"/>
              </a:ext>
            </a:extLst>
          </p:cNvPr>
          <p:cNvSpPr>
            <a:spLocks noGrp="1"/>
          </p:cNvSpPr>
          <p:nvPr>
            <p:ph type="title"/>
          </p:nvPr>
        </p:nvSpPr>
        <p:spPr/>
        <p:txBody>
          <a:bodyPr/>
          <a:lstStyle/>
          <a:p>
            <a:r>
              <a:rPr lang="en-US" dirty="0">
                <a:solidFill>
                  <a:schemeClr val="tx1"/>
                </a:solidFill>
              </a:rPr>
              <a:t>Key Definitions and Terms (cont’d)</a:t>
            </a:r>
          </a:p>
        </p:txBody>
      </p:sp>
      <p:sp>
        <p:nvSpPr>
          <p:cNvPr id="6" name="Text Placeholder 5">
            <a:extLst>
              <a:ext uri="{FF2B5EF4-FFF2-40B4-BE49-F238E27FC236}">
                <a16:creationId xmlns:a16="http://schemas.microsoft.com/office/drawing/2014/main" id="{B83D7DE2-286B-4F95-BEFB-C10065E7141D}"/>
              </a:ext>
            </a:extLst>
          </p:cNvPr>
          <p:cNvSpPr>
            <a:spLocks noGrp="1"/>
          </p:cNvSpPr>
          <p:nvPr>
            <p:ph type="body" sz="quarter" idx="10"/>
          </p:nvPr>
        </p:nvSpPr>
        <p:spPr>
          <a:xfrm>
            <a:off x="609600" y="1447800"/>
            <a:ext cx="10972800" cy="4094018"/>
          </a:xfrm>
        </p:spPr>
        <p:txBody>
          <a:bodyPr>
            <a:normAutofit/>
          </a:bodyPr>
          <a:lstStyle/>
          <a:p>
            <a:pPr marL="285750" marR="0" indent="-285750">
              <a:lnSpc>
                <a:spcPct val="107000"/>
              </a:lnSpc>
              <a:spcBef>
                <a:spcPts val="0"/>
              </a:spcBef>
              <a:spcAft>
                <a:spcPts val="800"/>
              </a:spcAft>
              <a:buFont typeface="Arial" panose="020B0604020202020204" pitchFamily="34" charset="0"/>
              <a:buChar char="•"/>
            </a:pPr>
            <a:r>
              <a:rPr lang="en-US" sz="2000" b="1" dirty="0">
                <a:solidFill>
                  <a:schemeClr val="accent6"/>
                </a:solidFill>
                <a:effectLst/>
                <a:latin typeface="+mj-lt"/>
                <a:ea typeface="Calibri" panose="020F0502020204030204" pitchFamily="34" charset="0"/>
                <a:cs typeface="Times New Roman" panose="02020603050405020304" pitchFamily="18" charset="0"/>
              </a:rPr>
              <a:t>Environmental Protection Agency (EPA) </a:t>
            </a:r>
            <a:r>
              <a:rPr lang="en-US" sz="2000" dirty="0">
                <a:solidFill>
                  <a:schemeClr val="accent6"/>
                </a:solidFill>
                <a:effectLst/>
                <a:latin typeface="+mj-lt"/>
                <a:ea typeface="Calibri" panose="020F0502020204030204" pitchFamily="34" charset="0"/>
                <a:cs typeface="Times New Roman" panose="02020603050405020304" pitchFamily="18" charset="0"/>
              </a:rPr>
              <a:t>– federal agency with a mission to protect human health and environment (EPA n.d.)</a:t>
            </a:r>
          </a:p>
          <a:p>
            <a:pPr marL="285750" marR="0" indent="-285750">
              <a:lnSpc>
                <a:spcPct val="107000"/>
              </a:lnSpc>
              <a:spcBef>
                <a:spcPts val="0"/>
              </a:spcBef>
              <a:spcAft>
                <a:spcPts val="800"/>
              </a:spcAft>
              <a:buFont typeface="Arial" panose="020B0604020202020204" pitchFamily="34" charset="0"/>
              <a:buChar char="•"/>
            </a:pPr>
            <a:r>
              <a:rPr lang="en-US" sz="2000" b="1" dirty="0">
                <a:solidFill>
                  <a:schemeClr val="accent6"/>
                </a:solidFill>
                <a:effectLst/>
                <a:latin typeface="+mj-lt"/>
                <a:ea typeface="Calibri" panose="020F0502020204030204" pitchFamily="34" charset="0"/>
                <a:cs typeface="Times New Roman" panose="02020603050405020304" pitchFamily="18" charset="0"/>
              </a:rPr>
              <a:t>Finding of No Significant Impact (FONSI)</a:t>
            </a:r>
            <a:r>
              <a:rPr lang="en-US" sz="2000" dirty="0">
                <a:solidFill>
                  <a:schemeClr val="accent6"/>
                </a:solidFill>
                <a:effectLst/>
                <a:latin typeface="+mj-lt"/>
                <a:ea typeface="Calibri" panose="020F0502020204030204" pitchFamily="34" charset="0"/>
                <a:cs typeface="Times New Roman" panose="02020603050405020304" pitchFamily="18" charset="0"/>
              </a:rPr>
              <a:t> – a public decision made within the NEPA process that states a proposed action will not result in significant impacts and an EIS is not required (EPA n.d.)</a:t>
            </a:r>
          </a:p>
          <a:p>
            <a:pPr marL="285750" marR="0" indent="-285750">
              <a:lnSpc>
                <a:spcPct val="107000"/>
              </a:lnSpc>
              <a:spcBef>
                <a:spcPts val="0"/>
              </a:spcBef>
              <a:spcAft>
                <a:spcPts val="800"/>
              </a:spcAft>
              <a:buFont typeface="Arial" panose="020B0604020202020204" pitchFamily="34" charset="0"/>
              <a:buChar char="•"/>
            </a:pPr>
            <a:r>
              <a:rPr lang="en-US" sz="2000" b="1" dirty="0">
                <a:solidFill>
                  <a:schemeClr val="accent6"/>
                </a:solidFill>
                <a:effectLst/>
                <a:latin typeface="+mj-lt"/>
                <a:ea typeface="Calibri" panose="020F0502020204030204" pitchFamily="34" charset="0"/>
                <a:cs typeface="Times New Roman" panose="02020603050405020304" pitchFamily="18" charset="0"/>
              </a:rPr>
              <a:t>National Environmental Policy Act (NEPA) </a:t>
            </a:r>
            <a:r>
              <a:rPr lang="en-US" sz="2000" dirty="0">
                <a:solidFill>
                  <a:schemeClr val="accent6"/>
                </a:solidFill>
                <a:effectLst/>
                <a:latin typeface="+mj-lt"/>
                <a:ea typeface="Calibri" panose="020F0502020204030204" pitchFamily="34" charset="0"/>
                <a:cs typeface="Times New Roman" panose="02020603050405020304" pitchFamily="18" charset="0"/>
              </a:rPr>
              <a:t>– an act signed into law in 1970 requiring federal agencies to assess the environmental effects of their actions prior to making decisions (NEPA n.d.)</a:t>
            </a:r>
          </a:p>
          <a:p>
            <a:pPr marL="285750" marR="0" indent="-285750">
              <a:lnSpc>
                <a:spcPct val="107000"/>
              </a:lnSpc>
              <a:spcBef>
                <a:spcPts val="0"/>
              </a:spcBef>
              <a:spcAft>
                <a:spcPts val="800"/>
              </a:spcAft>
              <a:buFont typeface="Arial" panose="020B0604020202020204" pitchFamily="34" charset="0"/>
              <a:buChar char="•"/>
            </a:pPr>
            <a:r>
              <a:rPr lang="en-US" sz="2000" b="1" dirty="0">
                <a:solidFill>
                  <a:schemeClr val="accent6"/>
                </a:solidFill>
                <a:effectLst/>
                <a:latin typeface="+mj-lt"/>
                <a:ea typeface="Calibri" panose="020F0502020204030204" pitchFamily="34" charset="0"/>
                <a:cs typeface="Times New Roman" panose="02020603050405020304" pitchFamily="18" charset="0"/>
              </a:rPr>
              <a:t>Record of Decision (ROD) </a:t>
            </a:r>
            <a:r>
              <a:rPr lang="en-US" sz="2000" dirty="0">
                <a:solidFill>
                  <a:schemeClr val="accent6"/>
                </a:solidFill>
                <a:effectLst/>
                <a:latin typeface="+mj-lt"/>
                <a:ea typeface="Calibri" panose="020F0502020204030204" pitchFamily="34" charset="0"/>
                <a:cs typeface="Times New Roman" panose="02020603050405020304" pitchFamily="18" charset="0"/>
              </a:rPr>
              <a:t>– a public decision made within the NEPA process that states the federal agency’s decision, alternatives considered, and plans for mitigation (EPA n.d.)</a:t>
            </a:r>
          </a:p>
          <a:p>
            <a:pPr marL="285750" marR="0" indent="-285750">
              <a:lnSpc>
                <a:spcPct val="107000"/>
              </a:lnSpc>
              <a:spcBef>
                <a:spcPts val="0"/>
              </a:spcBef>
              <a:spcAft>
                <a:spcPts val="800"/>
              </a:spcAft>
              <a:buFont typeface="Arial" panose="020B0604020202020204" pitchFamily="34" charset="0"/>
              <a:buChar char="•"/>
            </a:pPr>
            <a:endParaRPr lang="en-US" sz="2000" dirty="0">
              <a:solidFill>
                <a:schemeClr val="accent6"/>
              </a:solidFill>
              <a:effectLst/>
              <a:latin typeface="+mj-lt"/>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800"/>
              </a:spcAft>
              <a:buFont typeface="Arial" panose="020B0604020202020204" pitchFamily="34" charset="0"/>
              <a:buChar char="•"/>
            </a:pPr>
            <a:endParaRPr lang="en-US" sz="2000" dirty="0">
              <a:solidFill>
                <a:schemeClr val="accent6"/>
              </a:solidFill>
              <a:effectLst/>
              <a:latin typeface="+mj-lt"/>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800"/>
              </a:spcAft>
              <a:buFont typeface="Arial" panose="020B0604020202020204" pitchFamily="34" charset="0"/>
              <a:buChar char="•"/>
            </a:pPr>
            <a:endParaRPr lang="en-US" sz="2000" dirty="0">
              <a:solidFill>
                <a:schemeClr val="accent6"/>
              </a:solidFill>
              <a:effectLst/>
              <a:latin typeface="+mj-lt"/>
              <a:ea typeface="Calibri" panose="020F0502020204030204" pitchFamily="34" charset="0"/>
              <a:cs typeface="Times New Roman" panose="02020603050405020304" pitchFamily="18" charset="0"/>
            </a:endParaRPr>
          </a:p>
          <a:p>
            <a:endParaRPr lang="en-US" sz="2000" dirty="0">
              <a:solidFill>
                <a:schemeClr val="accent6"/>
              </a:solidFill>
              <a:latin typeface="+mj-lt"/>
            </a:endParaRPr>
          </a:p>
        </p:txBody>
      </p:sp>
    </p:spTree>
    <p:extLst>
      <p:ext uri="{BB962C8B-B14F-4D97-AF65-F5344CB8AC3E}">
        <p14:creationId xmlns:p14="http://schemas.microsoft.com/office/powerpoint/2010/main" val="29790748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62E0763-E681-4341-9C25-409D5B335222}"/>
              </a:ext>
            </a:extLst>
          </p:cNvPr>
          <p:cNvSpPr>
            <a:spLocks noGrp="1"/>
          </p:cNvSpPr>
          <p:nvPr>
            <p:ph type="title"/>
          </p:nvPr>
        </p:nvSpPr>
        <p:spPr/>
        <p:txBody>
          <a:bodyPr/>
          <a:lstStyle/>
          <a:p>
            <a:r>
              <a:rPr lang="en-US" dirty="0">
                <a:solidFill>
                  <a:schemeClr val="tx1"/>
                </a:solidFill>
              </a:rPr>
              <a:t>What is the National Environmental Policy Act?</a:t>
            </a:r>
          </a:p>
        </p:txBody>
      </p:sp>
      <p:sp>
        <p:nvSpPr>
          <p:cNvPr id="6" name="Text Placeholder 5">
            <a:extLst>
              <a:ext uri="{FF2B5EF4-FFF2-40B4-BE49-F238E27FC236}">
                <a16:creationId xmlns:a16="http://schemas.microsoft.com/office/drawing/2014/main" id="{B83D7DE2-286B-4F95-BEFB-C10065E7141D}"/>
              </a:ext>
            </a:extLst>
          </p:cNvPr>
          <p:cNvSpPr>
            <a:spLocks noGrp="1"/>
          </p:cNvSpPr>
          <p:nvPr>
            <p:ph type="body" sz="quarter" idx="10"/>
          </p:nvPr>
        </p:nvSpPr>
        <p:spPr>
          <a:xfrm>
            <a:off x="310665" y="1401497"/>
            <a:ext cx="5785336" cy="4372082"/>
          </a:xfrm>
        </p:spPr>
        <p:txBody>
          <a:bodyPr>
            <a:normAutofit fontScale="92500" lnSpcReduction="10000"/>
          </a:bodyPr>
          <a:lstStyle/>
          <a:p>
            <a:pPr marR="0" lvl="0">
              <a:lnSpc>
                <a:spcPct val="107000"/>
              </a:lnSpc>
              <a:spcBef>
                <a:spcPts val="0"/>
              </a:spcBef>
              <a:spcAft>
                <a:spcPts val="600"/>
              </a:spcAft>
            </a:pPr>
            <a:r>
              <a:rPr lang="en-US" sz="2000" dirty="0">
                <a:solidFill>
                  <a:schemeClr val="accent6"/>
                </a:solidFill>
                <a:latin typeface="+mj-lt"/>
                <a:ea typeface="Calibri" panose="020F0502020204030204" pitchFamily="34" charset="0"/>
                <a:cs typeface="Times New Roman" panose="02020603050405020304" pitchFamily="18" charset="0"/>
              </a:rPr>
              <a:t>The National Environmental Policy Act of 1969 is commonly referred to as NEPA:</a:t>
            </a:r>
          </a:p>
          <a:p>
            <a:pPr marL="342900" marR="0" lvl="0" indent="-342900">
              <a:lnSpc>
                <a:spcPct val="107000"/>
              </a:lnSpc>
              <a:spcBef>
                <a:spcPts val="0"/>
              </a:spcBef>
              <a:spcAft>
                <a:spcPts val="600"/>
              </a:spcAft>
              <a:buFont typeface="Arial" panose="020B0604020202020204" pitchFamily="34" charset="0"/>
              <a:buChar char="•"/>
            </a:pPr>
            <a:r>
              <a:rPr lang="en-US" sz="2000" dirty="0">
                <a:solidFill>
                  <a:schemeClr val="accent6"/>
                </a:solidFill>
                <a:latin typeface="+mj-lt"/>
                <a:ea typeface="Calibri" panose="020F0502020204030204" pitchFamily="34" charset="0"/>
                <a:cs typeface="Times New Roman" panose="02020603050405020304" pitchFamily="18" charset="0"/>
              </a:rPr>
              <a:t>NEPA was e</a:t>
            </a:r>
            <a:r>
              <a:rPr lang="en-US" sz="2000" dirty="0">
                <a:solidFill>
                  <a:schemeClr val="accent6"/>
                </a:solidFill>
                <a:effectLst/>
                <a:latin typeface="+mj-lt"/>
                <a:ea typeface="Calibri" panose="020F0502020204030204" pitchFamily="34" charset="0"/>
                <a:cs typeface="Times New Roman" panose="02020603050405020304" pitchFamily="18" charset="0"/>
              </a:rPr>
              <a:t>nacted in response to federal decision-making that did not consider environmental impacts</a:t>
            </a:r>
          </a:p>
          <a:p>
            <a:pPr marL="342900" marR="0" lvl="0" indent="-342900">
              <a:lnSpc>
                <a:spcPct val="107000"/>
              </a:lnSpc>
              <a:spcBef>
                <a:spcPts val="0"/>
              </a:spcBef>
              <a:spcAft>
                <a:spcPts val="600"/>
              </a:spcAft>
              <a:buFont typeface="Arial" panose="020B0604020202020204" pitchFamily="34" charset="0"/>
              <a:buChar char="•"/>
            </a:pPr>
            <a:r>
              <a:rPr lang="en-US" sz="2000" dirty="0">
                <a:solidFill>
                  <a:schemeClr val="accent6"/>
                </a:solidFill>
                <a:effectLst/>
                <a:latin typeface="+mj-lt"/>
                <a:ea typeface="Calibri" panose="020F0502020204030204" pitchFamily="34" charset="0"/>
                <a:cs typeface="Times New Roman" panose="02020603050405020304" pitchFamily="18" charset="0"/>
              </a:rPr>
              <a:t>Council on Environmental Quality (CEQ) was created by Congress to administer NEPA</a:t>
            </a:r>
          </a:p>
          <a:p>
            <a:pPr marL="342900" marR="0" lvl="0" indent="-342900">
              <a:lnSpc>
                <a:spcPct val="107000"/>
              </a:lnSpc>
              <a:spcBef>
                <a:spcPts val="0"/>
              </a:spcBef>
              <a:spcAft>
                <a:spcPts val="600"/>
              </a:spcAft>
              <a:buFont typeface="Arial" panose="020B0604020202020204" pitchFamily="34" charset="0"/>
              <a:buChar char="•"/>
            </a:pPr>
            <a:r>
              <a:rPr lang="en-US" sz="2000" dirty="0">
                <a:solidFill>
                  <a:schemeClr val="accent6"/>
                </a:solidFill>
                <a:effectLst/>
                <a:latin typeface="+mj-lt"/>
                <a:ea typeface="Calibri" panose="020F0502020204030204" pitchFamily="34" charset="0"/>
                <a:cs typeface="Times New Roman" panose="02020603050405020304" pitchFamily="18" charset="0"/>
              </a:rPr>
              <a:t>Requires analysis of potential impacts to the environment resulting from a federal action</a:t>
            </a:r>
          </a:p>
          <a:p>
            <a:pPr marL="342900" marR="0" lvl="0" indent="-342900">
              <a:lnSpc>
                <a:spcPct val="107000"/>
              </a:lnSpc>
              <a:spcBef>
                <a:spcPts val="0"/>
              </a:spcBef>
              <a:spcAft>
                <a:spcPts val="600"/>
              </a:spcAft>
              <a:buFont typeface="Arial" panose="020B0604020202020204" pitchFamily="34" charset="0"/>
              <a:buChar char="•"/>
            </a:pPr>
            <a:r>
              <a:rPr lang="en-US" sz="2000" dirty="0">
                <a:solidFill>
                  <a:schemeClr val="accent6"/>
                </a:solidFill>
                <a:effectLst/>
                <a:latin typeface="+mj-lt"/>
                <a:ea typeface="Calibri" panose="020F0502020204030204" pitchFamily="34" charset="0"/>
                <a:cs typeface="Times New Roman" panose="02020603050405020304" pitchFamily="18" charset="0"/>
              </a:rPr>
              <a:t>Alternatives and mitigation measures are considered before a federal action is approved</a:t>
            </a:r>
          </a:p>
          <a:p>
            <a:pPr marL="342900" marR="0" lvl="0" indent="-342900">
              <a:lnSpc>
                <a:spcPct val="107000"/>
              </a:lnSpc>
              <a:spcBef>
                <a:spcPts val="0"/>
              </a:spcBef>
              <a:spcAft>
                <a:spcPts val="600"/>
              </a:spcAft>
              <a:buFont typeface="Arial" panose="020B0604020202020204" pitchFamily="34" charset="0"/>
              <a:buChar char="•"/>
            </a:pPr>
            <a:r>
              <a:rPr lang="en-US" sz="2000" dirty="0">
                <a:solidFill>
                  <a:schemeClr val="accent6"/>
                </a:solidFill>
                <a:latin typeface="+mj-lt"/>
                <a:ea typeface="Calibri" panose="020F0502020204030204" pitchFamily="34" charset="0"/>
                <a:cs typeface="Times New Roman" panose="02020603050405020304" pitchFamily="18" charset="0"/>
              </a:rPr>
              <a:t>NEPA is triggered when a federal agency takes a federal action</a:t>
            </a:r>
            <a:endParaRPr lang="en-US" sz="2000" dirty="0">
              <a:solidFill>
                <a:schemeClr val="accent6"/>
              </a:solidFill>
              <a:effectLst/>
              <a:latin typeface="+mj-l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pPr>
            <a:endParaRPr lang="en-US" sz="2000" dirty="0">
              <a:solidFill>
                <a:schemeClr val="accent6"/>
              </a:solidFill>
              <a:effectLst/>
              <a:latin typeface="+mj-lt"/>
              <a:ea typeface="Calibri" panose="020F0502020204030204" pitchFamily="34" charset="0"/>
              <a:cs typeface="Times New Roman" panose="02020603050405020304" pitchFamily="18" charset="0"/>
            </a:endParaRPr>
          </a:p>
          <a:p>
            <a:endParaRPr lang="en-US" sz="2000" dirty="0">
              <a:solidFill>
                <a:schemeClr val="accent6"/>
              </a:solidFill>
              <a:latin typeface="+mj-lt"/>
            </a:endParaRPr>
          </a:p>
        </p:txBody>
      </p:sp>
      <p:pic>
        <p:nvPicPr>
          <p:cNvPr id="3" name="Picture 2" descr="A field of wheat with a blurry background">
            <a:extLst>
              <a:ext uri="{FF2B5EF4-FFF2-40B4-BE49-F238E27FC236}">
                <a16:creationId xmlns:a16="http://schemas.microsoft.com/office/drawing/2014/main" id="{34328E05-E42A-70A2-55B0-A171C202FDC9}"/>
              </a:ext>
            </a:extLst>
          </p:cNvPr>
          <p:cNvPicPr>
            <a:picLocks noChangeAspect="1"/>
          </p:cNvPicPr>
          <p:nvPr/>
        </p:nvPicPr>
        <p:blipFill>
          <a:blip r:embed="rId3" cstate="print">
            <a:extLst>
              <a:ext uri="{28A0092B-C50C-407E-A947-70E740481C1C}">
                <a14:useLocalDpi xmlns:a14="http://schemas.microsoft.com/office/drawing/2010/main" val="0"/>
              </a:ext>
            </a:extLst>
          </a:blip>
          <a:srcRect l="5943" r="5943"/>
          <a:stretch/>
        </p:blipFill>
        <p:spPr>
          <a:xfrm>
            <a:off x="6417328" y="1401497"/>
            <a:ext cx="5774672" cy="4372082"/>
          </a:xfrm>
          <a:prstGeom prst="rect">
            <a:avLst/>
          </a:prstGeom>
          <a:effectLst>
            <a:outerShdw blurRad="50800" dist="38100" dir="2700000" algn="tl" rotWithShape="0">
              <a:prstClr val="black">
                <a:alpha val="40000"/>
              </a:prstClr>
            </a:outerShdw>
          </a:effectLst>
        </p:spPr>
      </p:pic>
      <p:sp>
        <p:nvSpPr>
          <p:cNvPr id="2" name="TextBox 1">
            <a:extLst>
              <a:ext uri="{FF2B5EF4-FFF2-40B4-BE49-F238E27FC236}">
                <a16:creationId xmlns:a16="http://schemas.microsoft.com/office/drawing/2014/main" id="{BA95C120-D203-584D-1329-5066762AF945}"/>
              </a:ext>
            </a:extLst>
          </p:cNvPr>
          <p:cNvSpPr txBox="1"/>
          <p:nvPr/>
        </p:nvSpPr>
        <p:spPr>
          <a:xfrm>
            <a:off x="310665" y="5773579"/>
            <a:ext cx="3823063" cy="246221"/>
          </a:xfrm>
          <a:prstGeom prst="rect">
            <a:avLst/>
          </a:prstGeom>
          <a:noFill/>
        </p:spPr>
        <p:txBody>
          <a:bodyPr wrap="square" rtlCol="0">
            <a:spAutoFit/>
          </a:bodyPr>
          <a:lstStyle/>
          <a:p>
            <a:r>
              <a:rPr lang="en-US" sz="1000" dirty="0">
                <a:solidFill>
                  <a:schemeClr val="accent6"/>
                </a:solidFill>
              </a:rPr>
              <a:t>Text Source:</a:t>
            </a:r>
            <a:r>
              <a:rPr lang="en-US" sz="1000" i="1" dirty="0">
                <a:solidFill>
                  <a:schemeClr val="accent6"/>
                </a:solidFill>
              </a:rPr>
              <a:t> </a:t>
            </a:r>
            <a:r>
              <a:rPr lang="en-US" sz="1000" dirty="0">
                <a:solidFill>
                  <a:schemeClr val="accent6"/>
                </a:solidFill>
              </a:rPr>
              <a:t>NEPA. n.d. Home page. https://ceq.doe.gov/index.html</a:t>
            </a:r>
          </a:p>
        </p:txBody>
      </p:sp>
    </p:spTree>
    <p:extLst>
      <p:ext uri="{BB962C8B-B14F-4D97-AF65-F5344CB8AC3E}">
        <p14:creationId xmlns:p14="http://schemas.microsoft.com/office/powerpoint/2010/main" val="8867397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62E0763-E681-4341-9C25-409D5B335222}"/>
              </a:ext>
            </a:extLst>
          </p:cNvPr>
          <p:cNvSpPr>
            <a:spLocks noGrp="1"/>
          </p:cNvSpPr>
          <p:nvPr>
            <p:ph type="title"/>
          </p:nvPr>
        </p:nvSpPr>
        <p:spPr/>
        <p:txBody>
          <a:bodyPr/>
          <a:lstStyle/>
          <a:p>
            <a:r>
              <a:rPr lang="en-US" dirty="0">
                <a:solidFill>
                  <a:schemeClr val="tx1"/>
                </a:solidFill>
              </a:rPr>
              <a:t>Airport Federal Actions and NEPA Compliance</a:t>
            </a:r>
          </a:p>
        </p:txBody>
      </p:sp>
      <p:sp>
        <p:nvSpPr>
          <p:cNvPr id="6" name="Text Placeholder 5">
            <a:extLst>
              <a:ext uri="{FF2B5EF4-FFF2-40B4-BE49-F238E27FC236}">
                <a16:creationId xmlns:a16="http://schemas.microsoft.com/office/drawing/2014/main" id="{B83D7DE2-286B-4F95-BEFB-C10065E7141D}"/>
              </a:ext>
            </a:extLst>
          </p:cNvPr>
          <p:cNvSpPr>
            <a:spLocks noGrp="1"/>
          </p:cNvSpPr>
          <p:nvPr>
            <p:ph type="body" sz="quarter" idx="10"/>
          </p:nvPr>
        </p:nvSpPr>
        <p:spPr>
          <a:xfrm>
            <a:off x="609599" y="1447800"/>
            <a:ext cx="8447774" cy="4514461"/>
          </a:xfrm>
        </p:spPr>
        <p:txBody>
          <a:bodyPr/>
          <a:lstStyle/>
          <a:p>
            <a:pPr>
              <a:spcAft>
                <a:spcPts val="600"/>
              </a:spcAft>
            </a:pPr>
            <a:r>
              <a:rPr lang="en-US" sz="2000" dirty="0">
                <a:solidFill>
                  <a:schemeClr val="accent6"/>
                </a:solidFill>
                <a:effectLst/>
                <a:latin typeface="+mj-lt"/>
                <a:ea typeface="Calibri" panose="020F0502020204030204" pitchFamily="34" charset="0"/>
                <a:cs typeface="Times New Roman" panose="02020603050405020304" pitchFamily="18" charset="0"/>
              </a:rPr>
              <a:t>NEPA applies to airport projects that are federally funded or funded by </a:t>
            </a:r>
            <a:r>
              <a:rPr lang="en-US" sz="2000" dirty="0">
                <a:solidFill>
                  <a:schemeClr val="accent6"/>
                </a:solidFill>
                <a:latin typeface="+mj-lt"/>
                <a:ea typeface="Calibri" panose="020F0502020204030204" pitchFamily="34" charset="0"/>
                <a:cs typeface="Times New Roman" panose="02020603050405020304" pitchFamily="18" charset="0"/>
              </a:rPr>
              <a:t>Passenger Facility Charges (</a:t>
            </a:r>
            <a:r>
              <a:rPr lang="en-US" sz="2000" dirty="0">
                <a:solidFill>
                  <a:schemeClr val="accent6"/>
                </a:solidFill>
                <a:effectLst/>
                <a:latin typeface="+mj-lt"/>
                <a:ea typeface="Calibri" panose="020F0502020204030204" pitchFamily="34" charset="0"/>
                <a:cs typeface="Times New Roman" panose="02020603050405020304" pitchFamily="18" charset="0"/>
              </a:rPr>
              <a:t>PFCs), including:</a:t>
            </a:r>
          </a:p>
          <a:p>
            <a:pPr marL="342900" indent="-342900">
              <a:spcAft>
                <a:spcPts val="600"/>
              </a:spcAft>
              <a:buFont typeface="Arial" panose="020B0604020202020204" pitchFamily="34" charset="0"/>
              <a:buChar char="•"/>
            </a:pPr>
            <a:r>
              <a:rPr lang="en-US" sz="2000" dirty="0">
                <a:solidFill>
                  <a:schemeClr val="accent6"/>
                </a:solidFill>
                <a:effectLst/>
                <a:latin typeface="+mn-lt"/>
                <a:ea typeface="Calibri" panose="020F0502020204030204" pitchFamily="34" charset="0"/>
                <a:cs typeface="Times New Roman" panose="02020603050405020304" pitchFamily="18" charset="0"/>
              </a:rPr>
              <a:t>Federally funded actions </a:t>
            </a:r>
          </a:p>
          <a:p>
            <a:pPr marL="342900" indent="-342900">
              <a:spcAft>
                <a:spcPts val="600"/>
              </a:spcAft>
              <a:buFont typeface="Arial" panose="020B0604020202020204" pitchFamily="34" charset="0"/>
              <a:buChar char="•"/>
            </a:pPr>
            <a:r>
              <a:rPr lang="en-US" sz="2000" dirty="0">
                <a:solidFill>
                  <a:schemeClr val="accent6"/>
                </a:solidFill>
                <a:effectLst/>
                <a:latin typeface="+mn-lt"/>
                <a:ea typeface="Calibri" panose="020F0502020204030204" pitchFamily="34" charset="0"/>
                <a:cs typeface="Times New Roman" panose="02020603050405020304" pitchFamily="18" charset="0"/>
              </a:rPr>
              <a:t>Federal approval of changes to Airport Layout Plans (ALPs)</a:t>
            </a:r>
          </a:p>
          <a:p>
            <a:pPr marL="342900" indent="-342900">
              <a:spcAft>
                <a:spcPts val="600"/>
              </a:spcAft>
              <a:buFont typeface="Arial" panose="020B0604020202020204" pitchFamily="34" charset="0"/>
              <a:buChar char="•"/>
            </a:pPr>
            <a:r>
              <a:rPr lang="en-US" sz="2000" dirty="0">
                <a:solidFill>
                  <a:schemeClr val="accent6"/>
                </a:solidFill>
                <a:latin typeface="+mn-lt"/>
                <a:ea typeface="Calibri" panose="020F0502020204030204" pitchFamily="34" charset="0"/>
                <a:cs typeface="Times New Roman" panose="02020603050405020304" pitchFamily="18" charset="0"/>
              </a:rPr>
              <a:t>Issuance of federal grants</a:t>
            </a:r>
            <a:endParaRPr lang="en-US" sz="2000" dirty="0">
              <a:solidFill>
                <a:schemeClr val="accent6"/>
              </a:solidFill>
              <a:effectLst/>
              <a:latin typeface="+mn-lt"/>
              <a:ea typeface="Calibri" panose="020F0502020204030204" pitchFamily="34" charset="0"/>
              <a:cs typeface="Times New Roman" panose="02020603050405020304" pitchFamily="18" charset="0"/>
            </a:endParaRPr>
          </a:p>
          <a:p>
            <a:pPr marL="342900" indent="-342900">
              <a:spcAft>
                <a:spcPts val="600"/>
              </a:spcAft>
              <a:buFont typeface="Arial" panose="020B0604020202020204" pitchFamily="34" charset="0"/>
              <a:buChar char="•"/>
            </a:pPr>
            <a:r>
              <a:rPr lang="en-US" sz="2000" dirty="0">
                <a:solidFill>
                  <a:schemeClr val="accent6"/>
                </a:solidFill>
                <a:effectLst/>
                <a:latin typeface="+mn-lt"/>
                <a:ea typeface="Calibri" panose="020F0502020204030204" pitchFamily="34" charset="0"/>
                <a:cs typeface="Times New Roman" panose="02020603050405020304" pitchFamily="18" charset="0"/>
              </a:rPr>
              <a:t>Federally approved land purchases and land disposals</a:t>
            </a:r>
          </a:p>
          <a:p>
            <a:pPr marL="342900" indent="-342900">
              <a:buFont typeface="Arial" panose="020B0604020202020204" pitchFamily="34" charset="0"/>
              <a:buChar char="•"/>
            </a:pPr>
            <a:r>
              <a:rPr lang="en-US" sz="2000" dirty="0">
                <a:solidFill>
                  <a:schemeClr val="accent6"/>
                </a:solidFill>
                <a:latin typeface="+mn-lt"/>
              </a:rPr>
              <a:t>Locally/privately funded projects if they result in a change to the ALP</a:t>
            </a:r>
          </a:p>
          <a:p>
            <a:pPr marL="342900" indent="-342900">
              <a:buFont typeface="Arial" panose="020B0604020202020204" pitchFamily="34" charset="0"/>
              <a:buChar char="•"/>
            </a:pPr>
            <a:r>
              <a:rPr lang="en-US" sz="2000" dirty="0">
                <a:solidFill>
                  <a:schemeClr val="accent6"/>
                </a:solidFill>
                <a:latin typeface="+mn-lt"/>
              </a:rPr>
              <a:t>Future conditions that are conditionally approved and shown on an ALP</a:t>
            </a:r>
          </a:p>
          <a:p>
            <a:pPr marL="342900" indent="-342900">
              <a:buFont typeface="Arial" panose="020B0604020202020204" pitchFamily="34" charset="0"/>
              <a:buChar char="•"/>
            </a:pPr>
            <a:r>
              <a:rPr lang="en-US" sz="2000" dirty="0">
                <a:solidFill>
                  <a:schemeClr val="accent6"/>
                </a:solidFill>
                <a:latin typeface="+mn-lt"/>
              </a:rPr>
              <a:t>Imposing and spending PFC funds for airport projects</a:t>
            </a:r>
          </a:p>
          <a:p>
            <a:pPr marL="342900" indent="-342900">
              <a:buFont typeface="Arial" panose="020B0604020202020204" pitchFamily="34" charset="0"/>
              <a:buChar char="•"/>
            </a:pPr>
            <a:r>
              <a:rPr lang="en-US" sz="2000" dirty="0">
                <a:solidFill>
                  <a:schemeClr val="accent6"/>
                </a:solidFill>
                <a:latin typeface="+mn-lt"/>
              </a:rPr>
              <a:t>Changes in land use at the airport</a:t>
            </a:r>
          </a:p>
          <a:p>
            <a:endParaRPr lang="en-US" sz="2000" dirty="0">
              <a:solidFill>
                <a:schemeClr val="accent6"/>
              </a:solidFill>
              <a:latin typeface="+mj-lt"/>
            </a:endParaRPr>
          </a:p>
        </p:txBody>
      </p:sp>
      <p:sp>
        <p:nvSpPr>
          <p:cNvPr id="3" name="TextBox 2">
            <a:extLst>
              <a:ext uri="{FF2B5EF4-FFF2-40B4-BE49-F238E27FC236}">
                <a16:creationId xmlns:a16="http://schemas.microsoft.com/office/drawing/2014/main" id="{0571AAD3-BB64-04FE-ACE2-CF6BF7002D20}"/>
              </a:ext>
            </a:extLst>
          </p:cNvPr>
          <p:cNvSpPr txBox="1"/>
          <p:nvPr/>
        </p:nvSpPr>
        <p:spPr>
          <a:xfrm>
            <a:off x="7132320" y="5410200"/>
            <a:ext cx="5120640" cy="707886"/>
          </a:xfrm>
          <a:prstGeom prst="rect">
            <a:avLst/>
          </a:prstGeom>
          <a:noFill/>
        </p:spPr>
        <p:txBody>
          <a:bodyPr wrap="square" rtlCol="0">
            <a:spAutoFit/>
          </a:bodyPr>
          <a:lstStyle/>
          <a:p>
            <a:r>
              <a:rPr lang="en-US" sz="1000" dirty="0">
                <a:solidFill>
                  <a:schemeClr val="accent6"/>
                </a:solidFill>
              </a:rPr>
              <a:t>Source:</a:t>
            </a:r>
            <a:r>
              <a:rPr lang="en-US" sz="1000" i="1" dirty="0">
                <a:solidFill>
                  <a:schemeClr val="accent6"/>
                </a:solidFill>
              </a:rPr>
              <a:t> </a:t>
            </a:r>
            <a:r>
              <a:rPr lang="en-US" sz="1000" dirty="0">
                <a:solidFill>
                  <a:schemeClr val="accent6"/>
                </a:solidFill>
              </a:rPr>
              <a:t>Willkie, W. et al. 2020. </a:t>
            </a:r>
            <a:r>
              <a:rPr lang="en-US" sz="1000" i="1" dirty="0">
                <a:solidFill>
                  <a:schemeClr val="accent6"/>
                </a:solidFill>
              </a:rPr>
              <a:t>ACRP Research Report 211: Guidance for Using the Interactive Tool for Understanding NEPA at General Aviation Airports</a:t>
            </a:r>
            <a:r>
              <a:rPr lang="en-US" sz="1000" dirty="0">
                <a:solidFill>
                  <a:schemeClr val="accent6"/>
                </a:solidFill>
              </a:rPr>
              <a:t>. Transportation Research Board, Washington, D.C. http://nap.nationalacademies.org/25735</a:t>
            </a:r>
          </a:p>
          <a:p>
            <a:endParaRPr lang="en-US" sz="1000" dirty="0">
              <a:solidFill>
                <a:schemeClr val="accent6"/>
              </a:solidFill>
            </a:endParaRPr>
          </a:p>
        </p:txBody>
      </p:sp>
      <p:sp>
        <p:nvSpPr>
          <p:cNvPr id="4" name="Speech Bubble: Rectangle 3">
            <a:extLst>
              <a:ext uri="{FF2B5EF4-FFF2-40B4-BE49-F238E27FC236}">
                <a16:creationId xmlns:a16="http://schemas.microsoft.com/office/drawing/2014/main" id="{05F4CF35-81AB-910B-AB1F-468BADD6D1B4}"/>
              </a:ext>
            </a:extLst>
          </p:cNvPr>
          <p:cNvSpPr/>
          <p:nvPr/>
        </p:nvSpPr>
        <p:spPr bwMode="auto">
          <a:xfrm>
            <a:off x="7995920" y="2071446"/>
            <a:ext cx="4196080" cy="1647220"/>
          </a:xfrm>
          <a:prstGeom prst="wedgeRectCallout">
            <a:avLst>
              <a:gd name="adj1" fmla="val -56582"/>
              <a:gd name="adj2" fmla="val -21610"/>
            </a:avLst>
          </a:prstGeom>
          <a:solidFill>
            <a:srgbClr val="626262"/>
          </a:solidFill>
          <a:ln w="9525" cap="flat" cmpd="sng" algn="ctr">
            <a:noFill/>
            <a:prstDash val="solid"/>
            <a:round/>
            <a:headEnd type="none" w="med" len="med"/>
            <a:tailEnd type="none" w="med" len="med"/>
          </a:ln>
          <a:effectLst>
            <a:outerShdw blurRad="50800" dist="38100" dir="8100000" algn="tr" rotWithShape="0">
              <a:prstClr val="black">
                <a:alpha val="40000"/>
              </a:prstClr>
            </a:outerShdw>
          </a:effectLst>
        </p:spPr>
        <p:txBody>
          <a:bodyPr vert="horz" wrap="square" lIns="274320" tIns="45720" rIns="274320" bIns="45720" numCol="1" rtlCol="0" anchor="ctr" anchorCtr="0" compatLnSpc="1">
            <a:prstTxWarp prst="textNoShape">
              <a:avLst/>
            </a:prstTxWarp>
            <a:normAutofit/>
          </a:bodyPr>
          <a:lstStyle/>
          <a:p>
            <a:pPr eaLnBrk="0" hangingPunct="0"/>
            <a:r>
              <a:rPr lang="en-US" sz="2000" dirty="0">
                <a:latin typeface="Calibri" panose="020F0502020204030204" pitchFamily="34" charset="0"/>
                <a:ea typeface="Calibri" panose="020F0502020204030204" pitchFamily="34" charset="0"/>
                <a:cs typeface="Times New Roman" panose="02020603050405020304" pitchFamily="18" charset="0"/>
              </a:rPr>
              <a:t>Future conditions shown on an ALP are conditionally approved upon further environmental review. Just because it is shown does not mean it is approved.</a:t>
            </a:r>
            <a:endParaRPr lang="en-US" sz="2000" dirty="0">
              <a:latin typeface="Times"/>
            </a:endParaRPr>
          </a:p>
        </p:txBody>
      </p:sp>
    </p:spTree>
    <p:extLst>
      <p:ext uri="{BB962C8B-B14F-4D97-AF65-F5344CB8AC3E}">
        <p14:creationId xmlns:p14="http://schemas.microsoft.com/office/powerpoint/2010/main" val="2604967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62E0763-E681-4341-9C25-409D5B335222}"/>
              </a:ext>
            </a:extLst>
          </p:cNvPr>
          <p:cNvSpPr>
            <a:spLocks noGrp="1"/>
          </p:cNvSpPr>
          <p:nvPr>
            <p:ph type="title"/>
          </p:nvPr>
        </p:nvSpPr>
        <p:spPr/>
        <p:txBody>
          <a:bodyPr/>
          <a:lstStyle/>
          <a:p>
            <a:r>
              <a:rPr lang="en-US" dirty="0">
                <a:solidFill>
                  <a:schemeClr val="tx1"/>
                </a:solidFill>
              </a:rPr>
              <a:t>What is FAA Order 1050.1?</a:t>
            </a:r>
          </a:p>
        </p:txBody>
      </p:sp>
      <p:sp>
        <p:nvSpPr>
          <p:cNvPr id="6" name="Text Placeholder 5">
            <a:extLst>
              <a:ext uri="{FF2B5EF4-FFF2-40B4-BE49-F238E27FC236}">
                <a16:creationId xmlns:a16="http://schemas.microsoft.com/office/drawing/2014/main" id="{B83D7DE2-286B-4F95-BEFB-C10065E7141D}"/>
              </a:ext>
            </a:extLst>
          </p:cNvPr>
          <p:cNvSpPr>
            <a:spLocks noGrp="1"/>
          </p:cNvSpPr>
          <p:nvPr>
            <p:ph type="body" sz="quarter" idx="10"/>
          </p:nvPr>
        </p:nvSpPr>
        <p:spPr>
          <a:xfrm>
            <a:off x="609601" y="1447800"/>
            <a:ext cx="8061433" cy="4648200"/>
          </a:xfrm>
        </p:spPr>
        <p:txBody>
          <a:bodyPr>
            <a:normAutofit/>
          </a:bodyPr>
          <a:lstStyle/>
          <a:p>
            <a:pPr marL="0" marR="0">
              <a:lnSpc>
                <a:spcPct val="107000"/>
              </a:lnSpc>
              <a:spcBef>
                <a:spcPts val="0"/>
              </a:spcBef>
              <a:spcAft>
                <a:spcPts val="600"/>
              </a:spcAft>
            </a:pPr>
            <a:r>
              <a:rPr lang="en-US" sz="2000" dirty="0">
                <a:solidFill>
                  <a:srgbClr val="000000"/>
                </a:solidFill>
                <a:effectLst/>
                <a:latin typeface="+mn-lt"/>
                <a:ea typeface="Calibri" panose="020F0502020204030204" pitchFamily="34" charset="0"/>
                <a:cs typeface="Calibri" panose="020F0502020204030204" pitchFamily="34" charset="0"/>
              </a:rPr>
              <a:t>FAA Order 1050.1 is an order issued by the FAA for compliance with NEPA. Order 1050.1:</a:t>
            </a:r>
            <a:endParaRPr lang="en-US" sz="2000" dirty="0">
              <a:solidFill>
                <a:srgbClr val="000000"/>
              </a:solidFill>
              <a:effectLst/>
              <a:latin typeface="+mn-lt"/>
              <a:ea typeface="Calibri" panose="020F0502020204030204" pitchFamily="34" charset="0"/>
              <a:cs typeface="Times New Roman" panose="02020603050405020304" pitchFamily="18" charset="0"/>
            </a:endParaRPr>
          </a:p>
          <a:p>
            <a:pPr marL="457200" indent="-457200">
              <a:lnSpc>
                <a:spcPct val="107000"/>
              </a:lnSpc>
              <a:spcBef>
                <a:spcPts val="0"/>
              </a:spcBef>
              <a:spcAft>
                <a:spcPts val="600"/>
              </a:spcAft>
              <a:buFont typeface="Arial" panose="020B0604020202020204" pitchFamily="34" charset="0"/>
              <a:buChar char="•"/>
            </a:pPr>
            <a:r>
              <a:rPr lang="en-US" sz="2000" dirty="0">
                <a:solidFill>
                  <a:srgbClr val="000000"/>
                </a:solidFill>
                <a:effectLst/>
                <a:latin typeface="+mn-lt"/>
                <a:ea typeface="Calibri" panose="020F0502020204030204" pitchFamily="34" charset="0"/>
                <a:cs typeface="Calibri" panose="020F0502020204030204" pitchFamily="34" charset="0"/>
              </a:rPr>
              <a:t>Serves as the FAA’s policy and procedures for compliance with NEPA and implementing regulations issued by the CEQ (40 CFR Parts 1500–1508)</a:t>
            </a:r>
            <a:endParaRPr lang="en-US" sz="2000" dirty="0">
              <a:solidFill>
                <a:srgbClr val="000000"/>
              </a:solidFill>
              <a:effectLst/>
              <a:latin typeface="+mn-lt"/>
              <a:ea typeface="Calibri" panose="020F0502020204030204" pitchFamily="34" charset="0"/>
              <a:cs typeface="Times New Roman" panose="02020603050405020304" pitchFamily="18" charset="0"/>
            </a:endParaRPr>
          </a:p>
          <a:p>
            <a:pPr marL="457200" indent="-457200">
              <a:lnSpc>
                <a:spcPct val="107000"/>
              </a:lnSpc>
              <a:spcBef>
                <a:spcPts val="0"/>
              </a:spcBef>
              <a:spcAft>
                <a:spcPts val="600"/>
              </a:spcAft>
              <a:buFont typeface="Arial" panose="020B0604020202020204" pitchFamily="34" charset="0"/>
              <a:buChar char="•"/>
            </a:pPr>
            <a:r>
              <a:rPr lang="en-US" sz="2000" dirty="0">
                <a:solidFill>
                  <a:srgbClr val="000000"/>
                </a:solidFill>
                <a:effectLst/>
                <a:latin typeface="+mn-lt"/>
                <a:ea typeface="Calibri" panose="020F0502020204030204" pitchFamily="34" charset="0"/>
                <a:cs typeface="Calibri" panose="020F0502020204030204" pitchFamily="34" charset="0"/>
              </a:rPr>
              <a:t>Establishes NEPA processes in terms of planning, procedures, content and format, and public participation for FAA actions</a:t>
            </a:r>
            <a:endParaRPr lang="en-US" sz="2000" dirty="0">
              <a:solidFill>
                <a:srgbClr val="000000"/>
              </a:solidFill>
              <a:effectLst/>
              <a:latin typeface="+mn-lt"/>
              <a:ea typeface="Calibri" panose="020F0502020204030204" pitchFamily="34" charset="0"/>
              <a:cs typeface="Times New Roman" panose="02020603050405020304" pitchFamily="18" charset="0"/>
            </a:endParaRPr>
          </a:p>
          <a:p>
            <a:pPr marL="457200" indent="-457200">
              <a:lnSpc>
                <a:spcPct val="107000"/>
              </a:lnSpc>
              <a:spcBef>
                <a:spcPts val="0"/>
              </a:spcBef>
              <a:spcAft>
                <a:spcPts val="600"/>
              </a:spcAft>
              <a:buFont typeface="Arial" panose="020B0604020202020204" pitchFamily="34" charset="0"/>
              <a:buChar char="•"/>
            </a:pPr>
            <a:r>
              <a:rPr lang="en-US" sz="2000" dirty="0">
                <a:solidFill>
                  <a:srgbClr val="000000"/>
                </a:solidFill>
                <a:effectLst/>
                <a:latin typeface="+mn-lt"/>
                <a:ea typeface="Calibri" panose="020F0502020204030204" pitchFamily="34" charset="0"/>
                <a:cs typeface="Calibri" panose="020F0502020204030204" pitchFamily="34" charset="0"/>
              </a:rPr>
              <a:t>Provides an overview of the various NEPA documents</a:t>
            </a:r>
            <a:endParaRPr lang="en-US" sz="2000" dirty="0">
              <a:solidFill>
                <a:srgbClr val="000000"/>
              </a:solidFill>
              <a:effectLst/>
              <a:latin typeface="+mn-lt"/>
              <a:ea typeface="Calibri" panose="020F0502020204030204" pitchFamily="34" charset="0"/>
              <a:cs typeface="Times New Roman" panose="02020603050405020304" pitchFamily="18" charset="0"/>
            </a:endParaRPr>
          </a:p>
        </p:txBody>
      </p:sp>
      <p:sp>
        <p:nvSpPr>
          <p:cNvPr id="3" name="Speech Bubble: Rectangle 2">
            <a:extLst>
              <a:ext uri="{FF2B5EF4-FFF2-40B4-BE49-F238E27FC236}">
                <a16:creationId xmlns:a16="http://schemas.microsoft.com/office/drawing/2014/main" id="{896A0791-45EC-F9EB-A712-EA96204314EB}"/>
              </a:ext>
            </a:extLst>
          </p:cNvPr>
          <p:cNvSpPr/>
          <p:nvPr/>
        </p:nvSpPr>
        <p:spPr bwMode="auto">
          <a:xfrm>
            <a:off x="8006080" y="4693156"/>
            <a:ext cx="3667760" cy="1016764"/>
          </a:xfrm>
          <a:prstGeom prst="wedgeRectCallout">
            <a:avLst>
              <a:gd name="adj1" fmla="val -56582"/>
              <a:gd name="adj2" fmla="val -21610"/>
            </a:avLst>
          </a:prstGeom>
          <a:solidFill>
            <a:srgbClr val="626262"/>
          </a:solidFill>
          <a:ln w="9525" cap="flat" cmpd="sng" algn="ctr">
            <a:noFill/>
            <a:prstDash val="solid"/>
            <a:round/>
            <a:headEnd type="none" w="med" len="med"/>
            <a:tailEnd type="none" w="med" len="med"/>
          </a:ln>
          <a:effectLst>
            <a:outerShdw blurRad="50800" dist="38100" dir="8100000" algn="tr" rotWithShape="0">
              <a:prstClr val="black">
                <a:alpha val="40000"/>
              </a:prstClr>
            </a:outerShdw>
          </a:effectLst>
        </p:spPr>
        <p:txBody>
          <a:bodyPr vert="horz" wrap="square" lIns="274320" tIns="45720" rIns="274320" bIns="45720" numCol="1" rtlCol="0" anchor="ctr" anchorCtr="0" compatLnSpc="1">
            <a:prstTxWarp prst="textNoShape">
              <a:avLst/>
            </a:prstTxWarp>
            <a:normAutofit/>
          </a:bodyPr>
          <a:lstStyle/>
          <a:p>
            <a:pPr eaLnBrk="0" hangingPunct="0"/>
            <a:r>
              <a:rPr lang="en-US" sz="2000" dirty="0">
                <a:latin typeface="Calibri" panose="020F0502020204030204" pitchFamily="34" charset="0"/>
                <a:ea typeface="Calibri" panose="020F0502020204030204" pitchFamily="34" charset="0"/>
                <a:cs typeface="Times New Roman" panose="02020603050405020304" pitchFamily="18" charset="0"/>
              </a:rPr>
              <a:t>FAA Order 1050.1 will be updated in the future, so stay informed of new updates.</a:t>
            </a:r>
          </a:p>
        </p:txBody>
      </p:sp>
    </p:spTree>
    <p:extLst>
      <p:ext uri="{BB962C8B-B14F-4D97-AF65-F5344CB8AC3E}">
        <p14:creationId xmlns:p14="http://schemas.microsoft.com/office/powerpoint/2010/main" val="1220605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62E0763-E681-4341-9C25-409D5B335222}"/>
              </a:ext>
            </a:extLst>
          </p:cNvPr>
          <p:cNvSpPr>
            <a:spLocks noGrp="1"/>
          </p:cNvSpPr>
          <p:nvPr>
            <p:ph type="title"/>
          </p:nvPr>
        </p:nvSpPr>
        <p:spPr/>
        <p:txBody>
          <a:bodyPr/>
          <a:lstStyle/>
          <a:p>
            <a:r>
              <a:rPr lang="en-US" dirty="0">
                <a:solidFill>
                  <a:schemeClr val="tx1"/>
                </a:solidFill>
              </a:rPr>
              <a:t>Levels of NEPA Review and Documentation</a:t>
            </a:r>
          </a:p>
        </p:txBody>
      </p:sp>
      <p:sp>
        <p:nvSpPr>
          <p:cNvPr id="6" name="Text Placeholder 5">
            <a:extLst>
              <a:ext uri="{FF2B5EF4-FFF2-40B4-BE49-F238E27FC236}">
                <a16:creationId xmlns:a16="http://schemas.microsoft.com/office/drawing/2014/main" id="{B83D7DE2-286B-4F95-BEFB-C10065E7141D}"/>
              </a:ext>
            </a:extLst>
          </p:cNvPr>
          <p:cNvSpPr>
            <a:spLocks noGrp="1"/>
          </p:cNvSpPr>
          <p:nvPr>
            <p:ph type="body" sz="quarter" idx="10"/>
          </p:nvPr>
        </p:nvSpPr>
        <p:spPr>
          <a:xfrm>
            <a:off x="609599" y="1447800"/>
            <a:ext cx="10574215" cy="4572000"/>
          </a:xfrm>
        </p:spPr>
        <p:txBody>
          <a:bodyPr/>
          <a:lstStyle/>
          <a:p>
            <a:pPr marL="0" marR="0">
              <a:lnSpc>
                <a:spcPct val="107000"/>
              </a:lnSpc>
              <a:spcBef>
                <a:spcPts val="0"/>
              </a:spcBef>
              <a:spcAft>
                <a:spcPts val="800"/>
              </a:spcAft>
            </a:pPr>
            <a:r>
              <a:rPr lang="en-US" sz="2000" dirty="0">
                <a:solidFill>
                  <a:schemeClr val="accent6"/>
                </a:solidFill>
                <a:effectLst/>
                <a:latin typeface="+mn-lt"/>
                <a:ea typeface="Calibri" panose="020F0502020204030204" pitchFamily="34" charset="0"/>
                <a:cs typeface="Times New Roman" panose="02020603050405020304" pitchFamily="18" charset="0"/>
              </a:rPr>
              <a:t>There are three levels of NEPA review and documentation:</a:t>
            </a:r>
          </a:p>
          <a:p>
            <a:pPr marL="342900" indent="-342900">
              <a:lnSpc>
                <a:spcPct val="107000"/>
              </a:lnSpc>
              <a:spcBef>
                <a:spcPts val="0"/>
              </a:spcBef>
              <a:spcAft>
                <a:spcPts val="0"/>
              </a:spcAft>
              <a:buFont typeface="Arial" panose="020B0604020202020204" pitchFamily="34" charset="0"/>
              <a:buChar char="•"/>
            </a:pPr>
            <a:r>
              <a:rPr lang="en-US" sz="2000" dirty="0">
                <a:solidFill>
                  <a:schemeClr val="accent6"/>
                </a:solidFill>
                <a:effectLst/>
                <a:latin typeface="+mn-lt"/>
                <a:ea typeface="Calibri" panose="020F0502020204030204" pitchFamily="34" charset="0"/>
                <a:cs typeface="Times New Roman" panose="02020603050405020304" pitchFamily="18" charset="0"/>
              </a:rPr>
              <a:t>Categorical Exclusion (CATEX)</a:t>
            </a:r>
          </a:p>
          <a:p>
            <a:pPr marL="342900" marR="0" lvl="0" indent="-342900">
              <a:lnSpc>
                <a:spcPct val="107000"/>
              </a:lnSpc>
              <a:spcBef>
                <a:spcPts val="0"/>
              </a:spcBef>
              <a:spcAft>
                <a:spcPts val="0"/>
              </a:spcAft>
              <a:buFont typeface="Arial" panose="020B0604020202020204" pitchFamily="34" charset="0"/>
              <a:buChar char="•"/>
            </a:pPr>
            <a:r>
              <a:rPr lang="en-US" sz="2000" dirty="0">
                <a:solidFill>
                  <a:schemeClr val="accent6"/>
                </a:solidFill>
                <a:effectLst/>
                <a:latin typeface="+mn-lt"/>
                <a:ea typeface="Calibri" panose="020F0502020204030204" pitchFamily="34" charset="0"/>
                <a:cs typeface="Times New Roman" panose="02020603050405020304" pitchFamily="18" charset="0"/>
              </a:rPr>
              <a:t>Environmental Assessment (EA)</a:t>
            </a:r>
          </a:p>
          <a:p>
            <a:pPr marL="342900" indent="-342900">
              <a:lnSpc>
                <a:spcPct val="107000"/>
              </a:lnSpc>
              <a:spcBef>
                <a:spcPts val="0"/>
              </a:spcBef>
              <a:spcAft>
                <a:spcPts val="0"/>
              </a:spcAft>
              <a:buFont typeface="Arial" panose="020B0604020202020204" pitchFamily="34" charset="0"/>
              <a:buChar char="•"/>
            </a:pPr>
            <a:r>
              <a:rPr lang="en-US" sz="2000" dirty="0">
                <a:solidFill>
                  <a:schemeClr val="accent6"/>
                </a:solidFill>
                <a:effectLst/>
                <a:latin typeface="+mn-lt"/>
                <a:ea typeface="Calibri" panose="020F0502020204030204" pitchFamily="34" charset="0"/>
                <a:cs typeface="Times New Roman" panose="02020603050405020304" pitchFamily="18" charset="0"/>
              </a:rPr>
              <a:t>Environmental Impact Statement (EIS)</a:t>
            </a:r>
          </a:p>
          <a:p>
            <a:pPr marL="342900" marR="0" lvl="0" indent="-342900">
              <a:lnSpc>
                <a:spcPct val="107000"/>
              </a:lnSpc>
              <a:spcBef>
                <a:spcPts val="0"/>
              </a:spcBef>
              <a:spcAft>
                <a:spcPts val="0"/>
              </a:spcAft>
              <a:buFont typeface="Symbol" panose="05050102010706020507" pitchFamily="18" charset="2"/>
              <a:buChar char=""/>
            </a:pPr>
            <a:endParaRPr lang="en-US" sz="2000" dirty="0">
              <a:solidFill>
                <a:schemeClr val="accent6"/>
              </a:solidFill>
              <a:effectLst/>
              <a:latin typeface="+mn-lt"/>
              <a:ea typeface="Calibri" panose="020F0502020204030204" pitchFamily="34" charset="0"/>
              <a:cs typeface="Times New Roman" panose="02020603050405020304" pitchFamily="18" charset="0"/>
            </a:endParaRPr>
          </a:p>
          <a:p>
            <a:pPr marR="0" lvl="0">
              <a:lnSpc>
                <a:spcPct val="107000"/>
              </a:lnSpc>
              <a:spcBef>
                <a:spcPts val="0"/>
              </a:spcBef>
              <a:spcAft>
                <a:spcPts val="0"/>
              </a:spcAft>
            </a:pPr>
            <a:r>
              <a:rPr lang="en-US" sz="2000" dirty="0">
                <a:solidFill>
                  <a:schemeClr val="accent6"/>
                </a:solidFill>
                <a:effectLst/>
                <a:latin typeface="+mn-lt"/>
                <a:ea typeface="Calibri" panose="020F0502020204030204" pitchFamily="34" charset="0"/>
                <a:cs typeface="Times New Roman" panose="02020603050405020304" pitchFamily="18" charset="0"/>
              </a:rPr>
              <a:t>See the following links for additional information on NEPA processes from the FAA:</a:t>
            </a:r>
          </a:p>
          <a:p>
            <a:pPr marL="342900" marR="0" lvl="0" indent="-342900">
              <a:lnSpc>
                <a:spcPct val="107000"/>
              </a:lnSpc>
              <a:spcBef>
                <a:spcPts val="0"/>
              </a:spcBef>
              <a:spcAft>
                <a:spcPts val="0"/>
              </a:spcAft>
              <a:buFont typeface="Arial" panose="020B0604020202020204" pitchFamily="34" charset="0"/>
              <a:buChar char="•"/>
            </a:pPr>
            <a:r>
              <a:rPr lang="en-US" sz="2000" dirty="0">
                <a:solidFill>
                  <a:schemeClr val="accent6"/>
                </a:solidFill>
                <a:effectLst/>
                <a:latin typeface="+mn-lt"/>
                <a:ea typeface="Calibri" panose="020F0502020204030204" pitchFamily="34" charset="0"/>
                <a:cs typeface="Times New Roman" panose="02020603050405020304" pitchFamily="18" charset="0"/>
                <a:hlinkClick r:id="rId3"/>
              </a:rPr>
              <a:t>What are the levels of Environmental Review?</a:t>
            </a:r>
            <a:endParaRPr lang="en-US" sz="2000" dirty="0">
              <a:solidFill>
                <a:schemeClr val="accent6"/>
              </a:solidFill>
              <a:effectLst/>
              <a:latin typeface="+mn-l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pPr>
            <a:r>
              <a:rPr lang="en-US" sz="2000" dirty="0">
                <a:solidFill>
                  <a:schemeClr val="accent6"/>
                </a:solidFill>
                <a:effectLst/>
                <a:latin typeface="+mn-lt"/>
                <a:ea typeface="Calibri" panose="020F0502020204030204" pitchFamily="34" charset="0"/>
                <a:cs typeface="Times New Roman" panose="02020603050405020304" pitchFamily="18" charset="0"/>
                <a:hlinkClick r:id="rId4"/>
              </a:rPr>
              <a:t>How does the FAA do Environmental Review?</a:t>
            </a:r>
            <a:endParaRPr lang="en-US" sz="2000" dirty="0">
              <a:solidFill>
                <a:schemeClr val="accent6"/>
              </a:solidFill>
              <a:effectLst/>
              <a:latin typeface="+mn-l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pPr>
            <a:r>
              <a:rPr lang="en-US" sz="2000" dirty="0">
                <a:solidFill>
                  <a:schemeClr val="accent6"/>
                </a:solidFill>
                <a:effectLst/>
                <a:latin typeface="+mn-lt"/>
                <a:ea typeface="Calibri" panose="020F0502020204030204" pitchFamily="34" charset="0"/>
                <a:cs typeface="Times New Roman" panose="02020603050405020304" pitchFamily="18" charset="0"/>
                <a:hlinkClick r:id="rId5"/>
              </a:rPr>
              <a:t>Overview of Categorical Exclusions</a:t>
            </a:r>
            <a:endParaRPr lang="en-US" sz="2000" dirty="0">
              <a:solidFill>
                <a:schemeClr val="accent6"/>
              </a:solidFill>
              <a:effectLst/>
              <a:latin typeface="+mn-l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endParaRPr lang="en-US" sz="2000" dirty="0">
              <a:solidFill>
                <a:schemeClr val="accent6"/>
              </a:solidFill>
              <a:effectLst/>
              <a:latin typeface="+mn-l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endParaRPr lang="en-US" sz="2000" dirty="0">
              <a:solidFill>
                <a:schemeClr val="accent6"/>
              </a:solidFill>
              <a:effectLst/>
              <a:latin typeface="+mn-l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endParaRPr lang="en-US" sz="2000" dirty="0">
              <a:solidFill>
                <a:schemeClr val="accent6"/>
              </a:solidFill>
              <a:effectLst/>
              <a:latin typeface="+mn-lt"/>
              <a:ea typeface="Calibri" panose="020F0502020204030204" pitchFamily="34" charset="0"/>
              <a:cs typeface="Times New Roman" panose="02020603050405020304" pitchFamily="18" charset="0"/>
            </a:endParaRPr>
          </a:p>
          <a:p>
            <a:endParaRPr lang="en-US" sz="2000" dirty="0">
              <a:solidFill>
                <a:schemeClr val="accent6"/>
              </a:solidFill>
              <a:latin typeface="+mn-lt"/>
            </a:endParaRPr>
          </a:p>
        </p:txBody>
      </p:sp>
      <p:sp>
        <p:nvSpPr>
          <p:cNvPr id="3" name="TextBox 2">
            <a:extLst>
              <a:ext uri="{FF2B5EF4-FFF2-40B4-BE49-F238E27FC236}">
                <a16:creationId xmlns:a16="http://schemas.microsoft.com/office/drawing/2014/main" id="{B51E9094-B5D6-45C6-EEE7-734CC369D6D6}"/>
              </a:ext>
            </a:extLst>
          </p:cNvPr>
          <p:cNvSpPr txBox="1"/>
          <p:nvPr/>
        </p:nvSpPr>
        <p:spPr>
          <a:xfrm>
            <a:off x="2246811" y="5599908"/>
            <a:ext cx="9945189" cy="553998"/>
          </a:xfrm>
          <a:prstGeom prst="rect">
            <a:avLst/>
          </a:prstGeom>
          <a:noFill/>
        </p:spPr>
        <p:txBody>
          <a:bodyPr wrap="square" rtlCol="0">
            <a:spAutoFit/>
          </a:bodyPr>
          <a:lstStyle/>
          <a:p>
            <a:r>
              <a:rPr lang="en-US" sz="1000" dirty="0">
                <a:solidFill>
                  <a:schemeClr val="accent6"/>
                </a:solidFill>
              </a:rPr>
              <a:t>Source:</a:t>
            </a:r>
            <a:r>
              <a:rPr lang="en-US" sz="1000" i="1" dirty="0">
                <a:solidFill>
                  <a:schemeClr val="accent6"/>
                </a:solidFill>
              </a:rPr>
              <a:t> </a:t>
            </a:r>
            <a:r>
              <a:rPr lang="en-US" sz="1000" dirty="0">
                <a:solidFill>
                  <a:schemeClr val="accent6"/>
                </a:solidFill>
              </a:rPr>
              <a:t>Willkie, W. et al. 2020. </a:t>
            </a:r>
            <a:r>
              <a:rPr lang="en-US" sz="1000" i="1" dirty="0">
                <a:solidFill>
                  <a:schemeClr val="accent6"/>
                </a:solidFill>
              </a:rPr>
              <a:t>ACRP Research Report 211: Guidance for Using the Interactive Tool for Understanding NEPA at General Aviation Airports. </a:t>
            </a:r>
            <a:r>
              <a:rPr lang="en-US" sz="1000" dirty="0">
                <a:solidFill>
                  <a:schemeClr val="accent6"/>
                </a:solidFill>
              </a:rPr>
              <a:t>Transportation Research Board, Washington, D.C. http://nap.nationalacademies.org/25735</a:t>
            </a:r>
          </a:p>
          <a:p>
            <a:endParaRPr lang="en-US" sz="1000" dirty="0">
              <a:solidFill>
                <a:schemeClr val="accent6"/>
              </a:solidFill>
            </a:endParaRPr>
          </a:p>
        </p:txBody>
      </p:sp>
      <p:sp>
        <p:nvSpPr>
          <p:cNvPr id="2" name="Speech Bubble: Rectangle 1">
            <a:extLst>
              <a:ext uri="{FF2B5EF4-FFF2-40B4-BE49-F238E27FC236}">
                <a16:creationId xmlns:a16="http://schemas.microsoft.com/office/drawing/2014/main" id="{9188A27D-8A02-5836-5D18-6C370B16982E}"/>
              </a:ext>
            </a:extLst>
          </p:cNvPr>
          <p:cNvSpPr/>
          <p:nvPr/>
        </p:nvSpPr>
        <p:spPr bwMode="auto">
          <a:xfrm>
            <a:off x="7819697" y="1452115"/>
            <a:ext cx="4372303" cy="1480271"/>
          </a:xfrm>
          <a:prstGeom prst="wedgeRectCallout">
            <a:avLst>
              <a:gd name="adj1" fmla="val -56582"/>
              <a:gd name="adj2" fmla="val -21610"/>
            </a:avLst>
          </a:prstGeom>
          <a:solidFill>
            <a:srgbClr val="626262"/>
          </a:solidFill>
          <a:ln w="9525" cap="flat" cmpd="sng" algn="ctr">
            <a:noFill/>
            <a:prstDash val="solid"/>
            <a:round/>
            <a:headEnd type="none" w="med" len="med"/>
            <a:tailEnd type="none" w="med" len="med"/>
          </a:ln>
          <a:effectLst>
            <a:outerShdw blurRad="50800" dist="38100" dir="8100000" algn="tr" rotWithShape="0">
              <a:prstClr val="black">
                <a:alpha val="40000"/>
              </a:prstClr>
            </a:outerShdw>
          </a:effectLst>
        </p:spPr>
        <p:txBody>
          <a:bodyPr vert="horz" wrap="square" lIns="274320" tIns="45720" rIns="274320" bIns="45720" numCol="1" rtlCol="0" anchor="ctr" anchorCtr="0" compatLnSpc="1">
            <a:prstTxWarp prst="textNoShape">
              <a:avLst/>
            </a:prstTxWarp>
            <a:normAutofit/>
          </a:bodyPr>
          <a:lstStyle/>
          <a:p>
            <a:pPr eaLnBrk="0" hangingPunct="0"/>
            <a:r>
              <a:rPr lang="en-US" sz="2000" dirty="0">
                <a:latin typeface="Calibri" panose="020F0502020204030204" pitchFamily="34" charset="0"/>
                <a:ea typeface="Calibri" panose="020F0502020204030204" pitchFamily="34" charset="0"/>
                <a:cs typeface="Times New Roman" panose="02020603050405020304" pitchFamily="18" charset="0"/>
              </a:rPr>
              <a:t>Understand the different levels of NEPA review, and the implications they have on project timelines, and plan accordingly.</a:t>
            </a:r>
          </a:p>
        </p:txBody>
      </p:sp>
    </p:spTree>
    <p:extLst>
      <p:ext uri="{BB962C8B-B14F-4D97-AF65-F5344CB8AC3E}">
        <p14:creationId xmlns:p14="http://schemas.microsoft.com/office/powerpoint/2010/main" val="2107096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62E0763-E681-4341-9C25-409D5B335222}"/>
              </a:ext>
            </a:extLst>
          </p:cNvPr>
          <p:cNvSpPr>
            <a:spLocks noGrp="1"/>
          </p:cNvSpPr>
          <p:nvPr>
            <p:ph type="title"/>
          </p:nvPr>
        </p:nvSpPr>
        <p:spPr/>
        <p:txBody>
          <a:bodyPr/>
          <a:lstStyle/>
          <a:p>
            <a:r>
              <a:rPr lang="en-US" dirty="0">
                <a:solidFill>
                  <a:schemeClr val="tx1"/>
                </a:solidFill>
              </a:rPr>
              <a:t>Categorical Exclusions</a:t>
            </a:r>
          </a:p>
        </p:txBody>
      </p:sp>
      <p:sp>
        <p:nvSpPr>
          <p:cNvPr id="6" name="Text Placeholder 5">
            <a:extLst>
              <a:ext uri="{FF2B5EF4-FFF2-40B4-BE49-F238E27FC236}">
                <a16:creationId xmlns:a16="http://schemas.microsoft.com/office/drawing/2014/main" id="{B83D7DE2-286B-4F95-BEFB-C10065E7141D}"/>
              </a:ext>
            </a:extLst>
          </p:cNvPr>
          <p:cNvSpPr>
            <a:spLocks noGrp="1"/>
          </p:cNvSpPr>
          <p:nvPr>
            <p:ph type="body" sz="quarter" idx="10"/>
          </p:nvPr>
        </p:nvSpPr>
        <p:spPr>
          <a:xfrm>
            <a:off x="609599" y="1447800"/>
            <a:ext cx="10697309" cy="4572000"/>
          </a:xfrm>
        </p:spPr>
        <p:txBody>
          <a:bodyPr/>
          <a:lstStyle/>
          <a:p>
            <a:pPr marR="0" lvl="0">
              <a:lnSpc>
                <a:spcPct val="107000"/>
              </a:lnSpc>
              <a:spcBef>
                <a:spcPts val="0"/>
              </a:spcBef>
              <a:spcAft>
                <a:spcPts val="600"/>
              </a:spcAft>
            </a:pPr>
            <a:r>
              <a:rPr lang="en-US" sz="2000" dirty="0">
                <a:solidFill>
                  <a:schemeClr val="accent6"/>
                </a:solidFill>
                <a:effectLst/>
                <a:latin typeface="+mn-lt"/>
                <a:ea typeface="Calibri" panose="020F0502020204030204" pitchFamily="34" charset="0"/>
                <a:cs typeface="Times New Roman" panose="02020603050405020304" pitchFamily="18" charset="0"/>
              </a:rPr>
              <a:t>A Categorial Exclusion (CATEX)</a:t>
            </a:r>
            <a:r>
              <a:rPr lang="en-US" sz="2000" dirty="0">
                <a:solidFill>
                  <a:schemeClr val="accent6"/>
                </a:solidFill>
                <a:latin typeface="+mn-lt"/>
                <a:ea typeface="Calibri" panose="020F0502020204030204" pitchFamily="34" charset="0"/>
                <a:cs typeface="Times New Roman" panose="02020603050405020304" pitchFamily="18" charset="0"/>
              </a:rPr>
              <a:t> refers to a category of actions that do not individually or cumulatively have a significant effect on the human environment, and thus, neither an  Environmental Assessment (EA) nor an Environmental Impact Statement (EIS) is required.</a:t>
            </a:r>
          </a:p>
          <a:p>
            <a:pPr marL="342900" marR="0" lvl="0" indent="-342900">
              <a:lnSpc>
                <a:spcPct val="107000"/>
              </a:lnSpc>
              <a:spcBef>
                <a:spcPts val="0"/>
              </a:spcBef>
              <a:spcAft>
                <a:spcPts val="600"/>
              </a:spcAft>
              <a:buFont typeface="Arial" panose="020B0604020202020204" pitchFamily="34" charset="0"/>
              <a:buChar char="•"/>
            </a:pPr>
            <a:r>
              <a:rPr lang="en-US" sz="2000" dirty="0">
                <a:solidFill>
                  <a:schemeClr val="accent6"/>
                </a:solidFill>
                <a:effectLst/>
                <a:latin typeface="+mn-lt"/>
                <a:ea typeface="Calibri" panose="020F0502020204030204" pitchFamily="34" charset="0"/>
                <a:cs typeface="Times New Roman" panose="02020603050405020304" pitchFamily="18" charset="0"/>
              </a:rPr>
              <a:t>CATEX applies for actions that do not individually or cumulatively have a significant environmental impact</a:t>
            </a:r>
          </a:p>
          <a:p>
            <a:pPr marL="342900" marR="0" lvl="0" indent="-342900">
              <a:lnSpc>
                <a:spcPct val="107000"/>
              </a:lnSpc>
              <a:spcBef>
                <a:spcPts val="0"/>
              </a:spcBef>
              <a:spcAft>
                <a:spcPts val="600"/>
              </a:spcAft>
              <a:buFont typeface="Arial" panose="020B0604020202020204" pitchFamily="34" charset="0"/>
              <a:buChar char="•"/>
            </a:pPr>
            <a:r>
              <a:rPr lang="en-US" sz="2000" dirty="0">
                <a:solidFill>
                  <a:schemeClr val="accent6"/>
                </a:solidFill>
                <a:effectLst/>
                <a:latin typeface="+mn-lt"/>
                <a:ea typeface="Calibri" panose="020F0502020204030204" pitchFamily="34" charset="0"/>
                <a:cs typeface="Times New Roman" panose="02020603050405020304" pitchFamily="18" charset="0"/>
              </a:rPr>
              <a:t>CATEX also applies for actions with impacts if the impacts are not significant</a:t>
            </a:r>
          </a:p>
          <a:p>
            <a:pPr marL="342900" marR="0" lvl="0" indent="-342900">
              <a:lnSpc>
                <a:spcPct val="107000"/>
              </a:lnSpc>
              <a:spcBef>
                <a:spcPts val="0"/>
              </a:spcBef>
              <a:spcAft>
                <a:spcPts val="600"/>
              </a:spcAft>
              <a:buFont typeface="Arial" panose="020B0604020202020204" pitchFamily="34" charset="0"/>
              <a:buChar char="•"/>
            </a:pPr>
            <a:r>
              <a:rPr lang="en-US" sz="2000" dirty="0">
                <a:solidFill>
                  <a:schemeClr val="accent6"/>
                </a:solidFill>
                <a:effectLst/>
                <a:latin typeface="+mn-lt"/>
                <a:ea typeface="Calibri" panose="020F0502020204030204" pitchFamily="34" charset="0"/>
                <a:cs typeface="Times New Roman" panose="02020603050405020304" pitchFamily="18" charset="0"/>
              </a:rPr>
              <a:t>FAA Order 1050.1 provides a list of projects normally categorically excluded and defines extraordinary circumstances for potential significant impacts</a:t>
            </a:r>
          </a:p>
          <a:p>
            <a:pPr marL="342900" marR="0" lvl="0" indent="-342900">
              <a:lnSpc>
                <a:spcPct val="107000"/>
              </a:lnSpc>
              <a:spcBef>
                <a:spcPts val="0"/>
              </a:spcBef>
              <a:spcAft>
                <a:spcPts val="600"/>
              </a:spcAft>
              <a:buFont typeface="Arial" panose="020B0604020202020204" pitchFamily="34" charset="0"/>
              <a:buChar char="•"/>
            </a:pPr>
            <a:r>
              <a:rPr lang="en-US" sz="2000" dirty="0">
                <a:solidFill>
                  <a:schemeClr val="accent6"/>
                </a:solidFill>
                <a:effectLst/>
                <a:latin typeface="+mn-lt"/>
                <a:ea typeface="Calibri" panose="020F0502020204030204" pitchFamily="34" charset="0"/>
                <a:cs typeface="Times New Roman" panose="02020603050405020304" pitchFamily="18" charset="0"/>
              </a:rPr>
              <a:t>Examples of CATEX projects include pavement rehabilitation and reconstruction and other minor development that does not result in significant impacts to environmental resources</a:t>
            </a:r>
          </a:p>
          <a:p>
            <a:pPr marL="342900" marR="0" lvl="0" indent="-342900">
              <a:lnSpc>
                <a:spcPct val="107000"/>
              </a:lnSpc>
              <a:spcBef>
                <a:spcPts val="0"/>
              </a:spcBef>
              <a:spcAft>
                <a:spcPts val="0"/>
              </a:spcAft>
              <a:buFont typeface="Arial" panose="020B0604020202020204" pitchFamily="34" charset="0"/>
              <a:buChar char="•"/>
            </a:pPr>
            <a:endParaRPr lang="en-US" sz="2000" dirty="0">
              <a:solidFill>
                <a:schemeClr val="accent6"/>
              </a:solidFill>
              <a:effectLst/>
              <a:latin typeface="+mn-l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endParaRPr lang="en-US" sz="2000" dirty="0">
              <a:solidFill>
                <a:schemeClr val="accent6"/>
              </a:solidFill>
              <a:effectLst/>
              <a:latin typeface="+mn-lt"/>
              <a:ea typeface="Calibri" panose="020F0502020204030204" pitchFamily="34" charset="0"/>
              <a:cs typeface="Times New Roman" panose="02020603050405020304" pitchFamily="18" charset="0"/>
            </a:endParaRPr>
          </a:p>
          <a:p>
            <a:endParaRPr lang="en-US" sz="2000" dirty="0">
              <a:solidFill>
                <a:schemeClr val="accent6"/>
              </a:solidFill>
            </a:endParaRPr>
          </a:p>
        </p:txBody>
      </p:sp>
      <p:sp>
        <p:nvSpPr>
          <p:cNvPr id="3" name="TextBox 2">
            <a:extLst>
              <a:ext uri="{FF2B5EF4-FFF2-40B4-BE49-F238E27FC236}">
                <a16:creationId xmlns:a16="http://schemas.microsoft.com/office/drawing/2014/main" id="{E48C2EEB-CA72-9F56-7038-7AE3233EA3C7}"/>
              </a:ext>
            </a:extLst>
          </p:cNvPr>
          <p:cNvSpPr txBox="1"/>
          <p:nvPr/>
        </p:nvSpPr>
        <p:spPr>
          <a:xfrm>
            <a:off x="2672858" y="5634576"/>
            <a:ext cx="9436504" cy="553998"/>
          </a:xfrm>
          <a:prstGeom prst="rect">
            <a:avLst/>
          </a:prstGeom>
          <a:noFill/>
        </p:spPr>
        <p:txBody>
          <a:bodyPr wrap="square" rtlCol="0">
            <a:spAutoFit/>
          </a:bodyPr>
          <a:lstStyle/>
          <a:p>
            <a:r>
              <a:rPr lang="en-US" sz="1000" dirty="0">
                <a:solidFill>
                  <a:schemeClr val="accent6"/>
                </a:solidFill>
              </a:rPr>
              <a:t>Source:</a:t>
            </a:r>
            <a:r>
              <a:rPr lang="en-US" sz="1000" i="1" dirty="0">
                <a:solidFill>
                  <a:schemeClr val="accent6"/>
                </a:solidFill>
              </a:rPr>
              <a:t> </a:t>
            </a:r>
            <a:r>
              <a:rPr lang="en-US" sz="1000" dirty="0">
                <a:solidFill>
                  <a:schemeClr val="accent6"/>
                </a:solidFill>
              </a:rPr>
              <a:t>Willkie, W. et al. 2020. </a:t>
            </a:r>
            <a:r>
              <a:rPr lang="en-US" sz="1000" i="1" dirty="0">
                <a:solidFill>
                  <a:schemeClr val="accent6"/>
                </a:solidFill>
              </a:rPr>
              <a:t>ACRP Research Report 211: Guidance for Using the Interactive Tool for Understanding NEPA at General Aviation Airports. </a:t>
            </a:r>
            <a:r>
              <a:rPr lang="en-US" sz="1000" dirty="0">
                <a:solidFill>
                  <a:schemeClr val="accent6"/>
                </a:solidFill>
              </a:rPr>
              <a:t>Transportation Research Board, Washington, D.C. http://nap.nationalacademies.org/25735</a:t>
            </a:r>
          </a:p>
          <a:p>
            <a:endParaRPr lang="en-US" sz="1000" dirty="0">
              <a:solidFill>
                <a:schemeClr val="accent6"/>
              </a:solidFill>
            </a:endParaRPr>
          </a:p>
        </p:txBody>
      </p:sp>
    </p:spTree>
    <p:extLst>
      <p:ext uri="{BB962C8B-B14F-4D97-AF65-F5344CB8AC3E}">
        <p14:creationId xmlns:p14="http://schemas.microsoft.com/office/powerpoint/2010/main" val="1107801199"/>
      </p:ext>
    </p:extLst>
  </p:cSld>
  <p:clrMapOvr>
    <a:masterClrMapping/>
  </p:clrMapOvr>
</p:sld>
</file>

<file path=ppt/theme/theme1.xml><?xml version="1.0" encoding="utf-8"?>
<a:theme xmlns:a="http://schemas.openxmlformats.org/drawingml/2006/main" name="Basic slide">
  <a:themeElements>
    <a:clrScheme name="ACRP-blue-v2">
      <a:dk1>
        <a:srgbClr val="FFFFFF"/>
      </a:dk1>
      <a:lt1>
        <a:srgbClr val="7CA1C9"/>
      </a:lt1>
      <a:dk2>
        <a:srgbClr val="FFFFFF"/>
      </a:dk2>
      <a:lt2>
        <a:srgbClr val="7CA1C9"/>
      </a:lt2>
      <a:accent1>
        <a:srgbClr val="7CA1C9"/>
      </a:accent1>
      <a:accent2>
        <a:srgbClr val="59BD7D"/>
      </a:accent2>
      <a:accent3>
        <a:srgbClr val="1E4734"/>
      </a:accent3>
      <a:accent4>
        <a:srgbClr val="B77B28"/>
      </a:accent4>
      <a:accent5>
        <a:srgbClr val="E09E26"/>
      </a:accent5>
      <a:accent6>
        <a:srgbClr val="47391D"/>
      </a:accent6>
      <a:hlink>
        <a:srgbClr val="0378AD"/>
      </a:hlink>
      <a:folHlink>
        <a:srgbClr val="7CA1C9"/>
      </a:folHlink>
    </a:clrScheme>
    <a:fontScheme name="HelveticaNeueLT Std">
      <a:majorFont>
        <a:latin typeface="HelveticaNeueLT Std Med"/>
        <a:ea typeface=""/>
        <a:cs typeface=""/>
      </a:majorFont>
      <a:minorFont>
        <a:latin typeface="HelveticaNeueLT Std L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827997BB1DD3243AEC199A181F649C4" ma:contentTypeVersion="13" ma:contentTypeDescription="Create a new document." ma:contentTypeScope="" ma:versionID="0596f5648c06859226f165c2a9d3fafa">
  <xsd:schema xmlns:xsd="http://www.w3.org/2001/XMLSchema" xmlns:xs="http://www.w3.org/2001/XMLSchema" xmlns:p="http://schemas.microsoft.com/office/2006/metadata/properties" xmlns:ns2="0d6dc564-9f0f-4004-8a0e-d846b60e2f08" xmlns:ns3="6280b2e6-5ff0-49a4-9c15-759b9ac3c61f" targetNamespace="http://schemas.microsoft.com/office/2006/metadata/properties" ma:root="true" ma:fieldsID="f3cc389b2b95c1a3226512aa61062d63" ns2:_="" ns3:_="">
    <xsd:import namespace="0d6dc564-9f0f-4004-8a0e-d846b60e2f08"/>
    <xsd:import namespace="6280b2e6-5ff0-49a4-9c15-759b9ac3c61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3:SharedWithUsers" minOccurs="0"/>
                <xsd:element ref="ns3:SharedWithDetails"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6dc564-9f0f-4004-8a0e-d846b60e2f0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280b2e6-5ff0-49a4-9c15-759b9ac3c61f"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E2A837A-022F-4A8E-817E-2F44797A334A}">
  <ds:schemaRefs>
    <ds:schemaRef ds:uri="http://schemas.microsoft.com/office/2006/documentManagement/types"/>
    <ds:schemaRef ds:uri="http://schemas.openxmlformats.org/package/2006/metadata/core-properties"/>
    <ds:schemaRef ds:uri="6280b2e6-5ff0-49a4-9c15-759b9ac3c61f"/>
    <ds:schemaRef ds:uri="http://schemas.microsoft.com/office/infopath/2007/PartnerControls"/>
    <ds:schemaRef ds:uri="http://purl.org/dc/terms/"/>
    <ds:schemaRef ds:uri="0d6dc564-9f0f-4004-8a0e-d846b60e2f08"/>
    <ds:schemaRef ds:uri="http://purl.org/dc/elements/1.1/"/>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770D7424-FE5E-41B2-80B3-B9844F5AF2A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6dc564-9f0f-4004-8a0e-d846b60e2f08"/>
    <ds:schemaRef ds:uri="6280b2e6-5ff0-49a4-9c15-759b9ac3c61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8C30585-61A0-4877-980C-8A06F8BB05A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4287</TotalTime>
  <Words>2751</Words>
  <Application>Microsoft Office PowerPoint</Application>
  <PresentationFormat>Widescreen</PresentationFormat>
  <Paragraphs>214</Paragraphs>
  <Slides>23</Slides>
  <Notes>22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23</vt:i4>
      </vt:variant>
    </vt:vector>
  </HeadingPairs>
  <TitlesOfParts>
    <vt:vector size="35" baseType="lpstr">
      <vt:lpstr>Arial</vt:lpstr>
      <vt:lpstr>Calibri</vt:lpstr>
      <vt:lpstr>Courier New</vt:lpstr>
      <vt:lpstr>DIN</vt:lpstr>
      <vt:lpstr>Futura</vt:lpstr>
      <vt:lpstr>HelveticaNeueLT Std Blk</vt:lpstr>
      <vt:lpstr>HelveticaNeueLT Std Lt</vt:lpstr>
      <vt:lpstr>HelveticaNeueLT Std Med</vt:lpstr>
      <vt:lpstr>Symbol</vt:lpstr>
      <vt:lpstr>Times</vt:lpstr>
      <vt:lpstr>Wingdings</vt:lpstr>
      <vt:lpstr>Basic slide</vt:lpstr>
      <vt:lpstr>ACRP WebResource 21: Environmental Stewardship and Compliance Training for Airport Employees</vt:lpstr>
      <vt:lpstr>Course Objectives and Overview</vt:lpstr>
      <vt:lpstr>Key Definitions and Terms</vt:lpstr>
      <vt:lpstr>Key Definitions and Terms (cont’d)</vt:lpstr>
      <vt:lpstr>What is the National Environmental Policy Act?</vt:lpstr>
      <vt:lpstr>Airport Federal Actions and NEPA Compliance</vt:lpstr>
      <vt:lpstr>What is FAA Order 1050.1?</vt:lpstr>
      <vt:lpstr>Levels of NEPA Review and Documentation</vt:lpstr>
      <vt:lpstr>Categorical Exclusions</vt:lpstr>
      <vt:lpstr>Environmental Assessments</vt:lpstr>
      <vt:lpstr>Environmental Impact Statements</vt:lpstr>
      <vt:lpstr>Environmental Impact Categories</vt:lpstr>
      <vt:lpstr>Environmental Impact Categories (cont’d)</vt:lpstr>
      <vt:lpstr>Environmental Documentation for Proposed Actions</vt:lpstr>
      <vt:lpstr>Environmental Review Outcomes for Proposed Actions</vt:lpstr>
      <vt:lpstr>Environmental Review Outcomes for Proposed Actions (cont’d)</vt:lpstr>
      <vt:lpstr>Airport Sponsor Obligations</vt:lpstr>
      <vt:lpstr>Environmental Determination Validity </vt:lpstr>
      <vt:lpstr>What Does this Mean to Your Airport?</vt:lpstr>
      <vt:lpstr>What Does this Mean to Your Airport? (cont’d)</vt:lpstr>
      <vt:lpstr>Course Wrap-Up</vt:lpstr>
      <vt:lpstr>References</vt:lpstr>
      <vt:lpstr>ACRP Disclaimer and Publication Details</vt:lpstr>
    </vt:vector>
  </TitlesOfParts>
  <Company>NAP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NAP</dc:creator>
  <cp:lastModifiedBy>Whittington, Lisa</cp:lastModifiedBy>
  <cp:revision>90</cp:revision>
  <dcterms:created xsi:type="dcterms:W3CDTF">2005-12-13T19:08:17Z</dcterms:created>
  <dcterms:modified xsi:type="dcterms:W3CDTF">2024-11-27T18:08:02Z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0x010100D827997BB1DD3243AEC199A181F649C4</vt:lpwstr>
  </property>
</Properties>
</file>