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81" r:id="rId4"/>
  </p:sldMasterIdLst>
  <p:notesMasterIdLst>
    <p:notesMasterId r:id="rId32"/>
  </p:notesMasterIdLst>
  <p:handoutMasterIdLst>
    <p:handoutMasterId r:id="rId33"/>
  </p:handoutMasterIdLst>
  <p:sldIdLst>
    <p:sldId id="313" r:id="rId5"/>
    <p:sldId id="257" r:id="rId6"/>
    <p:sldId id="259" r:id="rId7"/>
    <p:sldId id="349" r:id="rId8"/>
    <p:sldId id="339" r:id="rId9"/>
    <p:sldId id="263" r:id="rId10"/>
    <p:sldId id="264" r:id="rId11"/>
    <p:sldId id="317" r:id="rId12"/>
    <p:sldId id="265" r:id="rId13"/>
    <p:sldId id="318" r:id="rId14"/>
    <p:sldId id="332" r:id="rId15"/>
    <p:sldId id="342" r:id="rId16"/>
    <p:sldId id="341" r:id="rId17"/>
    <p:sldId id="320" r:id="rId18"/>
    <p:sldId id="319" r:id="rId19"/>
    <p:sldId id="336" r:id="rId20"/>
    <p:sldId id="335" r:id="rId21"/>
    <p:sldId id="344" r:id="rId22"/>
    <p:sldId id="343" r:id="rId23"/>
    <p:sldId id="346" r:id="rId24"/>
    <p:sldId id="345" r:id="rId25"/>
    <p:sldId id="348" r:id="rId26"/>
    <p:sldId id="347" r:id="rId27"/>
    <p:sldId id="277" r:id="rId28"/>
    <p:sldId id="278" r:id="rId29"/>
    <p:sldId id="352" r:id="rId30"/>
    <p:sldId id="350" r:id="rId31"/>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imes" pitchFamily="18" charset="0"/>
        <a:ea typeface="+mn-ea"/>
        <a:cs typeface="+mn-cs"/>
      </a:defRPr>
    </a:lvl1pPr>
    <a:lvl2pPr marL="457200" algn="l" rtl="0" fontAlgn="base">
      <a:spcBef>
        <a:spcPct val="0"/>
      </a:spcBef>
      <a:spcAft>
        <a:spcPct val="0"/>
      </a:spcAft>
      <a:defRPr sz="2400" kern="1200">
        <a:solidFill>
          <a:schemeClr val="tx1"/>
        </a:solidFill>
        <a:latin typeface="Times" pitchFamily="18" charset="0"/>
        <a:ea typeface="+mn-ea"/>
        <a:cs typeface="+mn-cs"/>
      </a:defRPr>
    </a:lvl2pPr>
    <a:lvl3pPr marL="914400" algn="l" rtl="0" fontAlgn="base">
      <a:spcBef>
        <a:spcPct val="0"/>
      </a:spcBef>
      <a:spcAft>
        <a:spcPct val="0"/>
      </a:spcAft>
      <a:defRPr sz="2400" kern="1200">
        <a:solidFill>
          <a:schemeClr val="tx1"/>
        </a:solidFill>
        <a:latin typeface="Times" pitchFamily="18" charset="0"/>
        <a:ea typeface="+mn-ea"/>
        <a:cs typeface="+mn-cs"/>
      </a:defRPr>
    </a:lvl3pPr>
    <a:lvl4pPr marL="1371600" algn="l" rtl="0" fontAlgn="base">
      <a:spcBef>
        <a:spcPct val="0"/>
      </a:spcBef>
      <a:spcAft>
        <a:spcPct val="0"/>
      </a:spcAft>
      <a:defRPr sz="2400" kern="1200">
        <a:solidFill>
          <a:schemeClr val="tx1"/>
        </a:solidFill>
        <a:latin typeface="Times" pitchFamily="18" charset="0"/>
        <a:ea typeface="+mn-ea"/>
        <a:cs typeface="+mn-cs"/>
      </a:defRPr>
    </a:lvl4pPr>
    <a:lvl5pPr marL="1828800" algn="l" rtl="0" fontAlgn="base">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54EF02C-9BCD-7870-D099-4EA829592E72}" name="Whittington, Lisa" initials="WL" userId="S::LWhittington@nas.edu::c6486215-3342-44dd-a2bc-add26a1ec065" providerId="AD"/>
  <p188:author id="{1B3A85BA-06CD-85C2-523C-661971265CE0}" name="Fletcher, Hilary" initials="FH" userId="S::hilary.fletcher@woolpert.com::83587431-4fb7-4f29-8303-e0cd73dc91b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urie Waite" initials="LW" lastIdx="4" clrIdx="0">
    <p:extLst>
      <p:ext uri="{19B8F6BF-5375-455C-9EA6-DF929625EA0E}">
        <p15:presenceInfo xmlns:p15="http://schemas.microsoft.com/office/powerpoint/2012/main" userId="S-1-5-21-772653363-1706447627-576915096-18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7AC"/>
    <a:srgbClr val="599B9B"/>
    <a:srgbClr val="005792"/>
    <a:srgbClr val="000000"/>
    <a:srgbClr val="626262"/>
    <a:srgbClr val="008BEA"/>
    <a:srgbClr val="3A5364"/>
    <a:srgbClr val="465761"/>
    <a:srgbClr val="7B7167"/>
    <a:srgbClr val="BB92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295" autoAdjust="0"/>
    <p:restoredTop sz="86613" autoAdjust="0"/>
  </p:normalViewPr>
  <p:slideViewPr>
    <p:cSldViewPr snapToGrid="0">
      <p:cViewPr varScale="1">
        <p:scale>
          <a:sx n="99" d="100"/>
          <a:sy n="99" d="100"/>
        </p:scale>
        <p:origin x="498" y="72"/>
      </p:cViewPr>
      <p:guideLst>
        <p:guide orient="horz" pos="2160"/>
        <p:guide pos="3840"/>
      </p:guideLst>
    </p:cSldViewPr>
  </p:slideViewPr>
  <p:notesTextViewPr>
    <p:cViewPr>
      <p:scale>
        <a:sx n="1" d="1"/>
        <a:sy n="1" d="1"/>
      </p:scale>
      <p:origin x="0" y="0"/>
    </p:cViewPr>
  </p:notesTextViewPr>
  <p:notesViewPr>
    <p:cSldViewPr snapToGrid="0">
      <p:cViewPr varScale="1">
        <p:scale>
          <a:sx n="122" d="100"/>
          <a:sy n="122" d="100"/>
        </p:scale>
        <p:origin x="4932" y="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F706CFD-1AEB-0079-D4AE-1A8C55BF473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5263B43B-339F-A1FC-CE74-5BC25BCC3EA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01391B3-014D-4AAF-A1B7-7BF6B897EFBC}" type="datetimeFigureOut">
              <a:rPr lang="en-US" smtClean="0"/>
              <a:t>12/20/2024</a:t>
            </a:fld>
            <a:endParaRPr lang="en-US" dirty="0"/>
          </a:p>
        </p:txBody>
      </p:sp>
      <p:sp>
        <p:nvSpPr>
          <p:cNvPr id="4" name="Footer Placeholder 3">
            <a:extLst>
              <a:ext uri="{FF2B5EF4-FFF2-40B4-BE49-F238E27FC236}">
                <a16:creationId xmlns:a16="http://schemas.microsoft.com/office/drawing/2014/main" id="{CB0EC783-BFCA-640F-A046-6F735A94436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D79708B-6E56-A3FB-31A0-BAEB63F3F5A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E490A9-20C9-4792-A52E-C0E9F1D1900B}" type="slidenum">
              <a:rPr lang="en-US" smtClean="0"/>
              <a:t>‹#›</a:t>
            </a:fld>
            <a:endParaRPr lang="en-US" dirty="0"/>
          </a:p>
        </p:txBody>
      </p:sp>
    </p:spTree>
    <p:extLst>
      <p:ext uri="{BB962C8B-B14F-4D97-AF65-F5344CB8AC3E}">
        <p14:creationId xmlns:p14="http://schemas.microsoft.com/office/powerpoint/2010/main" val="14409123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atin typeface="Time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0" hangingPunct="0">
              <a:defRPr sz="1200">
                <a:latin typeface="Times"/>
              </a:defRPr>
            </a:lvl1pPr>
          </a:lstStyle>
          <a:p>
            <a:pPr>
              <a:defRPr/>
            </a:pPr>
            <a:fld id="{792A9E01-0121-40AE-8E34-40DF007C6B00}" type="datetimeFigureOut">
              <a:rPr lang="en-US"/>
              <a:pPr>
                <a:defRPr/>
              </a:pPr>
              <a:t>12/20/2024</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0" hangingPunct="0">
              <a:defRPr sz="1200">
                <a:latin typeface="Time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0" hangingPunct="0">
              <a:defRPr sz="1200">
                <a:latin typeface="Times"/>
              </a:defRPr>
            </a:lvl1pPr>
          </a:lstStyle>
          <a:p>
            <a:pPr>
              <a:defRPr/>
            </a:pPr>
            <a:fld id="{601B9332-B151-47C2-AD61-4136C83AF8D5}" type="slidenum">
              <a:rPr lang="en-US"/>
              <a:pPr>
                <a:defRPr/>
              </a:pPr>
              <a:t>‹#›</a:t>
            </a:fld>
            <a:endParaRPr lang="en-US" dirty="0"/>
          </a:p>
        </p:txBody>
      </p:sp>
    </p:spTree>
    <p:extLst>
      <p:ext uri="{BB962C8B-B14F-4D97-AF65-F5344CB8AC3E}">
        <p14:creationId xmlns:p14="http://schemas.microsoft.com/office/powerpoint/2010/main" val="20016153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01B9332-B151-47C2-AD61-4136C83AF8D5}" type="slidenum">
              <a:rPr lang="en-US" smtClean="0"/>
              <a:pPr>
                <a:defRPr/>
              </a:pPr>
              <a:t>1</a:t>
            </a:fld>
            <a:endParaRPr lang="en-US" dirty="0"/>
          </a:p>
        </p:txBody>
      </p:sp>
    </p:spTree>
    <p:extLst>
      <p:ext uri="{BB962C8B-B14F-4D97-AF65-F5344CB8AC3E}">
        <p14:creationId xmlns:p14="http://schemas.microsoft.com/office/powerpoint/2010/main" val="19949775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10</a:t>
            </a:fld>
            <a:endParaRPr lang="en-US" dirty="0"/>
          </a:p>
        </p:txBody>
      </p:sp>
    </p:spTree>
    <p:extLst>
      <p:ext uri="{BB962C8B-B14F-4D97-AF65-F5344CB8AC3E}">
        <p14:creationId xmlns:p14="http://schemas.microsoft.com/office/powerpoint/2010/main" val="12995776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11</a:t>
            </a:fld>
            <a:endParaRPr lang="en-US" dirty="0"/>
          </a:p>
        </p:txBody>
      </p:sp>
    </p:spTree>
    <p:extLst>
      <p:ext uri="{BB962C8B-B14F-4D97-AF65-F5344CB8AC3E}">
        <p14:creationId xmlns:p14="http://schemas.microsoft.com/office/powerpoint/2010/main" val="11014335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12</a:t>
            </a:fld>
            <a:endParaRPr lang="en-US" dirty="0"/>
          </a:p>
        </p:txBody>
      </p:sp>
    </p:spTree>
    <p:extLst>
      <p:ext uri="{BB962C8B-B14F-4D97-AF65-F5344CB8AC3E}">
        <p14:creationId xmlns:p14="http://schemas.microsoft.com/office/powerpoint/2010/main" val="35633731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13</a:t>
            </a:fld>
            <a:endParaRPr lang="en-US" dirty="0"/>
          </a:p>
        </p:txBody>
      </p:sp>
    </p:spTree>
    <p:extLst>
      <p:ext uri="{BB962C8B-B14F-4D97-AF65-F5344CB8AC3E}">
        <p14:creationId xmlns:p14="http://schemas.microsoft.com/office/powerpoint/2010/main" val="29129063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14</a:t>
            </a:fld>
            <a:endParaRPr lang="en-US" dirty="0"/>
          </a:p>
        </p:txBody>
      </p:sp>
    </p:spTree>
    <p:extLst>
      <p:ext uri="{BB962C8B-B14F-4D97-AF65-F5344CB8AC3E}">
        <p14:creationId xmlns:p14="http://schemas.microsoft.com/office/powerpoint/2010/main" val="17246647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15</a:t>
            </a:fld>
            <a:endParaRPr lang="en-US" dirty="0"/>
          </a:p>
        </p:txBody>
      </p:sp>
    </p:spTree>
    <p:extLst>
      <p:ext uri="{BB962C8B-B14F-4D97-AF65-F5344CB8AC3E}">
        <p14:creationId xmlns:p14="http://schemas.microsoft.com/office/powerpoint/2010/main" val="14280712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16</a:t>
            </a:fld>
            <a:endParaRPr lang="en-US" dirty="0"/>
          </a:p>
        </p:txBody>
      </p:sp>
    </p:spTree>
    <p:extLst>
      <p:ext uri="{BB962C8B-B14F-4D97-AF65-F5344CB8AC3E}">
        <p14:creationId xmlns:p14="http://schemas.microsoft.com/office/powerpoint/2010/main" val="9716831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17</a:t>
            </a:fld>
            <a:endParaRPr lang="en-US" dirty="0"/>
          </a:p>
        </p:txBody>
      </p:sp>
    </p:spTree>
    <p:extLst>
      <p:ext uri="{BB962C8B-B14F-4D97-AF65-F5344CB8AC3E}">
        <p14:creationId xmlns:p14="http://schemas.microsoft.com/office/powerpoint/2010/main" val="15825440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18</a:t>
            </a:fld>
            <a:endParaRPr lang="en-US" dirty="0"/>
          </a:p>
        </p:txBody>
      </p:sp>
    </p:spTree>
    <p:extLst>
      <p:ext uri="{BB962C8B-B14F-4D97-AF65-F5344CB8AC3E}">
        <p14:creationId xmlns:p14="http://schemas.microsoft.com/office/powerpoint/2010/main" val="35057322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7000"/>
              </a:lnSpc>
              <a:spcBef>
                <a:spcPts val="0"/>
              </a:spcBef>
              <a:spcAft>
                <a:spcPts val="80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19</a:t>
            </a:fld>
            <a:endParaRPr lang="en-US" dirty="0"/>
          </a:p>
        </p:txBody>
      </p:sp>
    </p:spTree>
    <p:extLst>
      <p:ext uri="{BB962C8B-B14F-4D97-AF65-F5344CB8AC3E}">
        <p14:creationId xmlns:p14="http://schemas.microsoft.com/office/powerpoint/2010/main" val="1540221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2</a:t>
            </a:fld>
            <a:endParaRPr lang="en-US" dirty="0"/>
          </a:p>
        </p:txBody>
      </p:sp>
    </p:spTree>
    <p:extLst>
      <p:ext uri="{BB962C8B-B14F-4D97-AF65-F5344CB8AC3E}">
        <p14:creationId xmlns:p14="http://schemas.microsoft.com/office/powerpoint/2010/main" val="4559003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20</a:t>
            </a:fld>
            <a:endParaRPr lang="en-US" dirty="0"/>
          </a:p>
        </p:txBody>
      </p:sp>
    </p:spTree>
    <p:extLst>
      <p:ext uri="{BB962C8B-B14F-4D97-AF65-F5344CB8AC3E}">
        <p14:creationId xmlns:p14="http://schemas.microsoft.com/office/powerpoint/2010/main" val="23856691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7000"/>
              </a:lnSpc>
              <a:spcBef>
                <a:spcPts val="0"/>
              </a:spcBef>
              <a:spcAft>
                <a:spcPts val="80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21</a:t>
            </a:fld>
            <a:endParaRPr lang="en-US" dirty="0"/>
          </a:p>
        </p:txBody>
      </p:sp>
    </p:spTree>
    <p:extLst>
      <p:ext uri="{BB962C8B-B14F-4D97-AF65-F5344CB8AC3E}">
        <p14:creationId xmlns:p14="http://schemas.microsoft.com/office/powerpoint/2010/main" val="32281534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22</a:t>
            </a:fld>
            <a:endParaRPr lang="en-US" dirty="0"/>
          </a:p>
        </p:txBody>
      </p:sp>
    </p:spTree>
    <p:extLst>
      <p:ext uri="{BB962C8B-B14F-4D97-AF65-F5344CB8AC3E}">
        <p14:creationId xmlns:p14="http://schemas.microsoft.com/office/powerpoint/2010/main" val="29593834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7000"/>
              </a:lnSpc>
              <a:spcBef>
                <a:spcPts val="0"/>
              </a:spcBef>
              <a:spcAft>
                <a:spcPts val="80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23</a:t>
            </a:fld>
            <a:endParaRPr lang="en-US" dirty="0"/>
          </a:p>
        </p:txBody>
      </p:sp>
    </p:spTree>
    <p:extLst>
      <p:ext uri="{BB962C8B-B14F-4D97-AF65-F5344CB8AC3E}">
        <p14:creationId xmlns:p14="http://schemas.microsoft.com/office/powerpoint/2010/main" val="22182391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24</a:t>
            </a:fld>
            <a:endParaRPr lang="en-US" dirty="0"/>
          </a:p>
        </p:txBody>
      </p:sp>
    </p:spTree>
    <p:extLst>
      <p:ext uri="{BB962C8B-B14F-4D97-AF65-F5344CB8AC3E}">
        <p14:creationId xmlns:p14="http://schemas.microsoft.com/office/powerpoint/2010/main" val="14979996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25</a:t>
            </a:fld>
            <a:endParaRPr lang="en-US" dirty="0"/>
          </a:p>
        </p:txBody>
      </p:sp>
    </p:spTree>
    <p:extLst>
      <p:ext uri="{BB962C8B-B14F-4D97-AF65-F5344CB8AC3E}">
        <p14:creationId xmlns:p14="http://schemas.microsoft.com/office/powerpoint/2010/main" val="699868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3</a:t>
            </a:fld>
            <a:endParaRPr lang="en-US" dirty="0"/>
          </a:p>
        </p:txBody>
      </p:sp>
    </p:spTree>
    <p:extLst>
      <p:ext uri="{BB962C8B-B14F-4D97-AF65-F5344CB8AC3E}">
        <p14:creationId xmlns:p14="http://schemas.microsoft.com/office/powerpoint/2010/main" val="3911683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4</a:t>
            </a:fld>
            <a:endParaRPr lang="en-US" dirty="0"/>
          </a:p>
        </p:txBody>
      </p:sp>
    </p:spTree>
    <p:extLst>
      <p:ext uri="{BB962C8B-B14F-4D97-AF65-F5344CB8AC3E}">
        <p14:creationId xmlns:p14="http://schemas.microsoft.com/office/powerpoint/2010/main" val="3043650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5</a:t>
            </a:fld>
            <a:endParaRPr lang="en-US" dirty="0"/>
          </a:p>
        </p:txBody>
      </p:sp>
    </p:spTree>
    <p:extLst>
      <p:ext uri="{BB962C8B-B14F-4D97-AF65-F5344CB8AC3E}">
        <p14:creationId xmlns:p14="http://schemas.microsoft.com/office/powerpoint/2010/main" val="3634473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7000"/>
              </a:lnSpc>
              <a:spcBef>
                <a:spcPts val="0"/>
              </a:spcBef>
              <a:spcAft>
                <a:spcPts val="80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6</a:t>
            </a:fld>
            <a:endParaRPr lang="en-US" dirty="0"/>
          </a:p>
        </p:txBody>
      </p:sp>
    </p:spTree>
    <p:extLst>
      <p:ext uri="{BB962C8B-B14F-4D97-AF65-F5344CB8AC3E}">
        <p14:creationId xmlns:p14="http://schemas.microsoft.com/office/powerpoint/2010/main" val="4088595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7</a:t>
            </a:fld>
            <a:endParaRPr lang="en-US" dirty="0"/>
          </a:p>
        </p:txBody>
      </p:sp>
    </p:spTree>
    <p:extLst>
      <p:ext uri="{BB962C8B-B14F-4D97-AF65-F5344CB8AC3E}">
        <p14:creationId xmlns:p14="http://schemas.microsoft.com/office/powerpoint/2010/main" val="3360419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8</a:t>
            </a:fld>
            <a:endParaRPr lang="en-US" dirty="0"/>
          </a:p>
        </p:txBody>
      </p:sp>
    </p:spTree>
    <p:extLst>
      <p:ext uri="{BB962C8B-B14F-4D97-AF65-F5344CB8AC3E}">
        <p14:creationId xmlns:p14="http://schemas.microsoft.com/office/powerpoint/2010/main" val="7851415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7000"/>
              </a:lnSpc>
              <a:spcBef>
                <a:spcPts val="0"/>
              </a:spcBef>
              <a:spcAft>
                <a:spcPts val="80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9</a:t>
            </a:fld>
            <a:endParaRPr lang="en-US" dirty="0"/>
          </a:p>
        </p:txBody>
      </p:sp>
    </p:spTree>
    <p:extLst>
      <p:ext uri="{BB962C8B-B14F-4D97-AF65-F5344CB8AC3E}">
        <p14:creationId xmlns:p14="http://schemas.microsoft.com/office/powerpoint/2010/main" val="26613473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2" name="Picture 11" descr="The wing of an airplane&#10;&#10;Description automatically generated with medium confidence">
            <a:extLst>
              <a:ext uri="{FF2B5EF4-FFF2-40B4-BE49-F238E27FC236}">
                <a16:creationId xmlns:a16="http://schemas.microsoft.com/office/drawing/2014/main" id="{19013E32-3752-7005-6CB2-5736D070786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
        <p:nvSpPr>
          <p:cNvPr id="4" name="Title 3">
            <a:extLst>
              <a:ext uri="{FF2B5EF4-FFF2-40B4-BE49-F238E27FC236}">
                <a16:creationId xmlns:a16="http://schemas.microsoft.com/office/drawing/2014/main" id="{12755E8B-703D-4021-A809-471F7BC0D4FB}"/>
              </a:ext>
            </a:extLst>
          </p:cNvPr>
          <p:cNvSpPr>
            <a:spLocks noGrp="1"/>
          </p:cNvSpPr>
          <p:nvPr>
            <p:ph type="title"/>
          </p:nvPr>
        </p:nvSpPr>
        <p:spPr>
          <a:xfrm>
            <a:off x="6278032" y="1483514"/>
            <a:ext cx="5609167" cy="1031087"/>
          </a:xfrm>
        </p:spPr>
        <p:txBody>
          <a:bodyPr/>
          <a:lstStyle>
            <a:lvl1pPr algn="r">
              <a:defRPr sz="3700">
                <a:solidFill>
                  <a:srgbClr val="0067AC"/>
                </a:solidFill>
              </a:defRPr>
            </a:lvl1pPr>
          </a:lstStyle>
          <a:p>
            <a:r>
              <a:rPr lang="en-US" dirty="0"/>
              <a:t>Click to edit Master title style</a:t>
            </a:r>
          </a:p>
        </p:txBody>
      </p:sp>
      <p:sp>
        <p:nvSpPr>
          <p:cNvPr id="14" name="Text Placeholder 13">
            <a:extLst>
              <a:ext uri="{FF2B5EF4-FFF2-40B4-BE49-F238E27FC236}">
                <a16:creationId xmlns:a16="http://schemas.microsoft.com/office/drawing/2014/main" id="{7291227E-577D-4952-8199-C39FC99DFE36}"/>
              </a:ext>
            </a:extLst>
          </p:cNvPr>
          <p:cNvSpPr>
            <a:spLocks noGrp="1"/>
          </p:cNvSpPr>
          <p:nvPr>
            <p:ph type="body" sz="quarter" idx="12"/>
          </p:nvPr>
        </p:nvSpPr>
        <p:spPr>
          <a:xfrm>
            <a:off x="6278032" y="2971800"/>
            <a:ext cx="5609168" cy="1143000"/>
          </a:xfrm>
        </p:spPr>
        <p:txBody>
          <a:bodyPr/>
          <a:lstStyle>
            <a:lvl1pPr algn="r">
              <a:lnSpc>
                <a:spcPct val="150000"/>
              </a:lnSpc>
              <a:spcBef>
                <a:spcPts val="0"/>
              </a:spcBef>
              <a:defRPr sz="2400">
                <a:solidFill>
                  <a:srgbClr val="0067AC"/>
                </a:solidFill>
              </a:defRPr>
            </a:lvl1pPr>
          </a:lstStyle>
          <a:p>
            <a:pPr lvl="0"/>
            <a:r>
              <a:rPr lang="en-US" dirty="0"/>
              <a:t>Click to edit Master text styles</a:t>
            </a:r>
          </a:p>
        </p:txBody>
      </p:sp>
      <p:pic>
        <p:nvPicPr>
          <p:cNvPr id="15" name="Picture 14">
            <a:extLst>
              <a:ext uri="{FF2B5EF4-FFF2-40B4-BE49-F238E27FC236}">
                <a16:creationId xmlns:a16="http://schemas.microsoft.com/office/drawing/2014/main" id="{3DC4CF1D-89A2-3FC4-609F-46AA03ED01E8}"/>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8822266" y="5519524"/>
            <a:ext cx="2930122" cy="627275"/>
          </a:xfrm>
          <a:prstGeom prst="rect">
            <a:avLst/>
          </a:prstGeom>
        </p:spPr>
      </p:pic>
    </p:spTree>
    <p:extLst>
      <p:ext uri="{BB962C8B-B14F-4D97-AF65-F5344CB8AC3E}">
        <p14:creationId xmlns:p14="http://schemas.microsoft.com/office/powerpoint/2010/main" val="73257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04E66-A7B5-4589-B801-5DC3E8A22781}"/>
              </a:ext>
            </a:extLst>
          </p:cNvPr>
          <p:cNvSpPr>
            <a:spLocks noGrp="1"/>
          </p:cNvSpPr>
          <p:nvPr>
            <p:ph type="title"/>
          </p:nvPr>
        </p:nvSpPr>
        <p:spPr/>
        <p:txBody>
          <a:bodyPr/>
          <a:lstStyle/>
          <a:p>
            <a:r>
              <a:rPr lang="en-US" dirty="0"/>
              <a:t>Click to edit Master title style</a:t>
            </a:r>
          </a:p>
        </p:txBody>
      </p:sp>
      <p:sp>
        <p:nvSpPr>
          <p:cNvPr id="4" name="Text Placeholder 3">
            <a:extLst>
              <a:ext uri="{FF2B5EF4-FFF2-40B4-BE49-F238E27FC236}">
                <a16:creationId xmlns:a16="http://schemas.microsoft.com/office/drawing/2014/main" id="{FF6334D3-9C7D-44F2-8F11-5B91CD95327A}"/>
              </a:ext>
            </a:extLst>
          </p:cNvPr>
          <p:cNvSpPr>
            <a:spLocks noGrp="1"/>
          </p:cNvSpPr>
          <p:nvPr>
            <p:ph type="body" sz="quarter" idx="10"/>
          </p:nvPr>
        </p:nvSpPr>
        <p:spPr>
          <a:xfrm>
            <a:off x="609600" y="1371600"/>
            <a:ext cx="10871200" cy="4572000"/>
          </a:xfrm>
        </p:spPr>
        <p:txBody>
          <a:bodyPr/>
          <a:lstStyle>
            <a:lvl1pPr>
              <a:defRPr sz="2800"/>
            </a:lvl1pPr>
            <a:lvl2pPr>
              <a:defRPr sz="2000"/>
            </a:lvl2pPr>
            <a:lvl3pPr>
              <a:defRPr sz="2000"/>
            </a:lvl3pPr>
            <a:lvl4pPr>
              <a:defRPr sz="2000"/>
            </a:lvl4pPr>
            <a:lvl5pPr>
              <a:defRPr sz="2000"/>
            </a:lvl5pPr>
            <a:lvl6pPr marL="2285943" indent="0">
              <a:buNone/>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33714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de-by-side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1"/>
            <a:ext cx="10566400" cy="762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24007"/>
            <a:ext cx="5486400" cy="304799"/>
          </a:xfrm>
        </p:spPr>
        <p:txBody>
          <a:bodyPr anchor="ctr"/>
          <a:lstStyle>
            <a:lvl1pPr marL="0" indent="0">
              <a:buNone/>
              <a:defRPr sz="18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1981200"/>
            <a:ext cx="5486400" cy="3733800"/>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2"/>
          <p:cNvSpPr>
            <a:spLocks noGrp="1"/>
          </p:cNvSpPr>
          <p:nvPr>
            <p:ph type="body" idx="10"/>
          </p:nvPr>
        </p:nvSpPr>
        <p:spPr>
          <a:xfrm>
            <a:off x="6096000" y="1524007"/>
            <a:ext cx="5080000" cy="304799"/>
          </a:xfrm>
        </p:spPr>
        <p:txBody>
          <a:bodyPr anchor="ctr"/>
          <a:lstStyle>
            <a:lvl1pPr marL="0" indent="0">
              <a:buNone/>
              <a:defRPr sz="18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8" name="Content Placeholder 3"/>
          <p:cNvSpPr>
            <a:spLocks noGrp="1"/>
          </p:cNvSpPr>
          <p:nvPr>
            <p:ph sz="half" idx="11"/>
          </p:nvPr>
        </p:nvSpPr>
        <p:spPr>
          <a:xfrm>
            <a:off x="6096000" y="1981200"/>
            <a:ext cx="5080000" cy="3733800"/>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14510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title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371600"/>
            <a:ext cx="11074400" cy="4724400"/>
          </a:xfrm>
        </p:spPr>
        <p:txBody>
          <a:bodyPr/>
          <a:lstStyle>
            <a:lvl1pPr>
              <a:spcAft>
                <a:spcPts val="600"/>
              </a:spcAft>
              <a:defRPr sz="2000" u="sng" baseline="0">
                <a:solidFill>
                  <a:srgbClr val="626262"/>
                </a:solidFill>
                <a:uFill>
                  <a:solidFill>
                    <a:srgbClr val="DE842E"/>
                  </a:solidFill>
                </a:uFill>
              </a:defRPr>
            </a:lvl1pPr>
            <a:lvl2pPr marL="742932" indent="-285744">
              <a:buSzPct val="120000"/>
              <a:buFont typeface="Wingdings" panose="05000000000000000000" pitchFamily="2" charset="2"/>
              <a:buChar char=""/>
              <a:defRPr sz="1600">
                <a:solidFill>
                  <a:schemeClr val="accent6"/>
                </a:solidFill>
              </a:defRPr>
            </a:lvl2pPr>
            <a:lvl3pPr marL="1200121" indent="-285744">
              <a:buFont typeface="Wingdings" panose="05000000000000000000" pitchFamily="2" charset="2"/>
              <a:buChar char="§"/>
              <a:defRPr sz="1600">
                <a:solidFill>
                  <a:schemeClr val="accent6"/>
                </a:solidFill>
              </a:defRPr>
            </a:lvl3pPr>
            <a:lvl4pPr marL="1600160" indent="-228594">
              <a:buFont typeface="Wingdings" panose="05000000000000000000" pitchFamily="2" charset="2"/>
              <a:buChar char=""/>
              <a:defRPr sz="1600">
                <a:solidFill>
                  <a:schemeClr val="accent6"/>
                </a:solidFill>
              </a:defRPr>
            </a:lvl4pPr>
            <a:lvl5pPr marL="2057349" indent="-228594">
              <a:buFont typeface="Wingdings" panose="05000000000000000000" pitchFamily="2" charset="2"/>
              <a:buChar char="§"/>
              <a:defRPr sz="1600">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a:extLst>
              <a:ext uri="{FF2B5EF4-FFF2-40B4-BE49-F238E27FC236}">
                <a16:creationId xmlns:a16="http://schemas.microsoft.com/office/drawing/2014/main" id="{41306316-A607-ED42-A35E-FB2E75D02293}"/>
              </a:ext>
            </a:extLst>
          </p:cNvPr>
          <p:cNvSpPr>
            <a:spLocks noGrp="1"/>
          </p:cNvSpPr>
          <p:nvPr>
            <p:ph type="title"/>
          </p:nvPr>
        </p:nvSpPr>
        <p:spPr/>
        <p:txBody>
          <a:bodyPr/>
          <a:lstStyle/>
          <a:p>
            <a:r>
              <a:rPr lang="en-US"/>
              <a:t>Click to edit Master title style</a:t>
            </a:r>
          </a:p>
        </p:txBody>
      </p:sp>
      <p:pic>
        <p:nvPicPr>
          <p:cNvPr id="4" name="Picture 3">
            <a:extLst>
              <a:ext uri="{FF2B5EF4-FFF2-40B4-BE49-F238E27FC236}">
                <a16:creationId xmlns:a16="http://schemas.microsoft.com/office/drawing/2014/main" id="{7E7729B6-E6CA-4D6E-8CA9-EB973DC65DDA}"/>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1162493"/>
            <a:ext cx="12192000" cy="4933506"/>
          </a:xfrm>
          <a:prstGeom prst="rect">
            <a:avLst/>
          </a:prstGeom>
        </p:spPr>
      </p:pic>
    </p:spTree>
    <p:extLst>
      <p:ext uri="{BB962C8B-B14F-4D97-AF65-F5344CB8AC3E}">
        <p14:creationId xmlns:p14="http://schemas.microsoft.com/office/powerpoint/2010/main" val="2288282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3102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0">
                <a:solidFill>
                  <a:srgbClr val="5E0C02"/>
                </a:solidFill>
              </a:defRPr>
            </a:lvl1pPr>
          </a:lstStyle>
          <a:p>
            <a:r>
              <a:rPr lang="en-US" dirty="0"/>
              <a:t>CLICK TO EDIT MASTER TITLE STYLE</a:t>
            </a:r>
          </a:p>
        </p:txBody>
      </p:sp>
      <p:sp>
        <p:nvSpPr>
          <p:cNvPr id="4" name="Text Placeholder 3"/>
          <p:cNvSpPr>
            <a:spLocks noGrp="1"/>
          </p:cNvSpPr>
          <p:nvPr>
            <p:ph type="body" sz="quarter" idx="10" hasCustomPrompt="1"/>
          </p:nvPr>
        </p:nvSpPr>
        <p:spPr>
          <a:xfrm>
            <a:off x="609600" y="1447800"/>
            <a:ext cx="10972800" cy="4572000"/>
          </a:xfrm>
        </p:spPr>
        <p:txBody>
          <a:bodyPr/>
          <a:lstStyle>
            <a:lvl1pPr marL="0" indent="0">
              <a:buFont typeface="Arial" panose="020B0604020202020204" pitchFamily="34" charset="0"/>
              <a:buNone/>
              <a:defRPr b="0"/>
            </a:lvl1pPr>
            <a:lvl2pPr marL="742950" indent="-285750">
              <a:buClr>
                <a:srgbClr val="0069AD"/>
              </a:buClr>
              <a:buSzPct val="100000"/>
              <a:buFont typeface="Arial" panose="020B0604020202020204" pitchFamily="34" charset="0"/>
              <a:buChar char="•"/>
              <a:defRPr/>
            </a:lvl2pPr>
            <a:lvl3pPr marL="1143000" indent="-228600">
              <a:buClr>
                <a:srgbClr val="D8B78A"/>
              </a:buClr>
              <a:buSzPct val="77000"/>
              <a:buFont typeface="Courier New" panose="02070309020205020404" pitchFamily="49" charset="0"/>
              <a:buChar char="o"/>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517717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L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2C55D-355C-7A08-6A3E-C48FFB066CC1}"/>
              </a:ext>
            </a:extLst>
          </p:cNvPr>
          <p:cNvSpPr>
            <a:spLocks noGrp="1"/>
          </p:cNvSpPr>
          <p:nvPr>
            <p:ph type="title"/>
          </p:nvPr>
        </p:nvSpPr>
        <p:spPr/>
        <p:txBody>
          <a:bodyPr/>
          <a:lstStyle/>
          <a:p>
            <a:r>
              <a:rPr lang="en-US"/>
              <a:t>Click to edit Master title style</a:t>
            </a:r>
          </a:p>
        </p:txBody>
      </p:sp>
      <p:sp>
        <p:nvSpPr>
          <p:cNvPr id="6" name="Text Placeholder 5">
            <a:extLst>
              <a:ext uri="{FF2B5EF4-FFF2-40B4-BE49-F238E27FC236}">
                <a16:creationId xmlns:a16="http://schemas.microsoft.com/office/drawing/2014/main" id="{33FB81E0-CEF1-2941-D063-1071CEA0D036}"/>
              </a:ext>
            </a:extLst>
          </p:cNvPr>
          <p:cNvSpPr>
            <a:spLocks noGrp="1"/>
          </p:cNvSpPr>
          <p:nvPr>
            <p:ph type="body" sz="quarter" idx="10" hasCustomPrompt="1"/>
          </p:nvPr>
        </p:nvSpPr>
        <p:spPr>
          <a:xfrm>
            <a:off x="609599" y="1866924"/>
            <a:ext cx="11306174" cy="447671"/>
          </a:xfrm>
        </p:spPr>
        <p:txBody>
          <a:bodyPr/>
          <a:lstStyle>
            <a:lvl1pPr>
              <a:defRPr sz="2000" b="0">
                <a:latin typeface="HelveticaNeueLT Std Blk"/>
              </a:defRPr>
            </a:lvl1pPr>
          </a:lstStyle>
          <a:p>
            <a:pPr lvl="0"/>
            <a:r>
              <a:rPr lang="en-US" dirty="0"/>
              <a:t>o	Provide links to the online training resources, and prioritize the training for airport staff</a:t>
            </a:r>
          </a:p>
        </p:txBody>
      </p:sp>
      <p:sp>
        <p:nvSpPr>
          <p:cNvPr id="8" name="Text Placeholder 7">
            <a:extLst>
              <a:ext uri="{FF2B5EF4-FFF2-40B4-BE49-F238E27FC236}">
                <a16:creationId xmlns:a16="http://schemas.microsoft.com/office/drawing/2014/main" id="{893A4979-79A5-B405-35EB-15ECFA44FB22}"/>
              </a:ext>
            </a:extLst>
          </p:cNvPr>
          <p:cNvSpPr>
            <a:spLocks noGrp="1"/>
          </p:cNvSpPr>
          <p:nvPr>
            <p:ph type="body" sz="quarter" idx="11" hasCustomPrompt="1"/>
          </p:nvPr>
        </p:nvSpPr>
        <p:spPr>
          <a:xfrm>
            <a:off x="609599" y="3143258"/>
            <a:ext cx="11306174" cy="447672"/>
          </a:xfrm>
        </p:spPr>
        <p:txBody>
          <a:bodyPr/>
          <a:lstStyle>
            <a:lvl1pPr>
              <a:defRPr sz="2000" b="0" baseline="0">
                <a:latin typeface="HelveticaNeueLT Std Blk"/>
              </a:defRPr>
            </a:lvl1pPr>
          </a:lstStyle>
          <a:p>
            <a:pPr lvl="0"/>
            <a:r>
              <a:rPr lang="en-US" dirty="0"/>
              <a:t>o	Provide a list and a map of potential environmental resources in and around your airport </a:t>
            </a:r>
          </a:p>
        </p:txBody>
      </p:sp>
      <p:sp>
        <p:nvSpPr>
          <p:cNvPr id="10" name="Text Placeholder 9">
            <a:extLst>
              <a:ext uri="{FF2B5EF4-FFF2-40B4-BE49-F238E27FC236}">
                <a16:creationId xmlns:a16="http://schemas.microsoft.com/office/drawing/2014/main" id="{0EE062AA-BE82-8D13-CCC6-4185897FE6D4}"/>
              </a:ext>
            </a:extLst>
          </p:cNvPr>
          <p:cNvSpPr>
            <a:spLocks noGrp="1"/>
          </p:cNvSpPr>
          <p:nvPr>
            <p:ph type="body" sz="quarter" idx="12" hasCustomPrompt="1"/>
          </p:nvPr>
        </p:nvSpPr>
        <p:spPr>
          <a:xfrm>
            <a:off x="609599" y="4276721"/>
            <a:ext cx="11306175" cy="704854"/>
          </a:xfrm>
        </p:spPr>
        <p:txBody>
          <a:bodyPr/>
          <a:lstStyle>
            <a:lvl1pPr>
              <a:defRPr sz="2000" b="0">
                <a:latin typeface="HelveticaNeueLT Std Blk"/>
              </a:defRPr>
            </a:lvl1pPr>
          </a:lstStyle>
          <a:p>
            <a:pPr lvl="0"/>
            <a:r>
              <a:rPr lang="en-US" dirty="0"/>
              <a:t>o	Provide a few statements regarding the sustainability goals/commitments at your airport and explain how employees can help contribute</a:t>
            </a:r>
          </a:p>
        </p:txBody>
      </p:sp>
      <p:sp>
        <p:nvSpPr>
          <p:cNvPr id="12" name="Text Placeholder 11">
            <a:extLst>
              <a:ext uri="{FF2B5EF4-FFF2-40B4-BE49-F238E27FC236}">
                <a16:creationId xmlns:a16="http://schemas.microsoft.com/office/drawing/2014/main" id="{5C3C78D3-4C54-60D3-AE1A-B7D80B2CCA8B}"/>
              </a:ext>
            </a:extLst>
          </p:cNvPr>
          <p:cNvSpPr>
            <a:spLocks noGrp="1"/>
          </p:cNvSpPr>
          <p:nvPr>
            <p:ph type="body" sz="quarter" idx="13" hasCustomPrompt="1"/>
          </p:nvPr>
        </p:nvSpPr>
        <p:spPr>
          <a:xfrm>
            <a:off x="609600" y="5095856"/>
            <a:ext cx="11306173" cy="704854"/>
          </a:xfrm>
        </p:spPr>
        <p:txBody>
          <a:bodyPr/>
          <a:lstStyle>
            <a:lvl1pPr>
              <a:defRPr lang="en-US" sz="2000" b="0" dirty="0" smtClean="0">
                <a:solidFill>
                  <a:srgbClr val="626262"/>
                </a:solidFill>
                <a:latin typeface="HelveticaNeueLT Std Blk"/>
                <a:ea typeface="DIN" panose="02000503040000020003" pitchFamily="2" charset="0"/>
                <a:cs typeface="DIN" panose="02000503040000020003" pitchFamily="2" charset="0"/>
              </a:defRPr>
            </a:lvl1pPr>
            <a:lvl2pPr marL="457188" indent="0">
              <a:buNone/>
              <a:defRPr/>
            </a:lvl2pPr>
            <a:lvl5pPr marL="1828755" indent="0">
              <a:buNone/>
              <a:defRPr/>
            </a:lvl5pPr>
          </a:lstStyle>
          <a:p>
            <a:pPr lvl="0"/>
            <a:r>
              <a:rPr lang="en-US" dirty="0"/>
              <a:t>o   Describe any recycling, reuse and waste reduction efforts at your airport and share any wins in waste reduction </a:t>
            </a:r>
          </a:p>
        </p:txBody>
      </p:sp>
    </p:spTree>
    <p:extLst>
      <p:ext uri="{BB962C8B-B14F-4D97-AF65-F5344CB8AC3E}">
        <p14:creationId xmlns:p14="http://schemas.microsoft.com/office/powerpoint/2010/main" val="2096799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microsoft.com/office/2007/relationships/hdphoto" Target="../media/hdphoto1.wdp"/><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C56646EA-F622-1CEF-834B-4739B6164F01}"/>
              </a:ext>
            </a:extLst>
          </p:cNvPr>
          <p:cNvPicPr>
            <a:picLocks noChangeAspect="1"/>
          </p:cNvPicPr>
          <p:nvPr userDrawn="1"/>
        </p:nvPicPr>
        <p:blipFill rotWithShape="1">
          <a:blip r:embed="rId9" cstate="screen">
            <a:alphaModFix amt="20000"/>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a:ext>
            </a:extLst>
          </a:blip>
          <a:srcRect/>
          <a:stretch/>
        </p:blipFill>
        <p:spPr>
          <a:xfrm>
            <a:off x="0" y="4"/>
            <a:ext cx="12192000" cy="6594019"/>
          </a:xfrm>
          <a:prstGeom prst="rect">
            <a:avLst/>
          </a:prstGeom>
        </p:spPr>
      </p:pic>
      <p:sp>
        <p:nvSpPr>
          <p:cNvPr id="15" name="Rectangle 14">
            <a:extLst>
              <a:ext uri="{FF2B5EF4-FFF2-40B4-BE49-F238E27FC236}">
                <a16:creationId xmlns:a16="http://schemas.microsoft.com/office/drawing/2014/main" id="{C43B3BAF-090F-49DA-BDB6-FE99A8DB423C}"/>
              </a:ext>
            </a:extLst>
          </p:cNvPr>
          <p:cNvSpPr/>
          <p:nvPr userDrawn="1"/>
        </p:nvSpPr>
        <p:spPr bwMode="auto">
          <a:xfrm rot="16200000">
            <a:off x="5486403" y="-5486401"/>
            <a:ext cx="1219200" cy="12192001"/>
          </a:xfrm>
          <a:prstGeom prst="rect">
            <a:avLst/>
          </a:prstGeom>
          <a:solidFill>
            <a:srgbClr val="0067A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a:endParaRPr>
          </a:p>
        </p:txBody>
      </p:sp>
      <p:sp>
        <p:nvSpPr>
          <p:cNvPr id="1026" name="Rectangle 3"/>
          <p:cNvSpPr>
            <a:spLocks noGrp="1" noChangeArrowheads="1"/>
          </p:cNvSpPr>
          <p:nvPr>
            <p:ph type="body" idx="1"/>
          </p:nvPr>
        </p:nvSpPr>
        <p:spPr bwMode="auto">
          <a:xfrm>
            <a:off x="609600" y="1371600"/>
            <a:ext cx="10871200"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7" name="Rectangle 8"/>
          <p:cNvSpPr>
            <a:spLocks noGrp="1" noChangeArrowheads="1"/>
          </p:cNvSpPr>
          <p:nvPr>
            <p:ph type="title"/>
          </p:nvPr>
        </p:nvSpPr>
        <p:spPr bwMode="auto">
          <a:xfrm>
            <a:off x="609600" y="228600"/>
            <a:ext cx="108712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2" name="Rectangle 11">
            <a:extLst>
              <a:ext uri="{FF2B5EF4-FFF2-40B4-BE49-F238E27FC236}">
                <a16:creationId xmlns:a16="http://schemas.microsoft.com/office/drawing/2014/main" id="{398A6638-23CE-468F-83A7-E76F24D9DE30}"/>
              </a:ext>
            </a:extLst>
          </p:cNvPr>
          <p:cNvSpPr/>
          <p:nvPr userDrawn="1"/>
        </p:nvSpPr>
        <p:spPr bwMode="auto">
          <a:xfrm>
            <a:off x="12880" y="6022146"/>
            <a:ext cx="12166233" cy="835854"/>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a:endParaRPr>
          </a:p>
        </p:txBody>
      </p:sp>
      <p:pic>
        <p:nvPicPr>
          <p:cNvPr id="11" name="Picture 10">
            <a:extLst>
              <a:ext uri="{FF2B5EF4-FFF2-40B4-BE49-F238E27FC236}">
                <a16:creationId xmlns:a16="http://schemas.microsoft.com/office/drawing/2014/main" id="{AFBDBF5D-EB6F-D4C0-CE0E-4F241898E3CD}"/>
              </a:ext>
            </a:extLst>
          </p:cNvPr>
          <p:cNvPicPr>
            <a:picLocks noChangeAspect="1"/>
          </p:cNvPicPr>
          <p:nvPr userDrawn="1"/>
        </p:nvPicPr>
        <p:blipFill>
          <a:blip r:embed="rId11" cstate="print">
            <a:extLst>
              <a:ext uri="{28A0092B-C50C-407E-A947-70E740481C1C}">
                <a14:useLocalDpi xmlns:a14="http://schemas.microsoft.com/office/drawing/2010/main" val="0"/>
              </a:ext>
            </a:extLst>
          </a:blip>
          <a:srcRect/>
          <a:stretch/>
        </p:blipFill>
        <p:spPr>
          <a:xfrm>
            <a:off x="9967231" y="6276318"/>
            <a:ext cx="1842521" cy="394443"/>
          </a:xfrm>
          <a:prstGeom prst="rect">
            <a:avLst/>
          </a:prstGeom>
        </p:spPr>
      </p:pic>
    </p:spTree>
    <p:extLst>
      <p:ext uri="{BB962C8B-B14F-4D97-AF65-F5344CB8AC3E}">
        <p14:creationId xmlns:p14="http://schemas.microsoft.com/office/powerpoint/2010/main" val="3665078633"/>
      </p:ext>
    </p:extLst>
  </p:cSld>
  <p:clrMap bg1="lt1" tx1="dk1" bg2="lt2" tx2="dk2" accent1="accent1" accent2="accent2" accent3="accent3" accent4="accent4" accent5="accent5" accent6="accent6" hlink="hlink" folHlink="folHlink"/>
  <p:sldLayoutIdLst>
    <p:sldLayoutId id="2147483682" r:id="rId1"/>
    <p:sldLayoutId id="2147483686" r:id="rId2"/>
    <p:sldLayoutId id="2147483684" r:id="rId3"/>
    <p:sldLayoutId id="2147483683" r:id="rId4"/>
    <p:sldLayoutId id="2147483685" r:id="rId5"/>
    <p:sldLayoutId id="2147483688" r:id="rId6"/>
    <p:sldLayoutId id="2147483689" r:id="rId7"/>
  </p:sldLayoutIdLst>
  <p:txStyles>
    <p:titleStyle>
      <a:lvl1pPr algn="l" rtl="0" eaLnBrk="0" fontAlgn="base" hangingPunct="0">
        <a:spcBef>
          <a:spcPct val="0"/>
        </a:spcBef>
        <a:spcAft>
          <a:spcPct val="0"/>
        </a:spcAft>
        <a:defRPr sz="3200" b="1">
          <a:solidFill>
            <a:srgbClr val="FFFFFF"/>
          </a:solidFill>
          <a:latin typeface="DIN" panose="02000503040000020003" pitchFamily="2" charset="0"/>
          <a:ea typeface="DIN" panose="02000503040000020003" pitchFamily="2" charset="0"/>
          <a:cs typeface="DIN" panose="02000503040000020003" pitchFamily="2" charset="0"/>
        </a:defRPr>
      </a:lvl1pPr>
      <a:lvl2pPr algn="l" rtl="0" eaLnBrk="0" fontAlgn="base" hangingPunct="0">
        <a:spcBef>
          <a:spcPct val="0"/>
        </a:spcBef>
        <a:spcAft>
          <a:spcPct val="0"/>
        </a:spcAft>
        <a:defRPr sz="2400">
          <a:solidFill>
            <a:schemeClr val="tx2"/>
          </a:solidFill>
          <a:latin typeface="HelveticaNeueLT Std Blk" pitchFamily="34" charset="0"/>
        </a:defRPr>
      </a:lvl2pPr>
      <a:lvl3pPr algn="l" rtl="0" eaLnBrk="0" fontAlgn="base" hangingPunct="0">
        <a:spcBef>
          <a:spcPct val="0"/>
        </a:spcBef>
        <a:spcAft>
          <a:spcPct val="0"/>
        </a:spcAft>
        <a:defRPr sz="2400">
          <a:solidFill>
            <a:schemeClr val="tx2"/>
          </a:solidFill>
          <a:latin typeface="HelveticaNeueLT Std Blk" pitchFamily="34" charset="0"/>
        </a:defRPr>
      </a:lvl3pPr>
      <a:lvl4pPr algn="l" rtl="0" eaLnBrk="0" fontAlgn="base" hangingPunct="0">
        <a:spcBef>
          <a:spcPct val="0"/>
        </a:spcBef>
        <a:spcAft>
          <a:spcPct val="0"/>
        </a:spcAft>
        <a:defRPr sz="2400">
          <a:solidFill>
            <a:schemeClr val="tx2"/>
          </a:solidFill>
          <a:latin typeface="HelveticaNeueLT Std Blk" pitchFamily="34" charset="0"/>
        </a:defRPr>
      </a:lvl4pPr>
      <a:lvl5pPr algn="l" rtl="0" eaLnBrk="0" fontAlgn="base" hangingPunct="0">
        <a:spcBef>
          <a:spcPct val="0"/>
        </a:spcBef>
        <a:spcAft>
          <a:spcPct val="0"/>
        </a:spcAft>
        <a:defRPr sz="2400">
          <a:solidFill>
            <a:schemeClr val="tx2"/>
          </a:solidFill>
          <a:latin typeface="HelveticaNeueLT Std Blk" pitchFamily="34" charset="0"/>
        </a:defRPr>
      </a:lvl5pPr>
      <a:lvl6pPr marL="457189" algn="l" rtl="0" fontAlgn="base">
        <a:spcBef>
          <a:spcPct val="0"/>
        </a:spcBef>
        <a:spcAft>
          <a:spcPct val="0"/>
        </a:spcAft>
        <a:defRPr sz="4400">
          <a:solidFill>
            <a:schemeClr val="tx2"/>
          </a:solidFill>
          <a:latin typeface="Futura" charset="0"/>
        </a:defRPr>
      </a:lvl6pPr>
      <a:lvl7pPr marL="914377" algn="l" rtl="0" fontAlgn="base">
        <a:spcBef>
          <a:spcPct val="0"/>
        </a:spcBef>
        <a:spcAft>
          <a:spcPct val="0"/>
        </a:spcAft>
        <a:defRPr sz="4400">
          <a:solidFill>
            <a:schemeClr val="tx2"/>
          </a:solidFill>
          <a:latin typeface="Futura" charset="0"/>
        </a:defRPr>
      </a:lvl7pPr>
      <a:lvl8pPr marL="1371566" algn="l" rtl="0" fontAlgn="base">
        <a:spcBef>
          <a:spcPct val="0"/>
        </a:spcBef>
        <a:spcAft>
          <a:spcPct val="0"/>
        </a:spcAft>
        <a:defRPr sz="4400">
          <a:solidFill>
            <a:schemeClr val="tx2"/>
          </a:solidFill>
          <a:latin typeface="Futura" charset="0"/>
        </a:defRPr>
      </a:lvl8pPr>
      <a:lvl9pPr marL="1828754" algn="l" rtl="0" fontAlgn="base">
        <a:spcBef>
          <a:spcPct val="0"/>
        </a:spcBef>
        <a:spcAft>
          <a:spcPct val="0"/>
        </a:spcAft>
        <a:defRPr sz="4400">
          <a:solidFill>
            <a:schemeClr val="tx2"/>
          </a:solidFill>
          <a:latin typeface="Futura" charset="0"/>
        </a:defRPr>
      </a:lvl9pPr>
    </p:titleStyle>
    <p:bodyStyle>
      <a:lvl1pPr marL="342891" indent="-342891" algn="l" rtl="0" eaLnBrk="0" fontAlgn="base" hangingPunct="0">
        <a:spcBef>
          <a:spcPct val="20000"/>
        </a:spcBef>
        <a:spcAft>
          <a:spcPct val="0"/>
        </a:spcAft>
        <a:defRPr sz="2800" b="1">
          <a:solidFill>
            <a:srgbClr val="626262"/>
          </a:solidFill>
          <a:latin typeface="DIN" panose="02000503040000020003" pitchFamily="2" charset="0"/>
          <a:ea typeface="DIN" panose="02000503040000020003" pitchFamily="2" charset="0"/>
          <a:cs typeface="DIN" panose="02000503040000020003" pitchFamily="2" charset="0"/>
        </a:defRPr>
      </a:lvl1pPr>
      <a:lvl2pPr marL="742932" indent="-285744" algn="l" rtl="0" eaLnBrk="0" fontAlgn="base" hangingPunct="0">
        <a:spcBef>
          <a:spcPct val="20000"/>
        </a:spcBef>
        <a:spcAft>
          <a:spcPct val="0"/>
        </a:spcAft>
        <a:buClr>
          <a:srgbClr val="0067AC"/>
        </a:buClr>
        <a:buFont typeface="Wingdings" panose="05000000000000000000" pitchFamily="2" charset="2"/>
        <a:buChar char="§"/>
        <a:defRPr sz="2000">
          <a:solidFill>
            <a:schemeClr val="accent6"/>
          </a:solidFill>
          <a:latin typeface="DIN" panose="02000503040000020003" pitchFamily="2" charset="0"/>
          <a:ea typeface="DIN" panose="02000503040000020003" pitchFamily="2" charset="0"/>
          <a:cs typeface="DIN" panose="02000503040000020003" pitchFamily="2" charset="0"/>
        </a:defRPr>
      </a:lvl2pPr>
      <a:lvl3pPr marL="1200121" indent="-285744" algn="l" rtl="0" eaLnBrk="0" fontAlgn="base" hangingPunct="0">
        <a:spcBef>
          <a:spcPct val="20000"/>
        </a:spcBef>
        <a:spcAft>
          <a:spcPct val="0"/>
        </a:spcAft>
        <a:buClr>
          <a:srgbClr val="0067AC"/>
        </a:buClr>
        <a:buFont typeface="Arial" panose="020B0604020202020204" pitchFamily="34" charset="0"/>
        <a:buChar char="•"/>
        <a:defRPr sz="2000">
          <a:solidFill>
            <a:schemeClr val="accent6"/>
          </a:solidFill>
          <a:latin typeface="DIN" panose="02000503040000020003" pitchFamily="2" charset="0"/>
          <a:ea typeface="DIN" panose="02000503040000020003" pitchFamily="2" charset="0"/>
          <a:cs typeface="DIN" panose="02000503040000020003" pitchFamily="2" charset="0"/>
        </a:defRPr>
      </a:lvl3pPr>
      <a:lvl4pPr marL="1600160" indent="-228594" algn="l" rtl="0" eaLnBrk="0" fontAlgn="base" hangingPunct="0">
        <a:spcBef>
          <a:spcPct val="20000"/>
        </a:spcBef>
        <a:spcAft>
          <a:spcPct val="0"/>
        </a:spcAft>
        <a:buClr>
          <a:srgbClr val="0067AC"/>
        </a:buClr>
        <a:buFont typeface="Wingdings" panose="05000000000000000000" pitchFamily="2" charset="2"/>
        <a:buChar char="§"/>
        <a:defRPr sz="2000">
          <a:solidFill>
            <a:schemeClr val="accent6"/>
          </a:solidFill>
          <a:latin typeface="DIN" panose="02000503040000020003" pitchFamily="2" charset="0"/>
          <a:ea typeface="DIN" panose="02000503040000020003" pitchFamily="2" charset="0"/>
          <a:cs typeface="DIN" panose="02000503040000020003" pitchFamily="2" charset="0"/>
        </a:defRPr>
      </a:lvl4pPr>
      <a:lvl5pPr marL="2057349" indent="-228594" algn="l" rtl="0" eaLnBrk="0" fontAlgn="base" hangingPunct="0">
        <a:spcBef>
          <a:spcPct val="20000"/>
        </a:spcBef>
        <a:spcAft>
          <a:spcPct val="0"/>
        </a:spcAft>
        <a:buClr>
          <a:srgbClr val="0067AC"/>
        </a:buClr>
        <a:buFont typeface="Arial" panose="020B0604020202020204" pitchFamily="34" charset="0"/>
        <a:buChar char="•"/>
        <a:defRPr sz="2000">
          <a:solidFill>
            <a:schemeClr val="accent6"/>
          </a:solidFill>
          <a:latin typeface="DIN" panose="02000503040000020003" pitchFamily="2" charset="0"/>
          <a:ea typeface="DIN" panose="02000503040000020003" pitchFamily="2" charset="0"/>
          <a:cs typeface="DIN" panose="02000503040000020003" pitchFamily="2" charset="0"/>
        </a:defRPr>
      </a:lvl5pPr>
      <a:lvl6pPr marL="2514537" indent="-228594" algn="l" rtl="0" fontAlgn="base">
        <a:spcBef>
          <a:spcPct val="20000"/>
        </a:spcBef>
        <a:spcAft>
          <a:spcPct val="0"/>
        </a:spcAft>
        <a:buChar char="»"/>
        <a:defRPr sz="2000">
          <a:solidFill>
            <a:schemeClr val="tx1"/>
          </a:solidFill>
          <a:latin typeface="+mn-lt"/>
        </a:defRPr>
      </a:lvl6pPr>
      <a:lvl7pPr marL="2971726" indent="-228594" algn="l" rtl="0" fontAlgn="base">
        <a:spcBef>
          <a:spcPct val="20000"/>
        </a:spcBef>
        <a:spcAft>
          <a:spcPct val="0"/>
        </a:spcAft>
        <a:buChar char="»"/>
        <a:defRPr sz="2000">
          <a:solidFill>
            <a:schemeClr val="tx1"/>
          </a:solidFill>
          <a:latin typeface="+mn-lt"/>
        </a:defRPr>
      </a:lvl7pPr>
      <a:lvl8pPr marL="3428914" indent="-228594" algn="l" rtl="0" fontAlgn="base">
        <a:spcBef>
          <a:spcPct val="20000"/>
        </a:spcBef>
        <a:spcAft>
          <a:spcPct val="0"/>
        </a:spcAft>
        <a:buChar char="»"/>
        <a:defRPr sz="2000">
          <a:solidFill>
            <a:schemeClr val="tx1"/>
          </a:solidFill>
          <a:latin typeface="+mn-lt"/>
        </a:defRPr>
      </a:lvl8pPr>
      <a:lvl9pPr marL="3886103" indent="-228594"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B5D4F-EAEC-4974-A457-F74629051964}"/>
              </a:ext>
            </a:extLst>
          </p:cNvPr>
          <p:cNvSpPr>
            <a:spLocks noGrp="1"/>
          </p:cNvSpPr>
          <p:nvPr>
            <p:ph type="title"/>
          </p:nvPr>
        </p:nvSpPr>
        <p:spPr>
          <a:xfrm>
            <a:off x="5502441" y="1373447"/>
            <a:ext cx="6350891" cy="1031087"/>
          </a:xfrm>
        </p:spPr>
        <p:txBody>
          <a:bodyPr/>
          <a:lstStyle/>
          <a:p>
            <a:r>
              <a:rPr lang="en-US" sz="3600" b="1" dirty="0">
                <a:cs typeface="Arial" panose="020B0604020202020204" pitchFamily="34" charset="0"/>
              </a:rPr>
              <a:t>ACRP WebResource 21: Environmental Stewardship and Compliance Training for Airport Employees</a:t>
            </a:r>
            <a:endParaRPr lang="en-US" sz="3600" dirty="0">
              <a:latin typeface="DIN" panose="02000503040000020003" pitchFamily="2" charset="0"/>
            </a:endParaRPr>
          </a:p>
        </p:txBody>
      </p:sp>
      <p:sp>
        <p:nvSpPr>
          <p:cNvPr id="6" name="Text Placeholder 5">
            <a:extLst>
              <a:ext uri="{FF2B5EF4-FFF2-40B4-BE49-F238E27FC236}">
                <a16:creationId xmlns:a16="http://schemas.microsoft.com/office/drawing/2014/main" id="{40340C70-236B-41F5-BC61-7DB0CB93D05C}"/>
              </a:ext>
            </a:extLst>
          </p:cNvPr>
          <p:cNvSpPr>
            <a:spLocks noGrp="1"/>
          </p:cNvSpPr>
          <p:nvPr>
            <p:ph type="body" sz="quarter" idx="4294967295"/>
          </p:nvPr>
        </p:nvSpPr>
        <p:spPr>
          <a:xfrm>
            <a:off x="6392009" y="3129098"/>
            <a:ext cx="5461324" cy="645313"/>
          </a:xfrm>
        </p:spPr>
        <p:txBody>
          <a:bodyPr/>
          <a:lstStyle/>
          <a:p>
            <a:pPr algn="r"/>
            <a:r>
              <a:rPr lang="en-US" dirty="0">
                <a:solidFill>
                  <a:schemeClr val="accent6"/>
                </a:solidFill>
              </a:rPr>
              <a:t>Environmental 101 Training Course</a:t>
            </a:r>
          </a:p>
        </p:txBody>
      </p:sp>
    </p:spTree>
    <p:extLst>
      <p:ext uri="{BB962C8B-B14F-4D97-AF65-F5344CB8AC3E}">
        <p14:creationId xmlns:p14="http://schemas.microsoft.com/office/powerpoint/2010/main" val="42804335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lstStyle/>
          <a:p>
            <a:r>
              <a:rPr lang="en-US" dirty="0">
                <a:solidFill>
                  <a:schemeClr val="tx1"/>
                </a:solidFill>
              </a:rPr>
              <a:t>Airport Resiliency – Training Introduction</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a:xfrm>
            <a:off x="609599" y="1447800"/>
            <a:ext cx="11016344" cy="4572000"/>
          </a:xfrm>
        </p:spPr>
        <p:txBody>
          <a:bodyPr/>
          <a:lstStyle/>
          <a:p>
            <a:pPr marR="0" lvl="0">
              <a:lnSpc>
                <a:spcPct val="107000"/>
              </a:lnSpc>
              <a:spcBef>
                <a:spcPts val="0"/>
              </a:spcBef>
              <a:spcAft>
                <a:spcPts val="0"/>
              </a:spcAft>
            </a:pPr>
            <a:r>
              <a:rPr lang="en-US" sz="2000" dirty="0">
                <a:solidFill>
                  <a:schemeClr val="accent6"/>
                </a:solidFill>
                <a:effectLst/>
                <a:latin typeface="+mn-lt"/>
                <a:ea typeface="Calibri" panose="020F0502020204030204" pitchFamily="34" charset="0"/>
                <a:cs typeface="Times New Roman" panose="02020603050405020304" pitchFamily="18" charset="0"/>
              </a:rPr>
              <a:t>The Airport Resiliency course will provide basic information regarding resiliency and how airports can use resiliency practices to predict, manage, and prevent disruptive events.</a:t>
            </a:r>
          </a:p>
          <a:p>
            <a:pPr marR="0" lvl="0">
              <a:lnSpc>
                <a:spcPct val="107000"/>
              </a:lnSpc>
              <a:spcBef>
                <a:spcPts val="0"/>
              </a:spcBef>
              <a:spcAft>
                <a:spcPts val="0"/>
              </a:spcAft>
            </a:pPr>
            <a:endParaRPr lang="en-US" sz="2000" dirty="0">
              <a:solidFill>
                <a:schemeClr val="accent6"/>
              </a:solidFill>
              <a:effectLst/>
              <a:latin typeface="+mn-lt"/>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2000" dirty="0">
                <a:solidFill>
                  <a:schemeClr val="accent6"/>
                </a:solidFill>
                <a:effectLst/>
                <a:latin typeface="+mn-lt"/>
                <a:ea typeface="Calibri" panose="020F0502020204030204" pitchFamily="34" charset="0"/>
                <a:cs typeface="Times New Roman" panose="02020603050405020304" pitchFamily="18" charset="0"/>
              </a:rPr>
              <a:t>Resiliency will be discussed in terms of climate change, with the understanding that resiliency at airports can encompass a wide variety of topics.</a:t>
            </a:r>
          </a:p>
          <a:p>
            <a:pPr marR="0" lvl="0">
              <a:lnSpc>
                <a:spcPct val="107000"/>
              </a:lnSpc>
              <a:spcBef>
                <a:spcPts val="0"/>
              </a:spcBef>
              <a:spcAft>
                <a:spcPts val="0"/>
              </a:spcAft>
            </a:pPr>
            <a:r>
              <a:rPr lang="en-US" sz="2000" dirty="0">
                <a:solidFill>
                  <a:schemeClr val="accent6"/>
                </a:solidFill>
                <a:effectLst/>
                <a:latin typeface="+mn-lt"/>
                <a:ea typeface="Calibri" panose="020F0502020204030204" pitchFamily="34" charset="0"/>
                <a:cs typeface="Times New Roman" panose="02020603050405020304" pitchFamily="18" charset="0"/>
              </a:rPr>
              <a:t> </a:t>
            </a:r>
          </a:p>
          <a:p>
            <a:pPr marR="0" lvl="0">
              <a:lnSpc>
                <a:spcPct val="107000"/>
              </a:lnSpc>
              <a:spcBef>
                <a:spcPts val="0"/>
              </a:spcBef>
              <a:spcAft>
                <a:spcPts val="0"/>
              </a:spcAft>
            </a:pPr>
            <a:r>
              <a:rPr lang="en-US" sz="2000" dirty="0">
                <a:solidFill>
                  <a:schemeClr val="accent6"/>
                </a:solidFill>
                <a:effectLst/>
                <a:latin typeface="+mn-lt"/>
                <a:ea typeface="Calibri" panose="020F0502020204030204" pitchFamily="34" charset="0"/>
                <a:cs typeface="Times New Roman" panose="02020603050405020304" pitchFamily="18" charset="0"/>
              </a:rPr>
              <a:t>In the Airport Resiliency course, participants will:</a:t>
            </a:r>
          </a:p>
          <a:p>
            <a:pPr marL="342900" marR="0" lvl="0" indent="-342900">
              <a:lnSpc>
                <a:spcPct val="107000"/>
              </a:lnSpc>
              <a:spcBef>
                <a:spcPts val="0"/>
              </a:spcBef>
              <a:spcAft>
                <a:spcPts val="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Gain a basic understanding of airport resiliency</a:t>
            </a:r>
          </a:p>
          <a:p>
            <a:pPr marL="342900" marR="0" lvl="0" indent="-342900">
              <a:lnSpc>
                <a:spcPct val="107000"/>
              </a:lnSpc>
              <a:spcBef>
                <a:spcPts val="0"/>
              </a:spcBef>
              <a:spcAft>
                <a:spcPts val="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Become knowledgeable about climate adaptation within the aviation context</a:t>
            </a:r>
          </a:p>
          <a:p>
            <a:pPr marL="342900" marR="0" lvl="0" indent="-342900">
              <a:lnSpc>
                <a:spcPct val="107000"/>
              </a:lnSpc>
              <a:spcBef>
                <a:spcPts val="0"/>
              </a:spcBef>
              <a:spcAft>
                <a:spcPts val="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Develop an awareness of steps that could be undertaken to minimize extended disruptions</a:t>
            </a:r>
            <a:endParaRPr lang="en-US" sz="2000" dirty="0">
              <a:solidFill>
                <a:schemeClr val="accent6"/>
              </a:solidFill>
            </a:endParaRPr>
          </a:p>
        </p:txBody>
      </p:sp>
      <p:sp>
        <p:nvSpPr>
          <p:cNvPr id="2" name="Rectangle 1">
            <a:extLst>
              <a:ext uri="{FF2B5EF4-FFF2-40B4-BE49-F238E27FC236}">
                <a16:creationId xmlns:a16="http://schemas.microsoft.com/office/drawing/2014/main" id="{77B65C11-2437-CCB3-4E01-72B3A67A1AD2}"/>
              </a:ext>
            </a:extLst>
          </p:cNvPr>
          <p:cNvSpPr/>
          <p:nvPr/>
        </p:nvSpPr>
        <p:spPr bwMode="auto">
          <a:xfrm>
            <a:off x="462708" y="6114361"/>
            <a:ext cx="2644049" cy="64999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a:endParaRPr>
          </a:p>
        </p:txBody>
      </p:sp>
    </p:spTree>
    <p:extLst>
      <p:ext uri="{BB962C8B-B14F-4D97-AF65-F5344CB8AC3E}">
        <p14:creationId xmlns:p14="http://schemas.microsoft.com/office/powerpoint/2010/main" val="1769456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lstStyle/>
          <a:p>
            <a:r>
              <a:rPr lang="en-US" dirty="0">
                <a:solidFill>
                  <a:schemeClr val="tx1"/>
                </a:solidFill>
              </a:rPr>
              <a:t>Airport Resiliency – Why is it Important?</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a:xfrm>
            <a:off x="609600" y="1447800"/>
            <a:ext cx="7177874" cy="4420437"/>
          </a:xfrm>
        </p:spPr>
        <p:txBody>
          <a:bodyPr/>
          <a:lstStyle/>
          <a:p>
            <a:pPr marR="0" lvl="0">
              <a:lnSpc>
                <a:spcPct val="107000"/>
              </a:lnSpc>
              <a:spcBef>
                <a:spcPts val="0"/>
              </a:spcBef>
              <a:spcAft>
                <a:spcPts val="600"/>
              </a:spcAft>
            </a:pPr>
            <a:r>
              <a:rPr lang="en-US" sz="2000" dirty="0">
                <a:solidFill>
                  <a:schemeClr val="accent6"/>
                </a:solidFill>
                <a:effectLst/>
                <a:latin typeface="+mn-lt"/>
                <a:ea typeface="Calibri" panose="020F0502020204030204" pitchFamily="34" charset="0"/>
                <a:cs typeface="Times New Roman" panose="02020603050405020304" pitchFamily="18" charset="0"/>
              </a:rPr>
              <a:t>Resiliency is the ability to adapt to changing conditions as well as withstand and rapidly recover from disruptions due to emergencies.</a:t>
            </a:r>
          </a:p>
          <a:p>
            <a:pPr marL="342900" marR="0" lvl="0" indent="-342900">
              <a:lnSpc>
                <a:spcPct val="107000"/>
              </a:lnSpc>
              <a:spcBef>
                <a:spcPts val="0"/>
              </a:spcBef>
              <a:spcAft>
                <a:spcPts val="60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Organizations use business continuity plans and procedures to keep operating during disruptive events</a:t>
            </a:r>
          </a:p>
          <a:p>
            <a:pPr marL="342900" marR="0" lvl="0" indent="-342900">
              <a:lnSpc>
                <a:spcPct val="107000"/>
              </a:lnSpc>
              <a:spcBef>
                <a:spcPts val="0"/>
              </a:spcBef>
              <a:spcAft>
                <a:spcPts val="60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A resilient organization continuously anticipates changing conditions and disruptions and adjusts to them</a:t>
            </a:r>
          </a:p>
          <a:p>
            <a:pPr marL="342900" marR="0" lvl="0" indent="-342900">
              <a:lnSpc>
                <a:spcPct val="107000"/>
              </a:lnSpc>
              <a:spcBef>
                <a:spcPts val="0"/>
              </a:spcBef>
              <a:spcAft>
                <a:spcPts val="60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This approach is summarized as prevention, protection, mitigation, response and recovery</a:t>
            </a:r>
          </a:p>
          <a:p>
            <a:pPr marL="342900" marR="0" lvl="0" indent="-342900">
              <a:lnSpc>
                <a:spcPct val="107000"/>
              </a:lnSpc>
              <a:spcBef>
                <a:spcPts val="0"/>
              </a:spcBef>
              <a:spcAft>
                <a:spcPts val="600"/>
              </a:spcAft>
              <a:buFont typeface="Arial" panose="020B0604020202020204" pitchFamily="34" charset="0"/>
              <a:buChar char="•"/>
            </a:pPr>
            <a:r>
              <a:rPr lang="en-US" sz="2000" dirty="0">
                <a:solidFill>
                  <a:schemeClr val="accent6"/>
                </a:solidFill>
                <a:latin typeface="+mn-lt"/>
              </a:rPr>
              <a:t>Airports need to consider addressing airport resiliency for uninterrupted operations</a:t>
            </a:r>
          </a:p>
        </p:txBody>
      </p:sp>
      <p:sp>
        <p:nvSpPr>
          <p:cNvPr id="3" name="Speech Bubble: Rectangle 2">
            <a:extLst>
              <a:ext uri="{FF2B5EF4-FFF2-40B4-BE49-F238E27FC236}">
                <a16:creationId xmlns:a16="http://schemas.microsoft.com/office/drawing/2014/main" id="{2811B7BF-4B8F-E149-0CDF-BAB4CD976190}"/>
              </a:ext>
            </a:extLst>
          </p:cNvPr>
          <p:cNvSpPr/>
          <p:nvPr/>
        </p:nvSpPr>
        <p:spPr bwMode="auto">
          <a:xfrm>
            <a:off x="8210939" y="1694353"/>
            <a:ext cx="3981061" cy="1664309"/>
          </a:xfrm>
          <a:prstGeom prst="wedgeRectCallout">
            <a:avLst>
              <a:gd name="adj1" fmla="val -57087"/>
              <a:gd name="adj2" fmla="val -21611"/>
            </a:avLst>
          </a:prstGeom>
          <a:solidFill>
            <a:srgbClr val="626262"/>
          </a:solidFill>
          <a:ln w="9525" cap="flat" cmpd="sng" algn="ctr">
            <a:no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274320" tIns="45720" rIns="274320" bIns="45720" numCol="1" rtlCol="0" anchor="ctr" anchorCtr="0" compatLnSpc="1">
            <a:prstTxWarp prst="textNoShape">
              <a:avLst/>
            </a:prstTxWarp>
            <a:normAutofit/>
          </a:bodyPr>
          <a:lstStyle/>
          <a:p>
            <a:pPr eaLnBrk="0" hangingPunct="0"/>
            <a:r>
              <a:rPr lang="en-US" sz="2000" dirty="0">
                <a:latin typeface="Calibri" panose="020F0502020204030204" pitchFamily="34" charset="0"/>
                <a:ea typeface="Calibri" panose="020F0502020204030204" pitchFamily="34" charset="0"/>
                <a:cs typeface="Times New Roman" panose="02020603050405020304" pitchFamily="18" charset="0"/>
              </a:rPr>
              <a:t>Consider establishing an airport resiliency team and/or an airport resiliency plan to adequately assess and create action plans following events.</a:t>
            </a:r>
          </a:p>
        </p:txBody>
      </p:sp>
      <p:sp>
        <p:nvSpPr>
          <p:cNvPr id="2" name="Rectangle 1">
            <a:extLst>
              <a:ext uri="{FF2B5EF4-FFF2-40B4-BE49-F238E27FC236}">
                <a16:creationId xmlns:a16="http://schemas.microsoft.com/office/drawing/2014/main" id="{4CCBF130-EE5D-910C-5877-34B009C42FB7}"/>
              </a:ext>
            </a:extLst>
          </p:cNvPr>
          <p:cNvSpPr/>
          <p:nvPr/>
        </p:nvSpPr>
        <p:spPr bwMode="auto">
          <a:xfrm>
            <a:off x="462708" y="6114361"/>
            <a:ext cx="2644049" cy="64999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a:endParaRPr>
          </a:p>
        </p:txBody>
      </p:sp>
    </p:spTree>
    <p:extLst>
      <p:ext uri="{BB962C8B-B14F-4D97-AF65-F5344CB8AC3E}">
        <p14:creationId xmlns:p14="http://schemas.microsoft.com/office/powerpoint/2010/main" val="3903325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lstStyle/>
          <a:p>
            <a:r>
              <a:rPr lang="en-US" dirty="0">
                <a:solidFill>
                  <a:schemeClr val="tx1"/>
                </a:solidFill>
              </a:rPr>
              <a:t>Airport Sustainability – Training Introduction</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a:xfrm>
            <a:off x="609599" y="1447800"/>
            <a:ext cx="7088155" cy="4572000"/>
          </a:xfrm>
        </p:spPr>
        <p:txBody>
          <a:bodyPr/>
          <a:lstStyle/>
          <a:p>
            <a:pPr marR="0" lvl="0">
              <a:lnSpc>
                <a:spcPct val="107000"/>
              </a:lnSpc>
              <a:spcBef>
                <a:spcPts val="0"/>
              </a:spcBef>
              <a:spcAft>
                <a:spcPts val="0"/>
              </a:spcAft>
            </a:pPr>
            <a:r>
              <a:rPr lang="en-US" sz="2000" dirty="0">
                <a:solidFill>
                  <a:schemeClr val="accent6"/>
                </a:solidFill>
                <a:effectLst/>
                <a:latin typeface="+mn-lt"/>
                <a:ea typeface="Calibri" panose="020F0502020204030204" pitchFamily="34" charset="0"/>
                <a:cs typeface="Times New Roman" panose="02020603050405020304" pitchFamily="18" charset="0"/>
              </a:rPr>
              <a:t>The Airport Sustainability course will provide basic information regarding sustainability and how it can be applied at airports. It will present general concepts, examples and benefits, and resources available to aid airports in developing and maintaining sustainability programs.</a:t>
            </a:r>
          </a:p>
          <a:p>
            <a:pPr marR="0" lvl="0">
              <a:lnSpc>
                <a:spcPct val="107000"/>
              </a:lnSpc>
              <a:spcBef>
                <a:spcPts val="0"/>
              </a:spcBef>
              <a:spcAft>
                <a:spcPts val="0"/>
              </a:spcAft>
            </a:pPr>
            <a:endParaRPr lang="en-US" sz="2000" dirty="0">
              <a:solidFill>
                <a:schemeClr val="accent6"/>
              </a:solidFill>
              <a:effectLst/>
              <a:latin typeface="+mn-lt"/>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2000" dirty="0">
                <a:solidFill>
                  <a:schemeClr val="accent6"/>
                </a:solidFill>
                <a:effectLst/>
                <a:latin typeface="+mn-lt"/>
                <a:ea typeface="Calibri" panose="020F0502020204030204" pitchFamily="34" charset="0"/>
                <a:cs typeface="Times New Roman" panose="02020603050405020304" pitchFamily="18" charset="0"/>
              </a:rPr>
              <a:t>In the Airport Sustainability course, participants will:</a:t>
            </a:r>
          </a:p>
          <a:p>
            <a:pPr marL="342900" marR="0" lvl="0" indent="-342900">
              <a:lnSpc>
                <a:spcPct val="107000"/>
              </a:lnSpc>
              <a:spcBef>
                <a:spcPts val="0"/>
              </a:spcBef>
              <a:spcAft>
                <a:spcPts val="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Gain a basic understanding of sustainability in the context of airports</a:t>
            </a:r>
          </a:p>
          <a:p>
            <a:pPr marL="342900" marR="0" lvl="0" indent="-342900">
              <a:lnSpc>
                <a:spcPct val="107000"/>
              </a:lnSpc>
              <a:spcBef>
                <a:spcPts val="0"/>
              </a:spcBef>
              <a:spcAft>
                <a:spcPts val="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Become familiar with available airport sustainability resources</a:t>
            </a:r>
          </a:p>
          <a:p>
            <a:pPr marL="342900" marR="0" lvl="0" indent="-342900">
              <a:lnSpc>
                <a:spcPct val="107000"/>
              </a:lnSpc>
              <a:spcBef>
                <a:spcPts val="0"/>
              </a:spcBef>
              <a:spcAft>
                <a:spcPts val="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Gain awareness of steps that can be undertaken to develop and maintain sustainability programs </a:t>
            </a:r>
          </a:p>
        </p:txBody>
      </p:sp>
      <p:pic>
        <p:nvPicPr>
          <p:cNvPr id="2" name="Picture 1" descr="A solar panels in a field">
            <a:extLst>
              <a:ext uri="{FF2B5EF4-FFF2-40B4-BE49-F238E27FC236}">
                <a16:creationId xmlns:a16="http://schemas.microsoft.com/office/drawing/2014/main" id="{E0E0DA5D-9B97-1DFF-B2C7-108C794A8AE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869"/>
          <a:stretch/>
        </p:blipFill>
        <p:spPr>
          <a:xfrm>
            <a:off x="7890727" y="1447800"/>
            <a:ext cx="4301273" cy="3144297"/>
          </a:xfrm>
          <a:prstGeom prst="rect">
            <a:avLst/>
          </a:prstGeom>
        </p:spPr>
      </p:pic>
      <p:sp>
        <p:nvSpPr>
          <p:cNvPr id="3" name="Rectangle 2">
            <a:extLst>
              <a:ext uri="{FF2B5EF4-FFF2-40B4-BE49-F238E27FC236}">
                <a16:creationId xmlns:a16="http://schemas.microsoft.com/office/drawing/2014/main" id="{C269F21D-F604-D29F-A510-47D760B2F0A0}"/>
              </a:ext>
            </a:extLst>
          </p:cNvPr>
          <p:cNvSpPr/>
          <p:nvPr/>
        </p:nvSpPr>
        <p:spPr bwMode="auto">
          <a:xfrm>
            <a:off x="462708" y="6114361"/>
            <a:ext cx="2644049" cy="64999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a:endParaRPr>
          </a:p>
        </p:txBody>
      </p:sp>
      <p:sp>
        <p:nvSpPr>
          <p:cNvPr id="4" name="TextBox 3">
            <a:extLst>
              <a:ext uri="{FF2B5EF4-FFF2-40B4-BE49-F238E27FC236}">
                <a16:creationId xmlns:a16="http://schemas.microsoft.com/office/drawing/2014/main" id="{4CDA19E7-FD1B-362D-E312-926798AEED30}"/>
              </a:ext>
            </a:extLst>
          </p:cNvPr>
          <p:cNvSpPr txBox="1"/>
          <p:nvPr/>
        </p:nvSpPr>
        <p:spPr>
          <a:xfrm>
            <a:off x="7758366" y="4665320"/>
            <a:ext cx="2282997" cy="615553"/>
          </a:xfrm>
          <a:prstGeom prst="rect">
            <a:avLst/>
          </a:prstGeom>
          <a:noFill/>
        </p:spPr>
        <p:txBody>
          <a:bodyPr wrap="none" rtlCol="0">
            <a:spAutoFit/>
          </a:bodyPr>
          <a:lstStyle/>
          <a:p>
            <a:r>
              <a:rPr lang="en-US" sz="1000" kern="100" dirty="0">
                <a:solidFill>
                  <a:schemeClr val="accent6"/>
                </a:solidFill>
                <a:effectLst/>
                <a:ea typeface="Calibri" panose="020F0502020204030204" pitchFamily="34" charset="0"/>
                <a:cs typeface="Times" panose="02020603050405020304" pitchFamily="18" charset="0"/>
              </a:rPr>
              <a:t>Photo credit: iStock/Getty Images/</a:t>
            </a:r>
            <a:r>
              <a:rPr lang="en-US" sz="1000" kern="100" dirty="0" err="1">
                <a:solidFill>
                  <a:schemeClr val="accent6"/>
                </a:solidFill>
                <a:effectLst/>
                <a:ea typeface="Calibri" panose="020F0502020204030204" pitchFamily="34" charset="0"/>
                <a:cs typeface="Times" panose="02020603050405020304" pitchFamily="18" charset="0"/>
              </a:rPr>
              <a:t>pidjoe</a:t>
            </a:r>
            <a:endParaRPr lang="en-US" sz="1000" kern="100" dirty="0">
              <a:solidFill>
                <a:schemeClr val="accent6"/>
              </a:solidFill>
              <a:effectLst/>
              <a:ea typeface="Calibri" panose="020F0502020204030204" pitchFamily="34" charset="0"/>
              <a:cs typeface="Times" panose="02020603050405020304" pitchFamily="18" charset="0"/>
            </a:endParaRPr>
          </a:p>
          <a:p>
            <a:endParaRPr lang="en-US" dirty="0"/>
          </a:p>
        </p:txBody>
      </p:sp>
    </p:spTree>
    <p:extLst>
      <p:ext uri="{BB962C8B-B14F-4D97-AF65-F5344CB8AC3E}">
        <p14:creationId xmlns:p14="http://schemas.microsoft.com/office/powerpoint/2010/main" val="7255496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lstStyle/>
          <a:p>
            <a:r>
              <a:rPr lang="en-US" dirty="0">
                <a:solidFill>
                  <a:schemeClr val="tx1"/>
                </a:solidFill>
              </a:rPr>
              <a:t>Airport Sustainability – Why is it Important?</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a:xfrm>
            <a:off x="609599" y="1447800"/>
            <a:ext cx="9168883" cy="4551066"/>
          </a:xfrm>
        </p:spPr>
        <p:txBody>
          <a:bodyPr/>
          <a:lstStyle/>
          <a:p>
            <a:pPr marR="0" lvl="0">
              <a:lnSpc>
                <a:spcPct val="107000"/>
              </a:lnSpc>
              <a:spcBef>
                <a:spcPts val="0"/>
              </a:spcBef>
              <a:spcAft>
                <a:spcPts val="0"/>
              </a:spcAft>
            </a:pPr>
            <a:r>
              <a:rPr lang="en-US" sz="1800" dirty="0">
                <a:solidFill>
                  <a:schemeClr val="accent6"/>
                </a:solidFill>
                <a:effectLst/>
                <a:latin typeface="+mn-lt"/>
                <a:ea typeface="Calibri" panose="020F0502020204030204" pitchFamily="34" charset="0"/>
                <a:cs typeface="Times New Roman" panose="02020603050405020304" pitchFamily="18" charset="0"/>
              </a:rPr>
              <a:t>The U.N. has defined sustainability </a:t>
            </a:r>
            <a:r>
              <a:rPr lang="en-US" sz="1800" dirty="0">
                <a:solidFill>
                  <a:schemeClr val="accent6"/>
                </a:solidFill>
                <a:latin typeface="+mn-lt"/>
                <a:ea typeface="Calibri" panose="020F0502020204030204" pitchFamily="34" charset="0"/>
                <a:cs typeface="Times New Roman" panose="02020603050405020304" pitchFamily="18" charset="0"/>
              </a:rPr>
              <a:t>as “</a:t>
            </a:r>
            <a:r>
              <a:rPr lang="en-US" sz="1800" dirty="0">
                <a:solidFill>
                  <a:schemeClr val="accent6"/>
                </a:solidFill>
                <a:effectLst/>
                <a:latin typeface="+mn-lt"/>
                <a:ea typeface="Calibri" panose="020F0502020204030204" pitchFamily="34" charset="0"/>
                <a:cs typeface="Times New Roman" panose="02020603050405020304" pitchFamily="18" charset="0"/>
              </a:rPr>
              <a:t>meeting the needs of the present without compromising the ability of future generations to meet their own needs.”</a:t>
            </a:r>
          </a:p>
          <a:p>
            <a:pPr marR="0" lvl="0">
              <a:lnSpc>
                <a:spcPct val="107000"/>
              </a:lnSpc>
              <a:spcBef>
                <a:spcPts val="0"/>
              </a:spcBef>
              <a:spcAft>
                <a:spcPts val="0"/>
              </a:spcAft>
            </a:pPr>
            <a:endParaRPr lang="en-US" sz="1800" dirty="0">
              <a:solidFill>
                <a:schemeClr val="accent6"/>
              </a:solidFill>
              <a:effectLst/>
              <a:latin typeface="+mn-lt"/>
              <a:ea typeface="Calibri" panose="020F0502020204030204" pitchFamily="34" charset="0"/>
              <a:cs typeface="Times New Roman" panose="02020603050405020304" pitchFamily="18" charset="0"/>
            </a:endParaRPr>
          </a:p>
          <a:p>
            <a:pPr marR="0" lvl="0">
              <a:lnSpc>
                <a:spcPct val="107000"/>
              </a:lnSpc>
              <a:spcBef>
                <a:spcPts val="0"/>
              </a:spcBef>
              <a:spcAft>
                <a:spcPts val="600"/>
              </a:spcAft>
            </a:pPr>
            <a:r>
              <a:rPr lang="en-US" sz="1800" dirty="0">
                <a:solidFill>
                  <a:schemeClr val="accent6"/>
                </a:solidFill>
                <a:effectLst/>
                <a:latin typeface="+mn-lt"/>
                <a:ea typeface="Calibri" panose="020F0502020204030204" pitchFamily="34" charset="0"/>
                <a:cs typeface="Times New Roman" panose="02020603050405020304" pitchFamily="18" charset="0"/>
              </a:rPr>
              <a:t>Sustainability promotes a holistic and balanced approach to managing organizations. The aviation industry recognizes numerous benefits of sustainability, including:</a:t>
            </a:r>
          </a:p>
          <a:p>
            <a:pPr marL="342900" indent="-342900">
              <a:spcAft>
                <a:spcPts val="600"/>
              </a:spcAft>
              <a:buFont typeface="Arial" panose="020B0604020202020204" pitchFamily="34" charset="0"/>
              <a:buChar char="•"/>
            </a:pPr>
            <a:r>
              <a:rPr lang="en-US" sz="1800" dirty="0">
                <a:solidFill>
                  <a:schemeClr val="accent6"/>
                </a:solidFill>
                <a:latin typeface="+mn-lt"/>
              </a:rPr>
              <a:t>Promotes innovative practices</a:t>
            </a:r>
          </a:p>
          <a:p>
            <a:pPr marL="342900" indent="-342900">
              <a:spcAft>
                <a:spcPts val="600"/>
              </a:spcAft>
              <a:buFont typeface="Arial" panose="020B0604020202020204" pitchFamily="34" charset="0"/>
              <a:buChar char="•"/>
            </a:pPr>
            <a:r>
              <a:rPr lang="en-US" sz="1800" dirty="0">
                <a:solidFill>
                  <a:schemeClr val="accent6"/>
                </a:solidFill>
                <a:latin typeface="+mn-lt"/>
              </a:rPr>
              <a:t>Reduces operational and reputational risk</a:t>
            </a:r>
          </a:p>
          <a:p>
            <a:pPr marL="342900" indent="-342900">
              <a:spcAft>
                <a:spcPts val="600"/>
              </a:spcAft>
              <a:buFont typeface="Arial" panose="020B0604020202020204" pitchFamily="34" charset="0"/>
              <a:buChar char="•"/>
            </a:pPr>
            <a:r>
              <a:rPr lang="en-US" sz="1800" dirty="0">
                <a:solidFill>
                  <a:schemeClr val="accent6"/>
                </a:solidFill>
                <a:latin typeface="+mn-lt"/>
              </a:rPr>
              <a:t>Enhances organizational and infrastructure resiliency</a:t>
            </a:r>
          </a:p>
          <a:p>
            <a:pPr marL="342900" indent="-342900">
              <a:spcAft>
                <a:spcPts val="600"/>
              </a:spcAft>
              <a:buFont typeface="Arial" panose="020B0604020202020204" pitchFamily="34" charset="0"/>
              <a:buChar char="•"/>
            </a:pPr>
            <a:r>
              <a:rPr lang="en-US" sz="1800" dirty="0">
                <a:solidFill>
                  <a:schemeClr val="accent6"/>
                </a:solidFill>
                <a:latin typeface="+mn-lt"/>
              </a:rPr>
              <a:t>Improves asset utilization</a:t>
            </a:r>
          </a:p>
          <a:p>
            <a:pPr marL="342900" indent="-342900">
              <a:spcAft>
                <a:spcPts val="600"/>
              </a:spcAft>
              <a:buFont typeface="Arial" panose="020B0604020202020204" pitchFamily="34" charset="0"/>
              <a:buChar char="•"/>
            </a:pPr>
            <a:r>
              <a:rPr lang="en-US" sz="1800" dirty="0">
                <a:solidFill>
                  <a:schemeClr val="accent6"/>
                </a:solidFill>
                <a:latin typeface="+mn-lt"/>
              </a:rPr>
              <a:t>Supports cost efficiencies</a:t>
            </a:r>
          </a:p>
          <a:p>
            <a:pPr marL="342900" indent="-342900">
              <a:spcAft>
                <a:spcPts val="600"/>
              </a:spcAft>
              <a:buFont typeface="Arial" panose="020B0604020202020204" pitchFamily="34" charset="0"/>
              <a:buChar char="•"/>
            </a:pPr>
            <a:r>
              <a:rPr lang="en-US" sz="1800" dirty="0">
                <a:solidFill>
                  <a:schemeClr val="accent6"/>
                </a:solidFill>
                <a:latin typeface="+mn-lt"/>
              </a:rPr>
              <a:t>Strengthens stakeholder relationships</a:t>
            </a:r>
          </a:p>
          <a:p>
            <a:pPr marL="342900" indent="-342900">
              <a:spcAft>
                <a:spcPts val="600"/>
              </a:spcAft>
              <a:buFont typeface="Arial" panose="020B0604020202020204" pitchFamily="34" charset="0"/>
              <a:buChar char="•"/>
            </a:pPr>
            <a:r>
              <a:rPr lang="en-US" sz="1800" dirty="0">
                <a:solidFill>
                  <a:schemeClr val="accent6"/>
                </a:solidFill>
                <a:latin typeface="+mn-lt"/>
              </a:rPr>
              <a:t>Increases transparency</a:t>
            </a:r>
          </a:p>
          <a:p>
            <a:pPr marR="0" lvl="0">
              <a:lnSpc>
                <a:spcPct val="107000"/>
              </a:lnSpc>
              <a:spcBef>
                <a:spcPts val="0"/>
              </a:spcBef>
              <a:spcAft>
                <a:spcPts val="600"/>
              </a:spcAft>
            </a:pPr>
            <a:endParaRPr lang="en-US" sz="1800" dirty="0">
              <a:solidFill>
                <a:schemeClr val="accent6"/>
              </a:solidFill>
              <a:effectLst/>
              <a:latin typeface="+mn-lt"/>
              <a:ea typeface="Calibri" panose="020F0502020204030204" pitchFamily="34" charset="0"/>
              <a:cs typeface="Times New Roman" panose="02020603050405020304" pitchFamily="18" charset="0"/>
            </a:endParaRPr>
          </a:p>
        </p:txBody>
      </p:sp>
      <p:sp>
        <p:nvSpPr>
          <p:cNvPr id="3" name="Speech Bubble: Rectangle 2">
            <a:extLst>
              <a:ext uri="{FF2B5EF4-FFF2-40B4-BE49-F238E27FC236}">
                <a16:creationId xmlns:a16="http://schemas.microsoft.com/office/drawing/2014/main" id="{2811B7BF-4B8F-E149-0CDF-BAB4CD976190}"/>
              </a:ext>
            </a:extLst>
          </p:cNvPr>
          <p:cNvSpPr/>
          <p:nvPr/>
        </p:nvSpPr>
        <p:spPr bwMode="auto">
          <a:xfrm>
            <a:off x="8677469" y="3429000"/>
            <a:ext cx="3514531" cy="1170992"/>
          </a:xfrm>
          <a:prstGeom prst="wedgeRectCallout">
            <a:avLst>
              <a:gd name="adj1" fmla="val -56582"/>
              <a:gd name="adj2" fmla="val -21610"/>
            </a:avLst>
          </a:prstGeom>
          <a:solidFill>
            <a:srgbClr val="626262"/>
          </a:solidFill>
          <a:ln w="9525" cap="flat" cmpd="sng" algn="ctr">
            <a:no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274320" tIns="45720" rIns="274320" bIns="45720" numCol="1" rtlCol="0" anchor="ctr" anchorCtr="0" compatLnSpc="1">
            <a:prstTxWarp prst="textNoShape">
              <a:avLst/>
            </a:prstTxWarp>
            <a:normAutofit/>
          </a:bodyPr>
          <a:lstStyle/>
          <a:p>
            <a:pPr eaLnBrk="0" hangingPunct="0"/>
            <a:r>
              <a:rPr lang="en-US" sz="2000" dirty="0">
                <a:latin typeface="Calibri" panose="020F0502020204030204" pitchFamily="34" charset="0"/>
                <a:ea typeface="Calibri" panose="020F0502020204030204" pitchFamily="34" charset="0"/>
                <a:cs typeface="Times New Roman" panose="02020603050405020304" pitchFamily="18" charset="0"/>
              </a:rPr>
              <a:t>Sustainability is scalable and applicable to airports of all sizes in all regions.</a:t>
            </a:r>
          </a:p>
        </p:txBody>
      </p:sp>
      <p:sp>
        <p:nvSpPr>
          <p:cNvPr id="2" name="Rectangle 1">
            <a:extLst>
              <a:ext uri="{FF2B5EF4-FFF2-40B4-BE49-F238E27FC236}">
                <a16:creationId xmlns:a16="http://schemas.microsoft.com/office/drawing/2014/main" id="{3EB7FD4C-0E3A-C4A4-BFC8-D6CFF9A80150}"/>
              </a:ext>
            </a:extLst>
          </p:cNvPr>
          <p:cNvSpPr/>
          <p:nvPr/>
        </p:nvSpPr>
        <p:spPr bwMode="auto">
          <a:xfrm>
            <a:off x="462708" y="6114361"/>
            <a:ext cx="2644049" cy="64999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a:endParaRPr>
          </a:p>
        </p:txBody>
      </p:sp>
      <p:sp>
        <p:nvSpPr>
          <p:cNvPr id="7" name="TextBox 6">
            <a:extLst>
              <a:ext uri="{FF2B5EF4-FFF2-40B4-BE49-F238E27FC236}">
                <a16:creationId xmlns:a16="http://schemas.microsoft.com/office/drawing/2014/main" id="{3803A968-C215-19BF-D93A-ADF23E8E9978}"/>
              </a:ext>
            </a:extLst>
          </p:cNvPr>
          <p:cNvSpPr txBox="1"/>
          <p:nvPr/>
        </p:nvSpPr>
        <p:spPr>
          <a:xfrm>
            <a:off x="5905099" y="5598756"/>
            <a:ext cx="6112042" cy="400110"/>
          </a:xfrm>
          <a:prstGeom prst="rect">
            <a:avLst/>
          </a:prstGeom>
          <a:noFill/>
        </p:spPr>
        <p:txBody>
          <a:bodyPr wrap="square">
            <a:spAutoFit/>
          </a:bodyPr>
          <a:lstStyle/>
          <a:p>
            <a:r>
              <a:rPr kumimoji="0" lang="en-US" sz="1000" b="0" i="0" u="none" strike="noStrike" kern="1200" cap="none" spc="0" normalizeH="0" baseline="0" noProof="0" dirty="0">
                <a:ln>
                  <a:noFill/>
                </a:ln>
                <a:solidFill>
                  <a:srgbClr val="47391D"/>
                </a:solidFill>
                <a:effectLst/>
                <a:uLnTx/>
                <a:uFillTx/>
                <a:latin typeface="Times" pitchFamily="18" charset="0"/>
                <a:ea typeface="+mn-ea"/>
                <a:cs typeface="Times" panose="02020603050405020304" pitchFamily="18" charset="0"/>
              </a:rPr>
              <a:t>Source: United Nations (U.N.) Brundtland Commission. 1987. </a:t>
            </a:r>
            <a:r>
              <a:rPr kumimoji="0" lang="en-US" sz="1000" b="0" i="1" u="none" strike="noStrike" kern="1200" cap="none" spc="0" normalizeH="0" baseline="0" noProof="0" dirty="0">
                <a:ln>
                  <a:noFill/>
                </a:ln>
                <a:solidFill>
                  <a:srgbClr val="47391D"/>
                </a:solidFill>
                <a:effectLst/>
                <a:uLnTx/>
                <a:uFillTx/>
                <a:latin typeface="Times" pitchFamily="18" charset="0"/>
                <a:ea typeface="+mn-ea"/>
                <a:cs typeface="Times" panose="02020603050405020304" pitchFamily="18" charset="0"/>
              </a:rPr>
              <a:t>Report of the World Commission on Environment and Development: Our Common Future</a:t>
            </a:r>
            <a:endParaRPr lang="en-US" dirty="0"/>
          </a:p>
        </p:txBody>
      </p:sp>
    </p:spTree>
    <p:extLst>
      <p:ext uri="{BB962C8B-B14F-4D97-AF65-F5344CB8AC3E}">
        <p14:creationId xmlns:p14="http://schemas.microsoft.com/office/powerpoint/2010/main" val="518530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lstStyle/>
          <a:p>
            <a:r>
              <a:rPr lang="en-US" dirty="0">
                <a:solidFill>
                  <a:schemeClr val="tx1"/>
                </a:solidFill>
              </a:rPr>
              <a:t>Aviation Noise – Training Introduction</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a:xfrm>
            <a:off x="609599" y="1447800"/>
            <a:ext cx="6009315" cy="4572000"/>
          </a:xfrm>
        </p:spPr>
        <p:txBody>
          <a:bodyPr/>
          <a:lstStyle/>
          <a:p>
            <a:pPr marL="0" marR="0">
              <a:lnSpc>
                <a:spcPct val="107000"/>
              </a:lnSpc>
              <a:spcBef>
                <a:spcPts val="0"/>
              </a:spcBef>
              <a:spcAft>
                <a:spcPts val="800"/>
              </a:spcAft>
            </a:pPr>
            <a:r>
              <a:rPr lang="en-US" sz="2000" dirty="0">
                <a:solidFill>
                  <a:schemeClr val="accent6"/>
                </a:solidFill>
                <a:effectLst/>
                <a:latin typeface="+mn-lt"/>
                <a:ea typeface="Calibri" panose="020F0502020204030204" pitchFamily="34" charset="0"/>
                <a:cs typeface="Times New Roman" panose="02020603050405020304" pitchFamily="18" charset="0"/>
              </a:rPr>
              <a:t>The Aviation Noise course will provide a high-level overview of noise impacts and regulations and how they apply to aviation.</a:t>
            </a:r>
          </a:p>
          <a:p>
            <a:pPr marL="0" marR="0">
              <a:lnSpc>
                <a:spcPct val="107000"/>
              </a:lnSpc>
              <a:spcBef>
                <a:spcPts val="0"/>
              </a:spcBef>
              <a:spcAft>
                <a:spcPts val="800"/>
              </a:spcAft>
            </a:pPr>
            <a:r>
              <a:rPr lang="en-US" sz="2000" dirty="0">
                <a:solidFill>
                  <a:schemeClr val="accent6"/>
                </a:solidFill>
                <a:effectLst/>
                <a:latin typeface="+mn-lt"/>
                <a:ea typeface="Calibri" panose="020F0502020204030204" pitchFamily="34" charset="0"/>
                <a:cs typeface="Times New Roman" panose="02020603050405020304" pitchFamily="18" charset="0"/>
              </a:rPr>
              <a:t>In the Aviation Noise course, the participant will learn:</a:t>
            </a:r>
          </a:p>
          <a:p>
            <a:pPr marL="342900" marR="0" lvl="0" indent="-342900">
              <a:lnSpc>
                <a:spcPct val="107000"/>
              </a:lnSpc>
              <a:spcBef>
                <a:spcPts val="0"/>
              </a:spcBef>
              <a:spcAft>
                <a:spcPts val="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Noise levels at airports and potential impacts</a:t>
            </a:r>
          </a:p>
          <a:p>
            <a:pPr marL="342900" marR="0" lvl="0" indent="-342900">
              <a:lnSpc>
                <a:spcPct val="107000"/>
              </a:lnSpc>
              <a:spcBef>
                <a:spcPts val="0"/>
              </a:spcBef>
              <a:spcAft>
                <a:spcPts val="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Noise statutes and regulations relevant to airports and airport projects</a:t>
            </a:r>
          </a:p>
          <a:p>
            <a:pPr marL="342900" marR="0" lvl="0" indent="-342900">
              <a:lnSpc>
                <a:spcPct val="107000"/>
              </a:lnSpc>
              <a:spcBef>
                <a:spcPts val="0"/>
              </a:spcBef>
              <a:spcAft>
                <a:spcPts val="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Day Night Average Sound Level (DNL) and how it applies at airports</a:t>
            </a:r>
          </a:p>
          <a:p>
            <a:pPr marL="342900" marR="0" lvl="0" indent="-342900">
              <a:lnSpc>
                <a:spcPct val="107000"/>
              </a:lnSpc>
              <a:spcBef>
                <a:spcPts val="0"/>
              </a:spcBef>
              <a:spcAft>
                <a:spcPts val="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Noise analysis and how it applies to airports</a:t>
            </a:r>
          </a:p>
          <a:p>
            <a:pPr marL="342900" marR="0" lvl="0" indent="-342900">
              <a:lnSpc>
                <a:spcPct val="107000"/>
              </a:lnSpc>
              <a:spcBef>
                <a:spcPts val="0"/>
              </a:spcBef>
              <a:spcAft>
                <a:spcPts val="0"/>
              </a:spcAft>
              <a:buFont typeface="Arial" panose="020B0604020202020204" pitchFamily="34" charset="0"/>
              <a:buChar char="•"/>
            </a:pPr>
            <a:endParaRPr lang="en-US" sz="2000" dirty="0">
              <a:solidFill>
                <a:schemeClr val="accent6"/>
              </a:solidFill>
              <a:effectLst/>
              <a:latin typeface="+mn-lt"/>
              <a:ea typeface="Calibri" panose="020F0502020204030204" pitchFamily="34" charset="0"/>
              <a:cs typeface="Times New Roman" panose="02020603050405020304" pitchFamily="18" charset="0"/>
            </a:endParaRPr>
          </a:p>
          <a:p>
            <a:endParaRPr lang="en-US" sz="2400" dirty="0">
              <a:solidFill>
                <a:schemeClr val="accent6"/>
              </a:solidFill>
            </a:endParaRPr>
          </a:p>
        </p:txBody>
      </p:sp>
      <p:pic>
        <p:nvPicPr>
          <p:cNvPr id="2" name="Picture 1" descr="A plane flying over a house">
            <a:extLst>
              <a:ext uri="{FF2B5EF4-FFF2-40B4-BE49-F238E27FC236}">
                <a16:creationId xmlns:a16="http://schemas.microsoft.com/office/drawing/2014/main" id="{0A4B50AC-39D0-27A8-5DC2-2953F9DB5EB4}"/>
              </a:ext>
              <a:ext uri="{C183D7F6-B498-43B3-948B-1728B52AA6E4}">
                <adec:decorative xmlns:adec="http://schemas.microsoft.com/office/drawing/2017/decorative" val="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430" t="2161" r="13026" b="1128"/>
          <a:stretch/>
        </p:blipFill>
        <p:spPr>
          <a:xfrm>
            <a:off x="6888623" y="1447800"/>
            <a:ext cx="5303377" cy="4140791"/>
          </a:xfrm>
          <a:prstGeom prst="rect">
            <a:avLst/>
          </a:prstGeom>
          <a:effectLst>
            <a:outerShdw blurRad="50800" dist="38100" dir="2700000" algn="tl" rotWithShape="0">
              <a:prstClr val="black">
                <a:alpha val="40000"/>
              </a:prstClr>
            </a:outerShdw>
          </a:effectLst>
        </p:spPr>
      </p:pic>
      <p:sp>
        <p:nvSpPr>
          <p:cNvPr id="3" name="Rectangle 2">
            <a:extLst>
              <a:ext uri="{FF2B5EF4-FFF2-40B4-BE49-F238E27FC236}">
                <a16:creationId xmlns:a16="http://schemas.microsoft.com/office/drawing/2014/main" id="{CCBE3E35-3644-FA89-C9A3-6ACCCB723C06}"/>
              </a:ext>
            </a:extLst>
          </p:cNvPr>
          <p:cNvSpPr/>
          <p:nvPr/>
        </p:nvSpPr>
        <p:spPr bwMode="auto">
          <a:xfrm>
            <a:off x="462708" y="6114361"/>
            <a:ext cx="2644049" cy="64999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a:endParaRPr>
          </a:p>
        </p:txBody>
      </p:sp>
      <p:sp>
        <p:nvSpPr>
          <p:cNvPr id="4" name="TextBox 3">
            <a:extLst>
              <a:ext uri="{FF2B5EF4-FFF2-40B4-BE49-F238E27FC236}">
                <a16:creationId xmlns:a16="http://schemas.microsoft.com/office/drawing/2014/main" id="{05355BAE-6DC4-ABE4-F690-9388BA079648}"/>
              </a:ext>
            </a:extLst>
          </p:cNvPr>
          <p:cNvSpPr txBox="1"/>
          <p:nvPr/>
        </p:nvSpPr>
        <p:spPr>
          <a:xfrm>
            <a:off x="6888623" y="5652696"/>
            <a:ext cx="2651688" cy="246221"/>
          </a:xfrm>
          <a:prstGeom prst="rect">
            <a:avLst/>
          </a:prstGeom>
          <a:noFill/>
        </p:spPr>
        <p:txBody>
          <a:bodyPr wrap="none" rtlCol="0">
            <a:spAutoFit/>
          </a:bodyPr>
          <a:lstStyle/>
          <a:p>
            <a:r>
              <a:rPr lang="en-US" sz="1000" kern="100" dirty="0">
                <a:solidFill>
                  <a:schemeClr val="accent6"/>
                </a:solidFill>
                <a:effectLst/>
                <a:ea typeface="Calibri" panose="020F0502020204030204" pitchFamily="34" charset="0"/>
                <a:cs typeface="Times" panose="02020603050405020304" pitchFamily="18" charset="0"/>
              </a:rPr>
              <a:t>Photo credit: iStock/Getty Images/ </a:t>
            </a:r>
            <a:r>
              <a:rPr lang="en-US" sz="1000" dirty="0">
                <a:solidFill>
                  <a:srgbClr val="47391D"/>
                </a:solidFill>
                <a:cs typeface="Times" panose="02020603050405020304" pitchFamily="18" charset="0"/>
              </a:rPr>
              <a:t>David-Prado</a:t>
            </a:r>
          </a:p>
        </p:txBody>
      </p:sp>
    </p:spTree>
    <p:extLst>
      <p:ext uri="{BB962C8B-B14F-4D97-AF65-F5344CB8AC3E}">
        <p14:creationId xmlns:p14="http://schemas.microsoft.com/office/powerpoint/2010/main" val="37442128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lstStyle/>
          <a:p>
            <a:r>
              <a:rPr lang="en-US" dirty="0">
                <a:solidFill>
                  <a:schemeClr val="tx1"/>
                </a:solidFill>
              </a:rPr>
              <a:t>Aviation Noise – Why is it Important?</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a:xfrm>
            <a:off x="609601" y="1447800"/>
            <a:ext cx="7074715" cy="4572000"/>
          </a:xfrm>
        </p:spPr>
        <p:txBody>
          <a:bodyPr/>
          <a:lstStyle/>
          <a:p>
            <a:pPr marL="0" marR="0">
              <a:lnSpc>
                <a:spcPct val="107000"/>
              </a:lnSpc>
              <a:spcBef>
                <a:spcPts val="0"/>
              </a:spcBef>
              <a:spcAft>
                <a:spcPts val="800"/>
              </a:spcAft>
            </a:pPr>
            <a:r>
              <a:rPr lang="en-US" sz="2000" dirty="0">
                <a:solidFill>
                  <a:schemeClr val="accent6"/>
                </a:solidFill>
                <a:effectLst/>
                <a:latin typeface="+mn-lt"/>
                <a:ea typeface="Calibri" panose="020F0502020204030204" pitchFamily="34" charset="0"/>
                <a:cs typeface="Times New Roman" panose="02020603050405020304" pitchFamily="18" charset="0"/>
              </a:rPr>
              <a:t>Aviation-related noise has the potential to impact residential and recreational areas in proximity to an airport.</a:t>
            </a:r>
          </a:p>
          <a:p>
            <a:pPr marL="342900" marR="0" indent="-342900">
              <a:lnSpc>
                <a:spcPct val="107000"/>
              </a:lnSpc>
              <a:spcBef>
                <a:spcPts val="0"/>
              </a:spcBef>
              <a:spcAft>
                <a:spcPts val="80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In terms of airports, noise is most often associated with aircraft operations, impacting nearby residential and recreation areas</a:t>
            </a:r>
          </a:p>
          <a:p>
            <a:pPr marL="342900" marR="0" indent="-342900">
              <a:lnSpc>
                <a:spcPct val="107000"/>
              </a:lnSpc>
              <a:spcBef>
                <a:spcPts val="0"/>
              </a:spcBef>
              <a:spcAft>
                <a:spcPts val="80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Noise has been linked to human health impacts</a:t>
            </a:r>
          </a:p>
          <a:p>
            <a:pPr marL="342900" marR="0" indent="-342900">
              <a:lnSpc>
                <a:spcPct val="107000"/>
              </a:lnSpc>
              <a:spcBef>
                <a:spcPts val="0"/>
              </a:spcBef>
              <a:spcAft>
                <a:spcPts val="80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Noise from aircraft, surface transportation and construction all contribute to an airport’s noise profile</a:t>
            </a:r>
          </a:p>
          <a:p>
            <a:pPr marL="342900" marR="0" indent="-342900">
              <a:lnSpc>
                <a:spcPct val="107000"/>
              </a:lnSpc>
              <a:spcBef>
                <a:spcPts val="0"/>
              </a:spcBef>
              <a:spcAft>
                <a:spcPts val="80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FAA often requires a noise analysis for airport improvements to measure noise-related impacts and ensure compatibility with surrounding land uses</a:t>
            </a:r>
          </a:p>
          <a:p>
            <a:pPr marL="0" marR="0">
              <a:lnSpc>
                <a:spcPct val="107000"/>
              </a:lnSpc>
              <a:spcBef>
                <a:spcPts val="0"/>
              </a:spcBef>
              <a:spcAft>
                <a:spcPts val="800"/>
              </a:spcAft>
            </a:pPr>
            <a:endParaRPr lang="en-US" sz="2000" dirty="0">
              <a:solidFill>
                <a:schemeClr val="accent6"/>
              </a:solidFill>
              <a:effectLst/>
              <a:latin typeface="+mn-lt"/>
              <a:ea typeface="Calibri" panose="020F0502020204030204" pitchFamily="34" charset="0"/>
              <a:cs typeface="Times New Roman" panose="02020603050405020304" pitchFamily="18" charset="0"/>
            </a:endParaRPr>
          </a:p>
        </p:txBody>
      </p:sp>
      <p:sp>
        <p:nvSpPr>
          <p:cNvPr id="3" name="Speech Bubble: Rectangle 2">
            <a:extLst>
              <a:ext uri="{FF2B5EF4-FFF2-40B4-BE49-F238E27FC236}">
                <a16:creationId xmlns:a16="http://schemas.microsoft.com/office/drawing/2014/main" id="{AFF96053-D398-7FAA-8678-C35E063AB045}"/>
              </a:ext>
            </a:extLst>
          </p:cNvPr>
          <p:cNvSpPr/>
          <p:nvPr/>
        </p:nvSpPr>
        <p:spPr bwMode="auto">
          <a:xfrm>
            <a:off x="7684316" y="1452116"/>
            <a:ext cx="4507684" cy="1976884"/>
          </a:xfrm>
          <a:prstGeom prst="wedgeRectCallout">
            <a:avLst>
              <a:gd name="adj1" fmla="val -56582"/>
              <a:gd name="adj2" fmla="val -21610"/>
            </a:avLst>
          </a:prstGeom>
          <a:solidFill>
            <a:srgbClr val="626262"/>
          </a:solidFill>
          <a:ln w="9525" cap="flat" cmpd="sng" algn="ctr">
            <a:no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274320" tIns="45720" rIns="274320" bIns="45720" numCol="1" rtlCol="0" anchor="ctr" anchorCtr="0" compatLnSpc="1">
            <a:prstTxWarp prst="textNoShape">
              <a:avLst/>
            </a:prstTxWarp>
            <a:normAutofit lnSpcReduction="10000"/>
          </a:bodyPr>
          <a:lstStyle/>
          <a:p>
            <a:pPr lvl="0" fontAlgn="auto">
              <a:lnSpc>
                <a:spcPct val="107000"/>
              </a:lnSpc>
              <a:spcBef>
                <a:spcPts val="0"/>
              </a:spcBef>
              <a:spcAft>
                <a:spcPts val="800"/>
              </a:spcAft>
              <a:defRPr/>
            </a:pPr>
            <a:r>
              <a:rPr lang="en-US" sz="2000" dirty="0">
                <a:latin typeface="Calibri" panose="020F0502020204030204" pitchFamily="34" charset="0"/>
                <a:ea typeface="Calibri" panose="020F0502020204030204" pitchFamily="34" charset="0"/>
                <a:cs typeface="Times New Roman" panose="02020603050405020304" pitchFamily="18" charset="0"/>
              </a:rPr>
              <a:t>When considering noise-sensitive areas, be sure to consider areas that will be directly and indirectly impacted. Indirect areas may be outside the project area or flight path but still exposed to increased noise.</a:t>
            </a:r>
          </a:p>
        </p:txBody>
      </p:sp>
      <p:sp>
        <p:nvSpPr>
          <p:cNvPr id="2" name="Rectangle 1">
            <a:extLst>
              <a:ext uri="{FF2B5EF4-FFF2-40B4-BE49-F238E27FC236}">
                <a16:creationId xmlns:a16="http://schemas.microsoft.com/office/drawing/2014/main" id="{87AA8A47-FDC3-F871-5435-6645AB3315A0}"/>
              </a:ext>
            </a:extLst>
          </p:cNvPr>
          <p:cNvSpPr/>
          <p:nvPr/>
        </p:nvSpPr>
        <p:spPr bwMode="auto">
          <a:xfrm>
            <a:off x="462708" y="6114361"/>
            <a:ext cx="2644049" cy="64999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a:endParaRPr>
          </a:p>
        </p:txBody>
      </p:sp>
    </p:spTree>
    <p:extLst>
      <p:ext uri="{BB962C8B-B14F-4D97-AF65-F5344CB8AC3E}">
        <p14:creationId xmlns:p14="http://schemas.microsoft.com/office/powerpoint/2010/main" val="3348527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lstStyle/>
          <a:p>
            <a:r>
              <a:rPr lang="en-US" dirty="0">
                <a:solidFill>
                  <a:schemeClr val="tx1"/>
                </a:solidFill>
              </a:rPr>
              <a:t>NEPA 101 – Training Introduction</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a:xfrm>
            <a:off x="609600" y="1447800"/>
            <a:ext cx="6965660" cy="4572000"/>
          </a:xfrm>
        </p:spPr>
        <p:txBody>
          <a:bodyPr/>
          <a:lstStyle/>
          <a:p>
            <a:pPr marL="0" marR="0">
              <a:lnSpc>
                <a:spcPct val="107000"/>
              </a:lnSpc>
              <a:spcBef>
                <a:spcPts val="0"/>
              </a:spcBef>
              <a:spcAft>
                <a:spcPts val="800"/>
              </a:spcAft>
            </a:pPr>
            <a:r>
              <a:rPr lang="en-US" sz="1800" dirty="0">
                <a:solidFill>
                  <a:schemeClr val="accent6"/>
                </a:solidFill>
                <a:effectLst/>
                <a:latin typeface="+mn-lt"/>
                <a:ea typeface="Calibri" panose="020F0502020204030204" pitchFamily="34" charset="0"/>
                <a:cs typeface="Times New Roman" panose="02020603050405020304" pitchFamily="18" charset="0"/>
              </a:rPr>
              <a:t>The NEPA 101 course will provide a high-level overview of NEPA regulations and how they apply to airport management and operations.</a:t>
            </a:r>
          </a:p>
          <a:p>
            <a:pPr marL="0" marR="0">
              <a:lnSpc>
                <a:spcPct val="107000"/>
              </a:lnSpc>
              <a:spcBef>
                <a:spcPts val="0"/>
              </a:spcBef>
              <a:spcAft>
                <a:spcPts val="800"/>
              </a:spcAft>
            </a:pPr>
            <a:r>
              <a:rPr lang="en-US" sz="1800" dirty="0">
                <a:solidFill>
                  <a:schemeClr val="accent6"/>
                </a:solidFill>
                <a:effectLst/>
                <a:latin typeface="+mn-lt"/>
                <a:ea typeface="Calibri" panose="020F0502020204030204" pitchFamily="34" charset="0"/>
                <a:cs typeface="Times New Roman" panose="02020603050405020304" pitchFamily="18" charset="0"/>
              </a:rPr>
              <a:t>In the NEPA 101 course, participants will learn:</a:t>
            </a:r>
          </a:p>
          <a:p>
            <a:pPr marL="342900" marR="0" lvl="0" indent="-342900">
              <a:lnSpc>
                <a:spcPct val="107000"/>
              </a:lnSpc>
              <a:spcBef>
                <a:spcPts val="0"/>
              </a:spcBef>
              <a:spcAft>
                <a:spcPts val="600"/>
              </a:spcAft>
              <a:buFont typeface="Arial" panose="020B0604020202020204" pitchFamily="34" charset="0"/>
              <a:buChar char="•"/>
            </a:pPr>
            <a:r>
              <a:rPr lang="en-US" sz="1800" dirty="0">
                <a:solidFill>
                  <a:schemeClr val="accent6"/>
                </a:solidFill>
                <a:effectLst/>
                <a:latin typeface="+mn-lt"/>
                <a:ea typeface="Calibri" panose="020F0502020204030204" pitchFamily="34" charset="0"/>
                <a:cs typeface="Times New Roman" panose="02020603050405020304" pitchFamily="18" charset="0"/>
              </a:rPr>
              <a:t>The definition of NEPA and why it is important in aviation</a:t>
            </a:r>
          </a:p>
          <a:p>
            <a:pPr marL="342900" marR="0" lvl="0" indent="-342900">
              <a:lnSpc>
                <a:spcPct val="107000"/>
              </a:lnSpc>
              <a:spcBef>
                <a:spcPts val="0"/>
              </a:spcBef>
              <a:spcAft>
                <a:spcPts val="600"/>
              </a:spcAft>
              <a:buFont typeface="Arial" panose="020B0604020202020204" pitchFamily="34" charset="0"/>
              <a:buChar char="•"/>
            </a:pPr>
            <a:r>
              <a:rPr lang="en-US" sz="1800" dirty="0">
                <a:solidFill>
                  <a:schemeClr val="accent6"/>
                </a:solidFill>
                <a:effectLst/>
                <a:latin typeface="+mn-lt"/>
                <a:ea typeface="Calibri" panose="020F0502020204030204" pitchFamily="34" charset="0"/>
                <a:cs typeface="Times New Roman" panose="02020603050405020304" pitchFamily="18" charset="0"/>
              </a:rPr>
              <a:t>NEPA and the types of airport projects considered federal actions</a:t>
            </a:r>
          </a:p>
          <a:p>
            <a:pPr marL="342900" marR="0" lvl="0" indent="-342900">
              <a:lnSpc>
                <a:spcPct val="107000"/>
              </a:lnSpc>
              <a:spcBef>
                <a:spcPts val="0"/>
              </a:spcBef>
              <a:spcAft>
                <a:spcPts val="600"/>
              </a:spcAft>
              <a:buFont typeface="Arial" panose="020B0604020202020204" pitchFamily="34" charset="0"/>
              <a:buChar char="•"/>
            </a:pPr>
            <a:r>
              <a:rPr lang="en-US" sz="1800" dirty="0">
                <a:solidFill>
                  <a:schemeClr val="accent6"/>
                </a:solidFill>
                <a:effectLst/>
                <a:latin typeface="+mn-lt"/>
                <a:ea typeface="Calibri" panose="020F0502020204030204" pitchFamily="34" charset="0"/>
                <a:cs typeface="Times New Roman" panose="02020603050405020304" pitchFamily="18" charset="0"/>
              </a:rPr>
              <a:t>Required levels of NEPA documentation</a:t>
            </a:r>
          </a:p>
          <a:p>
            <a:pPr marL="342900" marR="0" lvl="0" indent="-342900">
              <a:lnSpc>
                <a:spcPct val="107000"/>
              </a:lnSpc>
              <a:spcBef>
                <a:spcPts val="0"/>
              </a:spcBef>
              <a:spcAft>
                <a:spcPts val="600"/>
              </a:spcAft>
              <a:buFont typeface="Arial" panose="020B0604020202020204" pitchFamily="34" charset="0"/>
              <a:buChar char="•"/>
            </a:pPr>
            <a:r>
              <a:rPr lang="en-US" sz="1800" dirty="0">
                <a:solidFill>
                  <a:schemeClr val="accent6"/>
                </a:solidFill>
                <a:effectLst/>
                <a:latin typeface="+mn-lt"/>
                <a:ea typeface="Calibri" panose="020F0502020204030204" pitchFamily="34" charset="0"/>
                <a:cs typeface="Times New Roman" panose="02020603050405020304" pitchFamily="18" charset="0"/>
              </a:rPr>
              <a:t>NEPA environmental impact categories</a:t>
            </a:r>
          </a:p>
          <a:p>
            <a:pPr marL="342900" marR="0" lvl="0" indent="-342900">
              <a:lnSpc>
                <a:spcPct val="107000"/>
              </a:lnSpc>
              <a:spcBef>
                <a:spcPts val="0"/>
              </a:spcBef>
              <a:spcAft>
                <a:spcPts val="600"/>
              </a:spcAft>
              <a:buFont typeface="Arial" panose="020B0604020202020204" pitchFamily="34" charset="0"/>
              <a:buChar char="•"/>
            </a:pPr>
            <a:r>
              <a:rPr lang="en-US" sz="1800" dirty="0">
                <a:solidFill>
                  <a:schemeClr val="accent6"/>
                </a:solidFill>
                <a:effectLst/>
                <a:latin typeface="+mn-lt"/>
                <a:ea typeface="Calibri" panose="020F0502020204030204" pitchFamily="34" charset="0"/>
                <a:cs typeface="Times New Roman" panose="02020603050405020304" pitchFamily="18" charset="0"/>
              </a:rPr>
              <a:t>A high-level understanding of FAA Order 1050.1 and how it applies to airport management and operations roles</a:t>
            </a:r>
          </a:p>
          <a:p>
            <a:endParaRPr lang="en-US" sz="1800" dirty="0">
              <a:solidFill>
                <a:schemeClr val="accent6"/>
              </a:solidFill>
            </a:endParaRPr>
          </a:p>
        </p:txBody>
      </p:sp>
      <p:pic>
        <p:nvPicPr>
          <p:cNvPr id="2" name="Picture 1" descr="The front of an airplane">
            <a:extLst>
              <a:ext uri="{FF2B5EF4-FFF2-40B4-BE49-F238E27FC236}">
                <a16:creationId xmlns:a16="http://schemas.microsoft.com/office/drawing/2014/main" id="{32E3E24E-7E08-4EFC-9A79-C473CA29E16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575260" y="1447800"/>
            <a:ext cx="4616740" cy="3077827"/>
          </a:xfrm>
          <a:prstGeom prst="rect">
            <a:avLst/>
          </a:prstGeom>
        </p:spPr>
      </p:pic>
      <p:sp>
        <p:nvSpPr>
          <p:cNvPr id="3" name="Rectangle 2">
            <a:extLst>
              <a:ext uri="{FF2B5EF4-FFF2-40B4-BE49-F238E27FC236}">
                <a16:creationId xmlns:a16="http://schemas.microsoft.com/office/drawing/2014/main" id="{E5C11768-6F9A-0639-471B-4F2824A806F1}"/>
              </a:ext>
            </a:extLst>
          </p:cNvPr>
          <p:cNvSpPr/>
          <p:nvPr/>
        </p:nvSpPr>
        <p:spPr bwMode="auto">
          <a:xfrm>
            <a:off x="462708" y="6114361"/>
            <a:ext cx="2644049" cy="64999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a:endParaRPr>
          </a:p>
        </p:txBody>
      </p:sp>
    </p:spTree>
    <p:extLst>
      <p:ext uri="{BB962C8B-B14F-4D97-AF65-F5344CB8AC3E}">
        <p14:creationId xmlns:p14="http://schemas.microsoft.com/office/powerpoint/2010/main" val="28638128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lstStyle/>
          <a:p>
            <a:r>
              <a:rPr lang="en-US" dirty="0">
                <a:solidFill>
                  <a:schemeClr val="tx1"/>
                </a:solidFill>
              </a:rPr>
              <a:t>NEPA 101 – Why is it Important?</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a:xfrm>
            <a:off x="609600" y="1289544"/>
            <a:ext cx="8952690" cy="4572000"/>
          </a:xfrm>
        </p:spPr>
        <p:txBody>
          <a:bodyPr/>
          <a:lstStyle/>
          <a:p>
            <a:pPr marR="0" lvl="0">
              <a:lnSpc>
                <a:spcPct val="107000"/>
              </a:lnSpc>
              <a:spcBef>
                <a:spcPts val="0"/>
              </a:spcBef>
              <a:spcAft>
                <a:spcPts val="0"/>
              </a:spcAft>
            </a:pPr>
            <a:r>
              <a:rPr lang="en-US" sz="2000" dirty="0">
                <a:solidFill>
                  <a:schemeClr val="accent6"/>
                </a:solidFill>
                <a:effectLst/>
                <a:latin typeface="+mn-lt"/>
                <a:ea typeface="Calibri" panose="020F0502020204030204" pitchFamily="34" charset="0"/>
                <a:cs typeface="Times New Roman" panose="02020603050405020304" pitchFamily="18" charset="0"/>
              </a:rPr>
              <a:t>The National Environmental Policy Act </a:t>
            </a:r>
            <a:r>
              <a:rPr lang="en-US" sz="2000" dirty="0">
                <a:solidFill>
                  <a:schemeClr val="accent6"/>
                </a:solidFill>
                <a:latin typeface="+mn-lt"/>
                <a:ea typeface="Calibri" panose="020F0502020204030204" pitchFamily="34" charset="0"/>
                <a:cs typeface="Times New Roman" panose="02020603050405020304" pitchFamily="18" charset="0"/>
              </a:rPr>
              <a:t>(</a:t>
            </a:r>
            <a:r>
              <a:rPr lang="en-US" sz="2000" dirty="0">
                <a:solidFill>
                  <a:schemeClr val="accent6"/>
                </a:solidFill>
                <a:effectLst/>
                <a:latin typeface="+mn-lt"/>
                <a:ea typeface="Calibri" panose="020F0502020204030204" pitchFamily="34" charset="0"/>
                <a:cs typeface="Times New Roman" panose="02020603050405020304" pitchFamily="18" charset="0"/>
              </a:rPr>
              <a:t>NEPA</a:t>
            </a:r>
            <a:r>
              <a:rPr lang="en-US" sz="2000" dirty="0">
                <a:solidFill>
                  <a:schemeClr val="accent6"/>
                </a:solidFill>
                <a:latin typeface="+mn-lt"/>
                <a:ea typeface="Calibri" panose="020F0502020204030204" pitchFamily="34" charset="0"/>
                <a:cs typeface="Times New Roman" panose="02020603050405020304" pitchFamily="18" charset="0"/>
              </a:rPr>
              <a:t>)</a:t>
            </a:r>
            <a:r>
              <a:rPr lang="en-US" sz="2000" dirty="0">
                <a:solidFill>
                  <a:schemeClr val="accent6"/>
                </a:solidFill>
                <a:effectLst/>
                <a:latin typeface="+mn-lt"/>
                <a:ea typeface="Calibri" panose="020F0502020204030204" pitchFamily="34" charset="0"/>
                <a:cs typeface="Times New Roman" panose="02020603050405020304" pitchFamily="18" charset="0"/>
              </a:rPr>
              <a:t> requires federal agencies to assess the environmental effects of their actions prior to making decisions.</a:t>
            </a:r>
          </a:p>
          <a:p>
            <a:pPr marR="0" lvl="0">
              <a:lnSpc>
                <a:spcPct val="107000"/>
              </a:lnSpc>
              <a:spcBef>
                <a:spcPts val="0"/>
              </a:spcBef>
              <a:spcAft>
                <a:spcPts val="0"/>
              </a:spcAft>
            </a:pPr>
            <a:r>
              <a:rPr lang="en-US" sz="2000" dirty="0">
                <a:solidFill>
                  <a:schemeClr val="accent6"/>
                </a:solidFill>
                <a:effectLst/>
                <a:latin typeface="+mn-lt"/>
                <a:ea typeface="Calibri" panose="020F0502020204030204" pitchFamily="34" charset="0"/>
                <a:cs typeface="Times New Roman" panose="02020603050405020304" pitchFamily="18" charset="0"/>
              </a:rPr>
              <a:t> </a:t>
            </a:r>
          </a:p>
          <a:p>
            <a:pPr marR="0" lvl="0">
              <a:lnSpc>
                <a:spcPct val="107000"/>
              </a:lnSpc>
              <a:spcBef>
                <a:spcPts val="0"/>
              </a:spcBef>
              <a:spcAft>
                <a:spcPts val="0"/>
              </a:spcAft>
            </a:pPr>
            <a:r>
              <a:rPr lang="en-US" sz="2000" dirty="0">
                <a:solidFill>
                  <a:schemeClr val="accent6"/>
                </a:solidFill>
                <a:effectLst/>
                <a:latin typeface="+mn-lt"/>
                <a:ea typeface="Calibri" panose="020F0502020204030204" pitchFamily="34" charset="0"/>
                <a:cs typeface="Times New Roman" panose="02020603050405020304" pitchFamily="18" charset="0"/>
              </a:rPr>
              <a:t>Regarding airports, NEPA applies to:</a:t>
            </a:r>
          </a:p>
          <a:p>
            <a:pPr marL="342900" indent="-342900">
              <a:buFont typeface="Arial" panose="020B0604020202020204" pitchFamily="34" charset="0"/>
              <a:buChar char="•"/>
            </a:pPr>
            <a:r>
              <a:rPr lang="en-US" sz="2000" dirty="0">
                <a:solidFill>
                  <a:schemeClr val="accent6"/>
                </a:solidFill>
                <a:latin typeface="+mn-lt"/>
              </a:rPr>
              <a:t>Federally funded actions </a:t>
            </a:r>
          </a:p>
          <a:p>
            <a:pPr marL="342900" indent="-342900">
              <a:buFont typeface="Arial" panose="020B0604020202020204" pitchFamily="34" charset="0"/>
              <a:buChar char="•"/>
            </a:pPr>
            <a:r>
              <a:rPr lang="en-US" sz="2000" dirty="0">
                <a:solidFill>
                  <a:schemeClr val="accent6"/>
                </a:solidFill>
                <a:latin typeface="+mn-lt"/>
              </a:rPr>
              <a:t>Federal approval of changes to Airport Layout Plans (ALPs)</a:t>
            </a:r>
          </a:p>
          <a:p>
            <a:pPr marL="342900" indent="-342900">
              <a:buFont typeface="Arial" panose="020B0604020202020204" pitchFamily="34" charset="0"/>
              <a:buChar char="•"/>
            </a:pPr>
            <a:r>
              <a:rPr lang="en-US" sz="2000" dirty="0">
                <a:solidFill>
                  <a:schemeClr val="accent6"/>
                </a:solidFill>
                <a:latin typeface="+mn-lt"/>
              </a:rPr>
              <a:t>Issuance of federal grants</a:t>
            </a:r>
          </a:p>
          <a:p>
            <a:pPr marL="342900" indent="-342900">
              <a:buFont typeface="Arial" panose="020B0604020202020204" pitchFamily="34" charset="0"/>
              <a:buChar char="•"/>
            </a:pPr>
            <a:r>
              <a:rPr lang="en-US" sz="2000" dirty="0">
                <a:solidFill>
                  <a:schemeClr val="accent6"/>
                </a:solidFill>
                <a:latin typeface="+mn-lt"/>
              </a:rPr>
              <a:t>Federal approval of land purchases and land disposals</a:t>
            </a:r>
          </a:p>
          <a:p>
            <a:pPr marL="342900" indent="-342900">
              <a:buFont typeface="Arial" panose="020B0604020202020204" pitchFamily="34" charset="0"/>
              <a:buChar char="•"/>
            </a:pPr>
            <a:r>
              <a:rPr lang="en-US" sz="2000" dirty="0">
                <a:solidFill>
                  <a:schemeClr val="accent6"/>
                </a:solidFill>
                <a:latin typeface="+mn-lt"/>
              </a:rPr>
              <a:t>Locally/privately funded projects, if they result in a change to the ALP</a:t>
            </a:r>
          </a:p>
          <a:p>
            <a:pPr marL="342900" indent="-342900">
              <a:buFont typeface="Arial" panose="020B0604020202020204" pitchFamily="34" charset="0"/>
              <a:buChar char="•"/>
            </a:pPr>
            <a:r>
              <a:rPr lang="en-US" sz="2000" dirty="0">
                <a:solidFill>
                  <a:schemeClr val="accent6"/>
                </a:solidFill>
                <a:latin typeface="+mn-lt"/>
              </a:rPr>
              <a:t>Future conditions </a:t>
            </a:r>
            <a:r>
              <a:rPr lang="en-US" sz="2000">
                <a:solidFill>
                  <a:schemeClr val="accent6"/>
                </a:solidFill>
                <a:latin typeface="+mn-lt"/>
              </a:rPr>
              <a:t>that are conditionally approved and </a:t>
            </a:r>
            <a:r>
              <a:rPr lang="en-US" sz="2000" dirty="0">
                <a:solidFill>
                  <a:schemeClr val="accent6"/>
                </a:solidFill>
                <a:latin typeface="+mn-lt"/>
              </a:rPr>
              <a:t>shown on an ALP </a:t>
            </a:r>
          </a:p>
          <a:p>
            <a:pPr marL="342900" indent="-342900">
              <a:buFont typeface="Arial" panose="020B0604020202020204" pitchFamily="34" charset="0"/>
              <a:buChar char="•"/>
            </a:pPr>
            <a:r>
              <a:rPr lang="en-US" sz="2000" dirty="0">
                <a:solidFill>
                  <a:schemeClr val="accent6"/>
                </a:solidFill>
                <a:latin typeface="+mn-lt"/>
              </a:rPr>
              <a:t>Imposing and spending Passenger Facility Charge (PFC) funds for airport projects</a:t>
            </a:r>
          </a:p>
          <a:p>
            <a:pPr marL="342900" indent="-342900">
              <a:buFont typeface="Arial" panose="020B0604020202020204" pitchFamily="34" charset="0"/>
              <a:buChar char="•"/>
            </a:pPr>
            <a:r>
              <a:rPr lang="en-US" sz="2000" dirty="0">
                <a:solidFill>
                  <a:schemeClr val="accent6"/>
                </a:solidFill>
                <a:latin typeface="+mn-lt"/>
              </a:rPr>
              <a:t>Changes in land use at the airport</a:t>
            </a:r>
          </a:p>
          <a:p>
            <a:endParaRPr lang="en-US" sz="2000" dirty="0">
              <a:solidFill>
                <a:schemeClr val="accent6"/>
              </a:solidFill>
            </a:endParaRPr>
          </a:p>
        </p:txBody>
      </p:sp>
      <p:sp>
        <p:nvSpPr>
          <p:cNvPr id="2" name="Speech Bubble: Rectangle 1">
            <a:extLst>
              <a:ext uri="{FF2B5EF4-FFF2-40B4-BE49-F238E27FC236}">
                <a16:creationId xmlns:a16="http://schemas.microsoft.com/office/drawing/2014/main" id="{9BD6DA74-A597-283E-ADBA-89FD39041C33}"/>
              </a:ext>
            </a:extLst>
          </p:cNvPr>
          <p:cNvSpPr/>
          <p:nvPr/>
        </p:nvSpPr>
        <p:spPr bwMode="auto">
          <a:xfrm>
            <a:off x="7957225" y="2108962"/>
            <a:ext cx="4234773" cy="1723736"/>
          </a:xfrm>
          <a:prstGeom prst="wedgeRectCallout">
            <a:avLst>
              <a:gd name="adj1" fmla="val -56837"/>
              <a:gd name="adj2" fmla="val -22668"/>
            </a:avLst>
          </a:prstGeom>
          <a:solidFill>
            <a:srgbClr val="626262"/>
          </a:solidFill>
          <a:ln w="9525" cap="flat" cmpd="sng" algn="ctr">
            <a:no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274320" tIns="45720" rIns="274320" bIns="45720" numCol="1" rtlCol="0" anchor="ctr" anchorCtr="0" compatLnSpc="1">
            <a:prstTxWarp prst="textNoShape">
              <a:avLst/>
            </a:prstTxWarp>
            <a:normAutofit/>
          </a:bodyPr>
          <a:lstStyle/>
          <a:p>
            <a:pPr lvl="0" fontAlgn="auto">
              <a:lnSpc>
                <a:spcPct val="107000"/>
              </a:lnSpc>
              <a:spcBef>
                <a:spcPts val="0"/>
              </a:spcBef>
              <a:spcAft>
                <a:spcPts val="800"/>
              </a:spcAft>
              <a:defRPr/>
            </a:pPr>
            <a:r>
              <a:rPr lang="en-US" sz="2000" dirty="0">
                <a:latin typeface="Calibri" panose="020F0502020204030204" pitchFamily="34" charset="0"/>
                <a:ea typeface="Calibri" panose="020F0502020204030204" pitchFamily="34" charset="0"/>
                <a:cs typeface="Times New Roman" panose="02020603050405020304" pitchFamily="18" charset="0"/>
              </a:rPr>
              <a:t>Future conditions shown on an ALP are conditionally approved upon further environmental review. Just because it is shown does not mean it is approved.</a:t>
            </a:r>
          </a:p>
        </p:txBody>
      </p:sp>
      <p:sp>
        <p:nvSpPr>
          <p:cNvPr id="3" name="Rectangle 2">
            <a:extLst>
              <a:ext uri="{FF2B5EF4-FFF2-40B4-BE49-F238E27FC236}">
                <a16:creationId xmlns:a16="http://schemas.microsoft.com/office/drawing/2014/main" id="{0D5832E3-329C-6462-1ABC-063B5A23367D}"/>
              </a:ext>
            </a:extLst>
          </p:cNvPr>
          <p:cNvSpPr/>
          <p:nvPr/>
        </p:nvSpPr>
        <p:spPr bwMode="auto">
          <a:xfrm>
            <a:off x="462708" y="6114361"/>
            <a:ext cx="2644049" cy="64999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a:endParaRPr>
          </a:p>
        </p:txBody>
      </p:sp>
    </p:spTree>
    <p:extLst>
      <p:ext uri="{BB962C8B-B14F-4D97-AF65-F5344CB8AC3E}">
        <p14:creationId xmlns:p14="http://schemas.microsoft.com/office/powerpoint/2010/main" val="2121877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lstStyle/>
          <a:p>
            <a:r>
              <a:rPr lang="en-US" dirty="0">
                <a:solidFill>
                  <a:schemeClr val="tx1"/>
                </a:solidFill>
              </a:rPr>
              <a:t>Water Quality – Training Introduction</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a:xfrm>
            <a:off x="609599" y="1447800"/>
            <a:ext cx="6042871" cy="4572000"/>
          </a:xfrm>
        </p:spPr>
        <p:txBody>
          <a:bodyPr/>
          <a:lstStyle/>
          <a:p>
            <a:pPr marR="0" lvl="0">
              <a:lnSpc>
                <a:spcPct val="107000"/>
              </a:lnSpc>
              <a:spcBef>
                <a:spcPts val="0"/>
              </a:spcBef>
              <a:spcAft>
                <a:spcPts val="0"/>
              </a:spcAft>
            </a:pPr>
            <a:r>
              <a:rPr lang="en-US" sz="2000" dirty="0">
                <a:solidFill>
                  <a:schemeClr val="accent6"/>
                </a:solidFill>
                <a:effectLst/>
                <a:latin typeface="+mn-lt"/>
                <a:ea typeface="Calibri" panose="020F0502020204030204" pitchFamily="34" charset="0"/>
                <a:cs typeface="Times New Roman" panose="02020603050405020304" pitchFamily="18" charset="0"/>
              </a:rPr>
              <a:t>The Water Quality course will provide a high-level overview of water quality, water quality regulations, and how regulations apply to airports.</a:t>
            </a:r>
          </a:p>
          <a:p>
            <a:pPr marR="0" lvl="0">
              <a:lnSpc>
                <a:spcPct val="107000"/>
              </a:lnSpc>
              <a:spcBef>
                <a:spcPts val="0"/>
              </a:spcBef>
              <a:spcAft>
                <a:spcPts val="0"/>
              </a:spcAft>
            </a:pPr>
            <a:endParaRPr lang="en-US" sz="2000" dirty="0">
              <a:solidFill>
                <a:schemeClr val="accent6"/>
              </a:solidFill>
              <a:effectLst/>
              <a:latin typeface="+mn-lt"/>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2000" dirty="0">
                <a:solidFill>
                  <a:schemeClr val="accent6"/>
                </a:solidFill>
                <a:effectLst/>
                <a:latin typeface="+mn-lt"/>
                <a:ea typeface="Calibri" panose="020F0502020204030204" pitchFamily="34" charset="0"/>
                <a:cs typeface="Times New Roman" panose="02020603050405020304" pitchFamily="18" charset="0"/>
              </a:rPr>
              <a:t>In the Water Quality course, participants will learn:</a:t>
            </a:r>
          </a:p>
          <a:p>
            <a:pPr marL="342900" marR="0" lvl="0" indent="-342900">
              <a:lnSpc>
                <a:spcPct val="107000"/>
              </a:lnSpc>
              <a:spcBef>
                <a:spcPts val="0"/>
              </a:spcBef>
              <a:spcAft>
                <a:spcPts val="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The importance of water quality at airports </a:t>
            </a:r>
          </a:p>
          <a:p>
            <a:pPr marL="342900" marR="0" lvl="0" indent="-342900">
              <a:lnSpc>
                <a:spcPct val="107000"/>
              </a:lnSpc>
              <a:spcBef>
                <a:spcPts val="0"/>
              </a:spcBef>
              <a:spcAft>
                <a:spcPts val="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Water quality regulations relevant to airports and airport projects</a:t>
            </a:r>
          </a:p>
          <a:p>
            <a:pPr marL="342900" marR="0" lvl="0" indent="-342900">
              <a:lnSpc>
                <a:spcPct val="107000"/>
              </a:lnSpc>
              <a:spcBef>
                <a:spcPts val="0"/>
              </a:spcBef>
              <a:spcAft>
                <a:spcPts val="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Water quality-related permits and plans</a:t>
            </a:r>
          </a:p>
          <a:p>
            <a:pPr marL="342900" marR="0" lvl="0" indent="-342900">
              <a:lnSpc>
                <a:spcPct val="107000"/>
              </a:lnSpc>
              <a:spcBef>
                <a:spcPts val="0"/>
              </a:spcBef>
              <a:spcAft>
                <a:spcPts val="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Typical airport water pollutants and their sources</a:t>
            </a:r>
          </a:p>
          <a:p>
            <a:pPr marL="342900" marR="0" lvl="0" indent="-342900">
              <a:lnSpc>
                <a:spcPct val="107000"/>
              </a:lnSpc>
              <a:spcBef>
                <a:spcPts val="0"/>
              </a:spcBef>
              <a:spcAft>
                <a:spcPts val="0"/>
              </a:spcAft>
              <a:buFont typeface="Arial" panose="020B0604020202020204" pitchFamily="34" charset="0"/>
              <a:buChar char="•"/>
            </a:pPr>
            <a:endParaRPr lang="en-US" sz="2000" dirty="0">
              <a:solidFill>
                <a:schemeClr val="accent6"/>
              </a:solidFill>
              <a:effectLst/>
              <a:latin typeface="+mn-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sz="2000" dirty="0">
              <a:solidFill>
                <a:schemeClr val="accent6"/>
              </a:solidFill>
              <a:effectLst/>
              <a:latin typeface="+mn-lt"/>
              <a:ea typeface="Calibri" panose="020F0502020204030204" pitchFamily="34" charset="0"/>
              <a:cs typeface="Times New Roman" panose="02020603050405020304" pitchFamily="18" charset="0"/>
            </a:endParaRPr>
          </a:p>
          <a:p>
            <a:endParaRPr lang="en-US" sz="2000" dirty="0">
              <a:solidFill>
                <a:schemeClr val="accent6"/>
              </a:solidFill>
            </a:endParaRPr>
          </a:p>
        </p:txBody>
      </p:sp>
      <p:pic>
        <p:nvPicPr>
          <p:cNvPr id="2" name="Picture 1" descr="A body of water with plants and trees with a plane flying above">
            <a:extLst>
              <a:ext uri="{FF2B5EF4-FFF2-40B4-BE49-F238E27FC236}">
                <a16:creationId xmlns:a16="http://schemas.microsoft.com/office/drawing/2014/main" id="{F087AF70-BBE3-C657-7487-6A82027A744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30" t="2683" r="2130" b="16089"/>
          <a:stretch/>
        </p:blipFill>
        <p:spPr>
          <a:xfrm>
            <a:off x="6829470" y="1447800"/>
            <a:ext cx="5362530" cy="3411206"/>
          </a:xfrm>
          <a:prstGeom prst="rect">
            <a:avLst/>
          </a:prstGeom>
          <a:effectLst>
            <a:outerShdw blurRad="50800" dist="38100" dir="2700000" algn="tl" rotWithShape="0">
              <a:prstClr val="black">
                <a:alpha val="40000"/>
              </a:prstClr>
            </a:outerShdw>
          </a:effectLst>
        </p:spPr>
      </p:pic>
      <p:sp>
        <p:nvSpPr>
          <p:cNvPr id="3" name="Rectangle 2">
            <a:extLst>
              <a:ext uri="{FF2B5EF4-FFF2-40B4-BE49-F238E27FC236}">
                <a16:creationId xmlns:a16="http://schemas.microsoft.com/office/drawing/2014/main" id="{6D7EB036-DD89-CBD0-61B0-1B0C5A0F8B07}"/>
              </a:ext>
            </a:extLst>
          </p:cNvPr>
          <p:cNvSpPr/>
          <p:nvPr/>
        </p:nvSpPr>
        <p:spPr bwMode="auto">
          <a:xfrm>
            <a:off x="462708" y="6114361"/>
            <a:ext cx="2644049" cy="64999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a:endParaRPr>
          </a:p>
        </p:txBody>
      </p:sp>
      <p:sp>
        <p:nvSpPr>
          <p:cNvPr id="4" name="TextBox 3">
            <a:extLst>
              <a:ext uri="{FF2B5EF4-FFF2-40B4-BE49-F238E27FC236}">
                <a16:creationId xmlns:a16="http://schemas.microsoft.com/office/drawing/2014/main" id="{41176031-4981-B61D-C963-2C4A9AD9EAEC}"/>
              </a:ext>
            </a:extLst>
          </p:cNvPr>
          <p:cNvSpPr txBox="1"/>
          <p:nvPr/>
        </p:nvSpPr>
        <p:spPr>
          <a:xfrm>
            <a:off x="6752468" y="4859006"/>
            <a:ext cx="2616422" cy="246221"/>
          </a:xfrm>
          <a:prstGeom prst="rect">
            <a:avLst/>
          </a:prstGeom>
          <a:noFill/>
        </p:spPr>
        <p:txBody>
          <a:bodyPr wrap="none" rtlCol="0">
            <a:spAutoFit/>
          </a:bodyPr>
          <a:lstStyle/>
          <a:p>
            <a:r>
              <a:rPr lang="en-US" sz="1000" dirty="0">
                <a:solidFill>
                  <a:schemeClr val="accent6"/>
                </a:solidFill>
                <a:effectLst/>
                <a:ea typeface="Calibri" panose="020F0502020204030204" pitchFamily="34" charset="0"/>
                <a:cs typeface="Times" panose="02020603050405020304" pitchFamily="18" charset="0"/>
              </a:rPr>
              <a:t>Photo credit: iStock/Getty Images/Xavi Arroyo</a:t>
            </a:r>
            <a:endParaRPr lang="en-US" sz="1000" dirty="0">
              <a:solidFill>
                <a:schemeClr val="accent6"/>
              </a:solidFill>
              <a:cs typeface="Times" panose="02020603050405020304" pitchFamily="18" charset="0"/>
            </a:endParaRPr>
          </a:p>
        </p:txBody>
      </p:sp>
    </p:spTree>
    <p:extLst>
      <p:ext uri="{BB962C8B-B14F-4D97-AF65-F5344CB8AC3E}">
        <p14:creationId xmlns:p14="http://schemas.microsoft.com/office/powerpoint/2010/main" val="41905556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lstStyle/>
          <a:p>
            <a:r>
              <a:rPr lang="en-US" dirty="0">
                <a:solidFill>
                  <a:schemeClr val="tx1"/>
                </a:solidFill>
              </a:rPr>
              <a:t>Water Quality – Why is it Important?</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a:xfrm>
            <a:off x="609599" y="1447800"/>
            <a:ext cx="7502555" cy="4572000"/>
          </a:xfrm>
        </p:spPr>
        <p:txBody>
          <a:bodyPr/>
          <a:lstStyle/>
          <a:p>
            <a:pPr marL="0" marR="0">
              <a:lnSpc>
                <a:spcPct val="107000"/>
              </a:lnSpc>
              <a:spcBef>
                <a:spcPts val="0"/>
              </a:spcBef>
              <a:spcAft>
                <a:spcPts val="800"/>
              </a:spcAft>
            </a:pPr>
            <a:r>
              <a:rPr lang="en-US" sz="2000" dirty="0">
                <a:solidFill>
                  <a:schemeClr val="accent6"/>
                </a:solidFill>
                <a:effectLst/>
                <a:latin typeface="+mn-lt"/>
                <a:ea typeface="Calibri" panose="020F0502020204030204" pitchFamily="34" charset="0"/>
                <a:cs typeface="Times New Roman" panose="02020603050405020304" pitchFamily="18" charset="0"/>
              </a:rPr>
              <a:t>Clean water resources are vital to all forms of life. They include a variety of sources, such as surface water, groundwater, wetlands, and floodplains.</a:t>
            </a:r>
          </a:p>
          <a:p>
            <a:pPr marL="0" marR="0">
              <a:lnSpc>
                <a:spcPct val="107000"/>
              </a:lnSpc>
              <a:spcBef>
                <a:spcPts val="0"/>
              </a:spcBef>
              <a:spcAft>
                <a:spcPts val="800"/>
              </a:spcAft>
            </a:pPr>
            <a:r>
              <a:rPr lang="en-US" sz="2000" dirty="0">
                <a:solidFill>
                  <a:schemeClr val="accent6"/>
                </a:solidFill>
                <a:effectLst/>
                <a:latin typeface="+mn-lt"/>
                <a:ea typeface="Calibri" panose="020F0502020204030204" pitchFamily="34" charset="0"/>
                <a:cs typeface="Times New Roman" panose="02020603050405020304" pitchFamily="18" charset="0"/>
              </a:rPr>
              <a:t>Water quality can impact both on-airport and off-airport water resources.</a:t>
            </a:r>
          </a:p>
          <a:p>
            <a:pPr marL="342900" indent="-342900">
              <a:lnSpc>
                <a:spcPct val="107000"/>
              </a:lnSpc>
              <a:spcBef>
                <a:spcPts val="0"/>
              </a:spcBef>
              <a:spcAft>
                <a:spcPts val="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Water runoff from airports can impact nearby water quality, potentially impacting animals, plants, and human populations</a:t>
            </a:r>
          </a:p>
          <a:p>
            <a:pPr marL="342900" indent="-342900">
              <a:lnSpc>
                <a:spcPct val="107000"/>
              </a:lnSpc>
              <a:spcBef>
                <a:spcPts val="0"/>
              </a:spcBef>
              <a:spcAft>
                <a:spcPts val="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The use of permits, prevention plans, and Best Management Practices (BMPs) can help prevent water quality impacts</a:t>
            </a:r>
          </a:p>
          <a:p>
            <a:pPr marL="342900" indent="-342900">
              <a:lnSpc>
                <a:spcPct val="107000"/>
              </a:lnSpc>
              <a:spcBef>
                <a:spcPts val="0"/>
              </a:spcBef>
              <a:spcAft>
                <a:spcPts val="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Understanding water resources and the regulations that protect them is key to preventing water quality impacts</a:t>
            </a:r>
          </a:p>
        </p:txBody>
      </p:sp>
      <p:sp>
        <p:nvSpPr>
          <p:cNvPr id="2" name="Speech Bubble: Rectangle 1">
            <a:extLst>
              <a:ext uri="{FF2B5EF4-FFF2-40B4-BE49-F238E27FC236}">
                <a16:creationId xmlns:a16="http://schemas.microsoft.com/office/drawing/2014/main" id="{9188A27D-8A02-5836-5D18-6C370B16982E}"/>
              </a:ext>
            </a:extLst>
          </p:cNvPr>
          <p:cNvSpPr/>
          <p:nvPr/>
        </p:nvSpPr>
        <p:spPr bwMode="auto">
          <a:xfrm>
            <a:off x="8112154" y="2240681"/>
            <a:ext cx="4079846" cy="1062485"/>
          </a:xfrm>
          <a:prstGeom prst="wedgeRectCallout">
            <a:avLst>
              <a:gd name="adj1" fmla="val -56582"/>
              <a:gd name="adj2" fmla="val -21610"/>
            </a:avLst>
          </a:prstGeom>
          <a:solidFill>
            <a:srgbClr val="626262"/>
          </a:solidFill>
          <a:ln w="9525" cap="flat" cmpd="sng" algn="ctr">
            <a:no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274320" tIns="45720" rIns="274320" bIns="45720" numCol="1" rtlCol="0" anchor="ctr" anchorCtr="0" compatLnSpc="1">
            <a:prstTxWarp prst="textNoShape">
              <a:avLst/>
            </a:prstTxWarp>
            <a:normAutofit/>
          </a:bodyPr>
          <a:lstStyle/>
          <a:p>
            <a:pPr eaLnBrk="0" hangingPunct="0"/>
            <a:r>
              <a:rPr lang="en-US" sz="2000" dirty="0">
                <a:latin typeface="Calibri" panose="020F0502020204030204" pitchFamily="34" charset="0"/>
                <a:ea typeface="Calibri" panose="020F0502020204030204" pitchFamily="34" charset="0"/>
                <a:cs typeface="Times New Roman" panose="02020603050405020304" pitchFamily="18" charset="0"/>
              </a:rPr>
              <a:t>Consider the entire water system when analyzing impacts to water.</a:t>
            </a:r>
          </a:p>
        </p:txBody>
      </p:sp>
      <p:sp>
        <p:nvSpPr>
          <p:cNvPr id="3" name="Rectangle 2">
            <a:extLst>
              <a:ext uri="{FF2B5EF4-FFF2-40B4-BE49-F238E27FC236}">
                <a16:creationId xmlns:a16="http://schemas.microsoft.com/office/drawing/2014/main" id="{3B5DCF82-A640-EBA0-54C4-70C71E7AF87E}"/>
              </a:ext>
            </a:extLst>
          </p:cNvPr>
          <p:cNvSpPr/>
          <p:nvPr/>
        </p:nvSpPr>
        <p:spPr bwMode="auto">
          <a:xfrm>
            <a:off x="462708" y="6114361"/>
            <a:ext cx="2644049" cy="64999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a:endParaRPr>
          </a:p>
        </p:txBody>
      </p:sp>
    </p:spTree>
    <p:extLst>
      <p:ext uri="{BB962C8B-B14F-4D97-AF65-F5344CB8AC3E}">
        <p14:creationId xmlns:p14="http://schemas.microsoft.com/office/powerpoint/2010/main" val="2994148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lstStyle/>
          <a:p>
            <a:r>
              <a:rPr lang="en-US" dirty="0">
                <a:solidFill>
                  <a:schemeClr val="tx1"/>
                </a:solidFill>
              </a:rPr>
              <a:t>Course Objectives and Overview</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a:xfrm>
            <a:off x="609600" y="1447800"/>
            <a:ext cx="11049000" cy="4572000"/>
          </a:xfrm>
        </p:spPr>
        <p:txBody>
          <a:bodyPr/>
          <a:lstStyle/>
          <a:p>
            <a:r>
              <a:rPr lang="en-US" sz="2000" dirty="0">
                <a:solidFill>
                  <a:schemeClr val="accent6"/>
                </a:solidFill>
                <a:effectLst/>
                <a:latin typeface="+mn-lt"/>
                <a:ea typeface="Calibri" panose="020F0502020204030204" pitchFamily="34" charset="0"/>
                <a:cs typeface="Times New Roman" panose="02020603050405020304" pitchFamily="18" charset="0"/>
              </a:rPr>
              <a:t>This course will provide a high-level overview of environmental topics and how they apply to airports. </a:t>
            </a:r>
          </a:p>
          <a:p>
            <a:endParaRPr lang="en-US" sz="2000" dirty="0">
              <a:solidFill>
                <a:schemeClr val="accent6"/>
              </a:solidFill>
              <a:latin typeface="+mn-lt"/>
            </a:endParaRPr>
          </a:p>
          <a:p>
            <a:r>
              <a:rPr lang="en-US" sz="2000" dirty="0">
                <a:solidFill>
                  <a:schemeClr val="accent6"/>
                </a:solidFill>
                <a:latin typeface="+mn-lt"/>
              </a:rPr>
              <a:t>Specifically, participants will be knowledgeable of the following upon completion of the course:</a:t>
            </a:r>
          </a:p>
          <a:p>
            <a:endParaRPr lang="en-US" sz="2000" dirty="0">
              <a:solidFill>
                <a:schemeClr val="accent6"/>
              </a:solidFill>
              <a:latin typeface="+mn-lt"/>
            </a:endParaRPr>
          </a:p>
          <a:p>
            <a:pPr marL="342900" marR="0" lvl="0" indent="-342900">
              <a:lnSpc>
                <a:spcPct val="107000"/>
              </a:lnSpc>
              <a:spcBef>
                <a:spcPts val="0"/>
              </a:spcBef>
              <a:spcAft>
                <a:spcPts val="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Which environmental topics are most important to airports</a:t>
            </a:r>
          </a:p>
          <a:p>
            <a:pPr marL="342900" marR="0" lvl="0" indent="-342900">
              <a:lnSpc>
                <a:spcPct val="107000"/>
              </a:lnSpc>
              <a:spcBef>
                <a:spcPts val="0"/>
              </a:spcBef>
              <a:spcAft>
                <a:spcPts val="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A basic understanding of the environmental topics affecting airports and airport development</a:t>
            </a:r>
          </a:p>
          <a:p>
            <a:pPr marL="342900" marR="0" lvl="0" indent="-342900">
              <a:lnSpc>
                <a:spcPct val="107000"/>
              </a:lnSpc>
              <a:spcBef>
                <a:spcPts val="0"/>
              </a:spcBef>
              <a:spcAft>
                <a:spcPts val="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Training available to airport management and operations staff through </a:t>
            </a:r>
            <a:r>
              <a:rPr lang="en-US" sz="2000" i="1" dirty="0">
                <a:solidFill>
                  <a:schemeClr val="accent6"/>
                </a:solidFill>
                <a:effectLst/>
                <a:latin typeface="+mn-lt"/>
                <a:ea typeface="Calibri" panose="020F0502020204030204" pitchFamily="34" charset="0"/>
                <a:cs typeface="Times New Roman" panose="02020603050405020304" pitchFamily="18" charset="0"/>
              </a:rPr>
              <a:t>ACRP WebResource 21</a:t>
            </a:r>
            <a:r>
              <a:rPr lang="en-US" sz="2000" dirty="0">
                <a:solidFill>
                  <a:schemeClr val="accent6"/>
                </a:solidFill>
                <a:effectLst/>
                <a:latin typeface="+mn-lt"/>
                <a:ea typeface="Calibri" panose="020F0502020204030204" pitchFamily="34" charset="0"/>
                <a:cs typeface="Times New Roman" panose="02020603050405020304" pitchFamily="18" charset="0"/>
              </a:rPr>
              <a:t>.</a:t>
            </a:r>
          </a:p>
          <a:p>
            <a:pPr>
              <a:lnSpc>
                <a:spcPct val="107000"/>
              </a:lnSpc>
              <a:spcBef>
                <a:spcPts val="0"/>
              </a:spcBef>
              <a:spcAft>
                <a:spcPts val="800"/>
              </a:spcAft>
            </a:pPr>
            <a:endParaRPr lang="en-US" sz="2000" dirty="0">
              <a:solidFill>
                <a:schemeClr val="accent6"/>
              </a:solidFill>
              <a:effectLst/>
              <a:latin typeface="+mn-lt"/>
              <a:ea typeface="Calibri" panose="020F0502020204030204" pitchFamily="34" charset="0"/>
              <a:cs typeface="Times New Roman" panose="02020603050405020304" pitchFamily="18" charset="0"/>
            </a:endParaRPr>
          </a:p>
          <a:p>
            <a:pPr>
              <a:lnSpc>
                <a:spcPct val="107000"/>
              </a:lnSpc>
              <a:spcBef>
                <a:spcPts val="0"/>
              </a:spcBef>
              <a:spcAft>
                <a:spcPts val="800"/>
              </a:spcAft>
            </a:pPr>
            <a:r>
              <a:rPr lang="en-US" sz="2000" dirty="0">
                <a:solidFill>
                  <a:schemeClr val="accent6"/>
                </a:solidFill>
                <a:effectLst/>
                <a:latin typeface="+mj-lt"/>
                <a:ea typeface="Calibri" panose="020F0502020204030204" pitchFamily="34" charset="0"/>
                <a:cs typeface="Times New Roman" panose="02020603050405020304" pitchFamily="18" charset="0"/>
              </a:rPr>
              <a:t>Links to federal references may be modified over time. Please search FAA and other federal websites to find the most current reference material. </a:t>
            </a:r>
          </a:p>
          <a:p>
            <a:pPr>
              <a:lnSpc>
                <a:spcPct val="107000"/>
              </a:lnSpc>
              <a:spcBef>
                <a:spcPts val="0"/>
              </a:spcBef>
              <a:spcAft>
                <a:spcPts val="800"/>
              </a:spcAft>
            </a:pPr>
            <a:endParaRPr lang="en-US" sz="2000" dirty="0">
              <a:solidFill>
                <a:schemeClr val="accent6"/>
              </a:solidFill>
              <a:effectLst/>
              <a:latin typeface="+mn-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pPr>
            <a:endParaRPr lang="en-US" sz="2000" dirty="0">
              <a:solidFill>
                <a:schemeClr val="accent6"/>
              </a:solidFill>
              <a:effectLst/>
              <a:latin typeface="+mj-lt"/>
              <a:ea typeface="Calibri" panose="020F0502020204030204" pitchFamily="34" charset="0"/>
              <a:cs typeface="Times New Roman" panose="02020603050405020304" pitchFamily="18" charset="0"/>
            </a:endParaRPr>
          </a:p>
          <a:p>
            <a:endParaRPr lang="en-US" sz="2000" dirty="0">
              <a:solidFill>
                <a:schemeClr val="accent6"/>
              </a:solidFill>
              <a:latin typeface="+mj-lt"/>
            </a:endParaRPr>
          </a:p>
        </p:txBody>
      </p:sp>
      <p:sp>
        <p:nvSpPr>
          <p:cNvPr id="2" name="Rectangle 1">
            <a:extLst>
              <a:ext uri="{FF2B5EF4-FFF2-40B4-BE49-F238E27FC236}">
                <a16:creationId xmlns:a16="http://schemas.microsoft.com/office/drawing/2014/main" id="{AC905138-AB0B-4F6D-2C4E-4BD2B4F81F31}"/>
              </a:ext>
            </a:extLst>
          </p:cNvPr>
          <p:cNvSpPr/>
          <p:nvPr/>
        </p:nvSpPr>
        <p:spPr bwMode="auto">
          <a:xfrm>
            <a:off x="462708" y="6114361"/>
            <a:ext cx="2644049" cy="64999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a:endParaRPr>
          </a:p>
        </p:txBody>
      </p:sp>
    </p:spTree>
    <p:extLst>
      <p:ext uri="{BB962C8B-B14F-4D97-AF65-F5344CB8AC3E}">
        <p14:creationId xmlns:p14="http://schemas.microsoft.com/office/powerpoint/2010/main" val="15632009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a:xfrm>
            <a:off x="609600" y="228600"/>
            <a:ext cx="11076264" cy="838200"/>
          </a:xfrm>
        </p:spPr>
        <p:txBody>
          <a:bodyPr/>
          <a:lstStyle/>
          <a:p>
            <a:r>
              <a:rPr lang="en-US" dirty="0">
                <a:solidFill>
                  <a:schemeClr val="tx1"/>
                </a:solidFill>
              </a:rPr>
              <a:t>Wildlife Habitat Management and Control – Training Introduction</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a:xfrm>
            <a:off x="609599" y="1447800"/>
            <a:ext cx="5616957" cy="4572000"/>
          </a:xfrm>
        </p:spPr>
        <p:txBody>
          <a:bodyPr/>
          <a:lstStyle/>
          <a:p>
            <a:pPr marR="0" lvl="0">
              <a:lnSpc>
                <a:spcPct val="107000"/>
              </a:lnSpc>
              <a:spcBef>
                <a:spcPts val="0"/>
              </a:spcBef>
              <a:spcAft>
                <a:spcPts val="0"/>
              </a:spcAft>
            </a:pPr>
            <a:r>
              <a:rPr lang="en-US" sz="2000" dirty="0">
                <a:solidFill>
                  <a:schemeClr val="accent6"/>
                </a:solidFill>
                <a:effectLst/>
                <a:latin typeface="+mn-lt"/>
                <a:ea typeface="Calibri" panose="020F0502020204030204" pitchFamily="34" charset="0"/>
                <a:cs typeface="Times New Roman" panose="02020603050405020304" pitchFamily="18" charset="0"/>
              </a:rPr>
              <a:t>The Wildlife Habitat Management and Control course will provide a high-level overview of wildlife hazards at both Part 139 and non-Part 139 airports and describe how FAA wildlife requirements apply to airport management and operations.</a:t>
            </a:r>
          </a:p>
          <a:p>
            <a:pPr marR="0" lvl="0">
              <a:lnSpc>
                <a:spcPct val="107000"/>
              </a:lnSpc>
              <a:spcBef>
                <a:spcPts val="0"/>
              </a:spcBef>
              <a:spcAft>
                <a:spcPts val="0"/>
              </a:spcAft>
            </a:pPr>
            <a:endParaRPr lang="en-US" sz="2000" dirty="0">
              <a:solidFill>
                <a:schemeClr val="accent6"/>
              </a:solidFill>
              <a:effectLst/>
              <a:latin typeface="+mn-lt"/>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2000" dirty="0">
                <a:solidFill>
                  <a:schemeClr val="accent6"/>
                </a:solidFill>
                <a:effectLst/>
                <a:latin typeface="+mn-lt"/>
                <a:ea typeface="Calibri" panose="020F0502020204030204" pitchFamily="34" charset="0"/>
                <a:cs typeface="Times New Roman" panose="02020603050405020304" pitchFamily="18" charset="0"/>
              </a:rPr>
              <a:t>In the Wildlife Habitat Management and Control course, participants will learn:</a:t>
            </a:r>
          </a:p>
          <a:p>
            <a:pPr marL="342900" marR="0" lvl="0" indent="-342900">
              <a:lnSpc>
                <a:spcPct val="107000"/>
              </a:lnSpc>
              <a:spcBef>
                <a:spcPts val="0"/>
              </a:spcBef>
              <a:spcAft>
                <a:spcPts val="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Requirements at airports in relation to wildlife habitat management </a:t>
            </a:r>
          </a:p>
          <a:p>
            <a:pPr marL="342900" marR="0" lvl="0" indent="-342900">
              <a:lnSpc>
                <a:spcPct val="107000"/>
              </a:lnSpc>
              <a:spcBef>
                <a:spcPts val="0"/>
              </a:spcBef>
              <a:spcAft>
                <a:spcPts val="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Wildlife hazard identification</a:t>
            </a:r>
          </a:p>
          <a:p>
            <a:pPr marL="342900" marR="0" lvl="0" indent="-342900">
              <a:lnSpc>
                <a:spcPct val="107000"/>
              </a:lnSpc>
              <a:spcBef>
                <a:spcPts val="0"/>
              </a:spcBef>
              <a:spcAft>
                <a:spcPts val="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Recommended techniques for wildlife control</a:t>
            </a:r>
          </a:p>
          <a:p>
            <a:endParaRPr lang="en-US" sz="2000" dirty="0">
              <a:solidFill>
                <a:schemeClr val="accent6"/>
              </a:solidFill>
            </a:endParaRPr>
          </a:p>
        </p:txBody>
      </p:sp>
      <p:pic>
        <p:nvPicPr>
          <p:cNvPr id="3" name="Picture 2" descr="A flock of birds flying in the sky on airport grounds">
            <a:extLst>
              <a:ext uri="{FF2B5EF4-FFF2-40B4-BE49-F238E27FC236}">
                <a16:creationId xmlns:a16="http://schemas.microsoft.com/office/drawing/2014/main" id="{081BB90B-555C-1B28-F1A3-3930B112E67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7872" b="571"/>
          <a:stretch/>
        </p:blipFill>
        <p:spPr>
          <a:xfrm>
            <a:off x="6575043" y="1493240"/>
            <a:ext cx="5616957" cy="3427079"/>
          </a:xfrm>
          <a:prstGeom prst="rect">
            <a:avLst/>
          </a:prstGeom>
        </p:spPr>
      </p:pic>
      <p:sp>
        <p:nvSpPr>
          <p:cNvPr id="2" name="Rectangle 1">
            <a:extLst>
              <a:ext uri="{FF2B5EF4-FFF2-40B4-BE49-F238E27FC236}">
                <a16:creationId xmlns:a16="http://schemas.microsoft.com/office/drawing/2014/main" id="{61FBF274-392F-46C2-16E8-2A0C2D6EA388}"/>
              </a:ext>
            </a:extLst>
          </p:cNvPr>
          <p:cNvSpPr/>
          <p:nvPr/>
        </p:nvSpPr>
        <p:spPr bwMode="auto">
          <a:xfrm>
            <a:off x="462708" y="6114361"/>
            <a:ext cx="2644049" cy="64999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a:endParaRPr>
          </a:p>
        </p:txBody>
      </p:sp>
      <p:sp>
        <p:nvSpPr>
          <p:cNvPr id="4" name="TextBox 3">
            <a:extLst>
              <a:ext uri="{FF2B5EF4-FFF2-40B4-BE49-F238E27FC236}">
                <a16:creationId xmlns:a16="http://schemas.microsoft.com/office/drawing/2014/main" id="{0E6DDF56-DB60-95FE-2A63-636C89E33E15}"/>
              </a:ext>
            </a:extLst>
          </p:cNvPr>
          <p:cNvSpPr txBox="1"/>
          <p:nvPr/>
        </p:nvSpPr>
        <p:spPr>
          <a:xfrm>
            <a:off x="6498041" y="4920319"/>
            <a:ext cx="2398413" cy="246221"/>
          </a:xfrm>
          <a:prstGeom prst="rect">
            <a:avLst/>
          </a:prstGeom>
          <a:noFill/>
        </p:spPr>
        <p:txBody>
          <a:bodyPr wrap="none" rtlCol="0">
            <a:spAutoFit/>
          </a:bodyPr>
          <a:lstStyle/>
          <a:p>
            <a:r>
              <a:rPr lang="en-US" sz="1000" dirty="0">
                <a:solidFill>
                  <a:schemeClr val="accent6"/>
                </a:solidFill>
                <a:effectLst/>
                <a:ea typeface="Calibri" panose="020F0502020204030204" pitchFamily="34" charset="0"/>
                <a:cs typeface="Times" panose="02020603050405020304" pitchFamily="18" charset="0"/>
              </a:rPr>
              <a:t>Photo credit: iStock/Getty Images/In Stock</a:t>
            </a:r>
            <a:endParaRPr lang="en-US" sz="1000" dirty="0">
              <a:solidFill>
                <a:schemeClr val="accent6"/>
              </a:solidFill>
              <a:cs typeface="Times" panose="02020603050405020304" pitchFamily="18" charset="0"/>
            </a:endParaRPr>
          </a:p>
        </p:txBody>
      </p:sp>
    </p:spTree>
    <p:extLst>
      <p:ext uri="{BB962C8B-B14F-4D97-AF65-F5344CB8AC3E}">
        <p14:creationId xmlns:p14="http://schemas.microsoft.com/office/powerpoint/2010/main" val="18254977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a:xfrm>
            <a:off x="609600" y="228600"/>
            <a:ext cx="11093042" cy="838200"/>
          </a:xfrm>
        </p:spPr>
        <p:txBody>
          <a:bodyPr/>
          <a:lstStyle/>
          <a:p>
            <a:r>
              <a:rPr lang="en-US" dirty="0">
                <a:solidFill>
                  <a:schemeClr val="tx1"/>
                </a:solidFill>
              </a:rPr>
              <a:t>Wildlife Habitat Management and Control – Why is it Important?</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a:xfrm>
            <a:off x="609599" y="1447800"/>
            <a:ext cx="7405992" cy="4572000"/>
          </a:xfrm>
        </p:spPr>
        <p:txBody>
          <a:bodyPr/>
          <a:lstStyle/>
          <a:p>
            <a:pPr marL="0" marR="0">
              <a:lnSpc>
                <a:spcPct val="107000"/>
              </a:lnSpc>
              <a:spcBef>
                <a:spcPts val="0"/>
              </a:spcBef>
              <a:spcAft>
                <a:spcPts val="600"/>
              </a:spcAft>
            </a:pPr>
            <a:r>
              <a:rPr lang="en-US" sz="2000" dirty="0">
                <a:solidFill>
                  <a:schemeClr val="accent6"/>
                </a:solidFill>
                <a:effectLst/>
                <a:latin typeface="+mn-lt"/>
                <a:ea typeface="Calibri" panose="020F0502020204030204" pitchFamily="34" charset="0"/>
                <a:cs typeface="Times New Roman" panose="02020603050405020304" pitchFamily="18" charset="0"/>
              </a:rPr>
              <a:t>Wildlife strikes impact aviation safety and safe airport operations.</a:t>
            </a:r>
          </a:p>
          <a:p>
            <a:pPr marL="342900" indent="-342900">
              <a:lnSpc>
                <a:spcPct val="107000"/>
              </a:lnSpc>
              <a:spcBef>
                <a:spcPts val="0"/>
              </a:spcBef>
              <a:spcAft>
                <a:spcPts val="60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Wildlife strikes pose a risk to aircraft crews, passengers and aircraft</a:t>
            </a:r>
          </a:p>
          <a:p>
            <a:pPr marL="342900" indent="-342900">
              <a:lnSpc>
                <a:spcPct val="107000"/>
              </a:lnSpc>
              <a:spcBef>
                <a:spcPts val="0"/>
              </a:spcBef>
              <a:spcAft>
                <a:spcPts val="60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Economic losses are in the billions of dollars</a:t>
            </a:r>
          </a:p>
          <a:p>
            <a:pPr marL="342900" indent="-342900">
              <a:lnSpc>
                <a:spcPct val="107000"/>
              </a:lnSpc>
              <a:spcBef>
                <a:spcPts val="0"/>
              </a:spcBef>
              <a:spcAft>
                <a:spcPts val="60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Wildlife hazards can be present at all airports, regardless of size or number of operations</a:t>
            </a:r>
          </a:p>
          <a:p>
            <a:pPr marL="342900" indent="-342900">
              <a:lnSpc>
                <a:spcPct val="107000"/>
              </a:lnSpc>
              <a:spcBef>
                <a:spcPts val="0"/>
              </a:spcBef>
              <a:spcAft>
                <a:spcPts val="60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Airports are required to take appropriate action to mitigate wildlife hazards</a:t>
            </a:r>
          </a:p>
          <a:p>
            <a:pPr marL="342900" indent="-342900">
              <a:lnSpc>
                <a:spcPct val="107000"/>
              </a:lnSpc>
              <a:spcBef>
                <a:spcPts val="0"/>
              </a:spcBef>
              <a:spcAft>
                <a:spcPts val="60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The management of wildlife hazards is an ongoing process</a:t>
            </a:r>
          </a:p>
          <a:p>
            <a:pPr marL="342900" indent="-342900">
              <a:lnSpc>
                <a:spcPct val="107000"/>
              </a:lnSpc>
              <a:spcBef>
                <a:spcPts val="0"/>
              </a:spcBef>
              <a:spcAft>
                <a:spcPts val="600"/>
              </a:spcAft>
              <a:buFont typeface="Arial" panose="020B0604020202020204" pitchFamily="34" charset="0"/>
              <a:buChar char="•"/>
            </a:pPr>
            <a:r>
              <a:rPr lang="en-US" sz="2000" dirty="0">
                <a:solidFill>
                  <a:schemeClr val="accent6"/>
                </a:solidFill>
                <a:latin typeface="+mn-lt"/>
                <a:ea typeface="Calibri" panose="020F0502020204030204" pitchFamily="34" charset="0"/>
                <a:cs typeface="Times New Roman" panose="02020603050405020304" pitchFamily="18" charset="0"/>
              </a:rPr>
              <a:t>Control strategies need to account for threatened and endangered species </a:t>
            </a:r>
            <a:endParaRPr lang="en-US" sz="2000" dirty="0">
              <a:solidFill>
                <a:schemeClr val="accent6"/>
              </a:solidFill>
              <a:effectLst/>
              <a:latin typeface="+mn-lt"/>
              <a:ea typeface="Calibri" panose="020F0502020204030204" pitchFamily="34" charset="0"/>
              <a:cs typeface="Times New Roman" panose="02020603050405020304" pitchFamily="18" charset="0"/>
            </a:endParaRPr>
          </a:p>
        </p:txBody>
      </p:sp>
      <p:sp>
        <p:nvSpPr>
          <p:cNvPr id="2" name="Speech Bubble: Rectangle 1">
            <a:extLst>
              <a:ext uri="{FF2B5EF4-FFF2-40B4-BE49-F238E27FC236}">
                <a16:creationId xmlns:a16="http://schemas.microsoft.com/office/drawing/2014/main" id="{9188A27D-8A02-5836-5D18-6C370B16982E}"/>
              </a:ext>
            </a:extLst>
          </p:cNvPr>
          <p:cNvSpPr/>
          <p:nvPr/>
        </p:nvSpPr>
        <p:spPr bwMode="auto">
          <a:xfrm>
            <a:off x="8015591" y="2542935"/>
            <a:ext cx="4176409" cy="1452033"/>
          </a:xfrm>
          <a:prstGeom prst="wedgeRectCallout">
            <a:avLst>
              <a:gd name="adj1" fmla="val -56582"/>
              <a:gd name="adj2" fmla="val -21610"/>
            </a:avLst>
          </a:prstGeom>
          <a:solidFill>
            <a:srgbClr val="626262"/>
          </a:solidFill>
          <a:ln w="9525" cap="flat" cmpd="sng" algn="ctr">
            <a:no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274320" tIns="45720" rIns="274320" bIns="45720" numCol="1" rtlCol="0" anchor="ctr" anchorCtr="0" compatLnSpc="1">
            <a:prstTxWarp prst="textNoShape">
              <a:avLst/>
            </a:prstTxWarp>
            <a:normAutofit/>
          </a:bodyPr>
          <a:lstStyle/>
          <a:p>
            <a:pPr eaLnBrk="0" hangingPunct="0"/>
            <a:r>
              <a:rPr lang="en-US" sz="2000" dirty="0">
                <a:latin typeface="Calibri" panose="020F0502020204030204" pitchFamily="34" charset="0"/>
                <a:ea typeface="Calibri" panose="020F0502020204030204" pitchFamily="34" charset="0"/>
                <a:cs typeface="Times New Roman" panose="02020603050405020304" pitchFamily="18" charset="0"/>
              </a:rPr>
              <a:t>It is important to understand how the land on your airport is being used; for example, standing water may serve as a wildlife attractant.</a:t>
            </a:r>
          </a:p>
        </p:txBody>
      </p:sp>
      <p:sp>
        <p:nvSpPr>
          <p:cNvPr id="3" name="Rectangle 2">
            <a:extLst>
              <a:ext uri="{FF2B5EF4-FFF2-40B4-BE49-F238E27FC236}">
                <a16:creationId xmlns:a16="http://schemas.microsoft.com/office/drawing/2014/main" id="{946FB9CC-DEE4-5703-1348-941881A3B45A}"/>
              </a:ext>
            </a:extLst>
          </p:cNvPr>
          <p:cNvSpPr/>
          <p:nvPr/>
        </p:nvSpPr>
        <p:spPr bwMode="auto">
          <a:xfrm>
            <a:off x="462708" y="6114361"/>
            <a:ext cx="2644049" cy="64999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a:endParaRPr>
          </a:p>
        </p:txBody>
      </p:sp>
    </p:spTree>
    <p:extLst>
      <p:ext uri="{BB962C8B-B14F-4D97-AF65-F5344CB8AC3E}">
        <p14:creationId xmlns:p14="http://schemas.microsoft.com/office/powerpoint/2010/main" val="4057712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a:xfrm>
            <a:off x="609600" y="228600"/>
            <a:ext cx="8316286" cy="838200"/>
          </a:xfrm>
        </p:spPr>
        <p:txBody>
          <a:bodyPr/>
          <a:lstStyle/>
          <a:p>
            <a:r>
              <a:rPr lang="en-US" dirty="0">
                <a:solidFill>
                  <a:schemeClr val="tx1"/>
                </a:solidFill>
              </a:rPr>
              <a:t>Hazardous Materials and Waste Management – Training Introduction</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a:xfrm>
            <a:off x="609599" y="1447800"/>
            <a:ext cx="7276052" cy="4572000"/>
          </a:xfrm>
        </p:spPr>
        <p:txBody>
          <a:bodyPr/>
          <a:lstStyle/>
          <a:p>
            <a:pPr marR="0" lvl="0">
              <a:lnSpc>
                <a:spcPct val="107000"/>
              </a:lnSpc>
              <a:spcBef>
                <a:spcPts val="0"/>
              </a:spcBef>
              <a:spcAft>
                <a:spcPts val="600"/>
              </a:spcAft>
            </a:pPr>
            <a:r>
              <a:rPr lang="en-US" sz="2000" dirty="0">
                <a:solidFill>
                  <a:schemeClr val="accent6"/>
                </a:solidFill>
                <a:effectLst/>
                <a:latin typeface="+mn-lt"/>
                <a:ea typeface="Calibri" panose="020F0502020204030204" pitchFamily="34" charset="0"/>
                <a:cs typeface="Times New Roman" panose="02020603050405020304" pitchFamily="18" charset="0"/>
              </a:rPr>
              <a:t>The Hazardous Materials and Waste Management course will provide a high-level overview of waste management and hazardous materials and how regulations apply to airports.</a:t>
            </a:r>
          </a:p>
          <a:p>
            <a:pPr marR="0" lvl="0">
              <a:lnSpc>
                <a:spcPct val="107000"/>
              </a:lnSpc>
              <a:spcBef>
                <a:spcPts val="0"/>
              </a:spcBef>
              <a:spcAft>
                <a:spcPts val="600"/>
              </a:spcAft>
            </a:pPr>
            <a:endParaRPr lang="en-US" sz="1000" dirty="0">
              <a:solidFill>
                <a:schemeClr val="accent6"/>
              </a:solidFill>
              <a:effectLst/>
              <a:latin typeface="+mn-lt"/>
              <a:ea typeface="Calibri" panose="020F0502020204030204" pitchFamily="34" charset="0"/>
              <a:cs typeface="Times New Roman" panose="02020603050405020304" pitchFamily="18" charset="0"/>
            </a:endParaRPr>
          </a:p>
          <a:p>
            <a:pPr marR="0" lvl="0">
              <a:lnSpc>
                <a:spcPct val="107000"/>
              </a:lnSpc>
              <a:spcBef>
                <a:spcPts val="0"/>
              </a:spcBef>
              <a:spcAft>
                <a:spcPts val="600"/>
              </a:spcAft>
            </a:pPr>
            <a:r>
              <a:rPr lang="en-US" sz="2000" dirty="0">
                <a:solidFill>
                  <a:schemeClr val="accent6"/>
                </a:solidFill>
                <a:effectLst/>
                <a:latin typeface="+mn-lt"/>
                <a:ea typeface="Calibri" panose="020F0502020204030204" pitchFamily="34" charset="0"/>
                <a:cs typeface="Times New Roman" panose="02020603050405020304" pitchFamily="18" charset="0"/>
              </a:rPr>
              <a:t>In the Hazardous Materials and Waste Management course, participants will learn:</a:t>
            </a:r>
          </a:p>
          <a:p>
            <a:pPr marL="342900" marR="0" lvl="0" indent="-342900">
              <a:lnSpc>
                <a:spcPct val="107000"/>
              </a:lnSpc>
              <a:spcBef>
                <a:spcPts val="0"/>
              </a:spcBef>
              <a:spcAft>
                <a:spcPts val="60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Typical hazardous materials at airports, their sources, and potential impacts</a:t>
            </a:r>
          </a:p>
          <a:p>
            <a:pPr marL="342900" marR="0" lvl="0" indent="-342900">
              <a:lnSpc>
                <a:spcPct val="107000"/>
              </a:lnSpc>
              <a:spcBef>
                <a:spcPts val="0"/>
              </a:spcBef>
              <a:spcAft>
                <a:spcPts val="60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Hazardous material and waste management regulations relevant to airports and airport projects</a:t>
            </a:r>
          </a:p>
          <a:p>
            <a:pPr marL="342900" marR="0" lvl="0" indent="-342900">
              <a:lnSpc>
                <a:spcPct val="107000"/>
              </a:lnSpc>
              <a:spcBef>
                <a:spcPts val="0"/>
              </a:spcBef>
              <a:spcAft>
                <a:spcPts val="60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Typical sources of waste at airports</a:t>
            </a:r>
          </a:p>
          <a:p>
            <a:endParaRPr lang="en-US" sz="2000" dirty="0">
              <a:solidFill>
                <a:schemeClr val="accent6"/>
              </a:solidFill>
            </a:endParaRPr>
          </a:p>
        </p:txBody>
      </p:sp>
      <p:pic>
        <p:nvPicPr>
          <p:cNvPr id="2" name="Picture 1" descr="A person in a suit standing next to a fire truck">
            <a:extLst>
              <a:ext uri="{FF2B5EF4-FFF2-40B4-BE49-F238E27FC236}">
                <a16:creationId xmlns:a16="http://schemas.microsoft.com/office/drawing/2014/main" id="{22023510-F775-F38F-1019-C414EF7C2991}"/>
              </a:ext>
              <a:ext uri="{C183D7F6-B498-43B3-948B-1728B52AA6E4}">
                <adec:decorative xmlns:adec="http://schemas.microsoft.com/office/drawing/2017/decorative" val="0"/>
              </a:ext>
            </a:extLst>
          </p:cNvPr>
          <p:cNvPicPr>
            <a:picLocks noChangeAspect="1"/>
          </p:cNvPicPr>
          <p:nvPr/>
        </p:nvPicPr>
        <p:blipFill>
          <a:blip r:embed="rId3" cstate="print">
            <a:extLst>
              <a:ext uri="{28A0092B-C50C-407E-A947-70E740481C1C}">
                <a14:useLocalDpi xmlns:a14="http://schemas.microsoft.com/office/drawing/2010/main" val="0"/>
              </a:ext>
            </a:extLst>
          </a:blip>
          <a:srcRect t="1494" b="1494"/>
          <a:stretch/>
        </p:blipFill>
        <p:spPr>
          <a:xfrm>
            <a:off x="7794067" y="1291904"/>
            <a:ext cx="4397933" cy="2834421"/>
          </a:xfrm>
          <a:prstGeom prst="rect">
            <a:avLst/>
          </a:prstGeom>
          <a:effectLst>
            <a:outerShdw blurRad="50800" dist="38100" dir="2700000" algn="tl" rotWithShape="0">
              <a:prstClr val="black">
                <a:alpha val="40000"/>
              </a:prstClr>
            </a:outerShdw>
          </a:effectLst>
        </p:spPr>
      </p:pic>
      <p:sp>
        <p:nvSpPr>
          <p:cNvPr id="3" name="Rectangle 2">
            <a:extLst>
              <a:ext uri="{FF2B5EF4-FFF2-40B4-BE49-F238E27FC236}">
                <a16:creationId xmlns:a16="http://schemas.microsoft.com/office/drawing/2014/main" id="{23C30082-28F7-5B84-627D-43AA123368E0}"/>
              </a:ext>
            </a:extLst>
          </p:cNvPr>
          <p:cNvSpPr/>
          <p:nvPr/>
        </p:nvSpPr>
        <p:spPr bwMode="auto">
          <a:xfrm>
            <a:off x="462708" y="6114361"/>
            <a:ext cx="2644049" cy="64999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a:endParaRPr>
          </a:p>
        </p:txBody>
      </p:sp>
    </p:spTree>
    <p:extLst>
      <p:ext uri="{BB962C8B-B14F-4D97-AF65-F5344CB8AC3E}">
        <p14:creationId xmlns:p14="http://schemas.microsoft.com/office/powerpoint/2010/main" val="9038214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a:xfrm>
            <a:off x="609600" y="228600"/>
            <a:ext cx="8730343" cy="838200"/>
          </a:xfrm>
        </p:spPr>
        <p:txBody>
          <a:bodyPr/>
          <a:lstStyle/>
          <a:p>
            <a:r>
              <a:rPr lang="en-US" dirty="0">
                <a:solidFill>
                  <a:schemeClr val="tx1"/>
                </a:solidFill>
              </a:rPr>
              <a:t>Hazardous Materials and Waste Management – Why is it Important?</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a:xfrm>
            <a:off x="609599" y="1447800"/>
            <a:ext cx="10513926" cy="4239567"/>
          </a:xfrm>
        </p:spPr>
        <p:txBody>
          <a:bodyPr/>
          <a:lstStyle/>
          <a:p>
            <a:pPr marL="0" marR="0">
              <a:lnSpc>
                <a:spcPct val="107000"/>
              </a:lnSpc>
              <a:spcBef>
                <a:spcPts val="0"/>
              </a:spcBef>
              <a:spcAft>
                <a:spcPts val="600"/>
              </a:spcAft>
            </a:pPr>
            <a:r>
              <a:rPr lang="en-US" sz="2000" dirty="0">
                <a:solidFill>
                  <a:schemeClr val="accent6"/>
                </a:solidFill>
                <a:effectLst/>
                <a:latin typeface="+mn-lt"/>
                <a:ea typeface="Calibri" panose="020F0502020204030204" pitchFamily="34" charset="0"/>
                <a:cs typeface="Times New Roman" panose="02020603050405020304" pitchFamily="18" charset="0"/>
              </a:rPr>
              <a:t>Appropriate storage and handling </a:t>
            </a:r>
            <a:r>
              <a:rPr lang="en-US" sz="2000" dirty="0">
                <a:solidFill>
                  <a:schemeClr val="accent6"/>
                </a:solidFill>
                <a:latin typeface="+mn-lt"/>
                <a:ea typeface="Calibri" panose="020F0502020204030204" pitchFamily="34" charset="0"/>
                <a:cs typeface="Times New Roman" panose="02020603050405020304" pitchFamily="18" charset="0"/>
              </a:rPr>
              <a:t>of hazardous materials at airports is vital to protect the local environment.</a:t>
            </a:r>
            <a:endParaRPr lang="en-US" sz="2000" dirty="0">
              <a:solidFill>
                <a:schemeClr val="accent6"/>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2000" dirty="0">
                <a:solidFill>
                  <a:schemeClr val="accent6"/>
                </a:solidFill>
                <a:effectLst/>
                <a:latin typeface="+mn-lt"/>
                <a:ea typeface="Calibri" panose="020F0502020204030204" pitchFamily="34" charset="0"/>
                <a:cs typeface="Times New Roman" panose="02020603050405020304" pitchFamily="18" charset="0"/>
              </a:rPr>
              <a:t>Proper waste management at airports can help divert hazardous materials and solid waste from landfills.</a:t>
            </a:r>
          </a:p>
          <a:p>
            <a:pPr marL="342900" indent="-342900">
              <a:lnSpc>
                <a:spcPct val="107000"/>
              </a:lnSpc>
              <a:spcBef>
                <a:spcPts val="0"/>
              </a:spcBef>
              <a:spcAft>
                <a:spcPts val="60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Federal, state, and local laws regulate hazardous materials use, storage, transport and disposal</a:t>
            </a:r>
          </a:p>
          <a:p>
            <a:pPr marL="342900" indent="-342900">
              <a:lnSpc>
                <a:spcPct val="107000"/>
              </a:lnSpc>
              <a:spcBef>
                <a:spcPts val="0"/>
              </a:spcBef>
              <a:spcAft>
                <a:spcPts val="60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Airport sponsors purchasing or developing lands for airport purposes may encounter hazardous materials contamination</a:t>
            </a:r>
          </a:p>
          <a:p>
            <a:pPr marL="342900" indent="-342900">
              <a:lnSpc>
                <a:spcPct val="107000"/>
              </a:lnSpc>
              <a:spcBef>
                <a:spcPts val="0"/>
              </a:spcBef>
              <a:spcAft>
                <a:spcPts val="60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Disturbing sites that contain hazardous materials or contaminants may cause significant impacts to soil, surface water, groundwater, air quality and the organisms using these resources</a:t>
            </a:r>
          </a:p>
          <a:p>
            <a:pPr marL="342900" indent="-342900">
              <a:lnSpc>
                <a:spcPct val="107000"/>
              </a:lnSpc>
              <a:spcBef>
                <a:spcPts val="0"/>
              </a:spcBef>
              <a:spcAft>
                <a:spcPts val="60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Accidental spills of hazardous materials may violate federal, state and local laws</a:t>
            </a:r>
          </a:p>
        </p:txBody>
      </p:sp>
      <p:sp>
        <p:nvSpPr>
          <p:cNvPr id="2" name="Rectangle 1">
            <a:extLst>
              <a:ext uri="{FF2B5EF4-FFF2-40B4-BE49-F238E27FC236}">
                <a16:creationId xmlns:a16="http://schemas.microsoft.com/office/drawing/2014/main" id="{1C83BAE6-AD84-EEBD-B6DD-F01D2D0628F6}"/>
              </a:ext>
            </a:extLst>
          </p:cNvPr>
          <p:cNvSpPr/>
          <p:nvPr/>
        </p:nvSpPr>
        <p:spPr bwMode="auto">
          <a:xfrm>
            <a:off x="462708" y="6114361"/>
            <a:ext cx="2644049" cy="64999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a:endParaRPr>
          </a:p>
        </p:txBody>
      </p:sp>
    </p:spTree>
    <p:extLst>
      <p:ext uri="{BB962C8B-B14F-4D97-AF65-F5344CB8AC3E}">
        <p14:creationId xmlns:p14="http://schemas.microsoft.com/office/powerpoint/2010/main" val="4661520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normAutofit/>
          </a:bodyPr>
          <a:lstStyle/>
          <a:p>
            <a:r>
              <a:rPr lang="en-US" dirty="0">
                <a:solidFill>
                  <a:schemeClr val="tx1"/>
                </a:solidFill>
              </a:rPr>
              <a:t>What Does this Mean to Your Airport?</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a:xfrm>
            <a:off x="609600" y="1475874"/>
            <a:ext cx="11094720" cy="4543926"/>
          </a:xfrm>
        </p:spPr>
        <p:txBody>
          <a:bodyPr>
            <a:normAutofit fontScale="40000" lnSpcReduction="20000"/>
          </a:bodyPr>
          <a:lstStyle/>
          <a:p>
            <a:pPr marR="0">
              <a:lnSpc>
                <a:spcPct val="107000"/>
              </a:lnSpc>
              <a:spcBef>
                <a:spcPts val="0"/>
              </a:spcBef>
              <a:spcAft>
                <a:spcPts val="800"/>
              </a:spcAft>
            </a:pPr>
            <a:r>
              <a:rPr lang="en-US" sz="5100" b="1" dirty="0">
                <a:solidFill>
                  <a:schemeClr val="accent6"/>
                </a:solidFill>
                <a:effectLst/>
                <a:latin typeface="+mn-lt"/>
                <a:ea typeface="Calibri" panose="020F0502020204030204" pitchFamily="34" charset="0"/>
                <a:cs typeface="Times New Roman" panose="02020603050405020304" pitchFamily="18" charset="0"/>
              </a:rPr>
              <a:t>Which environmental topics are important to your airport?</a:t>
            </a:r>
          </a:p>
          <a:p>
            <a:pPr marL="1085850" lvl="1" indent="-342900">
              <a:lnSpc>
                <a:spcPct val="107000"/>
              </a:lnSpc>
              <a:spcBef>
                <a:spcPts val="0"/>
              </a:spcBef>
              <a:spcAft>
                <a:spcPts val="800"/>
              </a:spcAft>
              <a:buFont typeface="Courier New" panose="02070309020205020404" pitchFamily="49" charset="0"/>
              <a:buChar char="o"/>
            </a:pPr>
            <a:r>
              <a:rPr lang="en-US" sz="5100" dirty="0">
                <a:latin typeface="+mn-lt"/>
                <a:ea typeface="Calibri" panose="020F0502020204030204" pitchFamily="34" charset="0"/>
                <a:cs typeface="Times New Roman" panose="02020603050405020304" pitchFamily="18" charset="0"/>
              </a:rPr>
              <a:t>Provide links to the online training resources, and prioritize the training for airport staff</a:t>
            </a:r>
            <a:endParaRPr lang="en-US" sz="5100" dirty="0">
              <a:effectLst/>
              <a:latin typeface="+mn-lt"/>
              <a:ea typeface="Calibri" panose="020F0502020204030204" pitchFamily="34" charset="0"/>
              <a:cs typeface="Times New Roman" panose="02020603050405020304" pitchFamily="18" charset="0"/>
            </a:endParaRPr>
          </a:p>
          <a:p>
            <a:pPr marR="0">
              <a:lnSpc>
                <a:spcPct val="107000"/>
              </a:lnSpc>
              <a:spcBef>
                <a:spcPts val="0"/>
              </a:spcBef>
              <a:spcAft>
                <a:spcPts val="800"/>
              </a:spcAft>
            </a:pPr>
            <a:r>
              <a:rPr lang="en-US" sz="5100" b="1" dirty="0">
                <a:solidFill>
                  <a:schemeClr val="accent6"/>
                </a:solidFill>
                <a:effectLst/>
                <a:latin typeface="+mn-lt"/>
                <a:ea typeface="Calibri" panose="020F0502020204030204" pitchFamily="34" charset="0"/>
                <a:cs typeface="Times New Roman" panose="02020603050405020304" pitchFamily="18" charset="0"/>
              </a:rPr>
              <a:t>What are the environmental resources that have potential to exist in and around your airport? </a:t>
            </a:r>
          </a:p>
          <a:p>
            <a:pPr marL="1085850" lvl="1" indent="-342900">
              <a:lnSpc>
                <a:spcPct val="107000"/>
              </a:lnSpc>
              <a:spcBef>
                <a:spcPts val="0"/>
              </a:spcBef>
              <a:spcAft>
                <a:spcPts val="800"/>
              </a:spcAft>
              <a:buFont typeface="Courier New" panose="02070309020205020404" pitchFamily="49" charset="0"/>
              <a:buChar char="o"/>
            </a:pPr>
            <a:r>
              <a:rPr lang="en-US" sz="5100" dirty="0">
                <a:effectLst/>
                <a:latin typeface="+mn-lt"/>
                <a:ea typeface="Calibri" panose="020F0502020204030204" pitchFamily="34" charset="0"/>
                <a:cs typeface="Times New Roman" panose="02020603050405020304" pitchFamily="18" charset="0"/>
              </a:rPr>
              <a:t>Provide a list and a map of potential environmental resources in and around your airport  </a:t>
            </a:r>
          </a:p>
          <a:p>
            <a:pPr marR="0">
              <a:lnSpc>
                <a:spcPct val="107000"/>
              </a:lnSpc>
              <a:spcBef>
                <a:spcPts val="0"/>
              </a:spcBef>
              <a:spcAft>
                <a:spcPts val="800"/>
              </a:spcAft>
            </a:pPr>
            <a:r>
              <a:rPr lang="en-US" sz="5100" b="1" dirty="0">
                <a:solidFill>
                  <a:schemeClr val="accent6"/>
                </a:solidFill>
                <a:latin typeface="+mn-lt"/>
                <a:ea typeface="Calibri" panose="020F0502020204030204" pitchFamily="34" charset="0"/>
                <a:cs typeface="Times New Roman" panose="02020603050405020304" pitchFamily="18" charset="0"/>
              </a:rPr>
              <a:t>What environmental programs does your airport have in place to help protect the environment?</a:t>
            </a:r>
          </a:p>
          <a:p>
            <a:pPr marL="1085850" lvl="1" indent="-342900">
              <a:lnSpc>
                <a:spcPct val="107000"/>
              </a:lnSpc>
              <a:spcBef>
                <a:spcPts val="0"/>
              </a:spcBef>
              <a:spcAft>
                <a:spcPts val="800"/>
              </a:spcAft>
              <a:buFont typeface="Courier New" panose="02070309020205020404" pitchFamily="49" charset="0"/>
              <a:buChar char="o"/>
            </a:pPr>
            <a:r>
              <a:rPr lang="en-US" sz="5100" dirty="0">
                <a:solidFill>
                  <a:schemeClr val="accent6"/>
                </a:solidFill>
                <a:effectLst/>
                <a:latin typeface="+mn-lt"/>
                <a:ea typeface="Calibri" panose="020F0502020204030204" pitchFamily="34" charset="0"/>
                <a:cs typeface="Times New Roman" panose="02020603050405020304" pitchFamily="18" charset="0"/>
              </a:rPr>
              <a:t>Provide a few statements regarding the sustainability goals/commitments at your airport and explain how employees can help contribute</a:t>
            </a:r>
          </a:p>
          <a:p>
            <a:pPr marL="1085850" lvl="1" indent="-342900">
              <a:lnSpc>
                <a:spcPct val="107000"/>
              </a:lnSpc>
              <a:spcBef>
                <a:spcPts val="0"/>
              </a:spcBef>
              <a:spcAft>
                <a:spcPts val="800"/>
              </a:spcAft>
              <a:buFont typeface="Courier New" panose="02070309020205020404" pitchFamily="49" charset="0"/>
              <a:buChar char="o"/>
            </a:pPr>
            <a:r>
              <a:rPr lang="en-US" sz="5100" dirty="0">
                <a:latin typeface="+mn-lt"/>
                <a:ea typeface="Calibri" panose="020F0502020204030204" pitchFamily="34" charset="0"/>
                <a:cs typeface="Times New Roman" panose="02020603050405020304" pitchFamily="18" charset="0"/>
              </a:rPr>
              <a:t>Describe any recycling, reuse and waste reduction efforts at your airport and share any wins in waste reduction</a:t>
            </a:r>
            <a:r>
              <a:rPr lang="en-US" sz="5100" dirty="0">
                <a:solidFill>
                  <a:schemeClr val="accent6"/>
                </a:solidFill>
                <a:effectLst/>
                <a:latin typeface="+mn-lt"/>
                <a:ea typeface="Calibri" panose="020F0502020204030204" pitchFamily="34" charset="0"/>
                <a:cs typeface="Times New Roman" panose="02020603050405020304" pitchFamily="18" charset="0"/>
              </a:rPr>
              <a:t> </a:t>
            </a:r>
            <a:endParaRPr lang="en-US" sz="5100" b="1" dirty="0">
              <a:solidFill>
                <a:schemeClr val="accent6"/>
              </a:solidFill>
              <a:latin typeface="+mn-lt"/>
              <a:ea typeface="Calibri" panose="020F0502020204030204" pitchFamily="34" charset="0"/>
              <a:cs typeface="Times New Roman" panose="02020603050405020304" pitchFamily="18" charset="0"/>
            </a:endParaRPr>
          </a:p>
          <a:p>
            <a:pPr marL="1085850" lvl="1" indent="-342900">
              <a:lnSpc>
                <a:spcPct val="107000"/>
              </a:lnSpc>
              <a:spcBef>
                <a:spcPts val="0"/>
              </a:spcBef>
              <a:spcAft>
                <a:spcPts val="800"/>
              </a:spcAft>
              <a:buFont typeface="Courier New" panose="02070309020205020404" pitchFamily="49" charset="0"/>
              <a:buChar char="o"/>
            </a:pPr>
            <a:endParaRPr lang="en-US" sz="5100" dirty="0">
              <a:effectLst/>
              <a:latin typeface="+mn-lt"/>
              <a:ea typeface="Calibri" panose="020F0502020204030204" pitchFamily="34" charset="0"/>
              <a:cs typeface="Times New Roman" panose="02020603050405020304" pitchFamily="18" charset="0"/>
            </a:endParaRPr>
          </a:p>
          <a:p>
            <a:pPr marL="1085850" lvl="1" indent="-342900">
              <a:lnSpc>
                <a:spcPct val="107000"/>
              </a:lnSpc>
              <a:spcBef>
                <a:spcPts val="0"/>
              </a:spcBef>
              <a:spcAft>
                <a:spcPts val="800"/>
              </a:spcAft>
              <a:buFont typeface="Courier New" panose="02070309020205020404" pitchFamily="49" charset="0"/>
              <a:buChar char="o"/>
            </a:pPr>
            <a:endParaRPr lang="en-US" sz="2200" dirty="0">
              <a:effectLst/>
              <a:latin typeface="+mj-lt"/>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F7FA34AC-39D2-9F05-6622-3F77922E6FD7}"/>
              </a:ext>
            </a:extLst>
          </p:cNvPr>
          <p:cNvSpPr/>
          <p:nvPr/>
        </p:nvSpPr>
        <p:spPr bwMode="auto">
          <a:xfrm>
            <a:off x="462708" y="6114361"/>
            <a:ext cx="2644049" cy="64999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a:endParaRPr>
          </a:p>
        </p:txBody>
      </p:sp>
    </p:spTree>
    <p:extLst>
      <p:ext uri="{BB962C8B-B14F-4D97-AF65-F5344CB8AC3E}">
        <p14:creationId xmlns:p14="http://schemas.microsoft.com/office/powerpoint/2010/main" val="933539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normAutofit/>
          </a:bodyPr>
          <a:lstStyle/>
          <a:p>
            <a:r>
              <a:rPr lang="en-US" dirty="0">
                <a:solidFill>
                  <a:schemeClr val="tx1"/>
                </a:solidFill>
              </a:rPr>
              <a:t>Course Wrap-Up</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a:xfrm>
            <a:off x="609600" y="1463040"/>
            <a:ext cx="10972800" cy="4404360"/>
          </a:xfrm>
        </p:spPr>
        <p:txBody>
          <a:bodyPr>
            <a:normAutofit/>
          </a:bodyPr>
          <a:lstStyle/>
          <a:p>
            <a:pPr marL="0" marR="0">
              <a:lnSpc>
                <a:spcPct val="107000"/>
              </a:lnSpc>
              <a:spcBef>
                <a:spcPts val="0"/>
              </a:spcBef>
              <a:spcAft>
                <a:spcPts val="800"/>
              </a:spcAft>
            </a:pPr>
            <a:r>
              <a:rPr lang="en-US" sz="2000" b="1" dirty="0">
                <a:solidFill>
                  <a:schemeClr val="accent6"/>
                </a:solidFill>
                <a:effectLst/>
                <a:latin typeface="+mn-lt"/>
                <a:ea typeface="Calibri" panose="020F0502020204030204" pitchFamily="34" charset="0"/>
                <a:cs typeface="Times New Roman" panose="02020603050405020304" pitchFamily="18" charset="0"/>
              </a:rPr>
              <a:t>Some key takeaways include:</a:t>
            </a:r>
          </a:p>
          <a:p>
            <a:pPr marL="342900" marR="0" lvl="0" indent="-342900">
              <a:lnSpc>
                <a:spcPct val="107000"/>
              </a:lnSpc>
              <a:spcBef>
                <a:spcPts val="0"/>
              </a:spcBef>
              <a:spcAft>
                <a:spcPts val="60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The environment can be impacted by airports big and small</a:t>
            </a:r>
          </a:p>
          <a:p>
            <a:pPr marL="342900" marR="0" lvl="0" indent="-342900">
              <a:lnSpc>
                <a:spcPct val="107000"/>
              </a:lnSpc>
              <a:spcBef>
                <a:spcPts val="0"/>
              </a:spcBef>
              <a:spcAft>
                <a:spcPts val="60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Consequences of the environmental impacts can harm human health</a:t>
            </a:r>
          </a:p>
          <a:p>
            <a:pPr marL="342900" marR="0" lvl="0" indent="-342900">
              <a:lnSpc>
                <a:spcPct val="107000"/>
              </a:lnSpc>
              <a:spcBef>
                <a:spcPts val="0"/>
              </a:spcBef>
              <a:spcAft>
                <a:spcPts val="60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Airports can directly impact the environment within airport boundaries but also indirectly impact the surrounding areas in proximity to the airport</a:t>
            </a:r>
          </a:p>
          <a:p>
            <a:pPr marL="342900" marR="0" lvl="0" indent="-342900">
              <a:lnSpc>
                <a:spcPct val="107000"/>
              </a:lnSpc>
              <a:spcBef>
                <a:spcPts val="0"/>
              </a:spcBef>
              <a:spcAft>
                <a:spcPts val="60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Airports can train management and operations staff on environmental topics using the trainings in </a:t>
            </a:r>
            <a:r>
              <a:rPr lang="en-US" sz="2000" i="1" dirty="0">
                <a:solidFill>
                  <a:schemeClr val="accent6"/>
                </a:solidFill>
                <a:effectLst/>
                <a:latin typeface="+mn-lt"/>
                <a:ea typeface="Calibri" panose="020F0502020204030204" pitchFamily="34" charset="0"/>
                <a:cs typeface="Times New Roman" panose="02020603050405020304" pitchFamily="18" charset="0"/>
              </a:rPr>
              <a:t>ACRP WebResource 21 </a:t>
            </a:r>
            <a:r>
              <a:rPr lang="en-US" sz="2000" dirty="0">
                <a:solidFill>
                  <a:schemeClr val="accent6"/>
                </a:solidFill>
                <a:effectLst/>
                <a:latin typeface="+mn-lt"/>
                <a:ea typeface="Calibri" panose="020F0502020204030204" pitchFamily="34" charset="0"/>
                <a:cs typeface="Times New Roman" panose="02020603050405020304" pitchFamily="18" charset="0"/>
              </a:rPr>
              <a:t>to help reduce the airport’s environmental impact (footprint)</a:t>
            </a:r>
          </a:p>
          <a:p>
            <a:pPr marL="285750" marR="0" indent="-285750">
              <a:lnSpc>
                <a:spcPct val="107000"/>
              </a:lnSpc>
              <a:spcBef>
                <a:spcPts val="0"/>
              </a:spcBef>
              <a:spcAft>
                <a:spcPts val="800"/>
              </a:spcAft>
              <a:buFont typeface="Arial" panose="020B0604020202020204" pitchFamily="34" charset="0"/>
              <a:buChar char="•"/>
            </a:pPr>
            <a:endParaRPr lang="en-US" sz="1600" dirty="0">
              <a:effectLst/>
              <a:latin typeface="+mn-lt"/>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E4E21A24-C569-1097-1CD1-1816C66CCE58}"/>
              </a:ext>
            </a:extLst>
          </p:cNvPr>
          <p:cNvSpPr/>
          <p:nvPr/>
        </p:nvSpPr>
        <p:spPr bwMode="auto">
          <a:xfrm>
            <a:off x="462708" y="6114361"/>
            <a:ext cx="2644049" cy="64999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a:endParaRPr>
          </a:p>
        </p:txBody>
      </p:sp>
    </p:spTree>
    <p:extLst>
      <p:ext uri="{BB962C8B-B14F-4D97-AF65-F5344CB8AC3E}">
        <p14:creationId xmlns:p14="http://schemas.microsoft.com/office/powerpoint/2010/main" val="161610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82A55-5743-187C-9E0D-9246D17B6738}"/>
              </a:ext>
            </a:extLst>
          </p:cNvPr>
          <p:cNvSpPr>
            <a:spLocks noGrp="1"/>
          </p:cNvSpPr>
          <p:nvPr>
            <p:ph type="title"/>
          </p:nvPr>
        </p:nvSpPr>
        <p:spPr/>
        <p:txBody>
          <a:bodyPr/>
          <a:lstStyle/>
          <a:p>
            <a:r>
              <a:rPr lang="en-US" dirty="0">
                <a:solidFill>
                  <a:schemeClr val="tx1"/>
                </a:solidFill>
              </a:rPr>
              <a:t>References</a:t>
            </a:r>
          </a:p>
        </p:txBody>
      </p:sp>
      <p:sp>
        <p:nvSpPr>
          <p:cNvPr id="3" name="Text Placeholder 2">
            <a:extLst>
              <a:ext uri="{FF2B5EF4-FFF2-40B4-BE49-F238E27FC236}">
                <a16:creationId xmlns:a16="http://schemas.microsoft.com/office/drawing/2014/main" id="{085DCD38-B3BB-EDC3-3AA8-F5A9007FE42E}"/>
              </a:ext>
            </a:extLst>
          </p:cNvPr>
          <p:cNvSpPr>
            <a:spLocks noGrp="1"/>
          </p:cNvSpPr>
          <p:nvPr>
            <p:ph type="body" sz="quarter" idx="10"/>
          </p:nvPr>
        </p:nvSpPr>
        <p:spPr/>
        <p:txBody>
          <a:bodyPr/>
          <a:lstStyle/>
          <a:p>
            <a:pPr marL="457200" indent="-457200"/>
            <a:r>
              <a:rPr lang="en-US" sz="1600" dirty="0">
                <a:solidFill>
                  <a:schemeClr val="accent6"/>
                </a:solidFill>
                <a:latin typeface="+mn-lt"/>
                <a:cs typeface="Times New Roman" panose="02020603050405020304" pitchFamily="18" charset="0"/>
              </a:rPr>
              <a:t>EPA. n.d. Home page. https://www.epa.gov/</a:t>
            </a:r>
          </a:p>
          <a:p>
            <a:pPr marL="457200" indent="-457200"/>
            <a:r>
              <a:rPr lang="en-US" sz="1600" dirty="0">
                <a:solidFill>
                  <a:schemeClr val="accent6"/>
                </a:solidFill>
                <a:latin typeface="+mn-lt"/>
                <a:cs typeface="Times New Roman" panose="02020603050405020304" pitchFamily="18" charset="0"/>
              </a:rPr>
              <a:t>United Nations (U.N.) Brundtland Commission. 1987. </a:t>
            </a:r>
            <a:r>
              <a:rPr lang="en-US" sz="1600" i="1" dirty="0">
                <a:solidFill>
                  <a:schemeClr val="accent6"/>
                </a:solidFill>
                <a:latin typeface="+mn-lt"/>
                <a:cs typeface="Times New Roman" panose="02020603050405020304" pitchFamily="18" charset="0"/>
              </a:rPr>
              <a:t>Report of the World Commission on Environment and Development: Our Common Future</a:t>
            </a:r>
          </a:p>
        </p:txBody>
      </p:sp>
    </p:spTree>
    <p:extLst>
      <p:ext uri="{BB962C8B-B14F-4D97-AF65-F5344CB8AC3E}">
        <p14:creationId xmlns:p14="http://schemas.microsoft.com/office/powerpoint/2010/main" val="20715005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B92CC-66AF-A2C7-3161-E5369CC8402D}"/>
              </a:ext>
            </a:extLst>
          </p:cNvPr>
          <p:cNvSpPr>
            <a:spLocks noGrp="1"/>
          </p:cNvSpPr>
          <p:nvPr>
            <p:ph type="title"/>
          </p:nvPr>
        </p:nvSpPr>
        <p:spPr/>
        <p:txBody>
          <a:bodyPr/>
          <a:lstStyle/>
          <a:p>
            <a:r>
              <a:rPr lang="en-US" dirty="0">
                <a:solidFill>
                  <a:schemeClr val="tx2"/>
                </a:solidFill>
              </a:rPr>
              <a:t>ACRP Disclaimer and Publication Details</a:t>
            </a:r>
            <a:endParaRPr lang="en-US" dirty="0"/>
          </a:p>
        </p:txBody>
      </p:sp>
      <p:sp>
        <p:nvSpPr>
          <p:cNvPr id="3" name="Text Placeholder 2">
            <a:extLst>
              <a:ext uri="{FF2B5EF4-FFF2-40B4-BE49-F238E27FC236}">
                <a16:creationId xmlns:a16="http://schemas.microsoft.com/office/drawing/2014/main" id="{9B6545AC-DD8A-DE00-ED9A-3467BE7217F0}"/>
              </a:ext>
            </a:extLst>
          </p:cNvPr>
          <p:cNvSpPr>
            <a:spLocks noGrp="1"/>
          </p:cNvSpPr>
          <p:nvPr>
            <p:ph type="body" sz="quarter" idx="10"/>
          </p:nvPr>
        </p:nvSpPr>
        <p:spPr/>
        <p:txBody>
          <a:bodyPr/>
          <a:lstStyle/>
          <a:p>
            <a:pPr algn="l"/>
            <a:r>
              <a:rPr lang="en-US" sz="1600" dirty="0">
                <a:solidFill>
                  <a:schemeClr val="accent6"/>
                </a:solidFill>
                <a:latin typeface="+mn-lt"/>
                <a:cs typeface="Times New Roman" panose="02020603050405020304" pitchFamily="18" charset="0"/>
              </a:rPr>
              <a:t>This presentation was produced as part of ACRP Project 02-101, “Environmental Stewardship and Compliance Training for Airport Employees.” The full publication for this project can be accessed at crp.trb.org/acrpwebresource21. Program information for ACRP can be found at www.trb.org/ACRP.</a:t>
            </a:r>
          </a:p>
          <a:p>
            <a:pPr algn="l"/>
            <a:r>
              <a:rPr lang="en-US" sz="1600" dirty="0">
                <a:solidFill>
                  <a:schemeClr val="accent6"/>
                </a:solidFill>
                <a:latin typeface="+mn-lt"/>
                <a:cs typeface="Times New Roman" panose="02020603050405020304" pitchFamily="18" charset="0"/>
              </a:rPr>
              <a:t>The ACRP is sponsored by the Federal Aviation Administration. ACRP is administered by the Transportation Research Board, part of the National Academies of Sciences, Engineering, and Medicine.</a:t>
            </a:r>
          </a:p>
          <a:p>
            <a:pPr algn="l"/>
            <a:r>
              <a:rPr lang="en-US" sz="1600" dirty="0">
                <a:solidFill>
                  <a:schemeClr val="accent6"/>
                </a:solidFill>
                <a:latin typeface="+mn-lt"/>
                <a:cs typeface="Times New Roman" panose="02020603050405020304" pitchFamily="18" charset="0"/>
              </a:rPr>
              <a:t>Any opinions expressed or implied in resulting research products are those of the individuals and organizations who performed the research and are not necessarily those of TRB; the National Academies of Sciences, Engineering, and Medicine; or ACRP sponsors.</a:t>
            </a:r>
          </a:p>
        </p:txBody>
      </p:sp>
      <p:sp>
        <p:nvSpPr>
          <p:cNvPr id="4" name="Rectangle 3">
            <a:extLst>
              <a:ext uri="{FF2B5EF4-FFF2-40B4-BE49-F238E27FC236}">
                <a16:creationId xmlns:a16="http://schemas.microsoft.com/office/drawing/2014/main" id="{7E2F87B5-0A4A-9A46-DB13-21D4AE7EC5FE}"/>
              </a:ext>
            </a:extLst>
          </p:cNvPr>
          <p:cNvSpPr/>
          <p:nvPr/>
        </p:nvSpPr>
        <p:spPr bwMode="auto">
          <a:xfrm>
            <a:off x="609600" y="6019800"/>
            <a:ext cx="2298853" cy="73354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a:endParaRPr>
          </a:p>
        </p:txBody>
      </p:sp>
    </p:spTree>
    <p:extLst>
      <p:ext uri="{BB962C8B-B14F-4D97-AF65-F5344CB8AC3E}">
        <p14:creationId xmlns:p14="http://schemas.microsoft.com/office/powerpoint/2010/main" val="766146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lstStyle/>
          <a:p>
            <a:r>
              <a:rPr lang="en-US" dirty="0">
                <a:solidFill>
                  <a:schemeClr val="tx1"/>
                </a:solidFill>
              </a:rPr>
              <a:t>Key Definitions and Terms</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p:txBody>
          <a:bodyPr>
            <a:normAutofit/>
          </a:bodyPr>
          <a:lstStyle/>
          <a:p>
            <a:pPr marL="285750" marR="0" indent="-285750">
              <a:lnSpc>
                <a:spcPct val="107000"/>
              </a:lnSpc>
              <a:spcBef>
                <a:spcPts val="0"/>
              </a:spcBef>
              <a:spcAft>
                <a:spcPts val="800"/>
              </a:spcAft>
              <a:buFont typeface="Arial" panose="020B0604020202020204" pitchFamily="34" charset="0"/>
              <a:buChar char="•"/>
            </a:pPr>
            <a:r>
              <a:rPr lang="en-US" sz="2000" b="1" dirty="0">
                <a:solidFill>
                  <a:schemeClr val="accent6"/>
                </a:solidFill>
                <a:effectLst/>
                <a:latin typeface="+mn-lt"/>
                <a:ea typeface="Calibri" panose="020F0502020204030204" pitchFamily="34" charset="0"/>
                <a:cs typeface="Times New Roman" panose="02020603050405020304" pitchFamily="18" charset="0"/>
              </a:rPr>
              <a:t>Clean Air Act (CAA) – </a:t>
            </a:r>
            <a:r>
              <a:rPr lang="en-US" sz="2000" dirty="0">
                <a:solidFill>
                  <a:schemeClr val="accent6"/>
                </a:solidFill>
                <a:effectLst/>
                <a:latin typeface="+mn-lt"/>
                <a:ea typeface="Calibri" panose="020F0502020204030204" pitchFamily="34" charset="0"/>
                <a:cs typeface="Times New Roman" panose="02020603050405020304" pitchFamily="18" charset="0"/>
              </a:rPr>
              <a:t>the United States' primary federal air quality law, intended to reduce and control air pollution nationwide</a:t>
            </a:r>
          </a:p>
          <a:p>
            <a:pPr marL="285750" marR="0" indent="-285750">
              <a:lnSpc>
                <a:spcPct val="107000"/>
              </a:lnSpc>
              <a:spcBef>
                <a:spcPts val="0"/>
              </a:spcBef>
              <a:spcAft>
                <a:spcPts val="800"/>
              </a:spcAft>
              <a:buFont typeface="Arial" panose="020B0604020202020204" pitchFamily="34" charset="0"/>
              <a:buChar char="•"/>
            </a:pPr>
            <a:r>
              <a:rPr lang="en-US" sz="2000" b="1" dirty="0">
                <a:solidFill>
                  <a:schemeClr val="accent6"/>
                </a:solidFill>
                <a:effectLst/>
                <a:latin typeface="+mn-lt"/>
                <a:ea typeface="Calibri" panose="020F0502020204030204" pitchFamily="34" charset="0"/>
                <a:cs typeface="Times New Roman" panose="02020603050405020304" pitchFamily="18" charset="0"/>
              </a:rPr>
              <a:t>Clean Water Act (CWA) – </a:t>
            </a:r>
            <a:r>
              <a:rPr lang="en-US" sz="2000" dirty="0">
                <a:solidFill>
                  <a:schemeClr val="accent6"/>
                </a:solidFill>
                <a:effectLst/>
                <a:latin typeface="+mn-lt"/>
                <a:ea typeface="Calibri" panose="020F0502020204030204" pitchFamily="34" charset="0"/>
                <a:cs typeface="Times New Roman" panose="02020603050405020304" pitchFamily="18" charset="0"/>
              </a:rPr>
              <a:t>establishes the basic structure for regulating discharges of pollutants into the waters of the United States and regulating quality standards for surface waters</a:t>
            </a:r>
            <a:endParaRPr lang="en-US" sz="2000" b="1" dirty="0">
              <a:solidFill>
                <a:schemeClr val="accent6"/>
              </a:solidFill>
              <a:effectLst/>
              <a:latin typeface="+mn-lt"/>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r>
              <a:rPr lang="en-US" sz="2000" b="1" dirty="0">
                <a:solidFill>
                  <a:schemeClr val="accent6"/>
                </a:solidFill>
                <a:effectLst/>
                <a:latin typeface="+mn-lt"/>
                <a:ea typeface="Calibri" panose="020F0502020204030204" pitchFamily="34" charset="0"/>
                <a:cs typeface="Times New Roman" panose="02020603050405020304" pitchFamily="18" charset="0"/>
              </a:rPr>
              <a:t>Day Night Average Sound Level (DNL) – </a:t>
            </a:r>
            <a:r>
              <a:rPr lang="en-US" sz="2000" dirty="0">
                <a:solidFill>
                  <a:schemeClr val="accent6"/>
                </a:solidFill>
                <a:effectLst/>
                <a:latin typeface="+mn-lt"/>
                <a:ea typeface="Calibri" panose="020F0502020204030204" pitchFamily="34" charset="0"/>
                <a:cs typeface="Times New Roman" panose="02020603050405020304" pitchFamily="18" charset="0"/>
              </a:rPr>
              <a:t>the standard metric calculated using the A-weighted decibel unit (dBA) for determining cumulative exposure of individuals to noise</a:t>
            </a:r>
          </a:p>
          <a:p>
            <a:pPr marL="285750" marR="0" indent="-285750">
              <a:lnSpc>
                <a:spcPct val="107000"/>
              </a:lnSpc>
              <a:spcBef>
                <a:spcPts val="0"/>
              </a:spcBef>
              <a:spcAft>
                <a:spcPts val="800"/>
              </a:spcAft>
              <a:buFont typeface="Arial" panose="020B0604020202020204" pitchFamily="34" charset="0"/>
              <a:buChar char="•"/>
            </a:pPr>
            <a:r>
              <a:rPr lang="en-US" sz="2000" b="1" dirty="0">
                <a:solidFill>
                  <a:schemeClr val="accent6"/>
                </a:solidFill>
                <a:effectLst/>
                <a:latin typeface="+mn-lt"/>
                <a:ea typeface="Calibri" panose="020F0502020204030204" pitchFamily="34" charset="0"/>
                <a:cs typeface="Times New Roman" panose="02020603050405020304" pitchFamily="18" charset="0"/>
              </a:rPr>
              <a:t>Direct Emissions – </a:t>
            </a:r>
            <a:r>
              <a:rPr lang="en-US" sz="2000" dirty="0">
                <a:solidFill>
                  <a:schemeClr val="accent6"/>
                </a:solidFill>
                <a:effectLst/>
                <a:latin typeface="+mn-lt"/>
                <a:ea typeface="Calibri" panose="020F0502020204030204" pitchFamily="34" charset="0"/>
                <a:cs typeface="Times New Roman" panose="02020603050405020304" pitchFamily="18" charset="0"/>
              </a:rPr>
              <a:t>emissions that occur from sources that are controlled or owned by an organization (e.g., emissions associated with fuel combustion in boilers, furnaces, vehicles)</a:t>
            </a:r>
          </a:p>
          <a:p>
            <a:pPr marL="285750" marR="0" indent="-285750">
              <a:lnSpc>
                <a:spcPct val="107000"/>
              </a:lnSpc>
              <a:spcBef>
                <a:spcPts val="0"/>
              </a:spcBef>
              <a:spcAft>
                <a:spcPts val="800"/>
              </a:spcAft>
              <a:buFont typeface="Arial" panose="020B0604020202020204" pitchFamily="34" charset="0"/>
              <a:buChar char="•"/>
            </a:pPr>
            <a:r>
              <a:rPr lang="en-US" sz="2000" b="1" dirty="0">
                <a:solidFill>
                  <a:schemeClr val="accent6"/>
                </a:solidFill>
                <a:effectLst/>
                <a:latin typeface="+mn-lt"/>
                <a:ea typeface="Calibri" panose="020F0502020204030204" pitchFamily="34" charset="0"/>
                <a:cs typeface="Times New Roman" panose="02020603050405020304" pitchFamily="18" charset="0"/>
              </a:rPr>
              <a:t>Environmental Protection Agency (EPA) – </a:t>
            </a:r>
            <a:r>
              <a:rPr lang="en-US" sz="2000" dirty="0">
                <a:solidFill>
                  <a:schemeClr val="accent6"/>
                </a:solidFill>
                <a:effectLst/>
                <a:latin typeface="+mn-lt"/>
                <a:ea typeface="Calibri" panose="020F0502020204030204" pitchFamily="34" charset="0"/>
                <a:cs typeface="Times New Roman" panose="02020603050405020304" pitchFamily="18" charset="0"/>
              </a:rPr>
              <a:t>federal agency with a mission to protect human health and environment</a:t>
            </a:r>
          </a:p>
          <a:p>
            <a:pPr marL="285750" marR="0" indent="-285750">
              <a:lnSpc>
                <a:spcPct val="107000"/>
              </a:lnSpc>
              <a:spcBef>
                <a:spcPts val="0"/>
              </a:spcBef>
              <a:spcAft>
                <a:spcPts val="800"/>
              </a:spcAft>
              <a:buFont typeface="Arial" panose="020B0604020202020204" pitchFamily="34" charset="0"/>
              <a:buChar char="•"/>
            </a:pPr>
            <a:endParaRPr lang="en-US" sz="2000" dirty="0">
              <a:solidFill>
                <a:schemeClr val="accent6"/>
              </a:solidFill>
              <a:latin typeface="+mj-lt"/>
            </a:endParaRPr>
          </a:p>
        </p:txBody>
      </p:sp>
      <p:sp>
        <p:nvSpPr>
          <p:cNvPr id="3" name="TextBox 2">
            <a:extLst>
              <a:ext uri="{FF2B5EF4-FFF2-40B4-BE49-F238E27FC236}">
                <a16:creationId xmlns:a16="http://schemas.microsoft.com/office/drawing/2014/main" id="{CEEE7875-C028-C103-D95E-B81D8D3FAB1B}"/>
              </a:ext>
            </a:extLst>
          </p:cNvPr>
          <p:cNvSpPr txBox="1"/>
          <p:nvPr/>
        </p:nvSpPr>
        <p:spPr>
          <a:xfrm>
            <a:off x="9976718" y="5560363"/>
            <a:ext cx="1979014" cy="553998"/>
          </a:xfrm>
          <a:prstGeom prst="rect">
            <a:avLst/>
          </a:prstGeom>
          <a:noFill/>
        </p:spPr>
        <p:txBody>
          <a:bodyPr wrap="square" rtlCol="0">
            <a:spAutoFit/>
          </a:bodyPr>
          <a:lstStyle/>
          <a:p>
            <a:r>
              <a:rPr lang="en-US" sz="1000" dirty="0">
                <a:solidFill>
                  <a:schemeClr val="accent6"/>
                </a:solidFill>
              </a:rPr>
              <a:t>Source: EPA. n.d. Home page. https://www.epa.gov/</a:t>
            </a:r>
          </a:p>
          <a:p>
            <a:endParaRPr lang="en-US" sz="1000" dirty="0">
              <a:solidFill>
                <a:schemeClr val="accent6"/>
              </a:solidFill>
            </a:endParaRPr>
          </a:p>
        </p:txBody>
      </p:sp>
      <p:sp>
        <p:nvSpPr>
          <p:cNvPr id="2" name="Rectangle 1">
            <a:extLst>
              <a:ext uri="{FF2B5EF4-FFF2-40B4-BE49-F238E27FC236}">
                <a16:creationId xmlns:a16="http://schemas.microsoft.com/office/drawing/2014/main" id="{6916A3DE-3CDA-8EB2-C0FD-F4ECADBD1572}"/>
              </a:ext>
            </a:extLst>
          </p:cNvPr>
          <p:cNvSpPr/>
          <p:nvPr/>
        </p:nvSpPr>
        <p:spPr bwMode="auto">
          <a:xfrm>
            <a:off x="462708" y="6114361"/>
            <a:ext cx="2644049" cy="64999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a:endParaRPr>
          </a:p>
        </p:txBody>
      </p:sp>
    </p:spTree>
    <p:extLst>
      <p:ext uri="{BB962C8B-B14F-4D97-AF65-F5344CB8AC3E}">
        <p14:creationId xmlns:p14="http://schemas.microsoft.com/office/powerpoint/2010/main" val="315995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lstStyle/>
          <a:p>
            <a:r>
              <a:rPr lang="en-US" dirty="0">
                <a:solidFill>
                  <a:schemeClr val="tx1"/>
                </a:solidFill>
              </a:rPr>
              <a:t>Key Definitions and Terms (cont’d)</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p:txBody>
          <a:bodyPr>
            <a:normAutofit/>
          </a:bodyPr>
          <a:lstStyle/>
          <a:p>
            <a:pPr marL="285750" indent="-285750">
              <a:lnSpc>
                <a:spcPct val="107000"/>
              </a:lnSpc>
              <a:spcBef>
                <a:spcPts val="0"/>
              </a:spcBef>
              <a:spcAft>
                <a:spcPts val="800"/>
              </a:spcAft>
              <a:buFont typeface="Arial" panose="020B0604020202020204" pitchFamily="34" charset="0"/>
              <a:buChar char="•"/>
            </a:pPr>
            <a:r>
              <a:rPr lang="en-US" sz="2000" b="1" dirty="0">
                <a:solidFill>
                  <a:schemeClr val="accent6"/>
                </a:solidFill>
                <a:latin typeface="+mn-lt"/>
              </a:rPr>
              <a:t>Hazardous Materials</a:t>
            </a:r>
            <a:r>
              <a:rPr lang="en-US" sz="2000" dirty="0">
                <a:solidFill>
                  <a:schemeClr val="accent6"/>
                </a:solidFill>
                <a:latin typeface="+mn-lt"/>
              </a:rPr>
              <a:t> – any substances or materials commercially transported that pose unreasonable risk to public health, safety, and property. They include hazardous wastes and hazardous substances as well as petroleum and natural gas substances and materials</a:t>
            </a:r>
          </a:p>
          <a:p>
            <a:pPr marL="285750" marR="0" indent="-285750">
              <a:lnSpc>
                <a:spcPct val="107000"/>
              </a:lnSpc>
              <a:spcBef>
                <a:spcPts val="0"/>
              </a:spcBef>
              <a:spcAft>
                <a:spcPts val="800"/>
              </a:spcAft>
              <a:buFont typeface="Arial" panose="020B0604020202020204" pitchFamily="34" charset="0"/>
              <a:buChar char="•"/>
            </a:pPr>
            <a:r>
              <a:rPr lang="en-US" sz="2000" b="1" dirty="0">
                <a:solidFill>
                  <a:schemeClr val="accent6"/>
                </a:solidFill>
                <a:effectLst/>
                <a:latin typeface="+mn-lt"/>
                <a:ea typeface="Calibri" panose="020F0502020204030204" pitchFamily="34" charset="0"/>
                <a:cs typeface="Times New Roman" panose="02020603050405020304" pitchFamily="18" charset="0"/>
              </a:rPr>
              <a:t>Indirect Emissions – </a:t>
            </a:r>
            <a:r>
              <a:rPr lang="en-US" sz="2000" dirty="0">
                <a:solidFill>
                  <a:schemeClr val="accent6"/>
                </a:solidFill>
                <a:effectLst/>
                <a:latin typeface="+mn-lt"/>
                <a:ea typeface="Calibri" panose="020F0502020204030204" pitchFamily="34" charset="0"/>
                <a:cs typeface="Times New Roman" panose="02020603050405020304" pitchFamily="18" charset="0"/>
              </a:rPr>
              <a:t>emissions associated with the purchase of electricity, steam, heat, or cooling resulting from the organization’s energy use</a:t>
            </a:r>
          </a:p>
          <a:p>
            <a:pPr marL="285750" marR="0" indent="-285750">
              <a:lnSpc>
                <a:spcPct val="107000"/>
              </a:lnSpc>
              <a:spcBef>
                <a:spcPts val="0"/>
              </a:spcBef>
              <a:spcAft>
                <a:spcPts val="800"/>
              </a:spcAft>
              <a:buFont typeface="Arial" panose="020B0604020202020204" pitchFamily="34" charset="0"/>
              <a:buChar char="•"/>
            </a:pPr>
            <a:r>
              <a:rPr lang="en-US" sz="2000" b="1" dirty="0">
                <a:solidFill>
                  <a:schemeClr val="accent6"/>
                </a:solidFill>
                <a:effectLst/>
                <a:latin typeface="+mj-lt"/>
                <a:ea typeface="Calibri" panose="020F0502020204030204" pitchFamily="34" charset="0"/>
                <a:cs typeface="Times New Roman" panose="02020603050405020304" pitchFamily="18" charset="0"/>
              </a:rPr>
              <a:t>National Environmental Policy Act (NEPA) – </a:t>
            </a:r>
            <a:r>
              <a:rPr lang="en-US" sz="2000" dirty="0">
                <a:solidFill>
                  <a:schemeClr val="accent6"/>
                </a:solidFill>
                <a:effectLst/>
                <a:latin typeface="+mj-lt"/>
                <a:ea typeface="Calibri" panose="020F0502020204030204" pitchFamily="34" charset="0"/>
                <a:cs typeface="Times New Roman" panose="02020603050405020304" pitchFamily="18" charset="0"/>
              </a:rPr>
              <a:t>an act signed into law in 1970 requiring federal agencies to assess the environmental effects of their actions prior to making decisions</a:t>
            </a:r>
            <a:r>
              <a:rPr lang="en-US" sz="2000" b="1" dirty="0">
                <a:solidFill>
                  <a:schemeClr val="accent6"/>
                </a:solidFill>
                <a:effectLst/>
                <a:latin typeface="+mj-lt"/>
                <a:ea typeface="Calibri" panose="020F0502020204030204" pitchFamily="34" charset="0"/>
                <a:cs typeface="Times New Roman" panose="02020603050405020304" pitchFamily="18" charset="0"/>
              </a:rPr>
              <a:t> </a:t>
            </a:r>
          </a:p>
          <a:p>
            <a:pPr marL="285750" marR="0" indent="-285750">
              <a:lnSpc>
                <a:spcPct val="107000"/>
              </a:lnSpc>
              <a:spcBef>
                <a:spcPts val="0"/>
              </a:spcBef>
              <a:spcAft>
                <a:spcPts val="800"/>
              </a:spcAft>
              <a:buFont typeface="Arial" panose="020B0604020202020204" pitchFamily="34" charset="0"/>
              <a:buChar char="•"/>
            </a:pPr>
            <a:r>
              <a:rPr lang="en-US" sz="2000" b="1" dirty="0">
                <a:solidFill>
                  <a:schemeClr val="accent6"/>
                </a:solidFill>
                <a:effectLst/>
                <a:latin typeface="+mj-lt"/>
                <a:ea typeface="Calibri" panose="020F0502020204030204" pitchFamily="34" charset="0"/>
                <a:cs typeface="Times New Roman" panose="02020603050405020304" pitchFamily="18" charset="0"/>
              </a:rPr>
              <a:t>Resiliency – </a:t>
            </a:r>
            <a:r>
              <a:rPr lang="en-US" sz="2000" dirty="0">
                <a:solidFill>
                  <a:schemeClr val="accent6"/>
                </a:solidFill>
                <a:effectLst/>
                <a:latin typeface="+mj-lt"/>
                <a:ea typeface="Calibri" panose="020F0502020204030204" pitchFamily="34" charset="0"/>
                <a:cs typeface="Times New Roman" panose="02020603050405020304" pitchFamily="18" charset="0"/>
              </a:rPr>
              <a:t>the ability to anticipate, prepare for, and respond to hazardous events, such as earthquakes, wildfires and flooding, and trends or disturbances related to the changing climate</a:t>
            </a:r>
          </a:p>
          <a:p>
            <a:pPr marL="285750" marR="0" indent="-285750">
              <a:lnSpc>
                <a:spcPct val="107000"/>
              </a:lnSpc>
              <a:spcBef>
                <a:spcPts val="0"/>
              </a:spcBef>
              <a:spcAft>
                <a:spcPts val="800"/>
              </a:spcAft>
              <a:buFont typeface="Arial" panose="020B0604020202020204" pitchFamily="34" charset="0"/>
              <a:buChar char="•"/>
            </a:pPr>
            <a:endParaRPr lang="en-US" sz="2000" dirty="0">
              <a:solidFill>
                <a:schemeClr val="accent6"/>
              </a:solidFill>
              <a:latin typeface="+mn-lt"/>
            </a:endParaRPr>
          </a:p>
          <a:p>
            <a:pPr marL="285750" marR="0" indent="-285750">
              <a:lnSpc>
                <a:spcPct val="107000"/>
              </a:lnSpc>
              <a:spcBef>
                <a:spcPts val="0"/>
              </a:spcBef>
              <a:spcAft>
                <a:spcPts val="800"/>
              </a:spcAft>
              <a:buFont typeface="Arial" panose="020B0604020202020204" pitchFamily="34" charset="0"/>
              <a:buChar char="•"/>
            </a:pPr>
            <a:endParaRPr lang="en-US" sz="2000" dirty="0">
              <a:solidFill>
                <a:schemeClr val="accent6"/>
              </a:solidFill>
              <a:latin typeface="+mj-lt"/>
            </a:endParaRPr>
          </a:p>
        </p:txBody>
      </p:sp>
      <p:sp>
        <p:nvSpPr>
          <p:cNvPr id="3" name="TextBox 2">
            <a:extLst>
              <a:ext uri="{FF2B5EF4-FFF2-40B4-BE49-F238E27FC236}">
                <a16:creationId xmlns:a16="http://schemas.microsoft.com/office/drawing/2014/main" id="{CEEE7875-C028-C103-D95E-B81D8D3FAB1B}"/>
              </a:ext>
            </a:extLst>
          </p:cNvPr>
          <p:cNvSpPr txBox="1"/>
          <p:nvPr/>
        </p:nvSpPr>
        <p:spPr>
          <a:xfrm>
            <a:off x="9928591" y="5604163"/>
            <a:ext cx="1979014" cy="553998"/>
          </a:xfrm>
          <a:prstGeom prst="rect">
            <a:avLst/>
          </a:prstGeom>
          <a:noFill/>
        </p:spPr>
        <p:txBody>
          <a:bodyPr wrap="square" rtlCol="0">
            <a:spAutoFit/>
          </a:bodyPr>
          <a:lstStyle/>
          <a:p>
            <a:r>
              <a:rPr lang="en-US" sz="1000" dirty="0">
                <a:solidFill>
                  <a:schemeClr val="accent6"/>
                </a:solidFill>
              </a:rPr>
              <a:t>Source:</a:t>
            </a:r>
            <a:r>
              <a:rPr lang="en-US" sz="1000" i="1" dirty="0">
                <a:solidFill>
                  <a:schemeClr val="accent6"/>
                </a:solidFill>
              </a:rPr>
              <a:t> </a:t>
            </a:r>
            <a:r>
              <a:rPr lang="en-US" sz="1000" dirty="0">
                <a:solidFill>
                  <a:schemeClr val="accent6"/>
                </a:solidFill>
              </a:rPr>
              <a:t>EPA. n.d. Home page. https://www.epa.gov/</a:t>
            </a:r>
          </a:p>
          <a:p>
            <a:endParaRPr lang="en-US" sz="1000" dirty="0">
              <a:solidFill>
                <a:schemeClr val="accent6"/>
              </a:solidFill>
            </a:endParaRPr>
          </a:p>
        </p:txBody>
      </p:sp>
      <p:sp>
        <p:nvSpPr>
          <p:cNvPr id="2" name="Rectangle 1">
            <a:extLst>
              <a:ext uri="{FF2B5EF4-FFF2-40B4-BE49-F238E27FC236}">
                <a16:creationId xmlns:a16="http://schemas.microsoft.com/office/drawing/2014/main" id="{3831E408-607B-3D27-BA19-595F20057CA8}"/>
              </a:ext>
            </a:extLst>
          </p:cNvPr>
          <p:cNvSpPr/>
          <p:nvPr/>
        </p:nvSpPr>
        <p:spPr bwMode="auto">
          <a:xfrm>
            <a:off x="462708" y="6114361"/>
            <a:ext cx="2644049" cy="64999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a:endParaRPr>
          </a:p>
        </p:txBody>
      </p:sp>
    </p:spTree>
    <p:extLst>
      <p:ext uri="{BB962C8B-B14F-4D97-AF65-F5344CB8AC3E}">
        <p14:creationId xmlns:p14="http://schemas.microsoft.com/office/powerpoint/2010/main" val="1509848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lstStyle/>
          <a:p>
            <a:r>
              <a:rPr lang="en-US" dirty="0">
                <a:solidFill>
                  <a:schemeClr val="tx1"/>
                </a:solidFill>
              </a:rPr>
              <a:t>Key Definitions and Terms (cont’d)</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p:txBody>
          <a:bodyPr>
            <a:noAutofit/>
          </a:bodyPr>
          <a:lstStyle/>
          <a:p>
            <a:pPr marL="285750" marR="0" indent="-285750">
              <a:lnSpc>
                <a:spcPct val="107000"/>
              </a:lnSpc>
              <a:spcBef>
                <a:spcPts val="0"/>
              </a:spcBef>
              <a:spcAft>
                <a:spcPts val="800"/>
              </a:spcAft>
              <a:buFont typeface="Arial" panose="020B0604020202020204" pitchFamily="34" charset="0"/>
              <a:buChar char="•"/>
            </a:pPr>
            <a:r>
              <a:rPr lang="en-US" sz="2000" b="1" dirty="0">
                <a:solidFill>
                  <a:schemeClr val="accent6"/>
                </a:solidFill>
                <a:effectLst/>
                <a:latin typeface="+mj-lt"/>
                <a:ea typeface="Calibri" panose="020F0502020204030204" pitchFamily="34" charset="0"/>
                <a:cs typeface="Times New Roman" panose="02020603050405020304" pitchFamily="18" charset="0"/>
              </a:rPr>
              <a:t>Sustainability – </a:t>
            </a:r>
            <a:r>
              <a:rPr lang="en-US" sz="2000" dirty="0">
                <a:solidFill>
                  <a:schemeClr val="accent6"/>
                </a:solidFill>
                <a:latin typeface="+mj-lt"/>
                <a:ea typeface="Calibri" panose="020F0502020204030204" pitchFamily="34" charset="0"/>
                <a:cs typeface="Times New Roman" panose="02020603050405020304" pitchFamily="18" charset="0"/>
              </a:rPr>
              <a:t>a</a:t>
            </a:r>
            <a:r>
              <a:rPr lang="en-US" sz="2000" dirty="0">
                <a:solidFill>
                  <a:schemeClr val="accent6"/>
                </a:solidFill>
                <a:effectLst/>
                <a:latin typeface="+mj-lt"/>
                <a:ea typeface="Calibri" panose="020F0502020204030204" pitchFamily="34" charset="0"/>
                <a:cs typeface="Times New Roman" panose="02020603050405020304" pitchFamily="18" charset="0"/>
              </a:rPr>
              <a:t>ccording to the U.N. (1987), sustainability is </a:t>
            </a:r>
            <a:r>
              <a:rPr lang="en-US" sz="2000" b="1" dirty="0">
                <a:solidFill>
                  <a:schemeClr val="accent6"/>
                </a:solidFill>
                <a:effectLst/>
                <a:latin typeface="+mj-lt"/>
                <a:ea typeface="Calibri" panose="020F0502020204030204" pitchFamily="34" charset="0"/>
                <a:cs typeface="Times New Roman" panose="02020603050405020304" pitchFamily="18" charset="0"/>
              </a:rPr>
              <a:t>“</a:t>
            </a:r>
            <a:r>
              <a:rPr lang="en-US" sz="2000" dirty="0">
                <a:solidFill>
                  <a:schemeClr val="accent6"/>
                </a:solidFill>
                <a:effectLst/>
                <a:latin typeface="+mn-lt"/>
                <a:ea typeface="Calibri" panose="020F0502020204030204" pitchFamily="34" charset="0"/>
                <a:cs typeface="Times New Roman" panose="02020603050405020304" pitchFamily="18" charset="0"/>
              </a:rPr>
              <a:t>meeting the needs of the present without compromising the ability of future generations to meet their own needs”</a:t>
            </a:r>
          </a:p>
          <a:p>
            <a:pPr marL="285750" marR="0" indent="-285750">
              <a:lnSpc>
                <a:spcPct val="107000"/>
              </a:lnSpc>
              <a:spcBef>
                <a:spcPts val="0"/>
              </a:spcBef>
              <a:spcAft>
                <a:spcPts val="800"/>
              </a:spcAft>
              <a:buFont typeface="Arial" panose="020B0604020202020204" pitchFamily="34" charset="0"/>
              <a:buChar char="•"/>
            </a:pPr>
            <a:r>
              <a:rPr lang="en-US" sz="2000" b="1" dirty="0">
                <a:solidFill>
                  <a:schemeClr val="accent6"/>
                </a:solidFill>
                <a:effectLst/>
                <a:latin typeface="+mj-lt"/>
                <a:ea typeface="Calibri" panose="020F0502020204030204" pitchFamily="34" charset="0"/>
                <a:cs typeface="Times New Roman" panose="02020603050405020304" pitchFamily="18" charset="0"/>
              </a:rPr>
              <a:t>Wildlife Habitat - </a:t>
            </a:r>
            <a:r>
              <a:rPr lang="en-US" sz="2000" dirty="0">
                <a:solidFill>
                  <a:schemeClr val="accent6"/>
                </a:solidFill>
                <a:effectLst/>
                <a:latin typeface="+mj-lt"/>
                <a:ea typeface="Calibri" panose="020F0502020204030204" pitchFamily="34" charset="0"/>
                <a:cs typeface="Times New Roman" panose="02020603050405020304" pitchFamily="18" charset="0"/>
              </a:rPr>
              <a:t>a place where a population of plants or animals lives, grows, and reproduces; habitats can be small (e.g., a log) or large (e.g., desert) (EPA n.d.)</a:t>
            </a:r>
            <a:endParaRPr lang="en-US" sz="2000" dirty="0">
              <a:solidFill>
                <a:schemeClr val="accent6"/>
              </a:solidFill>
              <a:latin typeface="+mj-lt"/>
            </a:endParaRPr>
          </a:p>
        </p:txBody>
      </p:sp>
      <p:sp>
        <p:nvSpPr>
          <p:cNvPr id="3" name="Rectangle 2">
            <a:extLst>
              <a:ext uri="{FF2B5EF4-FFF2-40B4-BE49-F238E27FC236}">
                <a16:creationId xmlns:a16="http://schemas.microsoft.com/office/drawing/2014/main" id="{C30594EA-A3FA-9305-69B9-D3240A407149}"/>
              </a:ext>
            </a:extLst>
          </p:cNvPr>
          <p:cNvSpPr/>
          <p:nvPr/>
        </p:nvSpPr>
        <p:spPr bwMode="auto">
          <a:xfrm>
            <a:off x="462708" y="6114361"/>
            <a:ext cx="2644049" cy="64999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a:endParaRPr>
          </a:p>
        </p:txBody>
      </p:sp>
    </p:spTree>
    <p:extLst>
      <p:ext uri="{BB962C8B-B14F-4D97-AF65-F5344CB8AC3E}">
        <p14:creationId xmlns:p14="http://schemas.microsoft.com/office/powerpoint/2010/main" val="1015908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lstStyle/>
          <a:p>
            <a:r>
              <a:rPr lang="en-US" dirty="0">
                <a:solidFill>
                  <a:schemeClr val="tx1"/>
                </a:solidFill>
              </a:rPr>
              <a:t>Airports and the Environment</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a:xfrm>
            <a:off x="609599" y="1447800"/>
            <a:ext cx="10871200" cy="4514461"/>
          </a:xfrm>
        </p:spPr>
        <p:txBody>
          <a:bodyPr/>
          <a:lstStyle/>
          <a:p>
            <a:r>
              <a:rPr lang="en-US" sz="2000" dirty="0">
                <a:solidFill>
                  <a:schemeClr val="accent6"/>
                </a:solidFill>
                <a:effectLst/>
                <a:latin typeface="+mj-lt"/>
                <a:ea typeface="Calibri" panose="020F0502020204030204" pitchFamily="34" charset="0"/>
                <a:cs typeface="Times New Roman" panose="02020603050405020304" pitchFamily="18" charset="0"/>
              </a:rPr>
              <a:t>Understanding how airports coexist with the environment is key to understanding how to reduce potential environmental impacts.</a:t>
            </a:r>
          </a:p>
          <a:p>
            <a:pPr marL="457200" indent="-457200">
              <a:buFont typeface="Arial" panose="020B0604020202020204" pitchFamily="34" charset="0"/>
              <a:buChar char="•"/>
            </a:pPr>
            <a:r>
              <a:rPr lang="en-US" sz="2000" dirty="0">
                <a:solidFill>
                  <a:schemeClr val="accent6"/>
                </a:solidFill>
                <a:effectLst/>
                <a:latin typeface="+mj-lt"/>
                <a:ea typeface="Calibri" panose="020F0502020204030204" pitchFamily="34" charset="0"/>
                <a:cs typeface="Times New Roman" panose="02020603050405020304" pitchFamily="18" charset="0"/>
              </a:rPr>
              <a:t>Airports of all sizes can have an impact on the environment</a:t>
            </a:r>
          </a:p>
          <a:p>
            <a:pPr marL="457200" indent="-457200">
              <a:buFont typeface="Arial" panose="020B0604020202020204" pitchFamily="34" charset="0"/>
              <a:buChar char="•"/>
            </a:pPr>
            <a:r>
              <a:rPr lang="en-US" sz="2000" dirty="0">
                <a:solidFill>
                  <a:schemeClr val="accent6"/>
                </a:solidFill>
                <a:effectLst/>
                <a:latin typeface="+mj-lt"/>
                <a:ea typeface="Calibri" panose="020F0502020204030204" pitchFamily="34" charset="0"/>
                <a:cs typeface="Times New Roman" panose="02020603050405020304" pitchFamily="18" charset="0"/>
              </a:rPr>
              <a:t>Consequences of the environmental impacts can harm human health</a:t>
            </a:r>
          </a:p>
          <a:p>
            <a:pPr marL="457200" indent="-457200">
              <a:buFont typeface="Arial" panose="020B0604020202020204" pitchFamily="34" charset="0"/>
              <a:buChar char="•"/>
            </a:pPr>
            <a:r>
              <a:rPr lang="en-US" sz="2000" dirty="0">
                <a:solidFill>
                  <a:schemeClr val="accent6"/>
                </a:solidFill>
                <a:effectLst/>
                <a:latin typeface="+mj-lt"/>
                <a:ea typeface="Calibri" panose="020F0502020204030204" pitchFamily="34" charset="0"/>
                <a:cs typeface="Times New Roman" panose="02020603050405020304" pitchFamily="18" charset="0"/>
              </a:rPr>
              <a:t>Airports can directly impact the environment within airport boundaries but also indirectly impact the surrounding areas </a:t>
            </a:r>
          </a:p>
          <a:p>
            <a:pPr marL="457200" indent="-457200">
              <a:buFont typeface="Arial" panose="020B0604020202020204" pitchFamily="34" charset="0"/>
              <a:buChar char="•"/>
            </a:pPr>
            <a:r>
              <a:rPr lang="en-US" sz="2000" dirty="0">
                <a:solidFill>
                  <a:schemeClr val="accent6"/>
                </a:solidFill>
                <a:effectLst/>
                <a:latin typeface="+mj-lt"/>
                <a:ea typeface="Calibri" panose="020F0502020204030204" pitchFamily="34" charset="0"/>
                <a:cs typeface="Times New Roman" panose="02020603050405020304" pitchFamily="18" charset="0"/>
              </a:rPr>
              <a:t>Airports can train management and operations staff on environmental topics to understand how to reduce the airport’s environmental impact (footprint)</a:t>
            </a:r>
          </a:p>
        </p:txBody>
      </p:sp>
      <p:sp>
        <p:nvSpPr>
          <p:cNvPr id="2" name="Rectangle 1">
            <a:extLst>
              <a:ext uri="{FF2B5EF4-FFF2-40B4-BE49-F238E27FC236}">
                <a16:creationId xmlns:a16="http://schemas.microsoft.com/office/drawing/2014/main" id="{F44D5EBA-9CA9-5AD3-0E67-2CBF7E96BA8D}"/>
              </a:ext>
            </a:extLst>
          </p:cNvPr>
          <p:cNvSpPr/>
          <p:nvPr/>
        </p:nvSpPr>
        <p:spPr bwMode="auto">
          <a:xfrm>
            <a:off x="462708" y="6114361"/>
            <a:ext cx="2644049" cy="64999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a:endParaRPr>
          </a:p>
        </p:txBody>
      </p:sp>
    </p:spTree>
    <p:extLst>
      <p:ext uri="{BB962C8B-B14F-4D97-AF65-F5344CB8AC3E}">
        <p14:creationId xmlns:p14="http://schemas.microsoft.com/office/powerpoint/2010/main" val="2604967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lstStyle/>
          <a:p>
            <a:r>
              <a:rPr lang="en-US" dirty="0">
                <a:solidFill>
                  <a:schemeClr val="tx1"/>
                </a:solidFill>
              </a:rPr>
              <a:t>Top Environmental Topics for Airports</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a:xfrm>
            <a:off x="609602" y="1447800"/>
            <a:ext cx="6764322" cy="4572000"/>
          </a:xfrm>
        </p:spPr>
        <p:txBody>
          <a:bodyPr>
            <a:normAutofit/>
          </a:bodyPr>
          <a:lstStyle/>
          <a:p>
            <a:pPr marL="0" marR="0">
              <a:lnSpc>
                <a:spcPct val="107000"/>
              </a:lnSpc>
              <a:spcBef>
                <a:spcPts val="0"/>
              </a:spcBef>
              <a:spcAft>
                <a:spcPts val="800"/>
              </a:spcAft>
            </a:pPr>
            <a:r>
              <a:rPr lang="en-US" sz="2000" dirty="0">
                <a:solidFill>
                  <a:schemeClr val="accent6"/>
                </a:solidFill>
                <a:effectLst/>
                <a:latin typeface="+mn-lt"/>
                <a:ea typeface="Calibri" panose="020F0502020204030204" pitchFamily="34" charset="0"/>
                <a:cs typeface="Calibri" panose="020F0502020204030204" pitchFamily="34" charset="0"/>
              </a:rPr>
              <a:t>Through airport interviews, the following were identified as the most pressing topics that airports want more information on:</a:t>
            </a:r>
            <a:endParaRPr lang="en-US" sz="2000" dirty="0">
              <a:solidFill>
                <a:schemeClr val="accent6"/>
              </a:solidFill>
              <a:effectLst/>
              <a:latin typeface="+mn-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Calibri" panose="020F0502020204030204" pitchFamily="34" charset="0"/>
              </a:rPr>
              <a:t>Air Quality</a:t>
            </a:r>
          </a:p>
          <a:p>
            <a:pPr marL="342900" marR="0" lvl="0" indent="-342900">
              <a:lnSpc>
                <a:spcPct val="107000"/>
              </a:lnSpc>
              <a:spcBef>
                <a:spcPts val="0"/>
              </a:spcBef>
              <a:spcAft>
                <a:spcPts val="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Calibri" panose="020F0502020204030204" pitchFamily="34" charset="0"/>
              </a:rPr>
              <a:t>Airport Resiliency</a:t>
            </a:r>
          </a:p>
          <a:p>
            <a:pPr marL="342900" marR="0" lvl="0" indent="-342900">
              <a:lnSpc>
                <a:spcPct val="107000"/>
              </a:lnSpc>
              <a:spcBef>
                <a:spcPts val="0"/>
              </a:spcBef>
              <a:spcAft>
                <a:spcPts val="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Calibri" panose="020F0502020204030204" pitchFamily="34" charset="0"/>
              </a:rPr>
              <a:t>Airport Sustainability</a:t>
            </a:r>
          </a:p>
          <a:p>
            <a:pPr marL="342900" indent="-342900">
              <a:lnSpc>
                <a:spcPct val="107000"/>
              </a:lnSpc>
              <a:spcBef>
                <a:spcPts val="0"/>
              </a:spcBef>
              <a:spcAft>
                <a:spcPts val="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Calibri" panose="020F0502020204030204" pitchFamily="34" charset="0"/>
              </a:rPr>
              <a:t>Aviation Noise</a:t>
            </a:r>
          </a:p>
          <a:p>
            <a:pPr marL="342900" indent="-342900">
              <a:lnSpc>
                <a:spcPct val="107000"/>
              </a:lnSpc>
              <a:spcBef>
                <a:spcPts val="0"/>
              </a:spcBef>
              <a:spcAft>
                <a:spcPts val="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Calibri" panose="020F0502020204030204" pitchFamily="34" charset="0"/>
              </a:rPr>
              <a:t>NEPA</a:t>
            </a:r>
          </a:p>
          <a:p>
            <a:pPr marL="342900" indent="-342900">
              <a:lnSpc>
                <a:spcPct val="107000"/>
              </a:lnSpc>
              <a:spcBef>
                <a:spcPts val="0"/>
              </a:spcBef>
              <a:spcAft>
                <a:spcPts val="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Calibri" panose="020F0502020204030204" pitchFamily="34" charset="0"/>
              </a:rPr>
              <a:t>Water Quality</a:t>
            </a:r>
          </a:p>
          <a:p>
            <a:pPr marL="342900" indent="-342900">
              <a:lnSpc>
                <a:spcPct val="107000"/>
              </a:lnSpc>
              <a:spcBef>
                <a:spcPts val="0"/>
              </a:spcBef>
              <a:spcAft>
                <a:spcPts val="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Calibri" panose="020F0502020204030204" pitchFamily="34" charset="0"/>
              </a:rPr>
              <a:t>Wildlife Habitat Management and Control</a:t>
            </a:r>
          </a:p>
          <a:p>
            <a:pPr marL="342900" marR="0" lvl="0" indent="-342900">
              <a:lnSpc>
                <a:spcPct val="107000"/>
              </a:lnSpc>
              <a:spcBef>
                <a:spcPts val="0"/>
              </a:spcBef>
              <a:spcAft>
                <a:spcPts val="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Calibri" panose="020F0502020204030204" pitchFamily="34" charset="0"/>
              </a:rPr>
              <a:t>Hazardous Materials and Waste Management</a:t>
            </a:r>
          </a:p>
          <a:p>
            <a:endParaRPr lang="en-US" sz="2000" dirty="0">
              <a:solidFill>
                <a:schemeClr val="accent6"/>
              </a:solidFill>
              <a:latin typeface="+mj-lt"/>
            </a:endParaRPr>
          </a:p>
        </p:txBody>
      </p:sp>
      <p:pic>
        <p:nvPicPr>
          <p:cNvPr id="4" name="Picture 3" descr="A person typing on a computer">
            <a:extLst>
              <a:ext uri="{FF2B5EF4-FFF2-40B4-BE49-F238E27FC236}">
                <a16:creationId xmlns:a16="http://schemas.microsoft.com/office/drawing/2014/main" id="{E49088F7-65D8-722E-C9D6-6FBEC35169C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28"/>
          <a:stretch/>
        </p:blipFill>
        <p:spPr>
          <a:xfrm>
            <a:off x="7533314" y="1447800"/>
            <a:ext cx="4658686" cy="3086752"/>
          </a:xfrm>
          <a:prstGeom prst="rect">
            <a:avLst/>
          </a:prstGeom>
        </p:spPr>
      </p:pic>
      <p:sp>
        <p:nvSpPr>
          <p:cNvPr id="3" name="Rectangle 2">
            <a:extLst>
              <a:ext uri="{FF2B5EF4-FFF2-40B4-BE49-F238E27FC236}">
                <a16:creationId xmlns:a16="http://schemas.microsoft.com/office/drawing/2014/main" id="{684B9366-08ED-3A2B-4B8F-443112223E04}"/>
              </a:ext>
            </a:extLst>
          </p:cNvPr>
          <p:cNvSpPr/>
          <p:nvPr/>
        </p:nvSpPr>
        <p:spPr bwMode="auto">
          <a:xfrm>
            <a:off x="462708" y="6114361"/>
            <a:ext cx="2644049" cy="64999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a:endParaRPr>
          </a:p>
        </p:txBody>
      </p:sp>
    </p:spTree>
    <p:extLst>
      <p:ext uri="{BB962C8B-B14F-4D97-AF65-F5344CB8AC3E}">
        <p14:creationId xmlns:p14="http://schemas.microsoft.com/office/powerpoint/2010/main" val="1220605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lstStyle/>
          <a:p>
            <a:r>
              <a:rPr lang="en-US" dirty="0">
                <a:solidFill>
                  <a:schemeClr val="tx1"/>
                </a:solidFill>
              </a:rPr>
              <a:t>Air Quality – Training Introduction</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a:xfrm>
            <a:off x="609599" y="1447800"/>
            <a:ext cx="5782812" cy="4572000"/>
          </a:xfrm>
        </p:spPr>
        <p:txBody>
          <a:bodyPr/>
          <a:lstStyle/>
          <a:p>
            <a:pPr marR="0" lvl="0">
              <a:lnSpc>
                <a:spcPct val="107000"/>
              </a:lnSpc>
              <a:spcBef>
                <a:spcPts val="0"/>
              </a:spcBef>
              <a:spcAft>
                <a:spcPts val="0"/>
              </a:spcAft>
            </a:pPr>
            <a:r>
              <a:rPr lang="en-US" sz="2000" dirty="0">
                <a:solidFill>
                  <a:schemeClr val="accent6"/>
                </a:solidFill>
                <a:effectLst/>
                <a:latin typeface="+mn-lt"/>
                <a:ea typeface="Calibri" panose="020F0502020204030204" pitchFamily="34" charset="0"/>
                <a:cs typeface="Times New Roman" panose="02020603050405020304" pitchFamily="18" charset="0"/>
              </a:rPr>
              <a:t>The Air Quality course will provide a high-level overview of air quality, air quality regulations, and how regulations apply to airports.</a:t>
            </a:r>
          </a:p>
          <a:p>
            <a:pPr marR="0" lvl="0">
              <a:lnSpc>
                <a:spcPct val="107000"/>
              </a:lnSpc>
              <a:spcBef>
                <a:spcPts val="0"/>
              </a:spcBef>
              <a:spcAft>
                <a:spcPts val="0"/>
              </a:spcAft>
            </a:pPr>
            <a:endParaRPr lang="en-US" sz="2000" dirty="0">
              <a:solidFill>
                <a:schemeClr val="accent6"/>
              </a:solidFill>
              <a:latin typeface="+mn-lt"/>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2000" dirty="0">
                <a:solidFill>
                  <a:schemeClr val="accent6"/>
                </a:solidFill>
                <a:effectLst/>
                <a:latin typeface="+mn-lt"/>
                <a:ea typeface="Calibri" panose="020F0502020204030204" pitchFamily="34" charset="0"/>
                <a:cs typeface="Times New Roman" panose="02020603050405020304" pitchFamily="18" charset="0"/>
              </a:rPr>
              <a:t>In the Air Quality course, participants will learn: </a:t>
            </a:r>
            <a:endParaRPr lang="en-US" sz="2000" dirty="0">
              <a:solidFill>
                <a:schemeClr val="accent6"/>
              </a:solidFill>
              <a:latin typeface="+mn-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The importance of air quality at airports and potential impacts</a:t>
            </a:r>
          </a:p>
          <a:p>
            <a:pPr marL="342900" marR="0" lvl="0" indent="-342900">
              <a:lnSpc>
                <a:spcPct val="107000"/>
              </a:lnSpc>
              <a:spcBef>
                <a:spcPts val="0"/>
              </a:spcBef>
              <a:spcAft>
                <a:spcPts val="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Air quality statutes and regulations, including the Clean Air Act (CAA), that are relevant to airports and airport projects</a:t>
            </a:r>
          </a:p>
          <a:p>
            <a:pPr marL="342900" marR="0" lvl="0" indent="-342900">
              <a:lnSpc>
                <a:spcPct val="107000"/>
              </a:lnSpc>
              <a:spcBef>
                <a:spcPts val="0"/>
              </a:spcBef>
              <a:spcAft>
                <a:spcPts val="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Greenhouse gas (GHG) emissions at airports</a:t>
            </a:r>
          </a:p>
          <a:p>
            <a:pPr marL="342900" marR="0" lvl="0" indent="-342900">
              <a:lnSpc>
                <a:spcPct val="107000"/>
              </a:lnSpc>
              <a:spcBef>
                <a:spcPts val="0"/>
              </a:spcBef>
              <a:spcAft>
                <a:spcPts val="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Typical airport emissions and their sources</a:t>
            </a:r>
          </a:p>
          <a:p>
            <a:pPr marL="342900" marR="0" lvl="0" indent="-342900">
              <a:lnSpc>
                <a:spcPct val="107000"/>
              </a:lnSpc>
              <a:spcBef>
                <a:spcPts val="0"/>
              </a:spcBef>
              <a:spcAft>
                <a:spcPts val="0"/>
              </a:spcAft>
              <a:buFont typeface="Arial" panose="020B0604020202020204" pitchFamily="34" charset="0"/>
              <a:buChar char="•"/>
            </a:pPr>
            <a:endParaRPr lang="en-US" sz="2000" dirty="0">
              <a:solidFill>
                <a:schemeClr val="accent6"/>
              </a:solidFill>
              <a:effectLst/>
              <a:latin typeface="+mn-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sz="2000" dirty="0">
              <a:solidFill>
                <a:schemeClr val="accent6"/>
              </a:solidFill>
              <a:effectLst/>
              <a:latin typeface="+mn-lt"/>
              <a:ea typeface="Calibri" panose="020F0502020204030204" pitchFamily="34" charset="0"/>
              <a:cs typeface="Times New Roman" panose="02020603050405020304" pitchFamily="18" charset="0"/>
            </a:endParaRPr>
          </a:p>
          <a:p>
            <a:endParaRPr lang="en-US" sz="2000" dirty="0">
              <a:solidFill>
                <a:schemeClr val="accent6"/>
              </a:solidFill>
            </a:endParaRPr>
          </a:p>
        </p:txBody>
      </p:sp>
      <p:pic>
        <p:nvPicPr>
          <p:cNvPr id="2" name="Picture 1" descr="A plane flying over a row of lights">
            <a:extLst>
              <a:ext uri="{FF2B5EF4-FFF2-40B4-BE49-F238E27FC236}">
                <a16:creationId xmlns:a16="http://schemas.microsoft.com/office/drawing/2014/main" id="{FAA7DC2B-7A80-5BD6-6010-42B1793B0F32}"/>
              </a:ext>
              <a:ext uri="{C183D7F6-B498-43B3-948B-1728B52AA6E4}">
                <adec:decorative xmlns:adec="http://schemas.microsoft.com/office/drawing/2017/decorative" val="0"/>
              </a:ext>
            </a:extLst>
          </p:cNvPr>
          <p:cNvPicPr>
            <a:picLocks noChangeAspect="1"/>
          </p:cNvPicPr>
          <p:nvPr/>
        </p:nvPicPr>
        <p:blipFill>
          <a:blip r:embed="rId3" cstate="print">
            <a:extLst>
              <a:ext uri="{28A0092B-C50C-407E-A947-70E740481C1C}">
                <a14:useLocalDpi xmlns:a14="http://schemas.microsoft.com/office/drawing/2010/main" val="0"/>
              </a:ext>
            </a:extLst>
          </a:blip>
          <a:srcRect l="3324" r="3324"/>
          <a:stretch/>
        </p:blipFill>
        <p:spPr>
          <a:xfrm>
            <a:off x="6943150" y="1447800"/>
            <a:ext cx="5248850" cy="3382828"/>
          </a:xfrm>
          <a:prstGeom prst="rect">
            <a:avLst/>
          </a:prstGeom>
          <a:effectLst>
            <a:outerShdw blurRad="50800" dist="38100" dir="2700000" algn="tl" rotWithShape="0">
              <a:prstClr val="black">
                <a:alpha val="40000"/>
              </a:prstClr>
            </a:outerShdw>
          </a:effectLst>
        </p:spPr>
      </p:pic>
      <p:sp>
        <p:nvSpPr>
          <p:cNvPr id="3" name="Rectangle 2">
            <a:extLst>
              <a:ext uri="{FF2B5EF4-FFF2-40B4-BE49-F238E27FC236}">
                <a16:creationId xmlns:a16="http://schemas.microsoft.com/office/drawing/2014/main" id="{A6B0AA80-D4BB-F3FF-B88A-8F0C9DB07F55}"/>
              </a:ext>
            </a:extLst>
          </p:cNvPr>
          <p:cNvSpPr/>
          <p:nvPr/>
        </p:nvSpPr>
        <p:spPr bwMode="auto">
          <a:xfrm>
            <a:off x="462708" y="6114361"/>
            <a:ext cx="2644049" cy="64999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a:endParaRPr>
          </a:p>
        </p:txBody>
      </p:sp>
    </p:spTree>
    <p:extLst>
      <p:ext uri="{BB962C8B-B14F-4D97-AF65-F5344CB8AC3E}">
        <p14:creationId xmlns:p14="http://schemas.microsoft.com/office/powerpoint/2010/main" val="1107801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lstStyle/>
          <a:p>
            <a:r>
              <a:rPr lang="en-US" dirty="0">
                <a:solidFill>
                  <a:schemeClr val="tx1"/>
                </a:solidFill>
              </a:rPr>
              <a:t>Air Quality – Why is it Important?</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a:xfrm>
            <a:off x="609599" y="1447800"/>
            <a:ext cx="8343483" cy="4572000"/>
          </a:xfrm>
        </p:spPr>
        <p:txBody>
          <a:bodyPr/>
          <a:lstStyle/>
          <a:p>
            <a:pPr marL="0" marR="0">
              <a:lnSpc>
                <a:spcPct val="107000"/>
              </a:lnSpc>
              <a:spcBef>
                <a:spcPts val="0"/>
              </a:spcBef>
              <a:spcAft>
                <a:spcPts val="600"/>
              </a:spcAft>
            </a:pPr>
            <a:r>
              <a:rPr lang="en-US" sz="1800" dirty="0">
                <a:solidFill>
                  <a:schemeClr val="accent6"/>
                </a:solidFill>
                <a:effectLst/>
                <a:latin typeface="+mn-lt"/>
                <a:ea typeface="Calibri" panose="020F0502020204030204" pitchFamily="34" charset="0"/>
                <a:cs typeface="Times New Roman" panose="02020603050405020304" pitchFamily="18" charset="0"/>
              </a:rPr>
              <a:t>Air quality can impact residential areas, recreational areas and the quality of the local environment.</a:t>
            </a:r>
          </a:p>
          <a:p>
            <a:pPr marL="342900" indent="-342900">
              <a:lnSpc>
                <a:spcPct val="107000"/>
              </a:lnSpc>
              <a:spcBef>
                <a:spcPts val="0"/>
              </a:spcBef>
              <a:spcAft>
                <a:spcPts val="600"/>
              </a:spcAft>
              <a:buFont typeface="Arial" panose="020B0604020202020204" pitchFamily="34" charset="0"/>
              <a:buChar char="•"/>
            </a:pPr>
            <a:r>
              <a:rPr lang="en-US" sz="1800" dirty="0">
                <a:solidFill>
                  <a:schemeClr val="accent6"/>
                </a:solidFill>
                <a:effectLst/>
                <a:latin typeface="+mn-lt"/>
                <a:ea typeface="Calibri" panose="020F0502020204030204" pitchFamily="34" charset="0"/>
                <a:cs typeface="Times New Roman" panose="02020603050405020304" pitchFamily="18" charset="0"/>
              </a:rPr>
              <a:t>Air pollution reduces the quality of the air we breathe daily</a:t>
            </a:r>
          </a:p>
          <a:p>
            <a:pPr marL="342900" indent="-342900">
              <a:lnSpc>
                <a:spcPct val="107000"/>
              </a:lnSpc>
              <a:spcBef>
                <a:spcPts val="0"/>
              </a:spcBef>
              <a:spcAft>
                <a:spcPts val="600"/>
              </a:spcAft>
              <a:buFont typeface="Arial" panose="020B0604020202020204" pitchFamily="34" charset="0"/>
              <a:buChar char="•"/>
            </a:pPr>
            <a:r>
              <a:rPr lang="en-US" sz="1800" dirty="0">
                <a:solidFill>
                  <a:schemeClr val="accent6"/>
                </a:solidFill>
                <a:effectLst/>
                <a:latin typeface="+mn-lt"/>
                <a:ea typeface="Calibri" panose="020F0502020204030204" pitchFamily="34" charset="0"/>
                <a:cs typeface="Times New Roman" panose="02020603050405020304" pitchFamily="18" charset="0"/>
              </a:rPr>
              <a:t>Poor air quality from air pollution has been linked to a variety of health problems</a:t>
            </a:r>
          </a:p>
          <a:p>
            <a:pPr marL="342900" indent="-342900">
              <a:lnSpc>
                <a:spcPct val="107000"/>
              </a:lnSpc>
              <a:spcBef>
                <a:spcPts val="0"/>
              </a:spcBef>
              <a:spcAft>
                <a:spcPts val="600"/>
              </a:spcAft>
              <a:buFont typeface="Arial" panose="020B0604020202020204" pitchFamily="34" charset="0"/>
              <a:buChar char="•"/>
            </a:pPr>
            <a:r>
              <a:rPr lang="en-US" sz="1800" dirty="0">
                <a:solidFill>
                  <a:schemeClr val="accent6"/>
                </a:solidFill>
                <a:effectLst/>
                <a:latin typeface="+mn-lt"/>
                <a:ea typeface="Calibri" panose="020F0502020204030204" pitchFamily="34" charset="0"/>
                <a:cs typeface="Times New Roman" panose="02020603050405020304" pitchFamily="18" charset="0"/>
              </a:rPr>
              <a:t>Older adults, children, and people with heart and respiratory diseases have greater risk for air pollution-related health effects</a:t>
            </a:r>
          </a:p>
          <a:p>
            <a:pPr marL="342900" indent="-342900">
              <a:lnSpc>
                <a:spcPct val="107000"/>
              </a:lnSpc>
              <a:spcBef>
                <a:spcPts val="0"/>
              </a:spcBef>
              <a:spcAft>
                <a:spcPts val="600"/>
              </a:spcAft>
              <a:buFont typeface="Arial" panose="020B0604020202020204" pitchFamily="34" charset="0"/>
              <a:buChar char="•"/>
            </a:pPr>
            <a:r>
              <a:rPr lang="en-US" sz="1800" dirty="0">
                <a:solidFill>
                  <a:schemeClr val="accent6"/>
                </a:solidFill>
                <a:effectLst/>
                <a:latin typeface="+mn-lt"/>
                <a:ea typeface="Calibri" panose="020F0502020204030204" pitchFamily="34" charset="0"/>
                <a:cs typeface="Times New Roman" panose="02020603050405020304" pitchFamily="18" charset="0"/>
              </a:rPr>
              <a:t>Emissions from aircraft, surface transportation and construction all contribute to an airport’s emissions footprint, including direct and indirect emissions that may affect surrounding communities</a:t>
            </a:r>
          </a:p>
          <a:p>
            <a:pPr marL="342900" indent="-342900">
              <a:lnSpc>
                <a:spcPct val="107000"/>
              </a:lnSpc>
              <a:spcBef>
                <a:spcPts val="0"/>
              </a:spcBef>
              <a:spcAft>
                <a:spcPts val="600"/>
              </a:spcAft>
              <a:buFont typeface="Arial" panose="020B0604020202020204" pitchFamily="34" charset="0"/>
              <a:buChar char="•"/>
            </a:pPr>
            <a:r>
              <a:rPr lang="en-US" sz="1800" dirty="0">
                <a:solidFill>
                  <a:schemeClr val="accent6"/>
                </a:solidFill>
                <a:effectLst/>
                <a:latin typeface="+mn-lt"/>
                <a:ea typeface="Calibri" panose="020F0502020204030204" pitchFamily="34" charset="0"/>
                <a:cs typeface="Times New Roman" panose="02020603050405020304" pitchFamily="18" charset="0"/>
              </a:rPr>
              <a:t>FAA often requires that an air quality analysis be completed for airport improvements to measure emission-related impacts and ensure compatibility with the local air quality standards</a:t>
            </a:r>
          </a:p>
        </p:txBody>
      </p:sp>
      <p:sp>
        <p:nvSpPr>
          <p:cNvPr id="2" name="Speech Bubble: Rectangle 1">
            <a:extLst>
              <a:ext uri="{FF2B5EF4-FFF2-40B4-BE49-F238E27FC236}">
                <a16:creationId xmlns:a16="http://schemas.microsoft.com/office/drawing/2014/main" id="{9188A27D-8A02-5836-5D18-6C370B16982E}"/>
              </a:ext>
            </a:extLst>
          </p:cNvPr>
          <p:cNvSpPr/>
          <p:nvPr/>
        </p:nvSpPr>
        <p:spPr bwMode="auto">
          <a:xfrm>
            <a:off x="8953082" y="1447800"/>
            <a:ext cx="3017855" cy="1664309"/>
          </a:xfrm>
          <a:prstGeom prst="wedgeRectCallout">
            <a:avLst>
              <a:gd name="adj1" fmla="val -56582"/>
              <a:gd name="adj2" fmla="val -21610"/>
            </a:avLst>
          </a:prstGeom>
          <a:solidFill>
            <a:srgbClr val="626262"/>
          </a:solidFill>
          <a:ln w="9525" cap="flat" cmpd="sng" algn="ctr">
            <a:no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274320" tIns="45720" rIns="274320" bIns="45720" numCol="1" rtlCol="0" anchor="ctr" anchorCtr="0" compatLnSpc="1">
            <a:prstTxWarp prst="textNoShape">
              <a:avLst/>
            </a:prstTxWarp>
            <a:normAutofit/>
          </a:bodyPr>
          <a:lstStyle/>
          <a:p>
            <a:pPr eaLnBrk="0" hangingPunct="0"/>
            <a:r>
              <a:rPr lang="en-US" sz="2000" dirty="0">
                <a:latin typeface="Calibri" panose="020F0502020204030204" pitchFamily="34" charset="0"/>
                <a:ea typeface="Calibri" panose="020F0502020204030204" pitchFamily="34" charset="0"/>
                <a:cs typeface="Times New Roman" panose="02020603050405020304" pitchFamily="18" charset="0"/>
              </a:rPr>
              <a:t>Be sure to consider the entire project, landside and airside, when analyzing air quality emissions.</a:t>
            </a:r>
          </a:p>
        </p:txBody>
      </p:sp>
      <p:sp>
        <p:nvSpPr>
          <p:cNvPr id="3" name="Rectangle 2">
            <a:extLst>
              <a:ext uri="{FF2B5EF4-FFF2-40B4-BE49-F238E27FC236}">
                <a16:creationId xmlns:a16="http://schemas.microsoft.com/office/drawing/2014/main" id="{ECC7581C-35B7-0A64-7492-12D95975ACBB}"/>
              </a:ext>
            </a:extLst>
          </p:cNvPr>
          <p:cNvSpPr/>
          <p:nvPr/>
        </p:nvSpPr>
        <p:spPr bwMode="auto">
          <a:xfrm>
            <a:off x="462708" y="6114361"/>
            <a:ext cx="2644049" cy="64999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a:endParaRPr>
          </a:p>
        </p:txBody>
      </p:sp>
    </p:spTree>
    <p:extLst>
      <p:ext uri="{BB962C8B-B14F-4D97-AF65-F5344CB8AC3E}">
        <p14:creationId xmlns:p14="http://schemas.microsoft.com/office/powerpoint/2010/main" val="2107096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Basic slide">
  <a:themeElements>
    <a:clrScheme name="ACRP-blue-v2">
      <a:dk1>
        <a:srgbClr val="FFFFFF"/>
      </a:dk1>
      <a:lt1>
        <a:srgbClr val="7CA1C9"/>
      </a:lt1>
      <a:dk2>
        <a:srgbClr val="FFFFFF"/>
      </a:dk2>
      <a:lt2>
        <a:srgbClr val="7CA1C9"/>
      </a:lt2>
      <a:accent1>
        <a:srgbClr val="7CA1C9"/>
      </a:accent1>
      <a:accent2>
        <a:srgbClr val="59BD7D"/>
      </a:accent2>
      <a:accent3>
        <a:srgbClr val="1E4734"/>
      </a:accent3>
      <a:accent4>
        <a:srgbClr val="B77B28"/>
      </a:accent4>
      <a:accent5>
        <a:srgbClr val="E09E26"/>
      </a:accent5>
      <a:accent6>
        <a:srgbClr val="47391D"/>
      </a:accent6>
      <a:hlink>
        <a:srgbClr val="0378AD"/>
      </a:hlink>
      <a:folHlink>
        <a:srgbClr val="7CA1C9"/>
      </a:folHlink>
    </a:clrScheme>
    <a:fontScheme name="HelveticaNeueLT Std">
      <a:majorFont>
        <a:latin typeface="HelveticaNeueLT Std Med"/>
        <a:ea typeface=""/>
        <a:cs typeface=""/>
      </a:majorFont>
      <a:minorFont>
        <a:latin typeface="HelveticaNeueLT Std L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827997BB1DD3243AEC199A181F649C4" ma:contentTypeVersion="13" ma:contentTypeDescription="Create a new document." ma:contentTypeScope="" ma:versionID="0596f5648c06859226f165c2a9d3fafa">
  <xsd:schema xmlns:xsd="http://www.w3.org/2001/XMLSchema" xmlns:xs="http://www.w3.org/2001/XMLSchema" xmlns:p="http://schemas.microsoft.com/office/2006/metadata/properties" xmlns:ns2="0d6dc564-9f0f-4004-8a0e-d846b60e2f08" xmlns:ns3="6280b2e6-5ff0-49a4-9c15-759b9ac3c61f" targetNamespace="http://schemas.microsoft.com/office/2006/metadata/properties" ma:root="true" ma:fieldsID="f3cc389b2b95c1a3226512aa61062d63" ns2:_="" ns3:_="">
    <xsd:import namespace="0d6dc564-9f0f-4004-8a0e-d846b60e2f08"/>
    <xsd:import namespace="6280b2e6-5ff0-49a4-9c15-759b9ac3c61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3:SharedWithUsers" minOccurs="0"/>
                <xsd:element ref="ns3:SharedWithDetail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dc564-9f0f-4004-8a0e-d846b60e2f0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280b2e6-5ff0-49a4-9c15-759b9ac3c61f"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70D7424-FE5E-41B2-80B3-B9844F5AF2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dc564-9f0f-4004-8a0e-d846b60e2f08"/>
    <ds:schemaRef ds:uri="6280b2e6-5ff0-49a4-9c15-759b9ac3c6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E2A837A-022F-4A8E-817E-2F44797A334A}">
  <ds:schemaRefs>
    <ds:schemaRef ds:uri="http://purl.org/dc/elements/1.1/"/>
    <ds:schemaRef ds:uri="http://www.w3.org/XML/1998/namespace"/>
    <ds:schemaRef ds:uri="http://schemas.openxmlformats.org/package/2006/metadata/core-properties"/>
    <ds:schemaRef ds:uri="0d6dc564-9f0f-4004-8a0e-d846b60e2f08"/>
    <ds:schemaRef ds:uri="http://purl.org/dc/terms/"/>
    <ds:schemaRef ds:uri="http://schemas.microsoft.com/office/2006/documentManagement/types"/>
    <ds:schemaRef ds:uri="http://schemas.microsoft.com/office/infopath/2007/PartnerControls"/>
    <ds:schemaRef ds:uri="http://purl.org/dc/dcmitype/"/>
    <ds:schemaRef ds:uri="6280b2e6-5ff0-49a4-9c15-759b9ac3c61f"/>
    <ds:schemaRef ds:uri="http://schemas.microsoft.com/office/2006/metadata/properties"/>
  </ds:schemaRefs>
</ds:datastoreItem>
</file>

<file path=customXml/itemProps3.xml><?xml version="1.0" encoding="utf-8"?>
<ds:datastoreItem xmlns:ds="http://schemas.openxmlformats.org/officeDocument/2006/customXml" ds:itemID="{68C30585-61A0-4877-980C-8A06F8BB05A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5032</TotalTime>
  <Words>2686</Words>
  <Application>Microsoft Office PowerPoint</Application>
  <PresentationFormat>Widescreen</PresentationFormat>
  <Paragraphs>229</Paragraphs>
  <Slides>27</Slides>
  <Notes>25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27</vt:i4>
      </vt:variant>
    </vt:vector>
  </HeadingPairs>
  <TitlesOfParts>
    <vt:vector size="39" baseType="lpstr">
      <vt:lpstr>Arial</vt:lpstr>
      <vt:lpstr>Calibri</vt:lpstr>
      <vt:lpstr>Courier New</vt:lpstr>
      <vt:lpstr>DIN</vt:lpstr>
      <vt:lpstr>Futura</vt:lpstr>
      <vt:lpstr>HelveticaNeueLT Std Blk</vt:lpstr>
      <vt:lpstr>HelveticaNeueLT Std Lt</vt:lpstr>
      <vt:lpstr>HelveticaNeueLT Std Med</vt:lpstr>
      <vt:lpstr>Symbol</vt:lpstr>
      <vt:lpstr>Times</vt:lpstr>
      <vt:lpstr>Wingdings</vt:lpstr>
      <vt:lpstr>Basic slide</vt:lpstr>
      <vt:lpstr>ACRP WebResource 21: Environmental Stewardship and Compliance Training for Airport Employees</vt:lpstr>
      <vt:lpstr>Course Objectives and Overview</vt:lpstr>
      <vt:lpstr>Key Definitions and Terms</vt:lpstr>
      <vt:lpstr>Key Definitions and Terms (cont’d)</vt:lpstr>
      <vt:lpstr>Key Definitions and Terms (cont’d)</vt:lpstr>
      <vt:lpstr>Airports and the Environment</vt:lpstr>
      <vt:lpstr>Top Environmental Topics for Airports</vt:lpstr>
      <vt:lpstr>Air Quality – Training Introduction</vt:lpstr>
      <vt:lpstr>Air Quality – Why is it Important?</vt:lpstr>
      <vt:lpstr>Airport Resiliency – Training Introduction</vt:lpstr>
      <vt:lpstr>Airport Resiliency – Why is it Important?</vt:lpstr>
      <vt:lpstr>Airport Sustainability – Training Introduction</vt:lpstr>
      <vt:lpstr>Airport Sustainability – Why is it Important?</vt:lpstr>
      <vt:lpstr>Aviation Noise – Training Introduction</vt:lpstr>
      <vt:lpstr>Aviation Noise – Why is it Important?</vt:lpstr>
      <vt:lpstr>NEPA 101 – Training Introduction</vt:lpstr>
      <vt:lpstr>NEPA 101 – Why is it Important?</vt:lpstr>
      <vt:lpstr>Water Quality – Training Introduction</vt:lpstr>
      <vt:lpstr>Water Quality – Why is it Important?</vt:lpstr>
      <vt:lpstr>Wildlife Habitat Management and Control – Training Introduction</vt:lpstr>
      <vt:lpstr>Wildlife Habitat Management and Control – Why is it Important?</vt:lpstr>
      <vt:lpstr>Hazardous Materials and Waste Management – Training Introduction</vt:lpstr>
      <vt:lpstr>Hazardous Materials and Waste Management – Why is it Important?</vt:lpstr>
      <vt:lpstr>What Does this Mean to Your Airport?</vt:lpstr>
      <vt:lpstr>Course Wrap-Up</vt:lpstr>
      <vt:lpstr>References</vt:lpstr>
      <vt:lpstr>ACRP Disclaimer and Publication Details</vt:lpstr>
    </vt:vector>
  </TitlesOfParts>
  <Company>NAP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NAP</dc:creator>
  <cp:lastModifiedBy>Whittington, Lisa</cp:lastModifiedBy>
  <cp:revision>141</cp:revision>
  <dcterms:created xsi:type="dcterms:W3CDTF">2005-12-13T19:08:17Z</dcterms:created>
  <dcterms:modified xsi:type="dcterms:W3CDTF">2024-12-21T00:19:56Z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0x010100D827997BB1DD3243AEC199A181F649C4</vt:lpwstr>
  </property>
</Properties>
</file>