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31"/>
  </p:notesMasterIdLst>
  <p:handoutMasterIdLst>
    <p:handoutMasterId r:id="rId32"/>
  </p:handoutMasterIdLst>
  <p:sldIdLst>
    <p:sldId id="313" r:id="rId5"/>
    <p:sldId id="257" r:id="rId6"/>
    <p:sldId id="259" r:id="rId7"/>
    <p:sldId id="262" r:id="rId8"/>
    <p:sldId id="263" r:id="rId9"/>
    <p:sldId id="264" r:id="rId10"/>
    <p:sldId id="265"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277" r:id="rId27"/>
    <p:sldId id="278" r:id="rId28"/>
    <p:sldId id="342" r:id="rId29"/>
    <p:sldId id="341" r:id="rId3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4EF02C-9BCD-7870-D099-4EA829592E72}" name="Whittington, Lisa" initials="WL" userId="S::LWhittington@nas.edu::c6486215-3342-44dd-a2bc-add26a1ec065" providerId="AD"/>
  <p188:author id="{1B3A85BA-06CD-85C2-523C-661971265CE0}" name="Fletcher, Hilary" initials="FH" userId="S::hilary.fletcher@woolpert.com::83587431-4fb7-4f29-8303-e0cd73dc91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ie Waite" initials="LW" lastIdx="4" clrIdx="0">
    <p:extLst>
      <p:ext uri="{19B8F6BF-5375-455C-9EA6-DF929625EA0E}">
        <p15:presenceInfo xmlns:p15="http://schemas.microsoft.com/office/powerpoint/2012/main" userId="S-1-5-21-772653363-1706447627-576915096-1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C"/>
    <a:srgbClr val="599B9B"/>
    <a:srgbClr val="005792"/>
    <a:srgbClr val="000000"/>
    <a:srgbClr val="626262"/>
    <a:srgbClr val="008BEA"/>
    <a:srgbClr val="3A5364"/>
    <a:srgbClr val="465761"/>
    <a:srgbClr val="7B7167"/>
    <a:srgbClr val="BB9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672" autoAdjust="0"/>
    <p:restoredTop sz="82051" autoAdjust="0"/>
  </p:normalViewPr>
  <p:slideViewPr>
    <p:cSldViewPr snapToGrid="0">
      <p:cViewPr varScale="1">
        <p:scale>
          <a:sx n="93" d="100"/>
          <a:sy n="93" d="100"/>
        </p:scale>
        <p:origin x="474" y="90"/>
      </p:cViewPr>
      <p:guideLst>
        <p:guide orient="horz" pos="2160"/>
        <p:guide pos="3840"/>
      </p:guideLst>
    </p:cSldViewPr>
  </p:slideViewPr>
  <p:notesTextViewPr>
    <p:cViewPr>
      <p:scale>
        <a:sx n="1" d="1"/>
        <a:sy n="1" d="1"/>
      </p:scale>
      <p:origin x="0" y="0"/>
    </p:cViewPr>
  </p:notesTextViewPr>
  <p:notesViewPr>
    <p:cSldViewPr snapToGrid="0">
      <p:cViewPr varScale="1">
        <p:scale>
          <a:sx n="122" d="100"/>
          <a:sy n="122" d="100"/>
        </p:scale>
        <p:origin x="4932"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706CFD-1AEB-0079-D4AE-1A8C55BF47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263B43B-339F-A1FC-CE74-5BC25BCC3E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1391B3-014D-4AAF-A1B7-7BF6B897EFBC}" type="datetimeFigureOut">
              <a:rPr lang="en-US" smtClean="0"/>
              <a:t>12/19/2024</a:t>
            </a:fld>
            <a:endParaRPr lang="en-US" dirty="0"/>
          </a:p>
        </p:txBody>
      </p:sp>
      <p:sp>
        <p:nvSpPr>
          <p:cNvPr id="4" name="Footer Placeholder 3">
            <a:extLst>
              <a:ext uri="{FF2B5EF4-FFF2-40B4-BE49-F238E27FC236}">
                <a16:creationId xmlns:a16="http://schemas.microsoft.com/office/drawing/2014/main" id="{CB0EC783-BFCA-640F-A046-6F735A9443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79708B-6E56-A3FB-31A0-BAEB63F3F5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E490A9-20C9-4792-A52E-C0E9F1D1900B}" type="slidenum">
              <a:rPr lang="en-US" smtClean="0"/>
              <a:t>‹#›</a:t>
            </a:fld>
            <a:endParaRPr lang="en-US" dirty="0"/>
          </a:p>
        </p:txBody>
      </p:sp>
    </p:spTree>
    <p:extLst>
      <p:ext uri="{BB962C8B-B14F-4D97-AF65-F5344CB8AC3E}">
        <p14:creationId xmlns:p14="http://schemas.microsoft.com/office/powerpoint/2010/main" val="144091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a:defRPr>
            </a:lvl1pPr>
          </a:lstStyle>
          <a:p>
            <a:pPr>
              <a:defRPr/>
            </a:pPr>
            <a:fld id="{792A9E01-0121-40AE-8E34-40DF007C6B00}" type="datetimeFigureOut">
              <a:rPr lang="en-US"/>
              <a:pPr>
                <a:defRPr/>
              </a:pPr>
              <a:t>12/19/2024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a:defRPr>
            </a:lvl1pPr>
          </a:lstStyle>
          <a:p>
            <a:pPr>
              <a:defRPr/>
            </a:pPr>
            <a:fld id="{601B9332-B151-47C2-AD61-4136C83AF8D5}" type="slidenum">
              <a:rPr lang="en-US"/>
              <a:pPr>
                <a:defRPr/>
              </a:pPr>
              <a:t>‹#›</a:t>
            </a:fld>
            <a:endParaRPr lang="en-US" dirty="0"/>
          </a:p>
        </p:txBody>
      </p:sp>
    </p:spTree>
    <p:extLst>
      <p:ext uri="{BB962C8B-B14F-4D97-AF65-F5344CB8AC3E}">
        <p14:creationId xmlns:p14="http://schemas.microsoft.com/office/powerpoint/2010/main" val="2001615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a:t>
            </a:fld>
            <a:endParaRPr lang="en-US" dirty="0"/>
          </a:p>
        </p:txBody>
      </p:sp>
    </p:spTree>
    <p:extLst>
      <p:ext uri="{BB962C8B-B14F-4D97-AF65-F5344CB8AC3E}">
        <p14:creationId xmlns:p14="http://schemas.microsoft.com/office/powerpoint/2010/main" val="45590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11</a:t>
            </a:fld>
            <a:endParaRPr lang="en-US" dirty="0"/>
          </a:p>
        </p:txBody>
      </p:sp>
    </p:spTree>
    <p:extLst>
      <p:ext uri="{BB962C8B-B14F-4D97-AF65-F5344CB8AC3E}">
        <p14:creationId xmlns:p14="http://schemas.microsoft.com/office/powerpoint/2010/main" val="172466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12</a:t>
            </a:fld>
            <a:endParaRPr lang="en-US" dirty="0"/>
          </a:p>
        </p:txBody>
      </p:sp>
    </p:spTree>
    <p:extLst>
      <p:ext uri="{BB962C8B-B14F-4D97-AF65-F5344CB8AC3E}">
        <p14:creationId xmlns:p14="http://schemas.microsoft.com/office/powerpoint/2010/main" val="1037508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13</a:t>
            </a:fld>
            <a:endParaRPr lang="en-US" dirty="0"/>
          </a:p>
        </p:txBody>
      </p:sp>
    </p:spTree>
    <p:extLst>
      <p:ext uri="{BB962C8B-B14F-4D97-AF65-F5344CB8AC3E}">
        <p14:creationId xmlns:p14="http://schemas.microsoft.com/office/powerpoint/2010/main" val="221919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14</a:t>
            </a:fld>
            <a:endParaRPr lang="en-US" dirty="0"/>
          </a:p>
        </p:txBody>
      </p:sp>
    </p:spTree>
    <p:extLst>
      <p:ext uri="{BB962C8B-B14F-4D97-AF65-F5344CB8AC3E}">
        <p14:creationId xmlns:p14="http://schemas.microsoft.com/office/powerpoint/2010/main" val="3613591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15</a:t>
            </a:fld>
            <a:endParaRPr lang="en-US" dirty="0"/>
          </a:p>
        </p:txBody>
      </p:sp>
    </p:spTree>
    <p:extLst>
      <p:ext uri="{BB962C8B-B14F-4D97-AF65-F5344CB8AC3E}">
        <p14:creationId xmlns:p14="http://schemas.microsoft.com/office/powerpoint/2010/main" val="4117565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16</a:t>
            </a:fld>
            <a:endParaRPr lang="en-US" dirty="0"/>
          </a:p>
        </p:txBody>
      </p:sp>
    </p:spTree>
    <p:extLst>
      <p:ext uri="{BB962C8B-B14F-4D97-AF65-F5344CB8AC3E}">
        <p14:creationId xmlns:p14="http://schemas.microsoft.com/office/powerpoint/2010/main" val="2355394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17</a:t>
            </a:fld>
            <a:endParaRPr lang="en-US" dirty="0"/>
          </a:p>
        </p:txBody>
      </p:sp>
    </p:spTree>
    <p:extLst>
      <p:ext uri="{BB962C8B-B14F-4D97-AF65-F5344CB8AC3E}">
        <p14:creationId xmlns:p14="http://schemas.microsoft.com/office/powerpoint/2010/main" val="2717177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18</a:t>
            </a:fld>
            <a:endParaRPr lang="en-US" dirty="0"/>
          </a:p>
        </p:txBody>
      </p:sp>
    </p:spTree>
    <p:extLst>
      <p:ext uri="{BB962C8B-B14F-4D97-AF65-F5344CB8AC3E}">
        <p14:creationId xmlns:p14="http://schemas.microsoft.com/office/powerpoint/2010/main" val="3303136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19</a:t>
            </a:fld>
            <a:endParaRPr lang="en-US" dirty="0"/>
          </a:p>
        </p:txBody>
      </p:sp>
    </p:spTree>
    <p:extLst>
      <p:ext uri="{BB962C8B-B14F-4D97-AF65-F5344CB8AC3E}">
        <p14:creationId xmlns:p14="http://schemas.microsoft.com/office/powerpoint/2010/main" val="1298124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20</a:t>
            </a:fld>
            <a:endParaRPr lang="en-US" dirty="0"/>
          </a:p>
        </p:txBody>
      </p:sp>
    </p:spTree>
    <p:extLst>
      <p:ext uri="{BB962C8B-B14F-4D97-AF65-F5344CB8AC3E}">
        <p14:creationId xmlns:p14="http://schemas.microsoft.com/office/powerpoint/2010/main" val="356064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3</a:t>
            </a:fld>
            <a:endParaRPr lang="en-US" dirty="0"/>
          </a:p>
        </p:txBody>
      </p:sp>
    </p:spTree>
    <p:extLst>
      <p:ext uri="{BB962C8B-B14F-4D97-AF65-F5344CB8AC3E}">
        <p14:creationId xmlns:p14="http://schemas.microsoft.com/office/powerpoint/2010/main" val="3911683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21</a:t>
            </a:fld>
            <a:endParaRPr lang="en-US" dirty="0"/>
          </a:p>
        </p:txBody>
      </p:sp>
    </p:spTree>
    <p:extLst>
      <p:ext uri="{BB962C8B-B14F-4D97-AF65-F5344CB8AC3E}">
        <p14:creationId xmlns:p14="http://schemas.microsoft.com/office/powerpoint/2010/main" val="1200879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22</a:t>
            </a:fld>
            <a:endParaRPr lang="en-US" dirty="0"/>
          </a:p>
        </p:txBody>
      </p:sp>
    </p:spTree>
    <p:extLst>
      <p:ext uri="{BB962C8B-B14F-4D97-AF65-F5344CB8AC3E}">
        <p14:creationId xmlns:p14="http://schemas.microsoft.com/office/powerpoint/2010/main" val="331088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23</a:t>
            </a:fld>
            <a:endParaRPr lang="en-US" dirty="0"/>
          </a:p>
        </p:txBody>
      </p:sp>
    </p:spTree>
    <p:extLst>
      <p:ext uri="{BB962C8B-B14F-4D97-AF65-F5344CB8AC3E}">
        <p14:creationId xmlns:p14="http://schemas.microsoft.com/office/powerpoint/2010/main" val="1497999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24</a:t>
            </a:fld>
            <a:endParaRPr lang="en-US" dirty="0"/>
          </a:p>
        </p:txBody>
      </p:sp>
    </p:spTree>
    <p:extLst>
      <p:ext uri="{BB962C8B-B14F-4D97-AF65-F5344CB8AC3E}">
        <p14:creationId xmlns:p14="http://schemas.microsoft.com/office/powerpoint/2010/main" val="69986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4</a:t>
            </a:fld>
            <a:endParaRPr lang="en-US" dirty="0"/>
          </a:p>
        </p:txBody>
      </p:sp>
    </p:spTree>
    <p:extLst>
      <p:ext uri="{BB962C8B-B14F-4D97-AF65-F5344CB8AC3E}">
        <p14:creationId xmlns:p14="http://schemas.microsoft.com/office/powerpoint/2010/main" val="227721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5</a:t>
            </a:fld>
            <a:endParaRPr lang="en-US" dirty="0"/>
          </a:p>
        </p:txBody>
      </p:sp>
    </p:spTree>
    <p:extLst>
      <p:ext uri="{BB962C8B-B14F-4D97-AF65-F5344CB8AC3E}">
        <p14:creationId xmlns:p14="http://schemas.microsoft.com/office/powerpoint/2010/main" val="408859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6</a:t>
            </a:fld>
            <a:endParaRPr lang="en-US" dirty="0"/>
          </a:p>
        </p:txBody>
      </p:sp>
    </p:spTree>
    <p:extLst>
      <p:ext uri="{BB962C8B-B14F-4D97-AF65-F5344CB8AC3E}">
        <p14:creationId xmlns:p14="http://schemas.microsoft.com/office/powerpoint/2010/main" val="336041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7</a:t>
            </a:fld>
            <a:endParaRPr lang="en-US" dirty="0"/>
          </a:p>
        </p:txBody>
      </p:sp>
    </p:spTree>
    <p:extLst>
      <p:ext uri="{BB962C8B-B14F-4D97-AF65-F5344CB8AC3E}">
        <p14:creationId xmlns:p14="http://schemas.microsoft.com/office/powerpoint/2010/main" val="266134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8</a:t>
            </a:fld>
            <a:endParaRPr lang="en-US" dirty="0"/>
          </a:p>
        </p:txBody>
      </p:sp>
    </p:spTree>
    <p:extLst>
      <p:ext uri="{BB962C8B-B14F-4D97-AF65-F5344CB8AC3E}">
        <p14:creationId xmlns:p14="http://schemas.microsoft.com/office/powerpoint/2010/main" val="78514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9</a:t>
            </a:fld>
            <a:endParaRPr lang="en-US" dirty="0"/>
          </a:p>
        </p:txBody>
      </p:sp>
    </p:spTree>
    <p:extLst>
      <p:ext uri="{BB962C8B-B14F-4D97-AF65-F5344CB8AC3E}">
        <p14:creationId xmlns:p14="http://schemas.microsoft.com/office/powerpoint/2010/main" val="129957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10</a:t>
            </a:fld>
            <a:endParaRPr lang="en-US" dirty="0"/>
          </a:p>
        </p:txBody>
      </p:sp>
    </p:spTree>
    <p:extLst>
      <p:ext uri="{BB962C8B-B14F-4D97-AF65-F5344CB8AC3E}">
        <p14:creationId xmlns:p14="http://schemas.microsoft.com/office/powerpoint/2010/main" val="1428071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The wing of an airplane&#10;&#10;Description automatically generated with medium confidence">
            <a:extLst>
              <a:ext uri="{FF2B5EF4-FFF2-40B4-BE49-F238E27FC236}">
                <a16:creationId xmlns:a16="http://schemas.microsoft.com/office/drawing/2014/main" id="{19013E32-3752-7005-6CB2-5736D070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a:extLst>
              <a:ext uri="{FF2B5EF4-FFF2-40B4-BE49-F238E27FC236}">
                <a16:creationId xmlns:a16="http://schemas.microsoft.com/office/drawing/2014/main" id="{12755E8B-703D-4021-A809-471F7BC0D4FB}"/>
              </a:ext>
            </a:extLst>
          </p:cNvPr>
          <p:cNvSpPr>
            <a:spLocks noGrp="1"/>
          </p:cNvSpPr>
          <p:nvPr>
            <p:ph type="title"/>
          </p:nvPr>
        </p:nvSpPr>
        <p:spPr>
          <a:xfrm>
            <a:off x="6278032" y="1483514"/>
            <a:ext cx="5609167" cy="1031087"/>
          </a:xfrm>
        </p:spPr>
        <p:txBody>
          <a:bodyPr/>
          <a:lstStyle>
            <a:lvl1pPr algn="r">
              <a:defRPr sz="3700">
                <a:solidFill>
                  <a:srgbClr val="0067AC"/>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7291227E-577D-4952-8199-C39FC99DFE36}"/>
              </a:ext>
            </a:extLst>
          </p:cNvPr>
          <p:cNvSpPr>
            <a:spLocks noGrp="1"/>
          </p:cNvSpPr>
          <p:nvPr>
            <p:ph type="body" sz="quarter" idx="12"/>
          </p:nvPr>
        </p:nvSpPr>
        <p:spPr>
          <a:xfrm>
            <a:off x="6278032" y="2971800"/>
            <a:ext cx="5609168" cy="1143000"/>
          </a:xfrm>
        </p:spPr>
        <p:txBody>
          <a:bodyPr/>
          <a:lstStyle>
            <a:lvl1pPr algn="r">
              <a:lnSpc>
                <a:spcPct val="150000"/>
              </a:lnSpc>
              <a:spcBef>
                <a:spcPts val="0"/>
              </a:spcBef>
              <a:defRPr sz="2400">
                <a:solidFill>
                  <a:srgbClr val="0067AC"/>
                </a:solidFill>
              </a:defRPr>
            </a:lvl1pPr>
          </a:lstStyle>
          <a:p>
            <a:pPr lvl="0"/>
            <a:r>
              <a:rPr lang="en-US" dirty="0"/>
              <a:t>Click to edit Master text styles</a:t>
            </a:r>
          </a:p>
        </p:txBody>
      </p:sp>
      <p:pic>
        <p:nvPicPr>
          <p:cNvPr id="15" name="Picture 14">
            <a:extLst>
              <a:ext uri="{FF2B5EF4-FFF2-40B4-BE49-F238E27FC236}">
                <a16:creationId xmlns:a16="http://schemas.microsoft.com/office/drawing/2014/main" id="{3DC4CF1D-89A2-3FC4-609F-46AA03ED01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822266" y="5519524"/>
            <a:ext cx="2930122" cy="627275"/>
          </a:xfrm>
          <a:prstGeom prst="rect">
            <a:avLst/>
          </a:prstGeom>
        </p:spPr>
      </p:pic>
    </p:spTree>
    <p:extLst>
      <p:ext uri="{BB962C8B-B14F-4D97-AF65-F5344CB8AC3E}">
        <p14:creationId xmlns:p14="http://schemas.microsoft.com/office/powerpoint/2010/main" val="7325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4E66-A7B5-4589-B801-5DC3E8A22781}"/>
              </a:ext>
            </a:extLst>
          </p:cNvPr>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FF6334D3-9C7D-44F2-8F11-5B91CD95327A}"/>
              </a:ext>
            </a:extLst>
          </p:cNvPr>
          <p:cNvSpPr>
            <a:spLocks noGrp="1"/>
          </p:cNvSpPr>
          <p:nvPr>
            <p:ph type="body" sz="quarter" idx="10"/>
          </p:nvPr>
        </p:nvSpPr>
        <p:spPr>
          <a:xfrm>
            <a:off x="609600" y="1371600"/>
            <a:ext cx="10871200" cy="4572000"/>
          </a:xfrm>
        </p:spPr>
        <p:txBody>
          <a:bodyPr/>
          <a:lstStyle>
            <a:lvl1pPr>
              <a:defRPr sz="2800"/>
            </a:lvl1pPr>
            <a:lvl2pPr>
              <a:defRPr sz="2000"/>
            </a:lvl2pPr>
            <a:lvl3pPr>
              <a:defRPr sz="2000"/>
            </a:lvl3pPr>
            <a:lvl4pPr>
              <a:defRPr sz="2000"/>
            </a:lvl4pPr>
            <a:lvl5pPr>
              <a:defRPr sz="2000"/>
            </a:lvl5pPr>
            <a:lvl6pPr marL="2285943"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71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by-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56640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24007"/>
            <a:ext cx="54864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0"/>
            <a:ext cx="54864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0"/>
          </p:nvPr>
        </p:nvSpPr>
        <p:spPr>
          <a:xfrm>
            <a:off x="6096000" y="1524007"/>
            <a:ext cx="50800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3"/>
          <p:cNvSpPr>
            <a:spLocks noGrp="1"/>
          </p:cNvSpPr>
          <p:nvPr>
            <p:ph sz="half" idx="11"/>
          </p:nvPr>
        </p:nvSpPr>
        <p:spPr>
          <a:xfrm>
            <a:off x="6096000" y="1981200"/>
            <a:ext cx="50800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1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1074400" cy="4724400"/>
          </a:xfrm>
        </p:spPr>
        <p:txBody>
          <a:bodyPr/>
          <a:lstStyle>
            <a:lvl1pPr>
              <a:spcAft>
                <a:spcPts val="600"/>
              </a:spcAft>
              <a:defRPr sz="2000" u="sng" baseline="0">
                <a:solidFill>
                  <a:srgbClr val="626262"/>
                </a:solidFill>
                <a:uFill>
                  <a:solidFill>
                    <a:srgbClr val="DE842E"/>
                  </a:solidFill>
                </a:uFill>
              </a:defRPr>
            </a:lvl1pPr>
            <a:lvl2pPr marL="742932" indent="-285744">
              <a:buSzPct val="120000"/>
              <a:buFont typeface="Wingdings" panose="05000000000000000000" pitchFamily="2" charset="2"/>
              <a:buChar char=""/>
              <a:defRPr sz="1600">
                <a:solidFill>
                  <a:schemeClr val="accent6"/>
                </a:solidFill>
              </a:defRPr>
            </a:lvl2pPr>
            <a:lvl3pPr marL="1200121" indent="-285744">
              <a:buFont typeface="Wingdings" panose="05000000000000000000" pitchFamily="2" charset="2"/>
              <a:buChar char="§"/>
              <a:defRPr sz="1600">
                <a:solidFill>
                  <a:schemeClr val="accent6"/>
                </a:solidFill>
              </a:defRPr>
            </a:lvl3pPr>
            <a:lvl4pPr marL="1600160" indent="-228594">
              <a:buFont typeface="Wingdings" panose="05000000000000000000" pitchFamily="2" charset="2"/>
              <a:buChar char=""/>
              <a:defRPr sz="1600">
                <a:solidFill>
                  <a:schemeClr val="accent6"/>
                </a:solidFill>
              </a:defRPr>
            </a:lvl4pPr>
            <a:lvl5pPr marL="2057349" indent="-228594">
              <a:buFont typeface="Wingdings" panose="05000000000000000000" pitchFamily="2" charset="2"/>
              <a:buChar char="§"/>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1306316-A607-ED42-A35E-FB2E75D02293}"/>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7E7729B6-E6CA-4D6E-8CA9-EB973DC65DD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162493"/>
            <a:ext cx="12192000" cy="4933506"/>
          </a:xfrm>
          <a:prstGeom prst="rect">
            <a:avLst/>
          </a:prstGeom>
        </p:spPr>
      </p:pic>
    </p:spTree>
    <p:extLst>
      <p:ext uri="{BB962C8B-B14F-4D97-AF65-F5344CB8AC3E}">
        <p14:creationId xmlns:p14="http://schemas.microsoft.com/office/powerpoint/2010/main" val="228828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10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E0C02"/>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609600" y="1447800"/>
            <a:ext cx="10972800" cy="4572000"/>
          </a:xfrm>
        </p:spPr>
        <p:txBody>
          <a:bodyPr/>
          <a:lstStyle>
            <a:lvl1pPr marL="0" indent="0">
              <a:buFont typeface="Arial" panose="020B0604020202020204" pitchFamily="34" charset="0"/>
              <a:buNone/>
              <a:defRPr b="0"/>
            </a:lvl1pPr>
            <a:lvl2pPr marL="742950" indent="-285750">
              <a:buClr>
                <a:srgbClr val="0069AD"/>
              </a:buClr>
              <a:buSzPct val="100000"/>
              <a:buFont typeface="Arial" panose="020B0604020202020204" pitchFamily="34" charset="0"/>
              <a:buChar char="•"/>
              <a:defRPr/>
            </a:lvl2pPr>
            <a:lvl3pPr marL="1143000" indent="-228600">
              <a:buClr>
                <a:srgbClr val="D8B78A"/>
              </a:buClr>
              <a:buSzPct val="770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771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56646EA-F622-1CEF-834B-4739B6164F01}"/>
              </a:ext>
            </a:extLst>
          </p:cNvPr>
          <p:cNvPicPr>
            <a:picLocks noChangeAspect="1"/>
          </p:cNvPicPr>
          <p:nvPr userDrawn="1"/>
        </p:nvPicPr>
        <p:blipFill rotWithShape="1">
          <a:blip r:embed="rId8" cstate="screen">
            <a:alphaModFix amt="20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0" y="4"/>
            <a:ext cx="12192000" cy="6594019"/>
          </a:xfrm>
          <a:prstGeom prst="rect">
            <a:avLst/>
          </a:prstGeom>
        </p:spPr>
      </p:pic>
      <p:sp>
        <p:nvSpPr>
          <p:cNvPr id="15" name="Rectangle 14">
            <a:extLst>
              <a:ext uri="{FF2B5EF4-FFF2-40B4-BE49-F238E27FC236}">
                <a16:creationId xmlns:a16="http://schemas.microsoft.com/office/drawing/2014/main" id="{C43B3BAF-090F-49DA-BDB6-FE99A8DB423C}"/>
              </a:ext>
            </a:extLst>
          </p:cNvPr>
          <p:cNvSpPr/>
          <p:nvPr userDrawn="1"/>
        </p:nvSpPr>
        <p:spPr bwMode="auto">
          <a:xfrm rot="16200000">
            <a:off x="5486403" y="-5486401"/>
            <a:ext cx="1219200" cy="12192001"/>
          </a:xfrm>
          <a:prstGeom prst="rect">
            <a:avLst/>
          </a:prstGeom>
          <a:solidFill>
            <a:srgbClr val="0067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sp>
        <p:nvSpPr>
          <p:cNvPr id="1026" name="Rectangle 3"/>
          <p:cNvSpPr>
            <a:spLocks noGrp="1" noChangeArrowheads="1"/>
          </p:cNvSpPr>
          <p:nvPr>
            <p:ph type="body" idx="1"/>
          </p:nvPr>
        </p:nvSpPr>
        <p:spPr bwMode="auto">
          <a:xfrm>
            <a:off x="609600" y="1371600"/>
            <a:ext cx="10871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8"/>
          <p:cNvSpPr>
            <a:spLocks noGrp="1" noChangeArrowheads="1"/>
          </p:cNvSpPr>
          <p:nvPr>
            <p:ph type="title"/>
          </p:nvPr>
        </p:nvSpPr>
        <p:spPr bwMode="auto">
          <a:xfrm>
            <a:off x="609600" y="228600"/>
            <a:ext cx="10871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Rectangle 11">
            <a:extLst>
              <a:ext uri="{FF2B5EF4-FFF2-40B4-BE49-F238E27FC236}">
                <a16:creationId xmlns:a16="http://schemas.microsoft.com/office/drawing/2014/main" id="{398A6638-23CE-468F-83A7-E76F24D9DE30}"/>
              </a:ext>
            </a:extLst>
          </p:cNvPr>
          <p:cNvSpPr/>
          <p:nvPr userDrawn="1"/>
        </p:nvSpPr>
        <p:spPr bwMode="auto">
          <a:xfrm>
            <a:off x="12880" y="6022146"/>
            <a:ext cx="12166233" cy="83585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pic>
        <p:nvPicPr>
          <p:cNvPr id="11" name="Picture 10">
            <a:extLst>
              <a:ext uri="{FF2B5EF4-FFF2-40B4-BE49-F238E27FC236}">
                <a16:creationId xmlns:a16="http://schemas.microsoft.com/office/drawing/2014/main" id="{AFBDBF5D-EB6F-D4C0-CE0E-4F241898E3C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9967231" y="6276318"/>
            <a:ext cx="1842521" cy="394443"/>
          </a:xfrm>
          <a:prstGeom prst="rect">
            <a:avLst/>
          </a:prstGeom>
        </p:spPr>
      </p:pic>
    </p:spTree>
    <p:extLst>
      <p:ext uri="{BB962C8B-B14F-4D97-AF65-F5344CB8AC3E}">
        <p14:creationId xmlns:p14="http://schemas.microsoft.com/office/powerpoint/2010/main" val="3665078633"/>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684" r:id="rId3"/>
    <p:sldLayoutId id="2147483683" r:id="rId4"/>
    <p:sldLayoutId id="2147483685" r:id="rId5"/>
    <p:sldLayoutId id="2147483688" r:id="rId6"/>
  </p:sldLayoutIdLst>
  <p:txStyles>
    <p:titleStyle>
      <a:lvl1pPr algn="l" rtl="0" eaLnBrk="0" fontAlgn="base" hangingPunct="0">
        <a:spcBef>
          <a:spcPct val="0"/>
        </a:spcBef>
        <a:spcAft>
          <a:spcPct val="0"/>
        </a:spcAft>
        <a:defRPr sz="3200" b="1">
          <a:solidFill>
            <a:srgbClr val="FFFFFF"/>
          </a:solidFill>
          <a:latin typeface="DIN" panose="02000503040000020003" pitchFamily="2" charset="0"/>
          <a:ea typeface="DIN" panose="02000503040000020003" pitchFamily="2" charset="0"/>
          <a:cs typeface="DIN" panose="02000503040000020003" pitchFamily="2" charset="0"/>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189" algn="l" rtl="0" fontAlgn="base">
        <a:spcBef>
          <a:spcPct val="0"/>
        </a:spcBef>
        <a:spcAft>
          <a:spcPct val="0"/>
        </a:spcAft>
        <a:defRPr sz="4400">
          <a:solidFill>
            <a:schemeClr val="tx2"/>
          </a:solidFill>
          <a:latin typeface="Futura" charset="0"/>
        </a:defRPr>
      </a:lvl6pPr>
      <a:lvl7pPr marL="914377" algn="l" rtl="0" fontAlgn="base">
        <a:spcBef>
          <a:spcPct val="0"/>
        </a:spcBef>
        <a:spcAft>
          <a:spcPct val="0"/>
        </a:spcAft>
        <a:defRPr sz="4400">
          <a:solidFill>
            <a:schemeClr val="tx2"/>
          </a:solidFill>
          <a:latin typeface="Futura" charset="0"/>
        </a:defRPr>
      </a:lvl7pPr>
      <a:lvl8pPr marL="1371566" algn="l" rtl="0" fontAlgn="base">
        <a:spcBef>
          <a:spcPct val="0"/>
        </a:spcBef>
        <a:spcAft>
          <a:spcPct val="0"/>
        </a:spcAft>
        <a:defRPr sz="4400">
          <a:solidFill>
            <a:schemeClr val="tx2"/>
          </a:solidFill>
          <a:latin typeface="Futura" charset="0"/>
        </a:defRPr>
      </a:lvl8pPr>
      <a:lvl9pPr marL="1828754" algn="l" rtl="0" fontAlgn="base">
        <a:spcBef>
          <a:spcPct val="0"/>
        </a:spcBef>
        <a:spcAft>
          <a:spcPct val="0"/>
        </a:spcAft>
        <a:defRPr sz="4400">
          <a:solidFill>
            <a:schemeClr val="tx2"/>
          </a:solidFill>
          <a:latin typeface="Futura" charset="0"/>
        </a:defRPr>
      </a:lvl9pPr>
    </p:titleStyle>
    <p:bodyStyle>
      <a:lvl1pPr marL="342891" indent="-342891" algn="l" rtl="0" eaLnBrk="0" fontAlgn="base" hangingPunct="0">
        <a:spcBef>
          <a:spcPct val="20000"/>
        </a:spcBef>
        <a:spcAft>
          <a:spcPct val="0"/>
        </a:spcAft>
        <a:defRPr sz="2800" b="1">
          <a:solidFill>
            <a:srgbClr val="626262"/>
          </a:solidFill>
          <a:latin typeface="DIN" panose="02000503040000020003" pitchFamily="2" charset="0"/>
          <a:ea typeface="DIN" panose="02000503040000020003" pitchFamily="2" charset="0"/>
          <a:cs typeface="DIN" panose="02000503040000020003" pitchFamily="2" charset="0"/>
        </a:defRPr>
      </a:lvl1pPr>
      <a:lvl2pPr marL="742932" indent="-28574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2pPr>
      <a:lvl3pPr marL="1200121" indent="-28574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3pPr>
      <a:lvl4pPr marL="1600160" indent="-22859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4pPr>
      <a:lvl5pPr marL="2057349" indent="-22859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faa.gov/nois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a.gov/regulations_policies/policy_guidance/noise/survey"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asafety.gov/gslac/alc/course_content.aspx?pf=1&amp;preview=true&amp;cID=50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a.gov/regulations_policies/policy_guidance/noise/basics" TargetMode="External"/><Relationship Id="rId7" Type="http://schemas.openxmlformats.org/officeDocument/2006/relationships/hyperlink" Target="https://doi.org/10.17226/26527" TargetMode="External"/><Relationship Id="rId2" Type="http://schemas.openxmlformats.org/officeDocument/2006/relationships/hyperlink" Target="https://www.caa.co.uk/consumers/environment/noise/aviation-noise-and-health/" TargetMode="External"/><Relationship Id="rId1" Type="http://schemas.openxmlformats.org/officeDocument/2006/relationships/slideLayout" Target="../slideLayouts/slideLayout4.xml"/><Relationship Id="rId6" Type="http://schemas.openxmlformats.org/officeDocument/2006/relationships/hyperlink" Target="https://doi.org/10.17226/23609" TargetMode="External"/><Relationship Id="rId5" Type="http://schemas.openxmlformats.org/officeDocument/2006/relationships/hyperlink" Target="https://www.faa.gov/about/office_org/headquarters_offices/apl/environ_policy_guidance/policy/faa_nepa_order/desk_ref" TargetMode="External"/><Relationship Id="rId4" Type="http://schemas.openxmlformats.org/officeDocument/2006/relationships/hyperlink" Target="https://www.faa.gov/regulations_policies/policy_guidance/noise/histor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faa.gov/regulations_policies/policy_guidance/noise/basic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5D4F-EAEC-4974-A457-F74629051964}"/>
              </a:ext>
            </a:extLst>
          </p:cNvPr>
          <p:cNvSpPr>
            <a:spLocks noGrp="1"/>
          </p:cNvSpPr>
          <p:nvPr>
            <p:ph type="title"/>
          </p:nvPr>
        </p:nvSpPr>
        <p:spPr>
          <a:xfrm>
            <a:off x="5502441" y="1373447"/>
            <a:ext cx="6350891" cy="1031087"/>
          </a:xfrm>
        </p:spPr>
        <p:txBody>
          <a:bodyPr/>
          <a:lstStyle/>
          <a:p>
            <a:r>
              <a:rPr lang="en-US" sz="3600" b="1" dirty="0">
                <a:cs typeface="Arial" panose="020B0604020202020204" pitchFamily="34" charset="0"/>
              </a:rPr>
              <a:t>ACRP WebResource 21: Environmental Stewardship and Compliance Training for Airport Employees</a:t>
            </a:r>
            <a:endParaRPr lang="en-US" sz="3600" dirty="0">
              <a:latin typeface="DIN" panose="02000503040000020003" pitchFamily="2" charset="0"/>
            </a:endParaRPr>
          </a:p>
        </p:txBody>
      </p:sp>
      <p:sp>
        <p:nvSpPr>
          <p:cNvPr id="6" name="Text Placeholder 5">
            <a:extLst>
              <a:ext uri="{FF2B5EF4-FFF2-40B4-BE49-F238E27FC236}">
                <a16:creationId xmlns:a16="http://schemas.microsoft.com/office/drawing/2014/main" id="{40340C70-236B-41F5-BC61-7DB0CB93D05C}"/>
              </a:ext>
            </a:extLst>
          </p:cNvPr>
          <p:cNvSpPr>
            <a:spLocks noGrp="1"/>
          </p:cNvSpPr>
          <p:nvPr>
            <p:ph type="body" sz="quarter" idx="4294967295"/>
          </p:nvPr>
        </p:nvSpPr>
        <p:spPr>
          <a:xfrm>
            <a:off x="6968065" y="3014802"/>
            <a:ext cx="4885267" cy="645313"/>
          </a:xfrm>
        </p:spPr>
        <p:txBody>
          <a:bodyPr/>
          <a:lstStyle/>
          <a:p>
            <a:pPr algn="r"/>
            <a:r>
              <a:rPr lang="en-US" dirty="0">
                <a:solidFill>
                  <a:schemeClr val="accent6"/>
                </a:solidFill>
              </a:rPr>
              <a:t>Aviation Noise Training Course</a:t>
            </a:r>
          </a:p>
        </p:txBody>
      </p:sp>
    </p:spTree>
    <p:extLst>
      <p:ext uri="{BB962C8B-B14F-4D97-AF65-F5344CB8AC3E}">
        <p14:creationId xmlns:p14="http://schemas.microsoft.com/office/powerpoint/2010/main" val="428043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in an airport">
            <a:extLst>
              <a:ext uri="{FF2B5EF4-FFF2-40B4-BE49-F238E27FC236}">
                <a16:creationId xmlns:a16="http://schemas.microsoft.com/office/drawing/2014/main" id="{FD4778AC-0F89-CDA9-D4FB-40DD4C1843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26" t="1465" r="3138" b="1230"/>
          <a:stretch/>
        </p:blipFill>
        <p:spPr>
          <a:xfrm>
            <a:off x="8758725" y="1434033"/>
            <a:ext cx="3433274" cy="3975365"/>
          </a:xfrm>
          <a:prstGeom prst="rect">
            <a:avLst/>
          </a:prstGeom>
        </p:spPr>
      </p:pic>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Noise Regulations (cont’d)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368672"/>
            <a:ext cx="8149126" cy="4459771"/>
          </a:xfrm>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b="1" dirty="0">
                <a:solidFill>
                  <a:schemeClr val="accent6"/>
                </a:solidFill>
                <a:effectLst/>
                <a:latin typeface="+mn-lt"/>
                <a:ea typeface="Calibri" panose="020F0502020204030204" pitchFamily="34" charset="0"/>
                <a:cs typeface="Times New Roman" panose="02020603050405020304" pitchFamily="18" charset="0"/>
              </a:rPr>
              <a:t>Airport and Airway Improvement Act of 1982 </a:t>
            </a:r>
            <a:r>
              <a:rPr lang="en-US" sz="1800" dirty="0">
                <a:solidFill>
                  <a:schemeClr val="accent6"/>
                </a:solidFill>
                <a:effectLst/>
                <a:latin typeface="+mn-lt"/>
                <a:ea typeface="Calibri" panose="020F0502020204030204" pitchFamily="34" charset="0"/>
                <a:cs typeface="Times New Roman" panose="02020603050405020304" pitchFamily="18" charset="0"/>
              </a:rPr>
              <a:t>– authorizes funding for noise mitigation and noise compatibility planning and projects, as well as establishes certain requirements related to noise-compatible land use for </a:t>
            </a:r>
            <a:r>
              <a:rPr lang="en-US" sz="1800" dirty="0">
                <a:solidFill>
                  <a:schemeClr val="accent6"/>
                </a:solidFill>
                <a:latin typeface="+mn-lt"/>
                <a:ea typeface="Calibri" panose="020F0502020204030204" pitchFamily="34" charset="0"/>
                <a:cs typeface="Times New Roman" panose="02020603050405020304" pitchFamily="18" charset="0"/>
              </a:rPr>
              <a:t>f</a:t>
            </a:r>
            <a:r>
              <a:rPr lang="en-US" sz="1800" dirty="0">
                <a:solidFill>
                  <a:schemeClr val="accent6"/>
                </a:solidFill>
                <a:effectLst/>
                <a:latin typeface="+mn-lt"/>
                <a:ea typeface="Calibri" panose="020F0502020204030204" pitchFamily="34" charset="0"/>
                <a:cs typeface="Times New Roman" panose="02020603050405020304" pitchFamily="18" charset="0"/>
              </a:rPr>
              <a:t>ederally funded airport development projects</a:t>
            </a:r>
          </a:p>
          <a:p>
            <a:pPr marL="285750" marR="0" lvl="0" indent="-285750">
              <a:lnSpc>
                <a:spcPct val="107000"/>
              </a:lnSpc>
              <a:spcBef>
                <a:spcPts val="0"/>
              </a:spcBef>
              <a:spcAft>
                <a:spcPts val="0"/>
              </a:spcAft>
              <a:buFont typeface="Arial" panose="020B0604020202020204" pitchFamily="34" charset="0"/>
              <a:buChar char="•"/>
            </a:pPr>
            <a:r>
              <a:rPr lang="en-US" sz="1800" b="1" dirty="0">
                <a:solidFill>
                  <a:schemeClr val="accent6"/>
                </a:solidFill>
                <a:effectLst/>
                <a:latin typeface="+mn-lt"/>
                <a:ea typeface="Calibri" panose="020F0502020204030204" pitchFamily="34" charset="0"/>
                <a:cs typeface="Times New Roman" panose="02020603050405020304" pitchFamily="18" charset="0"/>
              </a:rPr>
              <a:t>Airport Noise and Capacity Act of 1990 </a:t>
            </a:r>
            <a:r>
              <a:rPr lang="en-US" sz="1800" dirty="0">
                <a:solidFill>
                  <a:schemeClr val="accent6"/>
                </a:solidFill>
                <a:effectLst/>
                <a:latin typeface="+mn-lt"/>
                <a:ea typeface="Calibri" panose="020F0502020204030204" pitchFamily="34" charset="0"/>
                <a:cs typeface="Times New Roman" panose="02020603050405020304" pitchFamily="18" charset="0"/>
              </a:rPr>
              <a:t>– </a:t>
            </a:r>
            <a:r>
              <a:rPr lang="en-US" sz="1800" dirty="0">
                <a:solidFill>
                  <a:schemeClr val="accent6"/>
                </a:solidFill>
                <a:latin typeface="+mn-lt"/>
                <a:ea typeface="Calibri" panose="020F0502020204030204" pitchFamily="34" charset="0"/>
                <a:cs typeface="Times New Roman" panose="02020603050405020304" pitchFamily="18" charset="0"/>
              </a:rPr>
              <a:t>s</a:t>
            </a:r>
            <a:r>
              <a:rPr lang="en-US" sz="1800" dirty="0">
                <a:solidFill>
                  <a:schemeClr val="accent6"/>
                </a:solidFill>
                <a:effectLst/>
                <a:latin typeface="+mn-lt"/>
                <a:ea typeface="Calibri" panose="020F0502020204030204" pitchFamily="34" charset="0"/>
                <a:cs typeface="Times New Roman" panose="02020603050405020304" pitchFamily="18" charset="0"/>
              </a:rPr>
              <a:t>ets forth congressional findings with respect to (1) airport noise policy; (2) passenger facility charges; and (3) airport slots.</a:t>
            </a:r>
          </a:p>
          <a:p>
            <a:pPr marL="285750" marR="0" lvl="0" indent="-285750">
              <a:lnSpc>
                <a:spcPct val="107000"/>
              </a:lnSpc>
              <a:spcBef>
                <a:spcPts val="0"/>
              </a:spcBef>
              <a:spcAft>
                <a:spcPts val="0"/>
              </a:spcAft>
              <a:buFont typeface="Arial" panose="020B0604020202020204" pitchFamily="34" charset="0"/>
              <a:buChar char="•"/>
            </a:pPr>
            <a:r>
              <a:rPr lang="en-US" sz="1800" b="1" dirty="0">
                <a:solidFill>
                  <a:schemeClr val="accent6"/>
                </a:solidFill>
                <a:latin typeface="+mn-lt"/>
                <a:ea typeface="Calibri" panose="020F0502020204030204" pitchFamily="34" charset="0"/>
                <a:cs typeface="Times New Roman" panose="02020603050405020304" pitchFamily="18" charset="0"/>
              </a:rPr>
              <a:t>14 </a:t>
            </a:r>
            <a:r>
              <a:rPr lang="en-US" sz="1800" b="1" dirty="0">
                <a:solidFill>
                  <a:schemeClr val="accent6"/>
                </a:solidFill>
                <a:effectLst/>
                <a:latin typeface="+mn-lt"/>
                <a:ea typeface="Calibri" panose="020F0502020204030204" pitchFamily="34" charset="0"/>
                <a:cs typeface="Times New Roman" panose="02020603050405020304" pitchFamily="18" charset="0"/>
              </a:rPr>
              <a:t>Code of Federal Regulations (</a:t>
            </a:r>
            <a:r>
              <a:rPr lang="en-US" sz="1800" b="1" dirty="0">
                <a:solidFill>
                  <a:schemeClr val="accent6"/>
                </a:solidFill>
                <a:latin typeface="+mn-lt"/>
                <a:ea typeface="Calibri" panose="020F0502020204030204" pitchFamily="34" charset="0"/>
                <a:cs typeface="Times New Roman" panose="02020603050405020304" pitchFamily="18" charset="0"/>
              </a:rPr>
              <a:t>CFR) Part 150 </a:t>
            </a:r>
            <a:r>
              <a:rPr lang="en-US" sz="1800" dirty="0">
                <a:solidFill>
                  <a:schemeClr val="accent6"/>
                </a:solidFill>
                <a:latin typeface="+mn-lt"/>
                <a:ea typeface="Calibri" panose="020F0502020204030204" pitchFamily="34" charset="0"/>
                <a:cs typeface="Times New Roman" panose="02020603050405020304" pitchFamily="18" charset="0"/>
              </a:rPr>
              <a:t>– prescribes regulations for airport noise compatibility planning</a:t>
            </a:r>
          </a:p>
          <a:p>
            <a:pPr marL="285750" marR="0" lvl="0" indent="-285750">
              <a:lnSpc>
                <a:spcPct val="107000"/>
              </a:lnSpc>
              <a:spcBef>
                <a:spcPts val="0"/>
              </a:spcBef>
              <a:spcAft>
                <a:spcPts val="0"/>
              </a:spcAft>
              <a:buFont typeface="Arial" panose="020B0604020202020204" pitchFamily="34" charset="0"/>
              <a:buChar char="•"/>
            </a:pPr>
            <a:r>
              <a:rPr lang="en-US" sz="1800" b="1" dirty="0">
                <a:solidFill>
                  <a:schemeClr val="accent6"/>
                </a:solidFill>
                <a:effectLst/>
                <a:latin typeface="+mn-lt"/>
                <a:ea typeface="Calibri" panose="020F0502020204030204" pitchFamily="34" charset="0"/>
                <a:cs typeface="Times New Roman" panose="02020603050405020304" pitchFamily="18" charset="0"/>
              </a:rPr>
              <a:t>14 CFR Part 161 </a:t>
            </a:r>
            <a:r>
              <a:rPr lang="en-US" sz="1800" dirty="0">
                <a:solidFill>
                  <a:schemeClr val="accent6"/>
                </a:solidFill>
                <a:effectLst/>
                <a:latin typeface="+mn-lt"/>
                <a:ea typeface="Calibri" panose="020F0502020204030204" pitchFamily="34" charset="0"/>
                <a:cs typeface="Times New Roman" panose="02020603050405020304" pitchFamily="18" charset="0"/>
              </a:rPr>
              <a:t>– prescribes regulations for notice and approval of airport noise and access restrictions </a:t>
            </a:r>
          </a:p>
          <a:p>
            <a:pPr marL="285750" marR="0" lvl="0" indent="-285750">
              <a:lnSpc>
                <a:spcPct val="107000"/>
              </a:lnSpc>
              <a:spcBef>
                <a:spcPts val="0"/>
              </a:spcBef>
              <a:spcAft>
                <a:spcPts val="8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Other state and local noise laws and ordinances may apply to airport noise</a:t>
            </a:r>
          </a:p>
          <a:p>
            <a:pPr marR="0" lvl="0">
              <a:lnSpc>
                <a:spcPct val="107000"/>
              </a:lnSpc>
              <a:spcBef>
                <a:spcPts val="0"/>
              </a:spcBef>
              <a:spcAft>
                <a:spcPts val="800"/>
              </a:spcAft>
            </a:pPr>
            <a:r>
              <a:rPr lang="en-US" sz="1800" dirty="0">
                <a:solidFill>
                  <a:schemeClr val="accent6"/>
                </a:solidFill>
                <a:effectLst/>
                <a:latin typeface="+mn-lt"/>
                <a:ea typeface="Calibri" panose="020F0502020204030204" pitchFamily="34" charset="0"/>
                <a:cs typeface="Times New Roman" panose="02020603050405020304" pitchFamily="18" charset="0"/>
              </a:rPr>
              <a:t>More </a:t>
            </a:r>
            <a:r>
              <a:rPr lang="en-US" sz="1800" dirty="0">
                <a:solidFill>
                  <a:schemeClr val="accent6"/>
                </a:solidFill>
                <a:effectLst/>
                <a:latin typeface="+mn-lt"/>
                <a:ea typeface="Calibri" panose="020F0502020204030204" pitchFamily="34" charset="0"/>
                <a:cs typeface="Times New Roman" panose="02020603050405020304" pitchFamily="18" charset="0"/>
                <a:hlinkClick r:id="rId4"/>
              </a:rPr>
              <a:t>FAA airport noise regulations </a:t>
            </a:r>
            <a:r>
              <a:rPr lang="en-US" sz="1800" dirty="0">
                <a:solidFill>
                  <a:schemeClr val="accent6"/>
                </a:solidFill>
                <a:effectLst/>
                <a:latin typeface="+mn-lt"/>
                <a:ea typeface="Calibri" panose="020F0502020204030204" pitchFamily="34" charset="0"/>
                <a:cs typeface="Times New Roman" panose="02020603050405020304" pitchFamily="18" charset="0"/>
              </a:rPr>
              <a:t>can be found online at www.faa.gov/noise.</a:t>
            </a:r>
          </a:p>
        </p:txBody>
      </p:sp>
      <p:sp>
        <p:nvSpPr>
          <p:cNvPr id="4" name="TextBox 2">
            <a:extLst>
              <a:ext uri="{FF2B5EF4-FFF2-40B4-BE49-F238E27FC236}">
                <a16:creationId xmlns:a16="http://schemas.microsoft.com/office/drawing/2014/main" id="{72025B35-4B86-60AC-3DA8-7DC915D56F57}"/>
              </a:ext>
            </a:extLst>
          </p:cNvPr>
          <p:cNvSpPr txBox="1"/>
          <p:nvPr/>
        </p:nvSpPr>
        <p:spPr>
          <a:xfrm>
            <a:off x="609599" y="5616805"/>
            <a:ext cx="9002953" cy="553998"/>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Text 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334852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Noise and Land-Use Compatibility</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574215" cy="4572000"/>
          </a:xfrm>
        </p:spPr>
        <p:txBody>
          <a:bodyPr/>
          <a:lstStyle/>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Airport noise may be analyzed to ensure land-use compatibility for the surrounding airport environs: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FAA designated the DNL 65 dB contour as the cumulative noise exposure level for land-use compatibility</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14 Code of Federal Regulations (CFR) Part 150 establishes compatibility guidelines related to DNL noise levels (i.e., residential land use)</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Part 150 should not be used to determine aviation noise impacts on wildlife</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Part 150 guidelines do not adequately address surrounding areas that are considered low noise or quiet areas — such as historic sites, national parks, or wildlife refuges—and may require supplemental noise analysis </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State and local land-use compatibility guidelines and standards still apply</a:t>
            </a:r>
          </a:p>
          <a:p>
            <a:pPr marL="342900" marR="0" lvl="0" indent="-342900">
              <a:lnSpc>
                <a:spcPct val="107000"/>
              </a:lnSpc>
              <a:spcBef>
                <a:spcPts val="0"/>
              </a:spcBef>
              <a:spcAft>
                <a:spcPts val="0"/>
              </a:spcAft>
              <a:buFont typeface="Symbol" panose="05050102010706020507" pitchFamily="18" charset="2"/>
              <a:buChar char=""/>
            </a:pPr>
            <a:endParaRPr lang="en-US" sz="2400" dirty="0">
              <a:solidFill>
                <a:schemeClr val="accent6"/>
              </a:solidFill>
              <a:effectLst/>
              <a:latin typeface="+mn-lt"/>
              <a:ea typeface="Calibri" panose="020F0502020204030204" pitchFamily="34" charset="0"/>
              <a:cs typeface="Times New Roman" panose="02020603050405020304" pitchFamily="18" charset="0"/>
            </a:endParaRPr>
          </a:p>
          <a:p>
            <a:endParaRPr lang="en-US" sz="2400" dirty="0">
              <a:solidFill>
                <a:schemeClr val="accent6"/>
              </a:solidFill>
            </a:endParaRPr>
          </a:p>
        </p:txBody>
      </p:sp>
      <p:sp>
        <p:nvSpPr>
          <p:cNvPr id="3" name="TextBox 2">
            <a:extLst>
              <a:ext uri="{FF2B5EF4-FFF2-40B4-BE49-F238E27FC236}">
                <a16:creationId xmlns:a16="http://schemas.microsoft.com/office/drawing/2014/main" id="{F9C23862-389F-5158-808B-8E941F57C2C9}"/>
              </a:ext>
            </a:extLst>
          </p:cNvPr>
          <p:cNvSpPr txBox="1"/>
          <p:nvPr/>
        </p:nvSpPr>
        <p:spPr>
          <a:xfrm>
            <a:off x="3474124" y="5581730"/>
            <a:ext cx="9002953" cy="553998"/>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374421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Noise Significance Threshold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523981" y="1304066"/>
            <a:ext cx="6766561" cy="4033253"/>
          </a:xfrm>
        </p:spPr>
        <p:txBody>
          <a:bodyPr/>
          <a:lstStyle/>
          <a:p>
            <a:pPr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Noise thresholds at airports are important to consider when taking on new construction and development projects and determining action impacts: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Impacts are considered significant if:</a:t>
            </a:r>
          </a:p>
          <a:p>
            <a:pPr marL="1085850" lvl="1" indent="-342900">
              <a:lnSpc>
                <a:spcPct val="107000"/>
              </a:lnSpc>
              <a:spcBef>
                <a:spcPts val="0"/>
              </a:spcBef>
              <a:spcAft>
                <a:spcPts val="0"/>
              </a:spcAft>
              <a:buFont typeface="Courier New" panose="02070309020205020404" pitchFamily="49" charset="0"/>
              <a:buChar char="o"/>
            </a:pPr>
            <a:r>
              <a:rPr lang="en-US" dirty="0">
                <a:solidFill>
                  <a:schemeClr val="accent6"/>
                </a:solidFill>
                <a:effectLst/>
                <a:latin typeface="+mn-lt"/>
                <a:ea typeface="Calibri" panose="020F0502020204030204" pitchFamily="34" charset="0"/>
                <a:cs typeface="Times New Roman" panose="02020603050405020304" pitchFamily="18" charset="0"/>
              </a:rPr>
              <a:t>An action would increase noise by DNL 1.5 dB or more for a noise-sensitive area that is exposed to noise at or above the DNL 65 dB noise exposure level, or </a:t>
            </a:r>
          </a:p>
          <a:p>
            <a:pPr marL="1085850" lvl="1" indent="-342900">
              <a:lnSpc>
                <a:spcPct val="107000"/>
              </a:lnSpc>
              <a:spcBef>
                <a:spcPts val="0"/>
              </a:spcBef>
              <a:spcAft>
                <a:spcPts val="0"/>
              </a:spcAft>
              <a:buFont typeface="Courier New" panose="02070309020205020404" pitchFamily="49" charset="0"/>
              <a:buChar char="o"/>
            </a:pPr>
            <a:r>
              <a:rPr lang="en-US" dirty="0">
                <a:solidFill>
                  <a:schemeClr val="accent6"/>
                </a:solidFill>
                <a:effectLst/>
                <a:latin typeface="+mn-lt"/>
                <a:ea typeface="Calibri" panose="020F0502020204030204" pitchFamily="34" charset="0"/>
                <a:cs typeface="Times New Roman" panose="02020603050405020304" pitchFamily="18" charset="0"/>
              </a:rPr>
              <a:t>An area will be exposed to noise at or above the DNL 65 dB level due to a DNL 1.5 dB or greater increase when compared to the no-action alternative for the same timeframe</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Impacts are determined by comparing base case (no action/existing condition) to alternatives</a:t>
            </a:r>
          </a:p>
          <a:p>
            <a:pPr marL="342900" marR="0" lvl="0" indent="-342900">
              <a:lnSpc>
                <a:spcPct val="107000"/>
              </a:lnSpc>
              <a:spcBef>
                <a:spcPts val="0"/>
              </a:spcBef>
              <a:spcAft>
                <a:spcPts val="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2" name="Speech Bubble: Rectangle 1">
            <a:extLst>
              <a:ext uri="{FF2B5EF4-FFF2-40B4-BE49-F238E27FC236}">
                <a16:creationId xmlns:a16="http://schemas.microsoft.com/office/drawing/2014/main" id="{680533EE-DCAD-8CF1-4876-A527E16C48DE}"/>
              </a:ext>
            </a:extLst>
          </p:cNvPr>
          <p:cNvSpPr/>
          <p:nvPr/>
        </p:nvSpPr>
        <p:spPr bwMode="auto">
          <a:xfrm>
            <a:off x="7783404" y="1447800"/>
            <a:ext cx="4408596" cy="3220453"/>
          </a:xfrm>
          <a:prstGeom prst="wedgeRectCallout">
            <a:avLst>
              <a:gd name="adj1" fmla="val -57019"/>
              <a:gd name="adj2" fmla="val -32241"/>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The FAA released the results of their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Neighborhood Environmental Survey </a:t>
            </a:r>
            <a:r>
              <a:rPr lang="en-US" sz="2000" dirty="0">
                <a:latin typeface="Calibri" panose="020F0502020204030204" pitchFamily="34" charset="0"/>
                <a:ea typeface="Calibri" panose="020F0502020204030204" pitchFamily="34" charset="0"/>
                <a:cs typeface="Times New Roman" panose="02020603050405020304" pitchFamily="18" charset="0"/>
              </a:rPr>
              <a:t>in 2021. The survey was part of the FAA’s ongoing effort to reduce the effects of aircraft noise exposure on communities. Results from the survey, combined with additional research, may change the DNL level that is found to be acceptable or compatible. </a:t>
            </a:r>
          </a:p>
        </p:txBody>
      </p:sp>
      <p:sp>
        <p:nvSpPr>
          <p:cNvPr id="4" name="TextBox 2">
            <a:extLst>
              <a:ext uri="{FF2B5EF4-FFF2-40B4-BE49-F238E27FC236}">
                <a16:creationId xmlns:a16="http://schemas.microsoft.com/office/drawing/2014/main" id="{270E0D2D-F2CC-1F84-AD35-E90B137D2A91}"/>
              </a:ext>
            </a:extLst>
          </p:cNvPr>
          <p:cNvSpPr txBox="1"/>
          <p:nvPr/>
        </p:nvSpPr>
        <p:spPr>
          <a:xfrm>
            <a:off x="7061200" y="5410200"/>
            <a:ext cx="5130800" cy="707886"/>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340006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Noise-Sensitive Areas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05416"/>
            <a:ext cx="5799746" cy="2524746"/>
          </a:xfrm>
        </p:spPr>
        <p:txBody>
          <a:bodyPr/>
          <a:lstStyle/>
          <a:p>
            <a:pPr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Noise-sensitive areas in airport environs include:</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Residential, educational, health, and religious structures and sites</a:t>
            </a:r>
          </a:p>
          <a:p>
            <a:pPr marL="285750" indent="-285750">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Parks, recreational areas, areas with wilderness characteristics, wildlife refuges, and cultural and historical sites</a:t>
            </a:r>
            <a:endParaRPr lang="en-US" sz="2000" dirty="0">
              <a:solidFill>
                <a:schemeClr val="accent6"/>
              </a:solidFill>
              <a:latin typeface="+mn-lt"/>
            </a:endParaRPr>
          </a:p>
        </p:txBody>
      </p:sp>
      <p:sp>
        <p:nvSpPr>
          <p:cNvPr id="4" name="Speech Bubble: Rectangle 3">
            <a:extLst>
              <a:ext uri="{FF2B5EF4-FFF2-40B4-BE49-F238E27FC236}">
                <a16:creationId xmlns:a16="http://schemas.microsoft.com/office/drawing/2014/main" id="{EC62B42D-E597-CC3C-AE0E-BF0C5C190277}"/>
              </a:ext>
            </a:extLst>
          </p:cNvPr>
          <p:cNvSpPr/>
          <p:nvPr/>
        </p:nvSpPr>
        <p:spPr bwMode="auto">
          <a:xfrm>
            <a:off x="6323887" y="3930162"/>
            <a:ext cx="5380653" cy="1785257"/>
          </a:xfrm>
          <a:prstGeom prst="wedgeRectCallout">
            <a:avLst>
              <a:gd name="adj1" fmla="val -55733"/>
              <a:gd name="adj2" fmla="val -34758"/>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When considering noise-sensitive areas, be sure to consider areas that will be directly and indirectly impacted. Indirect areas may not be within the project area or flight path, but they may still be exposed to increased noise.</a:t>
            </a:r>
          </a:p>
        </p:txBody>
      </p:sp>
    </p:spTree>
    <p:extLst>
      <p:ext uri="{BB962C8B-B14F-4D97-AF65-F5344CB8AC3E}">
        <p14:creationId xmlns:p14="http://schemas.microsoft.com/office/powerpoint/2010/main" val="26048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Actions Normally Requiring a Noise Analysis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574215" cy="3889310"/>
          </a:xfrm>
        </p:spPr>
        <p:txBody>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following actions typically require an airport to conduct a </a:t>
            </a:r>
            <a:br>
              <a:rPr lang="en-US" sz="2000" dirty="0">
                <a:solidFill>
                  <a:schemeClr val="accent6"/>
                </a:solidFill>
                <a:effectLst/>
                <a:latin typeface="+mn-lt"/>
                <a:ea typeface="Calibri" panose="020F0502020204030204" pitchFamily="34" charset="0"/>
                <a:cs typeface="Times New Roman" panose="02020603050405020304" pitchFamily="18" charset="0"/>
              </a:rPr>
            </a:br>
            <a:r>
              <a:rPr lang="en-US" sz="2000" dirty="0">
                <a:solidFill>
                  <a:schemeClr val="accent6"/>
                </a:solidFill>
                <a:effectLst/>
                <a:latin typeface="+mn-lt"/>
                <a:ea typeface="Calibri" panose="020F0502020204030204" pitchFamily="34" charset="0"/>
                <a:cs typeface="Times New Roman" panose="02020603050405020304" pitchFamily="18" charset="0"/>
              </a:rPr>
              <a:t>noise analysis: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New airport location</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N</a:t>
            </a:r>
            <a:r>
              <a:rPr lang="en-US" sz="2000" dirty="0">
                <a:solidFill>
                  <a:schemeClr val="accent6"/>
                </a:solidFill>
                <a:effectLst/>
                <a:latin typeface="+mn-lt"/>
                <a:ea typeface="Calibri" panose="020F0502020204030204" pitchFamily="34" charset="0"/>
                <a:cs typeface="Times New Roman" panose="02020603050405020304" pitchFamily="18" charset="0"/>
              </a:rPr>
              <a:t>ew runway</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M</a:t>
            </a:r>
            <a:r>
              <a:rPr lang="en-US" sz="2000" dirty="0">
                <a:solidFill>
                  <a:schemeClr val="accent6"/>
                </a:solidFill>
                <a:effectLst/>
                <a:latin typeface="+mn-lt"/>
                <a:ea typeface="Calibri" panose="020F0502020204030204" pitchFamily="34" charset="0"/>
                <a:cs typeface="Times New Roman" panose="02020603050405020304" pitchFamily="18" charset="0"/>
              </a:rPr>
              <a:t>ajor runway extension</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Runway strengthening</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Aviation actions where:</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Forecasted aircraft propeller annual operations exceed 90,000 operations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Forecasted jet aircraft annual operations exceeds 700 operations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Forecasted 10 daily helicopter operations (annual basis)</a:t>
            </a:r>
            <a:endParaRPr lang="en-US" sz="2000" dirty="0">
              <a:solidFill>
                <a:schemeClr val="accent6"/>
              </a:solidFill>
            </a:endParaRPr>
          </a:p>
        </p:txBody>
      </p:sp>
      <p:sp>
        <p:nvSpPr>
          <p:cNvPr id="3" name="Speech Bubble: Rectangle 2">
            <a:extLst>
              <a:ext uri="{FF2B5EF4-FFF2-40B4-BE49-F238E27FC236}">
                <a16:creationId xmlns:a16="http://schemas.microsoft.com/office/drawing/2014/main" id="{F0EFA410-D3D0-18B0-E07E-9F14060A13D7}"/>
              </a:ext>
            </a:extLst>
          </p:cNvPr>
          <p:cNvSpPr/>
          <p:nvPr/>
        </p:nvSpPr>
        <p:spPr bwMode="auto">
          <a:xfrm>
            <a:off x="8854750" y="1447800"/>
            <a:ext cx="3337249" cy="1911220"/>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Actions that change the number, type, or pattern of aircraft may require a noise analysis.</a:t>
            </a:r>
          </a:p>
        </p:txBody>
      </p:sp>
      <p:sp>
        <p:nvSpPr>
          <p:cNvPr id="4" name="TextBox 2">
            <a:extLst>
              <a:ext uri="{FF2B5EF4-FFF2-40B4-BE49-F238E27FC236}">
                <a16:creationId xmlns:a16="http://schemas.microsoft.com/office/drawing/2014/main" id="{8246EAF3-92F6-26CE-E239-5DB5EDD44CD6}"/>
              </a:ext>
            </a:extLst>
          </p:cNvPr>
          <p:cNvSpPr txBox="1"/>
          <p:nvPr/>
        </p:nvSpPr>
        <p:spPr>
          <a:xfrm>
            <a:off x="5221644" y="5591890"/>
            <a:ext cx="9002953" cy="553998"/>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67791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Noise Analysis Tools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574215" cy="4572000"/>
          </a:xfrm>
        </p:spPr>
        <p:txBody>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These tools are used by the FAA to screen and estimate impacts: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Area Equivalent Method (AEM) – a screening tool used by the FAA to determine if a more detailed noise analysis is needed</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Aviation Environmental Design Tool (AEDT) – a tool used by the FAA for estimating the environmental consequences of aviation actions, such as noise, fuel consumption, and air pollutant emissions</a:t>
            </a:r>
          </a:p>
          <a:p>
            <a:endParaRPr lang="en-US" sz="2000" dirty="0">
              <a:solidFill>
                <a:schemeClr val="accent6"/>
              </a:solidFill>
            </a:endParaRPr>
          </a:p>
        </p:txBody>
      </p:sp>
      <p:sp>
        <p:nvSpPr>
          <p:cNvPr id="3" name="Speech Bubble: Rectangle 2">
            <a:extLst>
              <a:ext uri="{FF2B5EF4-FFF2-40B4-BE49-F238E27FC236}">
                <a16:creationId xmlns:a16="http://schemas.microsoft.com/office/drawing/2014/main" id="{B218A18F-DA2C-F67A-E784-88E0371B386D}"/>
              </a:ext>
            </a:extLst>
          </p:cNvPr>
          <p:cNvSpPr/>
          <p:nvPr/>
        </p:nvSpPr>
        <p:spPr bwMode="auto">
          <a:xfrm>
            <a:off x="6930639" y="3824214"/>
            <a:ext cx="5004987" cy="944339"/>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Be sure to consider the entire project, landside and airside, when analyzing noise.</a:t>
            </a:r>
          </a:p>
        </p:txBody>
      </p:sp>
      <p:sp>
        <p:nvSpPr>
          <p:cNvPr id="4" name="TextBox 2">
            <a:extLst>
              <a:ext uri="{FF2B5EF4-FFF2-40B4-BE49-F238E27FC236}">
                <a16:creationId xmlns:a16="http://schemas.microsoft.com/office/drawing/2014/main" id="{F045DE38-46B7-8B39-3983-836C39D78E6A}"/>
              </a:ext>
            </a:extLst>
          </p:cNvPr>
          <p:cNvSpPr txBox="1"/>
          <p:nvPr/>
        </p:nvSpPr>
        <p:spPr>
          <a:xfrm>
            <a:off x="4307244" y="5541090"/>
            <a:ext cx="9002953" cy="553998"/>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2961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nstruction site with a hard hat&#10;&#10;Description automatically generated">
            <a:extLst>
              <a:ext uri="{FF2B5EF4-FFF2-40B4-BE49-F238E27FC236}">
                <a16:creationId xmlns:a16="http://schemas.microsoft.com/office/drawing/2014/main" id="{84923120-2AFD-C9AB-8BF9-C455EC5060B8}"/>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74" t="-317" r="5557" b="317"/>
          <a:stretch/>
        </p:blipFill>
        <p:spPr>
          <a:xfrm>
            <a:off x="6596743" y="1434033"/>
            <a:ext cx="5595257" cy="4339546"/>
          </a:xfrm>
          <a:prstGeom prst="rect">
            <a:avLst/>
          </a:prstGeom>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Other Sources of Aviation Noise</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5987143" cy="4572000"/>
          </a:xfrm>
        </p:spPr>
        <p:txBody>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Aircraft are not the only noise generators at airports. </a:t>
            </a:r>
            <a:r>
              <a:rPr lang="en-US" sz="2000" dirty="0">
                <a:solidFill>
                  <a:schemeClr val="accent6"/>
                </a:solidFill>
                <a:latin typeface="+mn-lt"/>
                <a:ea typeface="Calibri" panose="020F0502020204030204" pitchFamily="34" charset="0"/>
                <a:cs typeface="Times New Roman" panose="02020603050405020304" pitchFamily="18" charset="0"/>
              </a:rPr>
              <a:t>O</a:t>
            </a:r>
            <a:r>
              <a:rPr lang="en-US" sz="2000" dirty="0">
                <a:solidFill>
                  <a:schemeClr val="accent6"/>
                </a:solidFill>
                <a:effectLst/>
                <a:latin typeface="+mn-lt"/>
                <a:ea typeface="Calibri" panose="020F0502020204030204" pitchFamily="34" charset="0"/>
                <a:cs typeface="Times New Roman" panose="02020603050405020304" pitchFamily="18" charset="0"/>
              </a:rPr>
              <a:t>ther sources include:</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Surface transportation noise resulting from:</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New, expanded, or realigned airport access roads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Increased airport automobile or truck activity</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Increased vehicle speeds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Other surface transportation-related actions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Construction noise resulting from:</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Blasting demolition</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Construction equipment operation</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Use of temporary haul routes</a:t>
            </a:r>
          </a:p>
          <a:p>
            <a:pPr marL="742950" marR="0" lvl="1" indent="-28575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Temporary rerouting of vehicles</a:t>
            </a:r>
          </a:p>
          <a:p>
            <a:endParaRPr lang="en-US" sz="2400" dirty="0">
              <a:solidFill>
                <a:schemeClr val="accent6"/>
              </a:solidFill>
            </a:endParaRPr>
          </a:p>
        </p:txBody>
      </p:sp>
    </p:spTree>
    <p:extLst>
      <p:ext uri="{BB962C8B-B14F-4D97-AF65-F5344CB8AC3E}">
        <p14:creationId xmlns:p14="http://schemas.microsoft.com/office/powerpoint/2010/main" val="358210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Helicopters, Unmanned Aircraft, and Advanced Air Mobility</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574215" cy="4572000"/>
          </a:xfrm>
        </p:spPr>
        <p:txBody>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Helicopters, unmanned aircraft (UA) and advanced air mobility (AAM) pose additional noise concerns to communities:</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Helicopter noise abatement strategies include public outreach, helicopter noise management programs, and noise abatement procedures (Mestre, </a:t>
            </a:r>
            <a:r>
              <a:rPr lang="en-US" sz="2000" dirty="0" err="1">
                <a:solidFill>
                  <a:schemeClr val="accent6"/>
                </a:solidFill>
                <a:effectLst/>
                <a:latin typeface="+mn-lt"/>
                <a:ea typeface="Calibri" panose="020F0502020204030204" pitchFamily="34" charset="0"/>
                <a:cs typeface="Times New Roman" panose="02020603050405020304" pitchFamily="18" charset="0"/>
              </a:rPr>
              <a:t>Schomer</a:t>
            </a:r>
            <a:r>
              <a:rPr lang="en-US" sz="2000" dirty="0">
                <a:solidFill>
                  <a:schemeClr val="accent6"/>
                </a:solidFill>
                <a:effectLst/>
                <a:latin typeface="+mn-lt"/>
                <a:ea typeface="Calibri" panose="020F0502020204030204" pitchFamily="34" charset="0"/>
                <a:cs typeface="Times New Roman" panose="02020603050405020304" pitchFamily="18" charset="0"/>
              </a:rPr>
              <a:t>, and Liu 2016)</a:t>
            </a:r>
          </a:p>
          <a:p>
            <a:pPr marL="34290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Fly Neighborly is a voluntary noise reduction program that publishes noise abatement guidelines for airports and helicopter operators (Mestre, </a:t>
            </a:r>
            <a:r>
              <a:rPr lang="en-US" sz="2000" dirty="0" err="1">
                <a:solidFill>
                  <a:schemeClr val="accent6"/>
                </a:solidFill>
                <a:effectLst/>
                <a:latin typeface="+mn-lt"/>
                <a:ea typeface="Calibri" panose="020F0502020204030204" pitchFamily="34" charset="0"/>
                <a:cs typeface="Times New Roman" panose="02020603050405020304" pitchFamily="18" charset="0"/>
              </a:rPr>
              <a:t>Schomer</a:t>
            </a:r>
            <a:r>
              <a:rPr lang="en-US" sz="2000" dirty="0">
                <a:solidFill>
                  <a:schemeClr val="accent6"/>
                </a:solidFill>
                <a:effectLst/>
                <a:latin typeface="+mn-lt"/>
                <a:ea typeface="Calibri" panose="020F0502020204030204" pitchFamily="34" charset="0"/>
                <a:cs typeface="Times New Roman" panose="02020603050405020304" pitchFamily="18" charset="0"/>
              </a:rPr>
              <a:t>, and Liu 2016)</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UA and AAM noise standards are being developed by the FAA on a per aircraft basis due to the novelty and variety of these aircraft (FAA 2023)</a:t>
            </a:r>
          </a:p>
          <a:p>
            <a:pPr marR="0" lvl="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For additional FAA information on helicopter noise, visit </a:t>
            </a:r>
            <a:r>
              <a:rPr lang="en-US" sz="2000" dirty="0">
                <a:solidFill>
                  <a:schemeClr val="accent6"/>
                </a:solidFill>
                <a:effectLst/>
                <a:latin typeface="+mn-lt"/>
                <a:ea typeface="Calibri" panose="020F0502020204030204" pitchFamily="34" charset="0"/>
                <a:cs typeface="Times New Roman" panose="02020603050405020304" pitchFamily="18" charset="0"/>
                <a:hlinkClick r:id="rId3"/>
              </a:rPr>
              <a:t>Fly Neighborly</a:t>
            </a:r>
            <a:r>
              <a:rPr lang="en-US" sz="2000" dirty="0">
                <a:solidFill>
                  <a:schemeClr val="accent6"/>
                </a:solidFill>
                <a:effectLst/>
                <a:latin typeface="+mn-lt"/>
                <a:ea typeface="Calibri" panose="020F0502020204030204" pitchFamily="34" charset="0"/>
                <a:cs typeface="Times New Roman" panose="02020603050405020304" pitchFamily="18" charset="0"/>
              </a:rPr>
              <a:t>.</a:t>
            </a:r>
            <a:endParaRPr lang="en-US" sz="2400" dirty="0">
              <a:solidFill>
                <a:schemeClr val="accent6"/>
              </a:solidFill>
              <a:latin typeface="+mn-lt"/>
            </a:endParaRPr>
          </a:p>
        </p:txBody>
      </p:sp>
    </p:spTree>
    <p:extLst>
      <p:ext uri="{BB962C8B-B14F-4D97-AF65-F5344CB8AC3E}">
        <p14:creationId xmlns:p14="http://schemas.microsoft.com/office/powerpoint/2010/main" val="3820951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Noise Management Program</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6780245" cy="4572000"/>
          </a:xfrm>
        </p:spPr>
        <p:txBody>
          <a:bodyPr/>
          <a:lstStyle/>
          <a:p>
            <a:pPr marL="0" marR="0">
              <a:lnSpc>
                <a:spcPct val="107000"/>
              </a:lnSpc>
              <a:spcBef>
                <a:spcPts val="0"/>
              </a:spcBef>
              <a:spcAft>
                <a:spcPts val="800"/>
              </a:spcAft>
            </a:pPr>
            <a:r>
              <a:rPr lang="en-US" sz="1800" dirty="0">
                <a:solidFill>
                  <a:schemeClr val="accent6"/>
                </a:solidFill>
                <a:effectLst/>
                <a:latin typeface="+mn-lt"/>
                <a:ea typeface="Calibri" panose="020F0502020204030204" pitchFamily="34" charset="0"/>
                <a:cs typeface="Times New Roman" panose="02020603050405020304" pitchFamily="18" charset="0"/>
              </a:rPr>
              <a:t>Airports can invest in an airport noise management program to address noise issues such as noise complaints, local opposition to airport development programs, community pressure to change operations, and threats of legal action.  </a:t>
            </a:r>
          </a:p>
          <a:p>
            <a:pPr marL="0" marR="0">
              <a:lnSpc>
                <a:spcPct val="107000"/>
              </a:lnSpc>
              <a:spcBef>
                <a:spcPts val="0"/>
              </a:spcBef>
              <a:spcAft>
                <a:spcPts val="800"/>
              </a:spcAft>
            </a:pPr>
            <a:r>
              <a:rPr lang="en-US" sz="1800" dirty="0">
                <a:solidFill>
                  <a:schemeClr val="accent6"/>
                </a:solidFill>
                <a:effectLst/>
                <a:latin typeface="+mn-lt"/>
                <a:ea typeface="Calibri" panose="020F0502020204030204" pitchFamily="34" charset="0"/>
                <a:cs typeface="Times New Roman" panose="02020603050405020304" pitchFamily="18" charset="0"/>
              </a:rPr>
              <a:t>An airport noise management program can include the following:</a:t>
            </a:r>
          </a:p>
          <a:p>
            <a:pPr marL="342900" marR="0" lvl="0" indent="-342900">
              <a:lnSpc>
                <a:spcPct val="107000"/>
              </a:lnSpc>
              <a:spcBef>
                <a:spcPts val="0"/>
              </a:spcBef>
              <a:spcAft>
                <a:spcPts val="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Establish noise management goals with public input</a:t>
            </a:r>
          </a:p>
          <a:p>
            <a:pPr marL="342900" marR="0" lvl="0" indent="-342900">
              <a:lnSpc>
                <a:spcPct val="107000"/>
              </a:lnSpc>
              <a:spcBef>
                <a:spcPts val="0"/>
              </a:spcBef>
              <a:spcAft>
                <a:spcPts val="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Develop noise mitigation and abatement programs with public input</a:t>
            </a:r>
          </a:p>
          <a:p>
            <a:pPr marL="342900" marR="0" lvl="0" indent="-342900">
              <a:lnSpc>
                <a:spcPct val="107000"/>
              </a:lnSpc>
              <a:spcBef>
                <a:spcPts val="0"/>
              </a:spcBef>
              <a:spcAft>
                <a:spcPts val="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Implement public outreach programs and stakeholder engagement</a:t>
            </a:r>
          </a:p>
          <a:p>
            <a:pPr marL="342900" marR="0" lvl="0" indent="-342900">
              <a:lnSpc>
                <a:spcPct val="107000"/>
              </a:lnSpc>
              <a:spcBef>
                <a:spcPts val="0"/>
              </a:spcBef>
              <a:spcAft>
                <a:spcPts val="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Measure program progress and performance using Noise and Operations Monitoring System (NOMS)</a:t>
            </a:r>
          </a:p>
          <a:p>
            <a:pPr marL="342900" marR="0" lvl="0" indent="-342900">
              <a:lnSpc>
                <a:spcPct val="107000"/>
              </a:lnSpc>
              <a:spcBef>
                <a:spcPts val="0"/>
              </a:spcBef>
              <a:spcAft>
                <a:spcPts val="8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Measure program progress by engaging and involving the public</a:t>
            </a:r>
          </a:p>
        </p:txBody>
      </p:sp>
      <p:sp>
        <p:nvSpPr>
          <p:cNvPr id="14" name="TextBox 13">
            <a:extLst>
              <a:ext uri="{FF2B5EF4-FFF2-40B4-BE49-F238E27FC236}">
                <a16:creationId xmlns:a16="http://schemas.microsoft.com/office/drawing/2014/main" id="{10702682-8010-7640-9CC5-DFA94866BBAF}"/>
              </a:ext>
            </a:extLst>
          </p:cNvPr>
          <p:cNvSpPr txBox="1"/>
          <p:nvPr/>
        </p:nvSpPr>
        <p:spPr>
          <a:xfrm>
            <a:off x="1837944" y="5513832"/>
            <a:ext cx="5719853" cy="707886"/>
          </a:xfrm>
          <a:prstGeom prst="rect">
            <a:avLst/>
          </a:prstGeom>
          <a:noFill/>
        </p:spPr>
        <p:txBody>
          <a:bodyPr wrap="square" rtlCol="0">
            <a:spAutoFit/>
          </a:bodyPr>
          <a:lstStyle/>
          <a:p>
            <a:r>
              <a:rPr lang="en-US" sz="1000" dirty="0">
                <a:solidFill>
                  <a:schemeClr val="accent6"/>
                </a:solidFill>
              </a:rPr>
              <a:t>Text Source: </a:t>
            </a:r>
            <a:r>
              <a:rPr lang="en-US" sz="1000" b="0" u="none" dirty="0">
                <a:solidFill>
                  <a:schemeClr val="accent6"/>
                </a:solidFill>
                <a:latin typeface="+mn-lt"/>
                <a:cs typeface="Times New Roman" panose="02020603050405020304" pitchFamily="18" charset="0"/>
              </a:rPr>
              <a:t>Valdes, C. et al. 2022. </a:t>
            </a:r>
            <a:r>
              <a:rPr lang="en-US" sz="1000" b="0" i="1" u="none" dirty="0">
                <a:solidFill>
                  <a:schemeClr val="accent6"/>
                </a:solidFill>
                <a:latin typeface="+mn-lt"/>
                <a:cs typeface="Times New Roman" panose="02020603050405020304" pitchFamily="18" charset="0"/>
              </a:rPr>
              <a:t>ACRP Research Report 237: Primer and Framework for Considering an Airport Noise and Operations Monitoring System. </a:t>
            </a:r>
            <a:r>
              <a:rPr lang="en-US" sz="1000" b="0" u="none" dirty="0">
                <a:solidFill>
                  <a:schemeClr val="accent6"/>
                </a:solidFill>
                <a:latin typeface="+mn-lt"/>
                <a:cs typeface="Times New Roman" panose="02020603050405020304" pitchFamily="18" charset="0"/>
              </a:rPr>
              <a:t>Transportation Research Board, Washington, DC. https://doi.org/10.17226/26527</a:t>
            </a:r>
          </a:p>
          <a:p>
            <a:endParaRPr lang="en-US" sz="1000" dirty="0">
              <a:solidFill>
                <a:schemeClr val="accent6"/>
              </a:solidFill>
            </a:endParaRPr>
          </a:p>
        </p:txBody>
      </p:sp>
      <p:pic>
        <p:nvPicPr>
          <p:cNvPr id="2" name="Picture 1" descr="A plane flying in the sky">
            <a:extLst>
              <a:ext uri="{FF2B5EF4-FFF2-40B4-BE49-F238E27FC236}">
                <a16:creationId xmlns:a16="http://schemas.microsoft.com/office/drawing/2014/main" id="{9D346685-6525-1FF1-4A4F-7ABBE6F1B6C9}"/>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92" r="21766"/>
          <a:stretch/>
        </p:blipFill>
        <p:spPr>
          <a:xfrm>
            <a:off x="7557797" y="1447800"/>
            <a:ext cx="4634204" cy="43395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3699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Noise and Operations Monitoring System</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574215" cy="4572000"/>
          </a:xfrm>
        </p:spPr>
        <p:txBody>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Noise and Operations Monitoring System (NOMS) is a modern tool for analyzing airport noise problems and measuring airport noise management program success. A NOMS can be funded using Airport Improvement Program (AIP) grants and is a key component of an airport noise management program, giving airports the ability to:</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Assess noise control for alternative flight procedures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Assist with the investigation of public inquiries and complaints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Validate noise modeling efforts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Educate pilots, airlines, and the public about airport noise</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Manage public expectations and replace perceptions with facts</a:t>
            </a:r>
          </a:p>
        </p:txBody>
      </p:sp>
      <p:sp>
        <p:nvSpPr>
          <p:cNvPr id="14" name="TextBox 13">
            <a:extLst>
              <a:ext uri="{FF2B5EF4-FFF2-40B4-BE49-F238E27FC236}">
                <a16:creationId xmlns:a16="http://schemas.microsoft.com/office/drawing/2014/main" id="{10702682-8010-7640-9CC5-DFA94866BBAF}"/>
              </a:ext>
            </a:extLst>
          </p:cNvPr>
          <p:cNvSpPr txBox="1"/>
          <p:nvPr/>
        </p:nvSpPr>
        <p:spPr>
          <a:xfrm>
            <a:off x="2310557" y="5581555"/>
            <a:ext cx="9881443" cy="553998"/>
          </a:xfrm>
          <a:prstGeom prst="rect">
            <a:avLst/>
          </a:prstGeom>
          <a:noFill/>
        </p:spPr>
        <p:txBody>
          <a:bodyPr wrap="square" rtlCol="0">
            <a:spAutoFit/>
          </a:bodyPr>
          <a:lstStyle/>
          <a:p>
            <a:r>
              <a:rPr lang="en-US" sz="1000" dirty="0">
                <a:solidFill>
                  <a:schemeClr val="accent6"/>
                </a:solidFill>
              </a:rPr>
              <a:t>Source: Valdes, C. et al. 2022. </a:t>
            </a:r>
            <a:r>
              <a:rPr lang="en-US" sz="1000" i="1" dirty="0">
                <a:solidFill>
                  <a:schemeClr val="accent6"/>
                </a:solidFill>
              </a:rPr>
              <a:t>ACRP Research Report 237: Primer and Framework for Considering an Airport Noise and Operations Monitoring System</a:t>
            </a:r>
            <a:r>
              <a:rPr lang="en-US" sz="1000" dirty="0">
                <a:solidFill>
                  <a:schemeClr val="accent6"/>
                </a:solidFill>
              </a:rPr>
              <a:t>. Transportation Research Board, Washington, D.C. https://doi.org/10.17226/26527</a:t>
            </a:r>
          </a:p>
          <a:p>
            <a:endParaRPr lang="en-US" sz="1000" dirty="0">
              <a:solidFill>
                <a:schemeClr val="accent6"/>
              </a:solidFill>
            </a:endParaRPr>
          </a:p>
        </p:txBody>
      </p:sp>
    </p:spTree>
    <p:extLst>
      <p:ext uri="{BB962C8B-B14F-4D97-AF65-F5344CB8AC3E}">
        <p14:creationId xmlns:p14="http://schemas.microsoft.com/office/powerpoint/2010/main" val="76335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Course Objectives and Overview</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lstStyle/>
          <a:p>
            <a:r>
              <a:rPr lang="en-US" sz="2000" dirty="0">
                <a:solidFill>
                  <a:schemeClr val="accent6"/>
                </a:solidFill>
                <a:effectLst/>
                <a:latin typeface="+mj-lt"/>
                <a:ea typeface="Calibri" panose="020F0502020204030204" pitchFamily="34" charset="0"/>
                <a:cs typeface="Times New Roman" panose="02020603050405020304" pitchFamily="18" charset="0"/>
              </a:rPr>
              <a:t>This course will provide a high-level overview of noise impacts, noise regulations, and how they apply to aviation.</a:t>
            </a:r>
          </a:p>
          <a:p>
            <a:endParaRPr lang="en-US" sz="2000" dirty="0">
              <a:solidFill>
                <a:schemeClr val="accent6"/>
              </a:solidFill>
              <a:latin typeface="+mj-lt"/>
            </a:endParaRPr>
          </a:p>
          <a:p>
            <a:r>
              <a:rPr lang="en-US" sz="2000" dirty="0">
                <a:solidFill>
                  <a:schemeClr val="accent6"/>
                </a:solidFill>
                <a:latin typeface="+mj-lt"/>
              </a:rPr>
              <a:t>In this course, you will learn:</a:t>
            </a:r>
          </a:p>
          <a:p>
            <a:pPr marR="0" lvl="0">
              <a:lnSpc>
                <a:spcPct val="107000"/>
              </a:lnSpc>
              <a:spcBef>
                <a:spcPts val="0"/>
              </a:spcBef>
              <a:spcAft>
                <a:spcPts val="0"/>
              </a:spcAft>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Noise levels at airports and potential impacts</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Noise statutes and regulations relevant to airports and airport projects</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Day Night Average Sound Level (DNL) and how it applies at airports</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Noise analysis and how it applies to airports</a:t>
            </a:r>
          </a:p>
          <a:p>
            <a:endParaRPr lang="en-US" sz="2000" dirty="0">
              <a:solidFill>
                <a:schemeClr val="accent6"/>
              </a:solidFill>
              <a:effectLst/>
              <a:latin typeface="+mj-lt"/>
              <a:ea typeface="Calibri" panose="020F0502020204030204" pitchFamily="34" charset="0"/>
              <a:cs typeface="Times New Roman" panose="02020603050405020304" pitchFamily="18" charset="0"/>
            </a:endParaRPr>
          </a:p>
          <a:p>
            <a:r>
              <a:rPr lang="en-US" sz="2000" dirty="0">
                <a:solidFill>
                  <a:schemeClr val="accent6"/>
                </a:solidFill>
                <a:effectLst/>
                <a:latin typeface="+mj-lt"/>
                <a:ea typeface="Calibri" panose="020F0502020204030204" pitchFamily="34" charset="0"/>
                <a:cs typeface="Times New Roman" panose="02020603050405020304" pitchFamily="18" charset="0"/>
              </a:rPr>
              <a:t>Links to federal references may be modified over time. Please search FAA and other federal websites to find the most current reference material. </a:t>
            </a:r>
          </a:p>
        </p:txBody>
      </p:sp>
    </p:spTree>
    <p:extLst>
      <p:ext uri="{BB962C8B-B14F-4D97-AF65-F5344CB8AC3E}">
        <p14:creationId xmlns:p14="http://schemas.microsoft.com/office/powerpoint/2010/main" val="156320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Noise Abatement Through Community Engagement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488302" y="1435359"/>
            <a:ext cx="6005804" cy="4572000"/>
          </a:xfrm>
        </p:spPr>
        <p:txBody>
          <a:bodyPr/>
          <a:lstStyle/>
          <a:p>
            <a:pPr marL="0" marR="0">
              <a:lnSpc>
                <a:spcPct val="107000"/>
              </a:lnSpc>
              <a:spcBef>
                <a:spcPts val="0"/>
              </a:spcBef>
              <a:spcAft>
                <a:spcPts val="800"/>
              </a:spcAft>
            </a:pPr>
            <a:r>
              <a:rPr lang="en-US" sz="1800" dirty="0">
                <a:solidFill>
                  <a:schemeClr val="accent6"/>
                </a:solidFill>
                <a:effectLst/>
                <a:latin typeface="+mn-lt"/>
                <a:ea typeface="Calibri" panose="020F0502020204030204" pitchFamily="34" charset="0"/>
                <a:cs typeface="Times New Roman" panose="02020603050405020304" pitchFamily="18" charset="0"/>
              </a:rPr>
              <a:t>Community engagement is a key component of noise abatement programs. Strategies for successful community engagement include:</a:t>
            </a:r>
          </a:p>
          <a:p>
            <a:pPr marL="342900" marR="0" lvl="0" indent="-342900">
              <a:lnSpc>
                <a:spcPct val="107000"/>
              </a:lnSpc>
              <a:spcBef>
                <a:spcPts val="0"/>
              </a:spcBef>
              <a:spcAft>
                <a:spcPts val="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Have a community/service-oriented commitment</a:t>
            </a:r>
          </a:p>
          <a:p>
            <a:pPr marL="342900" marR="0" lvl="0" indent="-342900">
              <a:lnSpc>
                <a:spcPct val="107000"/>
              </a:lnSpc>
              <a:spcBef>
                <a:spcPts val="0"/>
              </a:spcBef>
              <a:spcAft>
                <a:spcPts val="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Develop progressive communication strategies</a:t>
            </a:r>
          </a:p>
          <a:p>
            <a:pPr marL="342900" marR="0" lvl="0" indent="-342900">
              <a:lnSpc>
                <a:spcPct val="107000"/>
              </a:lnSpc>
              <a:spcBef>
                <a:spcPts val="0"/>
              </a:spcBef>
              <a:spcAft>
                <a:spcPts val="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Establish continuous proactive engagement</a:t>
            </a:r>
          </a:p>
          <a:p>
            <a:pPr marL="342900" marR="0" lvl="0" indent="-342900">
              <a:lnSpc>
                <a:spcPct val="107000"/>
              </a:lnSpc>
              <a:spcBef>
                <a:spcPts val="0"/>
              </a:spcBef>
              <a:spcAft>
                <a:spcPts val="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Acquire good listening skills</a:t>
            </a:r>
          </a:p>
          <a:p>
            <a:pPr marL="342900" marR="0" lvl="0" indent="-342900">
              <a:lnSpc>
                <a:spcPct val="107000"/>
              </a:lnSpc>
              <a:spcBef>
                <a:spcPts val="0"/>
              </a:spcBef>
              <a:spcAft>
                <a:spcPts val="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Develop information</a:t>
            </a:r>
            <a:r>
              <a:rPr lang="en-US" sz="1800" dirty="0">
                <a:solidFill>
                  <a:schemeClr val="accent6"/>
                </a:solidFill>
                <a:latin typeface="+mn-lt"/>
                <a:ea typeface="Calibri" panose="020F0502020204030204" pitchFamily="34" charset="0"/>
                <a:cs typeface="Times New Roman" panose="02020603050405020304" pitchFamily="18" charset="0"/>
              </a:rPr>
              <a:t>, </a:t>
            </a:r>
            <a:r>
              <a:rPr lang="en-US" sz="1800" dirty="0">
                <a:solidFill>
                  <a:schemeClr val="accent6"/>
                </a:solidFill>
                <a:effectLst/>
                <a:latin typeface="+mn-lt"/>
                <a:ea typeface="Calibri" panose="020F0502020204030204" pitchFamily="34" charset="0"/>
                <a:cs typeface="Times New Roman" panose="02020603050405020304" pitchFamily="18" charset="0"/>
              </a:rPr>
              <a:t>valuing quality over quantity</a:t>
            </a:r>
          </a:p>
          <a:p>
            <a:pPr marL="342900" marR="0" lvl="0" indent="-342900">
              <a:lnSpc>
                <a:spcPct val="107000"/>
              </a:lnSpc>
              <a:spcBef>
                <a:spcPts val="0"/>
              </a:spcBef>
              <a:spcAft>
                <a:spcPts val="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Build lasting relationships, and establish trust</a:t>
            </a:r>
          </a:p>
          <a:p>
            <a:pPr marL="342900" marR="0" lvl="0" indent="-342900">
              <a:lnSpc>
                <a:spcPct val="107000"/>
              </a:lnSpc>
              <a:spcBef>
                <a:spcPts val="0"/>
              </a:spcBef>
              <a:spcAft>
                <a:spcPts val="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Manage community expectations through transparency and two-way communication</a:t>
            </a:r>
          </a:p>
          <a:p>
            <a:pPr marL="342900" marR="0" lvl="0" indent="-342900">
              <a:lnSpc>
                <a:spcPct val="107000"/>
              </a:lnSpc>
              <a:spcBef>
                <a:spcPts val="0"/>
              </a:spcBef>
              <a:spcAft>
                <a:spcPts val="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Address feelings, and do hard things</a:t>
            </a:r>
          </a:p>
          <a:p>
            <a:pPr marL="342900" marR="0" lvl="0" indent="-342900">
              <a:lnSpc>
                <a:spcPct val="107000"/>
              </a:lnSpc>
              <a:spcBef>
                <a:spcPts val="0"/>
              </a:spcBef>
              <a:spcAft>
                <a:spcPts val="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Decide when help is needed</a:t>
            </a:r>
          </a:p>
        </p:txBody>
      </p:sp>
      <p:sp>
        <p:nvSpPr>
          <p:cNvPr id="14" name="TextBox 13">
            <a:extLst>
              <a:ext uri="{FF2B5EF4-FFF2-40B4-BE49-F238E27FC236}">
                <a16:creationId xmlns:a16="http://schemas.microsoft.com/office/drawing/2014/main" id="{10702682-8010-7640-9CC5-DFA94866BBAF}"/>
              </a:ext>
            </a:extLst>
          </p:cNvPr>
          <p:cNvSpPr txBox="1"/>
          <p:nvPr/>
        </p:nvSpPr>
        <p:spPr>
          <a:xfrm>
            <a:off x="4159464" y="5638800"/>
            <a:ext cx="7948246" cy="553998"/>
          </a:xfrm>
          <a:prstGeom prst="rect">
            <a:avLst/>
          </a:prstGeom>
          <a:noFill/>
        </p:spPr>
        <p:txBody>
          <a:bodyPr wrap="square" rtlCol="0">
            <a:spAutoFit/>
          </a:bodyPr>
          <a:lstStyle/>
          <a:p>
            <a:r>
              <a:rPr lang="en-US" sz="1000" dirty="0">
                <a:solidFill>
                  <a:schemeClr val="accent6"/>
                </a:solidFill>
              </a:rPr>
              <a:t>Text Source: Woodward, J. M., L. L. Briscoe, and P. </a:t>
            </a:r>
            <a:r>
              <a:rPr lang="en-US" sz="1000" dirty="0" err="1">
                <a:solidFill>
                  <a:schemeClr val="accent6"/>
                </a:solidFill>
              </a:rPr>
              <a:t>Dunholter</a:t>
            </a:r>
            <a:r>
              <a:rPr lang="en-US" sz="1000" dirty="0">
                <a:solidFill>
                  <a:schemeClr val="accent6"/>
                </a:solidFill>
              </a:rPr>
              <a:t>. 2009. </a:t>
            </a:r>
            <a:r>
              <a:rPr lang="en-US" sz="1000" i="1" dirty="0">
                <a:solidFill>
                  <a:schemeClr val="accent6"/>
                </a:solidFill>
              </a:rPr>
              <a:t>ACRP Report 15: Aircraft Noise: A Toolkit for Managing Community Expectations. </a:t>
            </a:r>
            <a:r>
              <a:rPr lang="en-US" sz="1000" dirty="0">
                <a:solidFill>
                  <a:schemeClr val="accent6"/>
                </a:solidFill>
              </a:rPr>
              <a:t>Transportation Research Board of the National Academies, Washington, DC. https://doi.org/10.17226/14338</a:t>
            </a:r>
          </a:p>
          <a:p>
            <a:endParaRPr lang="en-US" sz="1000" dirty="0">
              <a:solidFill>
                <a:schemeClr val="accent6"/>
              </a:solidFill>
            </a:endParaRPr>
          </a:p>
        </p:txBody>
      </p:sp>
      <p:pic>
        <p:nvPicPr>
          <p:cNvPr id="3" name="Picture 2" descr="A group of people having an open discussion ">
            <a:extLst>
              <a:ext uri="{FF2B5EF4-FFF2-40B4-BE49-F238E27FC236}">
                <a16:creationId xmlns:a16="http://schemas.microsoft.com/office/drawing/2014/main" id="{A8A7D4FC-8785-729C-88AB-E88D894172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93"/>
          <a:stretch/>
        </p:blipFill>
        <p:spPr>
          <a:xfrm>
            <a:off x="6494106" y="1447800"/>
            <a:ext cx="5697894" cy="4178559"/>
          </a:xfrm>
          <a:prstGeom prst="rect">
            <a:avLst/>
          </a:prstGeom>
        </p:spPr>
      </p:pic>
    </p:spTree>
    <p:extLst>
      <p:ext uri="{BB962C8B-B14F-4D97-AF65-F5344CB8AC3E}">
        <p14:creationId xmlns:p14="http://schemas.microsoft.com/office/powerpoint/2010/main" val="247715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Noise Abatement Action Best Practices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504092" y="1474237"/>
            <a:ext cx="10420582" cy="4299342"/>
          </a:xfrm>
        </p:spPr>
        <p:txBody>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Noise compatibility issues can be addressed through abatement best practices, including:</a:t>
            </a:r>
          </a:p>
          <a:p>
            <a:pPr marL="742950" indent="-4572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Modify flight track locations to overfly corridors of compatible use land</a:t>
            </a:r>
          </a:p>
          <a:p>
            <a:pPr marL="742950" indent="-4572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Establish voluntary runway utilization programs that maximize the use of compatible lands for arrivals and departures</a:t>
            </a:r>
          </a:p>
          <a:p>
            <a:pPr marL="742950" indent="-4572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Restrict run-up operations during nighttime hours</a:t>
            </a:r>
          </a:p>
          <a:p>
            <a:pPr marL="742950" indent="-457200">
              <a:lnSpc>
                <a:spcPct val="107000"/>
              </a:lnSpc>
              <a:spcBef>
                <a:spcPts val="0"/>
              </a:spcBef>
              <a:spcAft>
                <a:spcPts val="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Restrict run-up activities to locations away from noise-sensitive areas, or construct a ground run-up enclosure to mitigate noise from run-ups</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742950" indent="-4572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Implement a “good neighbor” policy through pilot awareness programs and community engagement</a:t>
            </a:r>
          </a:p>
        </p:txBody>
      </p:sp>
      <p:sp>
        <p:nvSpPr>
          <p:cNvPr id="14" name="TextBox 13">
            <a:extLst>
              <a:ext uri="{FF2B5EF4-FFF2-40B4-BE49-F238E27FC236}">
                <a16:creationId xmlns:a16="http://schemas.microsoft.com/office/drawing/2014/main" id="{10702682-8010-7640-9CC5-DFA94866BBAF}"/>
              </a:ext>
            </a:extLst>
          </p:cNvPr>
          <p:cNvSpPr txBox="1"/>
          <p:nvPr/>
        </p:nvSpPr>
        <p:spPr>
          <a:xfrm>
            <a:off x="38101" y="5627018"/>
            <a:ext cx="7948246" cy="553998"/>
          </a:xfrm>
          <a:prstGeom prst="rect">
            <a:avLst/>
          </a:prstGeom>
          <a:noFill/>
        </p:spPr>
        <p:txBody>
          <a:bodyPr wrap="square" rtlCol="0">
            <a:spAutoFit/>
          </a:bodyPr>
          <a:lstStyle/>
          <a:p>
            <a:r>
              <a:rPr lang="en-US" sz="1000" dirty="0">
                <a:solidFill>
                  <a:schemeClr val="accent6"/>
                </a:solidFill>
              </a:rPr>
              <a:t>Source: Woodward, J. M., L. L. Briscoe, and P. </a:t>
            </a:r>
            <a:r>
              <a:rPr lang="en-US" sz="1000" dirty="0" err="1">
                <a:solidFill>
                  <a:schemeClr val="accent6"/>
                </a:solidFill>
              </a:rPr>
              <a:t>Dunholter</a:t>
            </a:r>
            <a:r>
              <a:rPr lang="en-US" sz="1000" dirty="0">
                <a:solidFill>
                  <a:schemeClr val="accent6"/>
                </a:solidFill>
              </a:rPr>
              <a:t>. 2009. </a:t>
            </a:r>
            <a:r>
              <a:rPr lang="en-US" sz="1000" i="1" dirty="0">
                <a:solidFill>
                  <a:schemeClr val="accent6"/>
                </a:solidFill>
              </a:rPr>
              <a:t>ACRP Report 15: Aircraft Noise: A Toolkit for Managing Community Expectations. </a:t>
            </a:r>
            <a:r>
              <a:rPr lang="en-US" sz="1000" dirty="0">
                <a:solidFill>
                  <a:schemeClr val="accent6"/>
                </a:solidFill>
              </a:rPr>
              <a:t>Transportation Research Board of the National Academies, Washington, DC. https://doi.org/10.17226/14338</a:t>
            </a:r>
          </a:p>
          <a:p>
            <a:endParaRPr lang="en-US" sz="1000" dirty="0">
              <a:solidFill>
                <a:schemeClr val="accent6"/>
              </a:solidFill>
            </a:endParaRPr>
          </a:p>
        </p:txBody>
      </p:sp>
      <p:sp>
        <p:nvSpPr>
          <p:cNvPr id="2" name="Speech Bubble: Rectangle 1">
            <a:extLst>
              <a:ext uri="{FF2B5EF4-FFF2-40B4-BE49-F238E27FC236}">
                <a16:creationId xmlns:a16="http://schemas.microsoft.com/office/drawing/2014/main" id="{B692750E-DC6B-73FD-26B4-C1C32FB291D0}"/>
              </a:ext>
            </a:extLst>
          </p:cNvPr>
          <p:cNvSpPr/>
          <p:nvPr/>
        </p:nvSpPr>
        <p:spPr bwMode="auto">
          <a:xfrm>
            <a:off x="7886699" y="4323762"/>
            <a:ext cx="4267200" cy="1449817"/>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fontScale="92500"/>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The FAA is phasing out older, noisier civil aircraft, resulting in a reduction in noise from the overall aircraft fleet within the United States. </a:t>
            </a:r>
          </a:p>
        </p:txBody>
      </p:sp>
    </p:spTree>
    <p:extLst>
      <p:ext uri="{BB962C8B-B14F-4D97-AF65-F5344CB8AC3E}">
        <p14:creationId xmlns:p14="http://schemas.microsoft.com/office/powerpoint/2010/main" val="326774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Mitigation Action Best Practices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504092" y="1411549"/>
            <a:ext cx="5907138" cy="4362030"/>
          </a:xfrm>
        </p:spPr>
        <p:txBody>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Noise compatibility issues can be addressed through mitigation best practices, including:</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Acquiring property within significant noise-level areas</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Sound insulation of noise-sensitive properties (churches, schools, and residences)</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Comprehensive community planning </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Noise overlay zoning for development compatible with airport environs</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Establishment of avigation (noise and/or overflight) easements</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Collaboration between airport management and local land-use planners</a:t>
            </a:r>
          </a:p>
        </p:txBody>
      </p:sp>
      <p:sp>
        <p:nvSpPr>
          <p:cNvPr id="14" name="TextBox 13">
            <a:extLst>
              <a:ext uri="{FF2B5EF4-FFF2-40B4-BE49-F238E27FC236}">
                <a16:creationId xmlns:a16="http://schemas.microsoft.com/office/drawing/2014/main" id="{10702682-8010-7640-9CC5-DFA94866BBAF}"/>
              </a:ext>
            </a:extLst>
          </p:cNvPr>
          <p:cNvSpPr txBox="1"/>
          <p:nvPr/>
        </p:nvSpPr>
        <p:spPr>
          <a:xfrm>
            <a:off x="4243754" y="5610828"/>
            <a:ext cx="7948246" cy="553998"/>
          </a:xfrm>
          <a:prstGeom prst="rect">
            <a:avLst/>
          </a:prstGeom>
          <a:noFill/>
        </p:spPr>
        <p:txBody>
          <a:bodyPr wrap="square" rtlCol="0">
            <a:spAutoFit/>
          </a:bodyPr>
          <a:lstStyle/>
          <a:p>
            <a:r>
              <a:rPr lang="en-US" sz="1000" dirty="0">
                <a:solidFill>
                  <a:schemeClr val="accent6"/>
                </a:solidFill>
              </a:rPr>
              <a:t>Text Source: Woodward, J. M., L. L. Briscoe, and P. </a:t>
            </a:r>
            <a:r>
              <a:rPr lang="en-US" sz="1000" dirty="0" err="1">
                <a:solidFill>
                  <a:schemeClr val="accent6"/>
                </a:solidFill>
              </a:rPr>
              <a:t>Dunholter</a:t>
            </a:r>
            <a:r>
              <a:rPr lang="en-US" sz="1000" dirty="0">
                <a:solidFill>
                  <a:schemeClr val="accent6"/>
                </a:solidFill>
              </a:rPr>
              <a:t>. 2009. </a:t>
            </a:r>
            <a:r>
              <a:rPr lang="en-US" sz="1000" i="1" dirty="0">
                <a:solidFill>
                  <a:schemeClr val="accent6"/>
                </a:solidFill>
              </a:rPr>
              <a:t>ACRP Report 15: Aircraft Noise: A Toolkit for Managing Community Expectations. </a:t>
            </a:r>
            <a:r>
              <a:rPr lang="en-US" sz="1000" dirty="0">
                <a:solidFill>
                  <a:schemeClr val="accent6"/>
                </a:solidFill>
              </a:rPr>
              <a:t>Transportation Research Board of the National Academies, Washington, DC. https://doi.org/10.17226/14338</a:t>
            </a:r>
          </a:p>
          <a:p>
            <a:endParaRPr lang="en-US" sz="1000" dirty="0">
              <a:solidFill>
                <a:schemeClr val="accent6"/>
              </a:solidFill>
            </a:endParaRPr>
          </a:p>
        </p:txBody>
      </p:sp>
      <p:pic>
        <p:nvPicPr>
          <p:cNvPr id="2" name="Picture 1" descr="Aerial view of a neighborhood">
            <a:extLst>
              <a:ext uri="{FF2B5EF4-FFF2-40B4-BE49-F238E27FC236}">
                <a16:creationId xmlns:a16="http://schemas.microsoft.com/office/drawing/2014/main" id="{AB4EE345-A9C0-B732-5962-B41DC269E5B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l="2395" r="2395"/>
          <a:stretch/>
        </p:blipFill>
        <p:spPr>
          <a:xfrm>
            <a:off x="6411230" y="1297301"/>
            <a:ext cx="5780770" cy="40449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7156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What Does this Mean to Your Airport?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75874"/>
            <a:ext cx="11094720" cy="4543926"/>
          </a:xfrm>
        </p:spPr>
        <p:txBody>
          <a:bodyPr>
            <a:normAutofit/>
          </a:bodyPr>
          <a:lstStyle/>
          <a:p>
            <a:pPr marR="0">
              <a:lnSpc>
                <a:spcPct val="107000"/>
              </a:lnSpc>
              <a:spcBef>
                <a:spcPts val="0"/>
              </a:spcBef>
              <a:spcAft>
                <a:spcPts val="800"/>
              </a:spcAft>
            </a:pPr>
            <a:r>
              <a:rPr lang="en-US" sz="2000" b="1" dirty="0">
                <a:solidFill>
                  <a:schemeClr val="accent6"/>
                </a:solidFill>
                <a:effectLst/>
                <a:latin typeface="+mj-lt"/>
                <a:ea typeface="Calibri" panose="020F0502020204030204" pitchFamily="34" charset="0"/>
                <a:cs typeface="Times New Roman" panose="02020603050405020304" pitchFamily="18" charset="0"/>
              </a:rPr>
              <a:t>What is your airport’s noise profile?</a:t>
            </a:r>
          </a:p>
          <a:p>
            <a:pPr marL="1085850" lvl="1" indent="-342900">
              <a:lnSpc>
                <a:spcPct val="107000"/>
              </a:lnSpc>
              <a:spcBef>
                <a:spcPts val="0"/>
              </a:spcBef>
              <a:spcAft>
                <a:spcPts val="800"/>
              </a:spcAft>
              <a:buFont typeface="Courier New" panose="02070309020205020404" pitchFamily="49" charset="0"/>
              <a:buChar char="o"/>
            </a:pPr>
            <a:r>
              <a:rPr lang="en-US" dirty="0">
                <a:latin typeface="+mj-lt"/>
                <a:ea typeface="Calibri" panose="020F0502020204030204" pitchFamily="34" charset="0"/>
                <a:cs typeface="Times New Roman" panose="02020603050405020304" pitchFamily="18" charset="0"/>
              </a:rPr>
              <a:t>Provide the most recent noise contours and date of completion, if available</a:t>
            </a:r>
            <a:endParaRPr lang="en-US" dirty="0">
              <a:effectLst/>
              <a:latin typeface="+mj-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000" b="1" dirty="0">
                <a:solidFill>
                  <a:schemeClr val="accent6"/>
                </a:solidFill>
                <a:effectLst/>
                <a:latin typeface="+mj-lt"/>
                <a:ea typeface="Calibri" panose="020F0502020204030204" pitchFamily="34" charset="0"/>
                <a:cs typeface="Times New Roman" panose="02020603050405020304" pitchFamily="18" charset="0"/>
              </a:rPr>
              <a:t>What are the noise-sensitive areas surrounding your airport? </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j-lt"/>
                <a:ea typeface="Calibri" panose="020F0502020204030204" pitchFamily="34" charset="0"/>
                <a:cs typeface="Times New Roman" panose="02020603050405020304" pitchFamily="18" charset="0"/>
              </a:rPr>
              <a:t>Provide maps showing areas that are sensitive to noise—might be residential areas, parks, schools, etc.  </a:t>
            </a:r>
          </a:p>
          <a:p>
            <a:pPr marR="0">
              <a:lnSpc>
                <a:spcPct val="107000"/>
              </a:lnSpc>
              <a:spcBef>
                <a:spcPts val="0"/>
              </a:spcBef>
              <a:spcAft>
                <a:spcPts val="800"/>
              </a:spcAft>
            </a:pPr>
            <a:r>
              <a:rPr lang="en-US" sz="2000" b="1" dirty="0">
                <a:solidFill>
                  <a:schemeClr val="accent6"/>
                </a:solidFill>
                <a:latin typeface="+mj-lt"/>
                <a:ea typeface="Calibri" panose="020F0502020204030204" pitchFamily="34" charset="0"/>
                <a:cs typeface="Times New Roman" panose="02020603050405020304" pitchFamily="18" charset="0"/>
              </a:rPr>
              <a:t>What are the construction-related noise sources at your airport</a:t>
            </a:r>
            <a:r>
              <a:rPr lang="en-US" sz="2000" b="1" dirty="0">
                <a:solidFill>
                  <a:schemeClr val="accent6"/>
                </a:solidFill>
                <a:effectLst/>
                <a:latin typeface="+mj-lt"/>
                <a:ea typeface="Calibri" panose="020F0502020204030204" pitchFamily="34" charset="0"/>
                <a:cs typeface="Times New Roman" panose="02020603050405020304" pitchFamily="18" charset="0"/>
              </a:rPr>
              <a:t>?</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j-lt"/>
                <a:ea typeface="Calibri" panose="020F0502020204030204" pitchFamily="34" charset="0"/>
                <a:cs typeface="Times New Roman" panose="02020603050405020304" pitchFamily="18" charset="0"/>
              </a:rPr>
              <a:t>Determine construction-related noise, including common haul routes, and any noise-sensitive areas in your airport’s environs</a:t>
            </a:r>
            <a:endParaRPr lang="en-US" dirty="0">
              <a:latin typeface="+mj-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000" b="1" dirty="0">
                <a:solidFill>
                  <a:schemeClr val="accent6"/>
                </a:solidFill>
                <a:latin typeface="+mj-lt"/>
                <a:ea typeface="Calibri" panose="020F0502020204030204" pitchFamily="34" charset="0"/>
                <a:cs typeface="Times New Roman" panose="02020603050405020304" pitchFamily="18" charset="0"/>
              </a:rPr>
              <a:t>How does your airport address noise complaints</a:t>
            </a:r>
            <a:r>
              <a:rPr lang="en-US" sz="2000" b="1" dirty="0">
                <a:solidFill>
                  <a:schemeClr val="accent6"/>
                </a:solidFill>
                <a:effectLst/>
                <a:latin typeface="+mj-lt"/>
                <a:ea typeface="Calibri" panose="020F0502020204030204" pitchFamily="34" charset="0"/>
                <a:cs typeface="Times New Roman" panose="02020603050405020304" pitchFamily="18" charset="0"/>
              </a:rPr>
              <a:t>?</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j-lt"/>
                <a:ea typeface="Calibri" panose="020F0502020204030204" pitchFamily="34" charset="0"/>
                <a:cs typeface="Times New Roman" panose="02020603050405020304" pitchFamily="18" charset="0"/>
              </a:rPr>
              <a:t>Provide advice on the sensitive nature of noise issues and how to address noise complaints</a:t>
            </a:r>
          </a:p>
        </p:txBody>
      </p:sp>
    </p:spTree>
    <p:extLst>
      <p:ext uri="{BB962C8B-B14F-4D97-AF65-F5344CB8AC3E}">
        <p14:creationId xmlns:p14="http://schemas.microsoft.com/office/powerpoint/2010/main" val="93353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Course Wrap-Up</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63040"/>
            <a:ext cx="10972800" cy="4404360"/>
          </a:xfrm>
        </p:spPr>
        <p:txBody>
          <a:bodyPr>
            <a:normAutofit/>
          </a:bodyPr>
          <a:lstStyle/>
          <a:p>
            <a:pPr marL="0" marR="0">
              <a:lnSpc>
                <a:spcPct val="107000"/>
              </a:lnSpc>
              <a:spcBef>
                <a:spcPts val="0"/>
              </a:spcBef>
              <a:spcAft>
                <a:spcPts val="800"/>
              </a:spcAft>
            </a:pPr>
            <a:r>
              <a:rPr lang="en-US" sz="2000" b="1" dirty="0">
                <a:solidFill>
                  <a:schemeClr val="accent6"/>
                </a:solidFill>
                <a:effectLst/>
                <a:latin typeface="+mn-lt"/>
                <a:ea typeface="Calibri" panose="020F0502020204030204" pitchFamily="34" charset="0"/>
                <a:cs typeface="Times New Roman" panose="02020603050405020304" pitchFamily="18" charset="0"/>
              </a:rPr>
              <a:t>Some key takeaways include:</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Noise from airport aircraft, surface transportation, and construction all contribute to the airport’s noise profile</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FAA requests noise analysis for airport improvements to reduce noise-related impacts and ensure compatibility with surrounding land uses</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Airports need to understand their baseline airport noise profile when making key decisions that may change future operations and the level of noise affecting communities in areas surrounding the airport</a:t>
            </a:r>
          </a:p>
          <a:p>
            <a:pPr marL="285750" marR="0" indent="-285750">
              <a:lnSpc>
                <a:spcPct val="107000"/>
              </a:lnSpc>
              <a:spcBef>
                <a:spcPts val="0"/>
              </a:spcBef>
              <a:spcAft>
                <a:spcPts val="800"/>
              </a:spcAft>
              <a:buFont typeface="Arial" panose="020B0604020202020204" pitchFamily="34" charset="0"/>
              <a:buChar char="•"/>
            </a:pPr>
            <a:endParaRPr lang="en-US" sz="1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61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925629-3FAC-C745-F618-EDDEFD79887F}"/>
              </a:ext>
            </a:extLst>
          </p:cNvPr>
          <p:cNvSpPr>
            <a:spLocks noGrp="1"/>
          </p:cNvSpPr>
          <p:nvPr>
            <p:ph idx="1"/>
          </p:nvPr>
        </p:nvSpPr>
        <p:spPr/>
        <p:txBody>
          <a:bodyPr/>
          <a:lstStyle/>
          <a:p>
            <a:r>
              <a:rPr lang="en-US" sz="1200" b="0" u="none" dirty="0">
                <a:solidFill>
                  <a:schemeClr val="accent6"/>
                </a:solidFill>
                <a:latin typeface="+mn-lt"/>
                <a:cs typeface="Times New Roman" panose="02020603050405020304" pitchFamily="18" charset="0"/>
              </a:rPr>
              <a:t>Civil Aviation Authority. n.d. Aviation Noise and Health: The Effects of Aviation Noise. </a:t>
            </a:r>
            <a:r>
              <a:rPr lang="en-US" sz="1200" b="0" u="none" dirty="0">
                <a:solidFill>
                  <a:schemeClr val="accent6"/>
                </a:solidFill>
                <a:latin typeface="+mn-lt"/>
                <a:cs typeface="Times New Roman" panose="02020603050405020304" pitchFamily="18" charset="0"/>
                <a:hlinkClick r:id="rId2"/>
              </a:rPr>
              <a:t>https://www.caa.co.uk/consumers/environment/noise/aviation-noise-and-health/</a:t>
            </a:r>
            <a:endParaRPr lang="en-US" sz="1200" b="0" u="none" dirty="0">
              <a:solidFill>
                <a:schemeClr val="accent6"/>
              </a:solidFill>
              <a:latin typeface="+mn-lt"/>
              <a:cs typeface="Times New Roman" panose="02020603050405020304" pitchFamily="18" charset="0"/>
            </a:endParaRPr>
          </a:p>
          <a:p>
            <a:r>
              <a:rPr lang="en-US" sz="1200" b="0" u="none" dirty="0">
                <a:solidFill>
                  <a:schemeClr val="accent6"/>
                </a:solidFill>
                <a:latin typeface="+mn-lt"/>
                <a:cs typeface="Times New Roman" panose="02020603050405020304" pitchFamily="18" charset="0"/>
              </a:rPr>
              <a:t>FAA. 2022a. Community Response to Noise. https://www.faa.gov/regulations_policies/policy_guidance/noise/community</a:t>
            </a:r>
          </a:p>
          <a:p>
            <a:r>
              <a:rPr lang="en-US" sz="1200" b="0" u="none" dirty="0">
                <a:solidFill>
                  <a:schemeClr val="accent6"/>
                </a:solidFill>
                <a:latin typeface="+mn-lt"/>
                <a:cs typeface="Times New Roman" panose="02020603050405020304" pitchFamily="18" charset="0"/>
              </a:rPr>
              <a:t>FAA. 2022b. Fundamentals of Noise and Sound. </a:t>
            </a:r>
            <a:r>
              <a:rPr lang="en-US" sz="1200" b="0" u="none" dirty="0">
                <a:solidFill>
                  <a:schemeClr val="accent6"/>
                </a:solidFill>
                <a:latin typeface="+mn-lt"/>
                <a:cs typeface="Times New Roman" panose="02020603050405020304" pitchFamily="18" charset="0"/>
                <a:hlinkClick r:id="rId3"/>
              </a:rPr>
              <a:t>https://www.faa.gov/regulations_policies/policy_guidance/noise/basics</a:t>
            </a:r>
            <a:endParaRPr lang="en-US" sz="1200" b="0" u="none" dirty="0">
              <a:solidFill>
                <a:schemeClr val="accent6"/>
              </a:solidFill>
              <a:latin typeface="+mn-lt"/>
              <a:cs typeface="Times New Roman" panose="02020603050405020304" pitchFamily="18" charset="0"/>
            </a:endParaRPr>
          </a:p>
          <a:p>
            <a:r>
              <a:rPr lang="en-US" sz="1200" b="0" u="none" dirty="0">
                <a:solidFill>
                  <a:schemeClr val="accent6"/>
                </a:solidFill>
                <a:latin typeface="+mn-lt"/>
                <a:cs typeface="Times New Roman" panose="02020603050405020304" pitchFamily="18" charset="0"/>
              </a:rPr>
              <a:t>FAA. 2022c. History of Noise. </a:t>
            </a:r>
            <a:r>
              <a:rPr lang="en-US" sz="1200" b="0" u="none" dirty="0">
                <a:solidFill>
                  <a:schemeClr val="accent6"/>
                </a:solidFill>
                <a:latin typeface="+mn-lt"/>
                <a:cs typeface="Times New Roman" panose="02020603050405020304" pitchFamily="18" charset="0"/>
                <a:hlinkClick r:id="rId4"/>
              </a:rPr>
              <a:t>https://www.faa.gov/regulations_policies/policy_guidance/noise/history</a:t>
            </a:r>
            <a:endParaRPr lang="en-US" sz="1200" b="0" u="none" dirty="0">
              <a:solidFill>
                <a:schemeClr val="accent6"/>
              </a:solidFill>
              <a:latin typeface="+mn-lt"/>
              <a:cs typeface="Times New Roman" panose="02020603050405020304" pitchFamily="18" charset="0"/>
            </a:endParaRPr>
          </a:p>
          <a:p>
            <a:r>
              <a:rPr lang="en-US" sz="1200" b="0" u="none" dirty="0">
                <a:solidFill>
                  <a:schemeClr val="accent6"/>
                </a:solidFill>
                <a:latin typeface="+mn-lt"/>
                <a:cs typeface="Times New Roman" panose="02020603050405020304" pitchFamily="18" charset="0"/>
              </a:rPr>
              <a:t>FAA. 2023, July. Noise Certification of UAS/AAM Using Rules of Particular Applicability. https://www.faa.gov/about/office_org/headquarters_offices/apl/aee/noise/uas_noise_certification</a:t>
            </a:r>
          </a:p>
          <a:p>
            <a:r>
              <a:rPr lang="en-US" sz="1200" b="0" u="none" dirty="0">
                <a:solidFill>
                  <a:schemeClr val="accent6"/>
                </a:solidFill>
                <a:latin typeface="+mn-lt"/>
                <a:cs typeface="Times New Roman" panose="02020603050405020304" pitchFamily="18" charset="0"/>
              </a:rPr>
              <a:t>FAA. 2023, October. 1050.1 Desk Reference (v3). </a:t>
            </a:r>
            <a:r>
              <a:rPr lang="en-US" sz="1200" b="0" u="none" dirty="0">
                <a:solidFill>
                  <a:schemeClr val="accent6"/>
                </a:solidFill>
                <a:latin typeface="+mn-lt"/>
                <a:cs typeface="Times New Roman" panose="02020603050405020304" pitchFamily="18" charset="0"/>
                <a:hlinkClick r:id="rId5">
                  <a:extLst>
                    <a:ext uri="{A12FA001-AC4F-418D-AE19-62706E023703}">
                      <ahyp:hlinkClr xmlns:ahyp="http://schemas.microsoft.com/office/drawing/2018/hyperlinkcolor" val="tx"/>
                    </a:ext>
                  </a:extLst>
                </a:hlinkClick>
              </a:rPr>
              <a:t>https://www.faa.gov/about/office_org/headquarters_offices/apl/environ_policy_guidance/policy/faa_nepa_order/desk_ref</a:t>
            </a:r>
            <a:endParaRPr lang="en-US" sz="1200" b="0" u="none" dirty="0">
              <a:solidFill>
                <a:schemeClr val="accent6"/>
              </a:solidFill>
              <a:latin typeface="+mn-lt"/>
              <a:cs typeface="Times New Roman" panose="02020603050405020304" pitchFamily="18" charset="0"/>
            </a:endParaRPr>
          </a:p>
          <a:p>
            <a:r>
              <a:rPr lang="en-US" sz="1200" b="0" u="none" dirty="0">
                <a:solidFill>
                  <a:schemeClr val="accent6"/>
                </a:solidFill>
                <a:latin typeface="+mn-lt"/>
                <a:cs typeface="Times New Roman" panose="02020603050405020304" pitchFamily="18" charset="0"/>
              </a:rPr>
              <a:t>FICON. 1992, August. </a:t>
            </a:r>
            <a:r>
              <a:rPr lang="en-US" sz="1200" b="0" i="1" u="none" dirty="0">
                <a:solidFill>
                  <a:schemeClr val="accent6"/>
                </a:solidFill>
                <a:latin typeface="+mn-lt"/>
                <a:cs typeface="Times New Roman" panose="02020603050405020304" pitchFamily="18" charset="0"/>
              </a:rPr>
              <a:t>Federal Agency Review of Selected Airport Noise Analysis Issues</a:t>
            </a:r>
            <a:r>
              <a:rPr lang="en-US" sz="1200" b="0" u="none" dirty="0">
                <a:solidFill>
                  <a:schemeClr val="accent6"/>
                </a:solidFill>
                <a:latin typeface="+mn-lt"/>
                <a:cs typeface="Times New Roman" panose="02020603050405020304" pitchFamily="18" charset="0"/>
              </a:rPr>
              <a:t>. https://www.faa.gov/fican/about_ficon_findings_1992.pdf</a:t>
            </a:r>
          </a:p>
          <a:p>
            <a:r>
              <a:rPr lang="en-US" sz="1200" b="0" u="none" dirty="0">
                <a:solidFill>
                  <a:schemeClr val="accent6"/>
                </a:solidFill>
                <a:latin typeface="+mn-lt"/>
                <a:cs typeface="Times New Roman" panose="02020603050405020304" pitchFamily="18" charset="0"/>
              </a:rPr>
              <a:t>Mestre, V., P. </a:t>
            </a:r>
            <a:r>
              <a:rPr lang="en-US" sz="1200" b="0" u="none" dirty="0" err="1">
                <a:solidFill>
                  <a:schemeClr val="accent6"/>
                </a:solidFill>
                <a:latin typeface="+mn-lt"/>
                <a:cs typeface="Times New Roman" panose="02020603050405020304" pitchFamily="18" charset="0"/>
              </a:rPr>
              <a:t>Schomer</a:t>
            </a:r>
            <a:r>
              <a:rPr lang="en-US" sz="1200" b="0" u="none" dirty="0">
                <a:solidFill>
                  <a:schemeClr val="accent6"/>
                </a:solidFill>
                <a:latin typeface="+mn-lt"/>
                <a:cs typeface="Times New Roman" panose="02020603050405020304" pitchFamily="18" charset="0"/>
              </a:rPr>
              <a:t>, and K. Liu. 2016. </a:t>
            </a:r>
            <a:r>
              <a:rPr lang="en-US" sz="1200" b="0" i="1" u="none" dirty="0">
                <a:solidFill>
                  <a:schemeClr val="accent6"/>
                </a:solidFill>
                <a:latin typeface="+mn-lt"/>
                <a:cs typeface="Times New Roman" panose="02020603050405020304" pitchFamily="18" charset="0"/>
              </a:rPr>
              <a:t>ACRP Synthesis 76: Helicopter Noise Information for Airports and Communities.</a:t>
            </a:r>
            <a:r>
              <a:rPr lang="en-US" sz="1200" b="0" u="none" dirty="0">
                <a:solidFill>
                  <a:schemeClr val="accent6"/>
                </a:solidFill>
                <a:latin typeface="+mn-lt"/>
                <a:cs typeface="Times New Roman" panose="02020603050405020304" pitchFamily="18" charset="0"/>
              </a:rPr>
              <a:t> Transportation Research Board, Washington, DC. </a:t>
            </a:r>
            <a:r>
              <a:rPr lang="en-US" sz="1200" b="0" u="none" dirty="0">
                <a:solidFill>
                  <a:schemeClr val="accent6"/>
                </a:solidFill>
                <a:latin typeface="+mn-lt"/>
                <a:cs typeface="Times New Roman" panose="02020603050405020304" pitchFamily="18" charset="0"/>
                <a:hlinkClick r:id="rId6"/>
              </a:rPr>
              <a:t>https://doi.org/10.17226/23609</a:t>
            </a:r>
            <a:endParaRPr lang="en-US" sz="1200" b="0" u="none" dirty="0">
              <a:solidFill>
                <a:schemeClr val="accent6"/>
              </a:solidFill>
              <a:latin typeface="+mn-lt"/>
              <a:cs typeface="Times New Roman" panose="02020603050405020304" pitchFamily="18" charset="0"/>
            </a:endParaRPr>
          </a:p>
          <a:p>
            <a:r>
              <a:rPr lang="en-US" sz="1200" b="0" u="none" dirty="0">
                <a:solidFill>
                  <a:schemeClr val="accent6"/>
                </a:solidFill>
                <a:latin typeface="+mn-lt"/>
                <a:cs typeface="Times New Roman" panose="02020603050405020304" pitchFamily="18" charset="0"/>
              </a:rPr>
              <a:t>Valdes, C. et al. 2022. </a:t>
            </a:r>
            <a:r>
              <a:rPr lang="en-US" sz="1200" b="0" i="1" u="none" dirty="0">
                <a:solidFill>
                  <a:schemeClr val="accent6"/>
                </a:solidFill>
                <a:latin typeface="+mn-lt"/>
                <a:cs typeface="Times New Roman" panose="02020603050405020304" pitchFamily="18" charset="0"/>
              </a:rPr>
              <a:t>ACRP Research Report 237: Primer and Framework for Considering an Airport Noise and Operations Monitoring System. </a:t>
            </a:r>
            <a:r>
              <a:rPr lang="en-US" sz="1200" b="0" u="none" dirty="0">
                <a:solidFill>
                  <a:schemeClr val="accent6"/>
                </a:solidFill>
                <a:latin typeface="+mn-lt"/>
                <a:cs typeface="Times New Roman" panose="02020603050405020304" pitchFamily="18" charset="0"/>
              </a:rPr>
              <a:t>Transportation Research Board, Washington, DC. </a:t>
            </a:r>
            <a:r>
              <a:rPr lang="en-US" sz="1200" b="0" u="none" dirty="0">
                <a:solidFill>
                  <a:schemeClr val="accent6"/>
                </a:solidFill>
                <a:latin typeface="+mn-lt"/>
                <a:cs typeface="Times New Roman" panose="02020603050405020304" pitchFamily="18" charset="0"/>
                <a:hlinkClick r:id="rId7"/>
              </a:rPr>
              <a:t>https://doi.org/10.17226/26527</a:t>
            </a:r>
            <a:endParaRPr lang="en-US" sz="1200" b="0" u="none" dirty="0">
              <a:solidFill>
                <a:schemeClr val="accent6"/>
              </a:solidFill>
              <a:latin typeface="+mn-lt"/>
              <a:cs typeface="Times New Roman" panose="02020603050405020304" pitchFamily="18" charset="0"/>
            </a:endParaRPr>
          </a:p>
          <a:p>
            <a:r>
              <a:rPr lang="en-US" sz="1200" b="0" u="none" dirty="0">
                <a:solidFill>
                  <a:schemeClr val="accent6"/>
                </a:solidFill>
                <a:latin typeface="+mn-lt"/>
                <a:cs typeface="Times New Roman" panose="02020603050405020304" pitchFamily="18" charset="0"/>
              </a:rPr>
              <a:t>Woodward, J.M., L.L. Briscoe, and P. </a:t>
            </a:r>
            <a:r>
              <a:rPr lang="en-US" sz="1200" b="0" u="none" dirty="0" err="1">
                <a:solidFill>
                  <a:schemeClr val="accent6"/>
                </a:solidFill>
                <a:latin typeface="+mn-lt"/>
                <a:cs typeface="Times New Roman" panose="02020603050405020304" pitchFamily="18" charset="0"/>
              </a:rPr>
              <a:t>Dunholter</a:t>
            </a:r>
            <a:r>
              <a:rPr lang="en-US" sz="1200" b="0" u="none" dirty="0">
                <a:solidFill>
                  <a:schemeClr val="accent6"/>
                </a:solidFill>
                <a:latin typeface="+mn-lt"/>
                <a:cs typeface="Times New Roman" panose="02020603050405020304" pitchFamily="18" charset="0"/>
              </a:rPr>
              <a:t>. 2009. </a:t>
            </a:r>
            <a:r>
              <a:rPr lang="en-US" sz="1200" b="0" i="1" u="none" dirty="0">
                <a:solidFill>
                  <a:schemeClr val="accent6"/>
                </a:solidFill>
                <a:latin typeface="+mn-lt"/>
                <a:cs typeface="Times New Roman" panose="02020603050405020304" pitchFamily="18" charset="0"/>
              </a:rPr>
              <a:t>ACRP Report 15: Aircraft Noise: A Toolkit for Managing Community Expectations. </a:t>
            </a:r>
            <a:r>
              <a:rPr lang="en-US" sz="1200" b="0" u="none" dirty="0">
                <a:solidFill>
                  <a:schemeClr val="accent6"/>
                </a:solidFill>
                <a:latin typeface="+mn-lt"/>
                <a:cs typeface="Times New Roman" panose="02020603050405020304" pitchFamily="18" charset="0"/>
              </a:rPr>
              <a:t>Transportation Research Board of the National Academies, Washington, DC. https://doi.org/10.17226/14338</a:t>
            </a:r>
          </a:p>
          <a:p>
            <a:endParaRPr lang="en-US" sz="1400" b="0" u="none" dirty="0">
              <a:solidFill>
                <a:schemeClr val="accent6"/>
              </a:solidFill>
              <a:latin typeface="+mn-lt"/>
              <a:cs typeface="Times New Roman" panose="02020603050405020304" pitchFamily="18" charset="0"/>
            </a:endParaRPr>
          </a:p>
        </p:txBody>
      </p:sp>
      <p:sp>
        <p:nvSpPr>
          <p:cNvPr id="3" name="Title 2">
            <a:extLst>
              <a:ext uri="{FF2B5EF4-FFF2-40B4-BE49-F238E27FC236}">
                <a16:creationId xmlns:a16="http://schemas.microsoft.com/office/drawing/2014/main" id="{D847A503-F79B-673B-9CA4-8A1D465CA789}"/>
              </a:ext>
            </a:extLst>
          </p:cNvPr>
          <p:cNvSpPr>
            <a:spLocks noGrp="1"/>
          </p:cNvSpPr>
          <p:nvPr>
            <p:ph type="title"/>
          </p:nvPr>
        </p:nvSpPr>
        <p:spPr/>
        <p:txBody>
          <a:bodyPr/>
          <a:lstStyle/>
          <a:p>
            <a:r>
              <a:rPr lang="en-US" b="0" dirty="0"/>
              <a:t>References</a:t>
            </a:r>
          </a:p>
        </p:txBody>
      </p:sp>
    </p:spTree>
    <p:extLst>
      <p:ext uri="{BB962C8B-B14F-4D97-AF65-F5344CB8AC3E}">
        <p14:creationId xmlns:p14="http://schemas.microsoft.com/office/powerpoint/2010/main" val="3693824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3D03-509E-BBFF-4863-66A5EF12B356}"/>
              </a:ext>
            </a:extLst>
          </p:cNvPr>
          <p:cNvSpPr>
            <a:spLocks noGrp="1"/>
          </p:cNvSpPr>
          <p:nvPr>
            <p:ph type="title"/>
          </p:nvPr>
        </p:nvSpPr>
        <p:spPr/>
        <p:txBody>
          <a:bodyPr/>
          <a:lstStyle/>
          <a:p>
            <a:r>
              <a:rPr lang="en-US" dirty="0">
                <a:solidFill>
                  <a:schemeClr val="tx2"/>
                </a:solidFill>
              </a:rPr>
              <a:t>ACRP Disclaimer and Publication Details</a:t>
            </a:r>
            <a:endParaRPr lang="en-US" dirty="0"/>
          </a:p>
        </p:txBody>
      </p:sp>
      <p:sp>
        <p:nvSpPr>
          <p:cNvPr id="3" name="Text Placeholder 2">
            <a:extLst>
              <a:ext uri="{FF2B5EF4-FFF2-40B4-BE49-F238E27FC236}">
                <a16:creationId xmlns:a16="http://schemas.microsoft.com/office/drawing/2014/main" id="{222EF3EB-43F8-D6E1-62F1-7A06E19F43AA}"/>
              </a:ext>
            </a:extLst>
          </p:cNvPr>
          <p:cNvSpPr>
            <a:spLocks noGrp="1"/>
          </p:cNvSpPr>
          <p:nvPr>
            <p:ph type="body" sz="quarter" idx="10"/>
          </p:nvPr>
        </p:nvSpPr>
        <p:spPr/>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This presentation was produced as part of ACRP Project 02-101, “Environmental Stewardship and Compliance Training for Airport Employees.” The full publication for this project can be accessed at crp.trb.org/acrpwebresource21. Program information for ACRP can be found at www.TRB.org/ACRP.</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The ACRP is sponsored by the Federal Aviation Administration. ACRP is administered by the Transportation Research Board, part of the National Academies of Sciences, Engineering, and Medicine.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Any opinions expressed or implied in resulting research products are those of the individuals and organizations who performed the research and are not necessarily those of TRB; the National Academies of Sciences, Engineering, and Medicine; or ACRP sponsors.</a:t>
            </a:r>
          </a:p>
          <a:p>
            <a:endParaRPr lang="en-US" dirty="0"/>
          </a:p>
        </p:txBody>
      </p:sp>
    </p:spTree>
    <p:extLst>
      <p:ext uri="{BB962C8B-B14F-4D97-AF65-F5344CB8AC3E}">
        <p14:creationId xmlns:p14="http://schemas.microsoft.com/office/powerpoint/2010/main" val="278481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normAutofit/>
          </a:bodyPr>
          <a:lstStyle/>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Day Night Average Sound Level (DNL) </a:t>
            </a:r>
            <a:r>
              <a:rPr lang="en-US" sz="2000" dirty="0">
                <a:solidFill>
                  <a:schemeClr val="accent6"/>
                </a:solidFill>
                <a:effectLst/>
                <a:latin typeface="+mj-lt"/>
                <a:ea typeface="Calibri" panose="020F0502020204030204" pitchFamily="34" charset="0"/>
                <a:cs typeface="Times New Roman" panose="02020603050405020304" pitchFamily="18" charset="0"/>
              </a:rPr>
              <a:t>– the FAA’s standard metric (using decibels) for determining cumulative exposure of individuals to noise (FAA 2022b)</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Decibels (dB) </a:t>
            </a:r>
            <a:r>
              <a:rPr lang="en-US" sz="2000" dirty="0">
                <a:solidFill>
                  <a:schemeClr val="accent6"/>
                </a:solidFill>
                <a:effectLst/>
                <a:latin typeface="+mj-lt"/>
                <a:ea typeface="Calibri" panose="020F0502020204030204" pitchFamily="34" charset="0"/>
                <a:cs typeface="Times New Roman" panose="02020603050405020304" pitchFamily="18" charset="0"/>
              </a:rPr>
              <a:t>– “the unit used to measure the intensity of a sound” (FAA 2022b)</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Federal Interagency Committee on Noise (FICON) </a:t>
            </a:r>
            <a:r>
              <a:rPr lang="en-US" sz="2000" dirty="0">
                <a:solidFill>
                  <a:schemeClr val="accent6"/>
                </a:solidFill>
                <a:effectLst/>
                <a:latin typeface="+mj-lt"/>
                <a:ea typeface="Calibri" panose="020F0502020204030204" pitchFamily="34" charset="0"/>
                <a:cs typeface="Times New Roman" panose="02020603050405020304" pitchFamily="18" charset="0"/>
              </a:rPr>
              <a:t>– a 1990 research committee formed to review federal policies that govern the assessment of noise impacts (FICON 1992)</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Noise contours </a:t>
            </a:r>
            <a:r>
              <a:rPr lang="en-US" sz="2000" dirty="0">
                <a:solidFill>
                  <a:schemeClr val="accent6"/>
                </a:solidFill>
                <a:effectLst/>
                <a:latin typeface="+mj-lt"/>
                <a:ea typeface="Calibri" panose="020F0502020204030204" pitchFamily="34" charset="0"/>
                <a:cs typeface="Times New Roman" panose="02020603050405020304" pitchFamily="18" charset="0"/>
              </a:rPr>
              <a:t>– contour lines on a map that depict levels of aircraft noise exposure surrounding an airport (FAA 2022b)</a:t>
            </a: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Tree>
    <p:extLst>
      <p:ext uri="{BB962C8B-B14F-4D97-AF65-F5344CB8AC3E}">
        <p14:creationId xmlns:p14="http://schemas.microsoft.com/office/powerpoint/2010/main" val="31599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lane flying over a house">
            <a:extLst>
              <a:ext uri="{FF2B5EF4-FFF2-40B4-BE49-F238E27FC236}">
                <a16:creationId xmlns:a16="http://schemas.microsoft.com/office/drawing/2014/main" id="{7D259FF4-F7E6-6F41-294D-E44CFFD1B7A6}"/>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1" t="12152" r="16302" b="1128"/>
          <a:stretch/>
        </p:blipFill>
        <p:spPr>
          <a:xfrm>
            <a:off x="7812260" y="1324644"/>
            <a:ext cx="4379740" cy="3319189"/>
          </a:xfrm>
          <a:prstGeom prst="rect">
            <a:avLst/>
          </a:prstGeom>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What is Noise and Why is it Important?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507524"/>
            <a:ext cx="7063946" cy="4385849"/>
          </a:xfrm>
        </p:spPr>
        <p:txBody>
          <a:bodyPr>
            <a:normAutofit fontScale="92500" lnSpcReduction="10000"/>
          </a:bodyPr>
          <a:lstStyle/>
          <a:p>
            <a:pPr marR="0" lvl="0">
              <a:lnSpc>
                <a:spcPct val="107000"/>
              </a:lnSpc>
              <a:spcBef>
                <a:spcPts val="0"/>
              </a:spcBef>
              <a:spcAft>
                <a:spcPts val="600"/>
              </a:spcAft>
            </a:pPr>
            <a:r>
              <a:rPr lang="en-US" sz="2200" dirty="0">
                <a:solidFill>
                  <a:schemeClr val="accent6"/>
                </a:solidFill>
                <a:latin typeface="+mj-lt"/>
                <a:cs typeface="Times New Roman" panose="02020603050405020304" pitchFamily="18" charset="0"/>
              </a:rPr>
              <a:t>Having a common understanding of noise and its potential impacts is key to understanding aviation noise:</a:t>
            </a:r>
          </a:p>
          <a:p>
            <a:pPr marL="342900" marR="0" lvl="0" indent="-342900">
              <a:lnSpc>
                <a:spcPct val="107000"/>
              </a:lnSpc>
              <a:spcBef>
                <a:spcPts val="0"/>
              </a:spcBef>
              <a:spcAft>
                <a:spcPts val="600"/>
              </a:spcAft>
              <a:buFont typeface="Arial" panose="020B0604020202020204" pitchFamily="34" charset="0"/>
              <a:buChar char="•"/>
            </a:pPr>
            <a:r>
              <a:rPr lang="en-US" sz="2200" dirty="0">
                <a:solidFill>
                  <a:schemeClr val="accent6"/>
                </a:solidFill>
                <a:latin typeface="+mj-lt"/>
                <a:cs typeface="Times New Roman" panose="02020603050405020304" pitchFamily="18" charset="0"/>
              </a:rPr>
              <a:t>Noise is considered unwanted sound that can disturb routine activities (e.g., sleep, conversation, student learning) and can cause annoyance (FAA 2022b)</a:t>
            </a:r>
          </a:p>
          <a:p>
            <a:pPr marL="342900" marR="0" lvl="0" indent="-342900">
              <a:lnSpc>
                <a:spcPct val="107000"/>
              </a:lnSpc>
              <a:spcBef>
                <a:spcPts val="0"/>
              </a:spcBef>
              <a:spcAft>
                <a:spcPts val="600"/>
              </a:spcAft>
              <a:buFont typeface="Arial" panose="020B0604020202020204" pitchFamily="34" charset="0"/>
              <a:buChar char="•"/>
            </a:pPr>
            <a:r>
              <a:rPr lang="en-US" sz="2200" dirty="0">
                <a:solidFill>
                  <a:schemeClr val="accent6"/>
                </a:solidFill>
                <a:latin typeface="+mj-lt"/>
                <a:cs typeface="Times New Roman" panose="02020603050405020304" pitchFamily="18" charset="0"/>
              </a:rPr>
              <a:t>In terms of aviation, noise is most often associated with aircraft operations (FAA 2022b)</a:t>
            </a:r>
          </a:p>
          <a:p>
            <a:pPr marL="342900" marR="0" lvl="0" indent="-342900">
              <a:lnSpc>
                <a:spcPct val="107000"/>
              </a:lnSpc>
              <a:spcBef>
                <a:spcPts val="0"/>
              </a:spcBef>
              <a:spcAft>
                <a:spcPts val="600"/>
              </a:spcAft>
              <a:buFont typeface="Arial" panose="020B0604020202020204" pitchFamily="34" charset="0"/>
              <a:buChar char="•"/>
            </a:pPr>
            <a:r>
              <a:rPr lang="en-US" sz="2200" dirty="0">
                <a:solidFill>
                  <a:schemeClr val="accent6"/>
                </a:solidFill>
                <a:latin typeface="+mj-lt"/>
                <a:cs typeface="Times New Roman" panose="02020603050405020304" pitchFamily="18" charset="0"/>
              </a:rPr>
              <a:t>Noise has been linked to the following human health impacts (Civil Aviation Authority. n.d.):</a:t>
            </a:r>
          </a:p>
          <a:p>
            <a:pPr marL="1085850" lvl="1" indent="-342900">
              <a:lnSpc>
                <a:spcPct val="107000"/>
              </a:lnSpc>
              <a:spcBef>
                <a:spcPts val="0"/>
              </a:spcBef>
              <a:spcAft>
                <a:spcPts val="600"/>
              </a:spcAft>
              <a:buFont typeface="Courier New" panose="02070309020205020404" pitchFamily="49" charset="0"/>
              <a:buChar char="o"/>
            </a:pPr>
            <a:r>
              <a:rPr lang="en-US" sz="2200" dirty="0">
                <a:latin typeface="+mj-lt"/>
                <a:cs typeface="Times New Roman" panose="02020603050405020304" pitchFamily="18" charset="0"/>
              </a:rPr>
              <a:t>Cognitive impairment in children</a:t>
            </a:r>
          </a:p>
          <a:p>
            <a:pPr marL="1085850" lvl="1" indent="-342900">
              <a:lnSpc>
                <a:spcPct val="107000"/>
              </a:lnSpc>
              <a:spcBef>
                <a:spcPts val="0"/>
              </a:spcBef>
              <a:spcAft>
                <a:spcPts val="600"/>
              </a:spcAft>
              <a:buFont typeface="Courier New" panose="02070309020205020404" pitchFamily="49" charset="0"/>
              <a:buChar char="o"/>
            </a:pPr>
            <a:r>
              <a:rPr lang="en-US" sz="2200" dirty="0">
                <a:latin typeface="+mj-lt"/>
                <a:cs typeface="Times New Roman" panose="02020603050405020304" pitchFamily="18" charset="0"/>
              </a:rPr>
              <a:t>Increased risk in cardiovascular disease </a:t>
            </a:r>
          </a:p>
          <a:p>
            <a:pPr marL="1085850" lvl="1" indent="-342900">
              <a:lnSpc>
                <a:spcPct val="107000"/>
              </a:lnSpc>
              <a:spcBef>
                <a:spcPts val="0"/>
              </a:spcBef>
              <a:spcAft>
                <a:spcPts val="600"/>
              </a:spcAft>
              <a:buFont typeface="Courier New" panose="02070309020205020404" pitchFamily="49" charset="0"/>
              <a:buChar char="o"/>
            </a:pPr>
            <a:r>
              <a:rPr lang="en-US" sz="2200" dirty="0">
                <a:latin typeface="+mj-lt"/>
                <a:cs typeface="Times New Roman" panose="02020603050405020304" pitchFamily="18" charset="0"/>
              </a:rPr>
              <a:t>Sleep disturbance and fatigue</a:t>
            </a:r>
          </a:p>
          <a:p>
            <a:pPr marL="342900" marR="0" lvl="0" indent="-342900">
              <a:lnSpc>
                <a:spcPct val="107000"/>
              </a:lnSpc>
              <a:spcBef>
                <a:spcPts val="0"/>
              </a:spcBef>
              <a:spcAft>
                <a:spcPts val="0"/>
              </a:spcAft>
              <a:buFont typeface="Arial" panose="020B0604020202020204" pitchFamily="34" charset="0"/>
              <a:buChar char="•"/>
            </a:pPr>
            <a:endParaRPr lang="en-US" sz="2400" dirty="0">
              <a:solidFill>
                <a:schemeClr val="accent6"/>
              </a:solidFill>
              <a:effectLst/>
              <a:latin typeface="+mj-lt"/>
              <a:ea typeface="Calibri" panose="020F0502020204030204" pitchFamily="34" charset="0"/>
              <a:cs typeface="Times New Roman" panose="02020603050405020304" pitchFamily="18" charset="0"/>
            </a:endParaRPr>
          </a:p>
          <a:p>
            <a:endParaRPr lang="en-US" sz="2400" dirty="0">
              <a:solidFill>
                <a:schemeClr val="accent6"/>
              </a:solidFill>
              <a:latin typeface="+mj-lt"/>
            </a:endParaRPr>
          </a:p>
        </p:txBody>
      </p:sp>
      <p:sp>
        <p:nvSpPr>
          <p:cNvPr id="2" name="TextBox 1">
            <a:extLst>
              <a:ext uri="{FF2B5EF4-FFF2-40B4-BE49-F238E27FC236}">
                <a16:creationId xmlns:a16="http://schemas.microsoft.com/office/drawing/2014/main" id="{40F2D7A9-EFE8-5E0A-DB69-8D75F43A1131}"/>
              </a:ext>
            </a:extLst>
          </p:cNvPr>
          <p:cNvSpPr txBox="1"/>
          <p:nvPr/>
        </p:nvSpPr>
        <p:spPr>
          <a:xfrm>
            <a:off x="2131242" y="5616374"/>
            <a:ext cx="10060758" cy="246221"/>
          </a:xfrm>
          <a:prstGeom prst="rect">
            <a:avLst/>
          </a:prstGeom>
          <a:noFill/>
        </p:spPr>
        <p:txBody>
          <a:bodyPr wrap="square" rtlCol="0">
            <a:spAutoFit/>
          </a:bodyPr>
          <a:lstStyle/>
          <a:p>
            <a:endParaRPr lang="en-US" sz="1000" dirty="0">
              <a:solidFill>
                <a:schemeClr val="accent6"/>
              </a:solidFill>
            </a:endParaRPr>
          </a:p>
        </p:txBody>
      </p:sp>
      <p:sp>
        <p:nvSpPr>
          <p:cNvPr id="3" name="TextBox 2">
            <a:extLst>
              <a:ext uri="{FF2B5EF4-FFF2-40B4-BE49-F238E27FC236}">
                <a16:creationId xmlns:a16="http://schemas.microsoft.com/office/drawing/2014/main" id="{C8B917F8-4469-587F-F3DE-CE518DF68A50}"/>
              </a:ext>
            </a:extLst>
          </p:cNvPr>
          <p:cNvSpPr txBox="1"/>
          <p:nvPr/>
        </p:nvSpPr>
        <p:spPr>
          <a:xfrm>
            <a:off x="7687721" y="4760772"/>
            <a:ext cx="2636558" cy="246221"/>
          </a:xfrm>
          <a:prstGeom prst="rect">
            <a:avLst/>
          </a:prstGeom>
          <a:noFill/>
        </p:spPr>
        <p:txBody>
          <a:bodyPr wrap="square" rtlCol="0">
            <a:spAutoFit/>
          </a:bodyPr>
          <a:lstStyle/>
          <a:p>
            <a:r>
              <a:rPr lang="en-US" sz="1000" dirty="0">
                <a:solidFill>
                  <a:schemeClr val="accent6"/>
                </a:solidFill>
                <a:effectLst/>
                <a:ea typeface="Calibri" panose="020F0502020204030204" pitchFamily="34" charset="0"/>
                <a:cs typeface="Times" panose="02020603050405020304" pitchFamily="18" charset="0"/>
              </a:rPr>
              <a:t>Photo credit: iStock/Getty Images/David-Prado</a:t>
            </a:r>
            <a:endParaRPr lang="en-US" sz="1000" dirty="0">
              <a:solidFill>
                <a:schemeClr val="accent6"/>
              </a:solidFill>
              <a:cs typeface="Times" panose="02020603050405020304" pitchFamily="18" charset="0"/>
            </a:endParaRPr>
          </a:p>
        </p:txBody>
      </p:sp>
    </p:spTree>
    <p:extLst>
      <p:ext uri="{BB962C8B-B14F-4D97-AF65-F5344CB8AC3E}">
        <p14:creationId xmlns:p14="http://schemas.microsoft.com/office/powerpoint/2010/main" val="88673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lane flying in the sky">
            <a:extLst>
              <a:ext uri="{FF2B5EF4-FFF2-40B4-BE49-F238E27FC236}">
                <a16:creationId xmlns:a16="http://schemas.microsoft.com/office/drawing/2014/main" id="{FCC07547-DEF2-4C8E-AA76-816EC4440665}"/>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50" t="-581" r="43492" b="581"/>
          <a:stretch/>
        </p:blipFill>
        <p:spPr>
          <a:xfrm>
            <a:off x="7446095" y="1302886"/>
            <a:ext cx="4745905" cy="3705526"/>
          </a:xfrm>
          <a:prstGeom prst="rect">
            <a:avLst/>
          </a:prstGeom>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Factors Determining Aviation Noise</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6723187" cy="4407877"/>
          </a:xfrm>
        </p:spPr>
        <p:txBody>
          <a:bodyPr/>
          <a:lstStyle/>
          <a:p>
            <a:r>
              <a:rPr lang="en-US" sz="2000" dirty="0">
                <a:solidFill>
                  <a:schemeClr val="accent6"/>
                </a:solidFill>
                <a:effectLst/>
                <a:latin typeface="+mj-lt"/>
                <a:ea typeface="Calibri" panose="020F0502020204030204" pitchFamily="34" charset="0"/>
                <a:cs typeface="Times New Roman" panose="02020603050405020304" pitchFamily="18" charset="0"/>
              </a:rPr>
              <a:t>Numerous factors determine how much aircraft noise is experienced on the ground, including:</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What model aircraft and what type of engines are being used for each flight?</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Are the aircraft taking off, landing, or completing a runup?</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What is the flight path of the flights going overhead?</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How quickly does each plane ascend and descend?</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Are the aircraft operating at full power or partial power?</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latin typeface="+mj-lt"/>
                <a:ea typeface="Calibri" panose="020F0502020204030204" pitchFamily="34" charset="0"/>
                <a:cs typeface="Times New Roman" panose="02020603050405020304" pitchFamily="18" charset="0"/>
              </a:rPr>
              <a:t>Flight schedules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Weather</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
        <p:nvSpPr>
          <p:cNvPr id="2" name="TextBox 1">
            <a:extLst>
              <a:ext uri="{FF2B5EF4-FFF2-40B4-BE49-F238E27FC236}">
                <a16:creationId xmlns:a16="http://schemas.microsoft.com/office/drawing/2014/main" id="{C61ED74D-3034-C280-66C4-2FECBA9C6AA6}"/>
              </a:ext>
            </a:extLst>
          </p:cNvPr>
          <p:cNvSpPr txBox="1"/>
          <p:nvPr/>
        </p:nvSpPr>
        <p:spPr>
          <a:xfrm>
            <a:off x="609599" y="5655622"/>
            <a:ext cx="7422091" cy="400110"/>
          </a:xfrm>
          <a:prstGeom prst="rect">
            <a:avLst/>
          </a:prstGeom>
          <a:noFill/>
        </p:spPr>
        <p:txBody>
          <a:bodyPr wrap="square" rtlCol="0">
            <a:spAutoFit/>
          </a:bodyPr>
          <a:lstStyle/>
          <a:p>
            <a:r>
              <a:rPr lang="en-US" sz="1000" dirty="0">
                <a:solidFill>
                  <a:schemeClr val="accent6"/>
                </a:solidFill>
              </a:rPr>
              <a:t>Text Source:</a:t>
            </a:r>
            <a:r>
              <a:rPr lang="en-US" sz="1000" i="1" dirty="0">
                <a:solidFill>
                  <a:schemeClr val="accent6"/>
                </a:solidFill>
              </a:rPr>
              <a:t> </a:t>
            </a:r>
            <a:r>
              <a:rPr lang="en-US" sz="1000" dirty="0">
                <a:solidFill>
                  <a:schemeClr val="accent6"/>
                </a:solidFill>
              </a:rPr>
              <a:t>FAA. 2022a. Community Response to Noise. https://www.faa.gov/regulations_policies/policy_guidance/noise/community</a:t>
            </a:r>
          </a:p>
          <a:p>
            <a:endParaRPr lang="en-US" sz="1000" dirty="0">
              <a:solidFill>
                <a:schemeClr val="accent6"/>
              </a:solidFill>
            </a:endParaRPr>
          </a:p>
        </p:txBody>
      </p:sp>
    </p:spTree>
    <p:extLst>
      <p:ext uri="{BB962C8B-B14F-4D97-AF65-F5344CB8AC3E}">
        <p14:creationId xmlns:p14="http://schemas.microsoft.com/office/powerpoint/2010/main" val="260496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Noise Levels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11295185" cy="4572000"/>
          </a:xfrm>
        </p:spPr>
        <p:txBody>
          <a:bodyPr>
            <a:normAutofit/>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Airport noise is measured in terms of Day Night Average Sound Level (DNL):</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DNL is the 24-hour average sound level in decibels (dB); derived from all aircraft operations during a 24-hour period, DNL represents an airport’s average annual operational day</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FAA adopted DNL to evaluate cumulative noise effects on people due to aviation activities in 1981</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Federal Interagency Committee on Noise (FICON) research in 1992 “concluded that the DNL is the recommended metric and should continue to be used as the primary metric for aircraft noise exposure”</a:t>
            </a:r>
          </a:p>
          <a:p>
            <a:endParaRPr lang="en-US" sz="2000" dirty="0">
              <a:solidFill>
                <a:schemeClr val="accent6"/>
              </a:solidFill>
              <a:latin typeface="+mj-lt"/>
            </a:endParaRPr>
          </a:p>
        </p:txBody>
      </p:sp>
      <p:sp>
        <p:nvSpPr>
          <p:cNvPr id="2" name="Speech Bubble: Rectangle 1">
            <a:extLst>
              <a:ext uri="{FF2B5EF4-FFF2-40B4-BE49-F238E27FC236}">
                <a16:creationId xmlns:a16="http://schemas.microsoft.com/office/drawing/2014/main" id="{D2567AC9-CE30-76B7-EF69-F23A08C00C22}"/>
              </a:ext>
            </a:extLst>
          </p:cNvPr>
          <p:cNvSpPr/>
          <p:nvPr/>
        </p:nvSpPr>
        <p:spPr bwMode="auto">
          <a:xfrm>
            <a:off x="4995512" y="4294639"/>
            <a:ext cx="6909273" cy="460241"/>
          </a:xfrm>
          <a:prstGeom prst="wedgeRectCallout">
            <a:avLst>
              <a:gd name="adj1" fmla="val -53531"/>
              <a:gd name="adj2" fmla="val -34855"/>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The level of annoyance from noise varies for each individual.</a:t>
            </a:r>
          </a:p>
        </p:txBody>
      </p:sp>
      <p:sp>
        <p:nvSpPr>
          <p:cNvPr id="7" name="TextBox 2">
            <a:extLst>
              <a:ext uri="{FF2B5EF4-FFF2-40B4-BE49-F238E27FC236}">
                <a16:creationId xmlns:a16="http://schemas.microsoft.com/office/drawing/2014/main" id="{25AB12C0-4DD0-6436-1C3A-5E67352C8B0E}"/>
              </a:ext>
            </a:extLst>
          </p:cNvPr>
          <p:cNvSpPr txBox="1"/>
          <p:nvPr/>
        </p:nvSpPr>
        <p:spPr>
          <a:xfrm>
            <a:off x="5119582" y="5548929"/>
            <a:ext cx="9002953" cy="553998"/>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122060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Noise Profile</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7713306" cy="4572000"/>
          </a:xfrm>
        </p:spPr>
        <p:txBody>
          <a:bodyPr/>
          <a:lstStyle/>
          <a:p>
            <a:pPr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An airport’s noise profile has several components: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An airport’s loudest noise levels control the 24-hour average</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DNL adds a 10 dB noise penalty to the airport’s DNL baseline for each aircraft operating during nighttime hours (10 p.m. to 7 a.m.), meaning noise from one aircraft operating during that time period counts as 10 operations</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Typical noise contours used for analysis are DNL 60, 65, 70 and 75 dB resulting from aircraft operations</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The FAA currently considers DNL 65 and below to be compatible/acceptable for residential areas</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3" name="Speech Bubble: Rectangle 2">
            <a:extLst>
              <a:ext uri="{FF2B5EF4-FFF2-40B4-BE49-F238E27FC236}">
                <a16:creationId xmlns:a16="http://schemas.microsoft.com/office/drawing/2014/main" id="{17F77AFF-EF79-6E15-0B55-ECFB1D8DD09F}"/>
              </a:ext>
            </a:extLst>
          </p:cNvPr>
          <p:cNvSpPr/>
          <p:nvPr/>
        </p:nvSpPr>
        <p:spPr bwMode="auto">
          <a:xfrm>
            <a:off x="8714792" y="1447800"/>
            <a:ext cx="3477208" cy="1580333"/>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Noise is often perceived to be louder at night with fewer other noise emissions.</a:t>
            </a:r>
          </a:p>
        </p:txBody>
      </p:sp>
      <p:sp>
        <p:nvSpPr>
          <p:cNvPr id="7" name="TextBox 2">
            <a:extLst>
              <a:ext uri="{FF2B5EF4-FFF2-40B4-BE49-F238E27FC236}">
                <a16:creationId xmlns:a16="http://schemas.microsoft.com/office/drawing/2014/main" id="{18DD7BFC-B14A-C0FC-8543-C4498E6A5B81}"/>
              </a:ext>
            </a:extLst>
          </p:cNvPr>
          <p:cNvSpPr txBox="1"/>
          <p:nvPr/>
        </p:nvSpPr>
        <p:spPr>
          <a:xfrm>
            <a:off x="5465484" y="5571570"/>
            <a:ext cx="9002953" cy="553998"/>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21070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Aviation Noise Analysis in Residential Areas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1098925" cy="4572000"/>
          </a:xfrm>
        </p:spPr>
        <p:txBody>
          <a:bodyPr/>
          <a:lstStyle/>
          <a:p>
            <a:pPr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Airport and </a:t>
            </a:r>
            <a:r>
              <a:rPr lang="en-US" sz="2000" dirty="0">
                <a:solidFill>
                  <a:schemeClr val="accent6"/>
                </a:solidFill>
                <a:latin typeface="+mn-lt"/>
                <a:ea typeface="Calibri" panose="020F0502020204030204" pitchFamily="34" charset="0"/>
                <a:cs typeface="Times New Roman" panose="02020603050405020304" pitchFamily="18" charset="0"/>
              </a:rPr>
              <a:t>aircraft noise perception can vary depending on DNL values experienced in residential areas, making it difficult to identify aviation noise issues.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Typical ambient DNL noise levels in residential areas can range from “quiet” to “very noisy”:</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5886450" algn="l"/>
              </a:tabLst>
            </a:pPr>
            <a:r>
              <a:rPr lang="en-US" dirty="0">
                <a:effectLst/>
                <a:latin typeface="+mn-lt"/>
                <a:ea typeface="Calibri" panose="020F0502020204030204" pitchFamily="34" charset="0"/>
                <a:cs typeface="Calibri" panose="020F0502020204030204" pitchFamily="34" charset="0"/>
              </a:rPr>
              <a:t>A </a:t>
            </a:r>
            <a:r>
              <a:rPr lang="en-US" b="1" dirty="0">
                <a:effectLst/>
                <a:latin typeface="+mn-lt"/>
                <a:ea typeface="Calibri" panose="020F0502020204030204" pitchFamily="34" charset="0"/>
                <a:cs typeface="Calibri" panose="020F0502020204030204" pitchFamily="34" charset="0"/>
              </a:rPr>
              <a:t>quiet suburban residential</a:t>
            </a:r>
            <a:r>
              <a:rPr lang="en-US" dirty="0">
                <a:effectLst/>
                <a:latin typeface="+mn-lt"/>
                <a:ea typeface="Calibri" panose="020F0502020204030204" pitchFamily="34" charset="0"/>
                <a:cs typeface="Calibri" panose="020F0502020204030204" pitchFamily="34" charset="0"/>
              </a:rPr>
              <a:t> area has a sound level of </a:t>
            </a:r>
            <a:r>
              <a:rPr lang="en-US" b="1" dirty="0">
                <a:effectLst/>
                <a:latin typeface="+mn-lt"/>
                <a:ea typeface="Calibri" panose="020F0502020204030204" pitchFamily="34" charset="0"/>
                <a:cs typeface="Calibri" panose="020F0502020204030204" pitchFamily="34" charset="0"/>
              </a:rPr>
              <a:t>DNL 50 </a:t>
            </a:r>
            <a:r>
              <a:rPr lang="en-US" dirty="0">
                <a:effectLst/>
                <a:latin typeface="+mn-lt"/>
                <a:ea typeface="Calibri" panose="020F0502020204030204" pitchFamily="34" charset="0"/>
                <a:cs typeface="Calibri" panose="020F0502020204030204" pitchFamily="34" charset="0"/>
              </a:rPr>
              <a:t>(dB)</a:t>
            </a:r>
            <a:endParaRPr lang="en-US" dirty="0">
              <a:effectLst/>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5886450" algn="l"/>
              </a:tabLst>
            </a:pPr>
            <a:r>
              <a:rPr lang="en-US" dirty="0">
                <a:effectLst/>
                <a:latin typeface="+mn-lt"/>
                <a:ea typeface="Calibri" panose="020F0502020204030204" pitchFamily="34" charset="0"/>
                <a:cs typeface="Calibri" panose="020F0502020204030204" pitchFamily="34" charset="0"/>
              </a:rPr>
              <a:t>A </a:t>
            </a:r>
            <a:r>
              <a:rPr lang="en-US" b="1" dirty="0">
                <a:effectLst/>
                <a:latin typeface="+mn-lt"/>
                <a:ea typeface="Calibri" panose="020F0502020204030204" pitchFamily="34" charset="0"/>
                <a:cs typeface="Calibri" panose="020F0502020204030204" pitchFamily="34" charset="0"/>
              </a:rPr>
              <a:t>suburban residential </a:t>
            </a:r>
            <a:r>
              <a:rPr lang="en-US" dirty="0">
                <a:effectLst/>
                <a:latin typeface="+mn-lt"/>
                <a:ea typeface="Calibri" panose="020F0502020204030204" pitchFamily="34" charset="0"/>
                <a:cs typeface="Calibri" panose="020F0502020204030204" pitchFamily="34" charset="0"/>
              </a:rPr>
              <a:t>area has a sound level of </a:t>
            </a:r>
            <a:r>
              <a:rPr lang="en-US" b="1" dirty="0">
                <a:effectLst/>
                <a:latin typeface="+mn-lt"/>
                <a:ea typeface="Calibri" panose="020F0502020204030204" pitchFamily="34" charset="0"/>
                <a:cs typeface="Calibri" panose="020F0502020204030204" pitchFamily="34" charset="0"/>
              </a:rPr>
              <a:t>DNL 55 </a:t>
            </a:r>
            <a:r>
              <a:rPr lang="en-US" dirty="0">
                <a:effectLst/>
                <a:latin typeface="+mn-lt"/>
                <a:ea typeface="Calibri" panose="020F0502020204030204" pitchFamily="34" charset="0"/>
                <a:cs typeface="Calibri" panose="020F0502020204030204" pitchFamily="34" charset="0"/>
              </a:rPr>
              <a:t>(dB)</a:t>
            </a:r>
            <a:endParaRPr lang="en-US" dirty="0">
              <a:effectLst/>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5886450" algn="l"/>
              </a:tabLst>
            </a:pPr>
            <a:r>
              <a:rPr lang="en-US" dirty="0">
                <a:effectLst/>
                <a:latin typeface="+mn-lt"/>
                <a:ea typeface="Calibri" panose="020F0502020204030204" pitchFamily="34" charset="0"/>
                <a:cs typeface="Calibri" panose="020F0502020204030204" pitchFamily="34" charset="0"/>
              </a:rPr>
              <a:t>An </a:t>
            </a:r>
            <a:r>
              <a:rPr lang="en-US" b="1" dirty="0">
                <a:effectLst/>
                <a:latin typeface="+mn-lt"/>
                <a:ea typeface="Calibri" panose="020F0502020204030204" pitchFamily="34" charset="0"/>
                <a:cs typeface="Calibri" panose="020F0502020204030204" pitchFamily="34" charset="0"/>
              </a:rPr>
              <a:t>urban residential</a:t>
            </a:r>
            <a:r>
              <a:rPr lang="en-US" dirty="0">
                <a:effectLst/>
                <a:latin typeface="+mn-lt"/>
                <a:ea typeface="Calibri" panose="020F0502020204030204" pitchFamily="34" charset="0"/>
                <a:cs typeface="Calibri" panose="020F0502020204030204" pitchFamily="34" charset="0"/>
              </a:rPr>
              <a:t> area has a sound level of </a:t>
            </a:r>
            <a:r>
              <a:rPr lang="en-US" b="1" dirty="0">
                <a:effectLst/>
                <a:latin typeface="+mn-lt"/>
                <a:ea typeface="Calibri" panose="020F0502020204030204" pitchFamily="34" charset="0"/>
                <a:cs typeface="Calibri" panose="020F0502020204030204" pitchFamily="34" charset="0"/>
              </a:rPr>
              <a:t>DNL 60 </a:t>
            </a:r>
            <a:r>
              <a:rPr lang="en-US" dirty="0">
                <a:effectLst/>
                <a:latin typeface="+mn-lt"/>
                <a:ea typeface="Calibri" panose="020F0502020204030204" pitchFamily="34" charset="0"/>
                <a:cs typeface="Calibri" panose="020F0502020204030204" pitchFamily="34" charset="0"/>
              </a:rPr>
              <a:t>(dB)</a:t>
            </a:r>
            <a:endParaRPr lang="en-US" dirty="0">
              <a:effectLst/>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5886450" algn="l"/>
              </a:tabLst>
            </a:pPr>
            <a:r>
              <a:rPr lang="en-US" dirty="0">
                <a:effectLst/>
                <a:latin typeface="+mn-lt"/>
                <a:ea typeface="Calibri" panose="020F0502020204030204" pitchFamily="34" charset="0"/>
                <a:cs typeface="Calibri" panose="020F0502020204030204" pitchFamily="34" charset="0"/>
              </a:rPr>
              <a:t>A </a:t>
            </a:r>
            <a:r>
              <a:rPr lang="en-US" b="1" dirty="0">
                <a:effectLst/>
                <a:latin typeface="+mn-lt"/>
                <a:ea typeface="Calibri" panose="020F0502020204030204" pitchFamily="34" charset="0"/>
                <a:cs typeface="Calibri" panose="020F0502020204030204" pitchFamily="34" charset="0"/>
              </a:rPr>
              <a:t>noisy urban residential</a:t>
            </a:r>
            <a:r>
              <a:rPr lang="en-US" dirty="0">
                <a:effectLst/>
                <a:latin typeface="+mn-lt"/>
                <a:ea typeface="Calibri" panose="020F0502020204030204" pitchFamily="34" charset="0"/>
                <a:cs typeface="Calibri" panose="020F0502020204030204" pitchFamily="34" charset="0"/>
              </a:rPr>
              <a:t> area has a sound level of </a:t>
            </a:r>
            <a:r>
              <a:rPr lang="en-US" b="1" dirty="0">
                <a:effectLst/>
                <a:latin typeface="+mn-lt"/>
                <a:ea typeface="Calibri" panose="020F0502020204030204" pitchFamily="34" charset="0"/>
                <a:cs typeface="Calibri" panose="020F0502020204030204" pitchFamily="34" charset="0"/>
              </a:rPr>
              <a:t>DNL 65 </a:t>
            </a:r>
            <a:r>
              <a:rPr lang="en-US" dirty="0">
                <a:effectLst/>
                <a:latin typeface="+mn-lt"/>
                <a:ea typeface="Calibri" panose="020F0502020204030204" pitchFamily="34" charset="0"/>
                <a:cs typeface="Calibri" panose="020F0502020204030204" pitchFamily="34" charset="0"/>
              </a:rPr>
              <a:t>(dB)</a:t>
            </a:r>
            <a:endParaRPr lang="en-US" dirty="0">
              <a:effectLst/>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5886450" algn="l"/>
              </a:tabLst>
            </a:pPr>
            <a:r>
              <a:rPr lang="en-US" dirty="0">
                <a:effectLst/>
                <a:latin typeface="+mn-lt"/>
                <a:ea typeface="Calibri" panose="020F0502020204030204" pitchFamily="34" charset="0"/>
                <a:cs typeface="Calibri" panose="020F0502020204030204" pitchFamily="34" charset="0"/>
              </a:rPr>
              <a:t>A </a:t>
            </a:r>
            <a:r>
              <a:rPr lang="en-US" b="1" dirty="0">
                <a:effectLst/>
                <a:latin typeface="+mn-lt"/>
                <a:ea typeface="Calibri" panose="020F0502020204030204" pitchFamily="34" charset="0"/>
                <a:cs typeface="Calibri" panose="020F0502020204030204" pitchFamily="34" charset="0"/>
              </a:rPr>
              <a:t>very noisy urban residential</a:t>
            </a:r>
            <a:r>
              <a:rPr lang="en-US" dirty="0">
                <a:effectLst/>
                <a:latin typeface="+mn-lt"/>
                <a:ea typeface="Calibri" panose="020F0502020204030204" pitchFamily="34" charset="0"/>
                <a:cs typeface="Calibri" panose="020F0502020204030204" pitchFamily="34" charset="0"/>
              </a:rPr>
              <a:t> area has a sound level of </a:t>
            </a:r>
            <a:r>
              <a:rPr lang="en-US" b="1" dirty="0">
                <a:effectLst/>
                <a:latin typeface="+mn-lt"/>
                <a:ea typeface="Calibri" panose="020F0502020204030204" pitchFamily="34" charset="0"/>
                <a:cs typeface="Calibri" panose="020F0502020204030204" pitchFamily="34" charset="0"/>
              </a:rPr>
              <a:t>DNL 70 </a:t>
            </a:r>
            <a:r>
              <a:rPr lang="en-US" dirty="0">
                <a:effectLst/>
                <a:latin typeface="+mn-lt"/>
                <a:ea typeface="Calibri" panose="020F0502020204030204" pitchFamily="34" charset="0"/>
                <a:cs typeface="Calibri" panose="020F0502020204030204" pitchFamily="34" charset="0"/>
              </a:rPr>
              <a:t>(dB)</a:t>
            </a:r>
            <a:endParaRPr lang="en-US" dirty="0">
              <a:effectLst/>
              <a:latin typeface="+mn-l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For additional DNL comparisons, see </a:t>
            </a:r>
            <a:r>
              <a:rPr lang="en-US" sz="2000" dirty="0">
                <a:effectLst/>
                <a:latin typeface="+mn-lt"/>
                <a:ea typeface="Calibri" panose="020F0502020204030204" pitchFamily="34" charset="0"/>
                <a:cs typeface="Times New Roman" panose="02020603050405020304" pitchFamily="18" charset="0"/>
                <a:hlinkClick r:id="rId3"/>
              </a:rPr>
              <a:t>FAA’s aviation </a:t>
            </a:r>
            <a:r>
              <a:rPr lang="en-US" sz="2000" dirty="0">
                <a:latin typeface="+mn-lt"/>
                <a:ea typeface="Calibri" panose="020F0502020204030204" pitchFamily="34" charset="0"/>
                <a:cs typeface="Times New Roman" panose="02020603050405020304" pitchFamily="18" charset="0"/>
                <a:hlinkClick r:id="rId3"/>
              </a:rPr>
              <a:t>n</a:t>
            </a:r>
            <a:r>
              <a:rPr lang="en-US" sz="2000" dirty="0">
                <a:effectLst/>
                <a:latin typeface="+mn-lt"/>
                <a:ea typeface="Calibri" panose="020F0502020204030204" pitchFamily="34" charset="0"/>
                <a:cs typeface="Times New Roman" panose="02020603050405020304" pitchFamily="18" charset="0"/>
                <a:hlinkClick r:id="rId3"/>
              </a:rPr>
              <a:t>oise </a:t>
            </a:r>
            <a:r>
              <a:rPr lang="en-US" sz="2000" dirty="0">
                <a:latin typeface="+mn-lt"/>
                <a:ea typeface="Calibri" panose="020F0502020204030204" pitchFamily="34" charset="0"/>
                <a:cs typeface="Times New Roman" panose="02020603050405020304" pitchFamily="18" charset="0"/>
                <a:hlinkClick r:id="rId3"/>
              </a:rPr>
              <a:t>p</a:t>
            </a:r>
            <a:r>
              <a:rPr lang="en-US" sz="2000" dirty="0">
                <a:effectLst/>
                <a:latin typeface="+mn-lt"/>
                <a:ea typeface="Calibri" panose="020F0502020204030204" pitchFamily="34" charset="0"/>
                <a:cs typeface="Times New Roman" panose="02020603050405020304" pitchFamily="18" charset="0"/>
                <a:hlinkClick r:id="rId3"/>
              </a:rPr>
              <a:t>olicies</a:t>
            </a:r>
            <a:r>
              <a:rPr lang="en-US" sz="2000" dirty="0">
                <a:effectLst/>
                <a:latin typeface="+mn-lt"/>
                <a:ea typeface="Calibri" panose="020F0502020204030204" pitchFamily="34" charset="0"/>
                <a:cs typeface="Times New Roman" panose="02020603050405020304" pitchFamily="18" charset="0"/>
              </a:rPr>
              <a:t>.</a:t>
            </a:r>
          </a:p>
          <a:p>
            <a:pPr>
              <a:lnSpc>
                <a:spcPct val="107000"/>
              </a:lnSpc>
              <a:spcBef>
                <a:spcPts val="0"/>
              </a:spcBef>
              <a:spcAft>
                <a:spcPts val="800"/>
              </a:spcAft>
            </a:pPr>
            <a:endParaRPr lang="en-US" sz="2000" dirty="0">
              <a:solidFill>
                <a:schemeClr val="accent6"/>
              </a:solidFill>
              <a:latin typeface="+mn-lt"/>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2" name="TextBox 1">
            <a:extLst>
              <a:ext uri="{FF2B5EF4-FFF2-40B4-BE49-F238E27FC236}">
                <a16:creationId xmlns:a16="http://schemas.microsoft.com/office/drawing/2014/main" id="{85104F87-AF46-33BA-1D1C-1C53CC2A8A75}"/>
              </a:ext>
            </a:extLst>
          </p:cNvPr>
          <p:cNvSpPr txBox="1"/>
          <p:nvPr/>
        </p:nvSpPr>
        <p:spPr>
          <a:xfrm>
            <a:off x="7669530" y="5572353"/>
            <a:ext cx="4872404" cy="553998"/>
          </a:xfrm>
          <a:prstGeom prst="rect">
            <a:avLst/>
          </a:prstGeom>
          <a:noFill/>
        </p:spPr>
        <p:txBody>
          <a:bodyPr wrap="square" rtlCol="0">
            <a:spAutoFit/>
          </a:bodyPr>
          <a:lstStyle/>
          <a:p>
            <a:r>
              <a:rPr lang="en-US" sz="1000" dirty="0">
                <a:solidFill>
                  <a:schemeClr val="accent6"/>
                </a:solidFill>
                <a:latin typeface="+mn-lt"/>
                <a:cs typeface="Times New Roman" panose="02020603050405020304" pitchFamily="18" charset="0"/>
              </a:rPr>
              <a:t>Source: FAA</a:t>
            </a:r>
            <a:r>
              <a:rPr lang="en-US" sz="1000" b="0" u="none" dirty="0">
                <a:solidFill>
                  <a:schemeClr val="accent6"/>
                </a:solidFill>
                <a:latin typeface="+mn-lt"/>
                <a:cs typeface="Times New Roman" panose="02020603050405020304" pitchFamily="18" charset="0"/>
              </a:rPr>
              <a:t>. 2022a. Community Response to Noise. https://www.faa.gov/regulations_policies/policy_guidance/noise/community</a:t>
            </a:r>
          </a:p>
          <a:p>
            <a:endParaRPr lang="en-US" sz="1000" dirty="0">
              <a:solidFill>
                <a:schemeClr val="accent6"/>
              </a:solidFill>
            </a:endParaRPr>
          </a:p>
        </p:txBody>
      </p:sp>
    </p:spTree>
    <p:extLst>
      <p:ext uri="{BB962C8B-B14F-4D97-AF65-F5344CB8AC3E}">
        <p14:creationId xmlns:p14="http://schemas.microsoft.com/office/powerpoint/2010/main" val="110780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Noise Regulations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871200" cy="4572000"/>
          </a:xfrm>
        </p:spPr>
        <p:txBody>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following statutes, regulations, and executive orders are in place for airport noise and noise-compatible land use:</a:t>
            </a:r>
          </a:p>
          <a:p>
            <a:pPr marL="285750" marR="0" lvl="0" indent="-285750">
              <a:lnSpc>
                <a:spcPct val="107000"/>
              </a:lnSpc>
              <a:spcBef>
                <a:spcPts val="0"/>
              </a:spcBef>
              <a:spcAft>
                <a:spcPts val="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The Control and Abatement of Aircraft Noise and Sonic Boom Act of 1968 </a:t>
            </a:r>
            <a:r>
              <a:rPr lang="en-US" sz="2000" dirty="0">
                <a:solidFill>
                  <a:schemeClr val="accent6"/>
                </a:solidFill>
                <a:effectLst/>
                <a:latin typeface="+mn-lt"/>
                <a:ea typeface="Calibri" panose="020F0502020204030204" pitchFamily="34" charset="0"/>
                <a:cs typeface="Times New Roman" panose="02020603050405020304" pitchFamily="18" charset="0"/>
              </a:rPr>
              <a:t>– authorizes the FAA to prescribe standards for the measurement of aircraft noise and establish regulations to abate noise</a:t>
            </a:r>
          </a:p>
          <a:p>
            <a:pPr marL="285750" marR="0" lvl="0" indent="-285750">
              <a:lnSpc>
                <a:spcPct val="107000"/>
              </a:lnSpc>
              <a:spcBef>
                <a:spcPts val="0"/>
              </a:spcBef>
              <a:spcAft>
                <a:spcPts val="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The Noise Control Act of 1972 </a:t>
            </a:r>
            <a:r>
              <a:rPr lang="en-US" sz="2000" dirty="0">
                <a:solidFill>
                  <a:schemeClr val="accent6"/>
                </a:solidFill>
                <a:effectLst/>
                <a:latin typeface="+mn-lt"/>
                <a:ea typeface="Calibri" panose="020F0502020204030204" pitchFamily="34" charset="0"/>
                <a:cs typeface="Times New Roman" panose="02020603050405020304" pitchFamily="18" charset="0"/>
              </a:rPr>
              <a:t>– amends the Control and Abatement of Aircraft Noise Sonic Boom Act of 1968 to add consideration of the protection of public health and welfare and to add the EPA to the rulemaking process for aircraft noise and sonic boom standards</a:t>
            </a:r>
          </a:p>
          <a:p>
            <a:pPr marL="285750" marR="0" lvl="0" indent="-285750">
              <a:lnSpc>
                <a:spcPct val="107000"/>
              </a:lnSpc>
              <a:spcBef>
                <a:spcPts val="0"/>
              </a:spcBef>
              <a:spcAft>
                <a:spcPts val="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Aviation Safety and Noise Abatement Act of 1979 </a:t>
            </a:r>
            <a:r>
              <a:rPr lang="en-US" sz="2000" dirty="0">
                <a:solidFill>
                  <a:schemeClr val="accent6"/>
                </a:solidFill>
                <a:effectLst/>
                <a:latin typeface="+mn-lt"/>
                <a:ea typeface="Calibri" panose="020F0502020204030204" pitchFamily="34" charset="0"/>
                <a:cs typeface="Times New Roman" panose="02020603050405020304" pitchFamily="18" charset="0"/>
              </a:rPr>
              <a:t>– directs the FAA to establish, by regulation, a single system for measuring noise and determining the exposure of people to noise—which includes noise intensity, duration, frequency, and time of occurrence—and to identify land uses normally compatible with various noise exposures</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3" name="TextBox 2">
            <a:extLst>
              <a:ext uri="{FF2B5EF4-FFF2-40B4-BE49-F238E27FC236}">
                <a16:creationId xmlns:a16="http://schemas.microsoft.com/office/drawing/2014/main" id="{FC5B5477-CD83-E127-E8A6-F331CA67A220}"/>
              </a:ext>
            </a:extLst>
          </p:cNvPr>
          <p:cNvSpPr txBox="1"/>
          <p:nvPr/>
        </p:nvSpPr>
        <p:spPr>
          <a:xfrm>
            <a:off x="4256444" y="5602050"/>
            <a:ext cx="9002953" cy="553998"/>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1769456657"/>
      </p:ext>
    </p:extLst>
  </p:cSld>
  <p:clrMapOvr>
    <a:masterClrMapping/>
  </p:clrMapOvr>
</p:sld>
</file>

<file path=ppt/theme/theme1.xml><?xml version="1.0" encoding="utf-8"?>
<a:theme xmlns:a="http://schemas.openxmlformats.org/drawingml/2006/main" name="Basic slide">
  <a:themeElements>
    <a:clrScheme name="ACRP-blue-v2">
      <a:dk1>
        <a:srgbClr val="FFFFFF"/>
      </a:dk1>
      <a:lt1>
        <a:srgbClr val="7CA1C9"/>
      </a:lt1>
      <a:dk2>
        <a:srgbClr val="FFFFFF"/>
      </a:dk2>
      <a:lt2>
        <a:srgbClr val="7CA1C9"/>
      </a:lt2>
      <a:accent1>
        <a:srgbClr val="7CA1C9"/>
      </a:accent1>
      <a:accent2>
        <a:srgbClr val="59BD7D"/>
      </a:accent2>
      <a:accent3>
        <a:srgbClr val="1E4734"/>
      </a:accent3>
      <a:accent4>
        <a:srgbClr val="B77B28"/>
      </a:accent4>
      <a:accent5>
        <a:srgbClr val="E09E26"/>
      </a:accent5>
      <a:accent6>
        <a:srgbClr val="47391D"/>
      </a:accent6>
      <a:hlink>
        <a:srgbClr val="0378AD"/>
      </a:hlink>
      <a:folHlink>
        <a:srgbClr val="7CA1C9"/>
      </a:folHlink>
    </a:clrScheme>
    <a:fontScheme name="HelveticaNeueLT Std">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27997BB1DD3243AEC199A181F649C4" ma:contentTypeVersion="13" ma:contentTypeDescription="Create a new document." ma:contentTypeScope="" ma:versionID="0596f5648c06859226f165c2a9d3fafa">
  <xsd:schema xmlns:xsd="http://www.w3.org/2001/XMLSchema" xmlns:xs="http://www.w3.org/2001/XMLSchema" xmlns:p="http://schemas.microsoft.com/office/2006/metadata/properties" xmlns:ns2="0d6dc564-9f0f-4004-8a0e-d846b60e2f08" xmlns:ns3="6280b2e6-5ff0-49a4-9c15-759b9ac3c61f" targetNamespace="http://schemas.microsoft.com/office/2006/metadata/properties" ma:root="true" ma:fieldsID="f3cc389b2b95c1a3226512aa61062d63" ns2:_="" ns3:_="">
    <xsd:import namespace="0d6dc564-9f0f-4004-8a0e-d846b60e2f08"/>
    <xsd:import namespace="6280b2e6-5ff0-49a4-9c15-759b9ac3c6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dc564-9f0f-4004-8a0e-d846b60e2f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0b2e6-5ff0-49a4-9c15-759b9ac3c61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0D7424-FE5E-41B2-80B3-B9844F5AF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dc564-9f0f-4004-8a0e-d846b60e2f08"/>
    <ds:schemaRef ds:uri="6280b2e6-5ff0-49a4-9c15-759b9ac3c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2A837A-022F-4A8E-817E-2F44797A334A}">
  <ds:schemaRefs>
    <ds:schemaRef ds:uri="http://schemas.microsoft.com/office/2006/documentManagement/types"/>
    <ds:schemaRef ds:uri="http://schemas.openxmlformats.org/package/2006/metadata/core-properties"/>
    <ds:schemaRef ds:uri="6280b2e6-5ff0-49a4-9c15-759b9ac3c61f"/>
    <ds:schemaRef ds:uri="http://schemas.microsoft.com/office/infopath/2007/PartnerControls"/>
    <ds:schemaRef ds:uri="http://purl.org/dc/terms/"/>
    <ds:schemaRef ds:uri="0d6dc564-9f0f-4004-8a0e-d846b60e2f08"/>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8C30585-61A0-4877-980C-8A06F8BB05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4259</TotalTime>
  <Words>3712</Words>
  <Application>Microsoft Office PowerPoint</Application>
  <PresentationFormat>Widescreen</PresentationFormat>
  <Paragraphs>237</Paragraphs>
  <Slides>26</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Calibri</vt:lpstr>
      <vt:lpstr>Courier New</vt:lpstr>
      <vt:lpstr>DIN</vt:lpstr>
      <vt:lpstr>Futura</vt:lpstr>
      <vt:lpstr>HelveticaNeueLT Std Blk</vt:lpstr>
      <vt:lpstr>HelveticaNeueLT Std Lt</vt:lpstr>
      <vt:lpstr>HelveticaNeueLT Std Med</vt:lpstr>
      <vt:lpstr>Symbol</vt:lpstr>
      <vt:lpstr>Times</vt:lpstr>
      <vt:lpstr>Wingdings</vt:lpstr>
      <vt:lpstr>Basic slide</vt:lpstr>
      <vt:lpstr>ACRP WebResource 21: Environmental Stewardship and Compliance Training for Airport Employees</vt:lpstr>
      <vt:lpstr>Course Objectives and Overview</vt:lpstr>
      <vt:lpstr>Key Definitions and Terms</vt:lpstr>
      <vt:lpstr>What is Noise and Why is it Important?</vt:lpstr>
      <vt:lpstr>Factors Determining Aviation Noise</vt:lpstr>
      <vt:lpstr>Airport Noise Levels</vt:lpstr>
      <vt:lpstr>Airport Noise Profile</vt:lpstr>
      <vt:lpstr>Aviation Noise Analysis in Residential Areas</vt:lpstr>
      <vt:lpstr>Airport Noise Regulations</vt:lpstr>
      <vt:lpstr>Airport Noise Regulations (cont’d)</vt:lpstr>
      <vt:lpstr>Airport Noise and Land-Use Compatibility</vt:lpstr>
      <vt:lpstr>Airport Noise Significance Threshold</vt:lpstr>
      <vt:lpstr>Noise-Sensitive Areas</vt:lpstr>
      <vt:lpstr>Actions Normally Requiring a Noise Analysis</vt:lpstr>
      <vt:lpstr>Noise Analysis Tools</vt:lpstr>
      <vt:lpstr>Other Sources of Aviation Noise</vt:lpstr>
      <vt:lpstr>Helicopters, Unmanned Aircraft, and Advanced Air Mobility</vt:lpstr>
      <vt:lpstr>Airport Noise Management Program</vt:lpstr>
      <vt:lpstr>Noise and Operations Monitoring System</vt:lpstr>
      <vt:lpstr>Noise Abatement Through Community Engagement</vt:lpstr>
      <vt:lpstr>Noise Abatement Action Best Practices</vt:lpstr>
      <vt:lpstr>Mitigation Action Best Practices</vt:lpstr>
      <vt:lpstr>What Does this Mean to Your Airport?</vt:lpstr>
      <vt:lpstr>Course Wrap-Up</vt:lpstr>
      <vt:lpstr>References</vt:lpstr>
      <vt:lpstr>ACRP Disclaimer and Publication Details</vt:lpstr>
    </vt:vector>
  </TitlesOfParts>
  <Company>NAP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dc:creator>
  <cp:lastModifiedBy>Whittington, Lisa</cp:lastModifiedBy>
  <cp:revision>98</cp:revision>
  <dcterms:created xsi:type="dcterms:W3CDTF">2005-12-13T19:08:17Z</dcterms:created>
  <dcterms:modified xsi:type="dcterms:W3CDTF">2024-12-19T18:54:15Z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0x010100D827997BB1DD3243AEC199A181F649C4</vt:lpwstr>
  </property>
</Properties>
</file>