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0"/>
  </p:notesMasterIdLst>
  <p:handoutMasterIdLst>
    <p:handoutMasterId r:id="rId31"/>
  </p:handoutMasterIdLst>
  <p:sldIdLst>
    <p:sldId id="313" r:id="rId5"/>
    <p:sldId id="257" r:id="rId6"/>
    <p:sldId id="259" r:id="rId7"/>
    <p:sldId id="262" r:id="rId8"/>
    <p:sldId id="317" r:id="rId9"/>
    <p:sldId id="265" r:id="rId10"/>
    <p:sldId id="263" r:id="rId11"/>
    <p:sldId id="264" r:id="rId12"/>
    <p:sldId id="333" r:id="rId13"/>
    <p:sldId id="334" r:id="rId14"/>
    <p:sldId id="335" r:id="rId15"/>
    <p:sldId id="336" r:id="rId16"/>
    <p:sldId id="339" r:id="rId17"/>
    <p:sldId id="318" r:id="rId18"/>
    <p:sldId id="338" r:id="rId19"/>
    <p:sldId id="340" r:id="rId20"/>
    <p:sldId id="319" r:id="rId21"/>
    <p:sldId id="320" r:id="rId22"/>
    <p:sldId id="332" r:id="rId23"/>
    <p:sldId id="321" r:id="rId24"/>
    <p:sldId id="337" r:id="rId25"/>
    <p:sldId id="277" r:id="rId26"/>
    <p:sldId id="278" r:id="rId27"/>
    <p:sldId id="342" r:id="rId28"/>
    <p:sldId id="341" r:id="rId2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F02C-9BCD-7870-D099-4EA829592E72}" name="Whittington, Lisa" initials="WL" userId="S::LWhittington@nas.edu::c6486215-3342-44dd-a2bc-add26a1ec065" providerId="AD"/>
  <p188:author id="{1B3A85BA-06CD-85C2-523C-661971265CE0}" name="Fletcher, Hilary" initials="FH" userId="S::hilary.fletcher@woolpert.com::83587431-4fb7-4f29-8303-e0cd73dc9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599B9B"/>
    <a:srgbClr val="005792"/>
    <a:srgbClr val="000000"/>
    <a:srgbClr val="626262"/>
    <a:srgbClr val="008BEA"/>
    <a:srgbClr val="3A5364"/>
    <a:srgbClr val="465761"/>
    <a:srgbClr val="7B7167"/>
    <a:srgbClr val="BB9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102" autoAdjust="0"/>
    <p:restoredTop sz="82860" autoAdjust="0"/>
  </p:normalViewPr>
  <p:slideViewPr>
    <p:cSldViewPr snapToGrid="0">
      <p:cViewPr varScale="1">
        <p:scale>
          <a:sx n="49" d="100"/>
          <a:sy n="49" d="100"/>
        </p:scale>
        <p:origin x="48" y="1032"/>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6CFD-1AEB-0079-D4AE-1A8C55BF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3B43B-339F-A1FC-CE74-5BC25BCC3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1391B3-014D-4AAF-A1B7-7BF6B897EFBC}" type="datetimeFigureOut">
              <a:rPr lang="en-US" smtClean="0"/>
              <a:t>12/19/2024</a:t>
            </a:fld>
            <a:endParaRPr lang="en-US" dirty="0"/>
          </a:p>
        </p:txBody>
      </p:sp>
      <p:sp>
        <p:nvSpPr>
          <p:cNvPr id="4" name="Footer Placeholder 3">
            <a:extLst>
              <a:ext uri="{FF2B5EF4-FFF2-40B4-BE49-F238E27FC236}">
                <a16:creationId xmlns:a16="http://schemas.microsoft.com/office/drawing/2014/main" id="{CB0EC783-BFCA-640F-A046-6F735A944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79708B-6E56-A3FB-31A0-BAEB63F3F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490A9-20C9-4792-A52E-C0E9F1D1900B}" type="slidenum">
              <a:rPr lang="en-US" smtClean="0"/>
              <a:t>‹#›</a:t>
            </a:fld>
            <a:endParaRPr lang="en-US" dirty="0"/>
          </a:p>
        </p:txBody>
      </p:sp>
    </p:spTree>
    <p:extLst>
      <p:ext uri="{BB962C8B-B14F-4D97-AF65-F5344CB8AC3E}">
        <p14:creationId xmlns:p14="http://schemas.microsoft.com/office/powerpoint/2010/main" val="144091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792A9E01-0121-40AE-8E34-40DF007C6B00}" type="datetimeFigureOut">
              <a:rPr lang="en-US"/>
              <a:pPr>
                <a:defRPr/>
              </a:pPr>
              <a:t>12/19/2024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a:t>
            </a:fld>
            <a:endParaRPr lang="en-US" dirty="0"/>
          </a:p>
        </p:txBody>
      </p:sp>
    </p:spTree>
    <p:extLst>
      <p:ext uri="{BB962C8B-B14F-4D97-AF65-F5344CB8AC3E}">
        <p14:creationId xmlns:p14="http://schemas.microsoft.com/office/powerpoint/2010/main" val="45590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11</a:t>
            </a:fld>
            <a:endParaRPr lang="en-US" dirty="0"/>
          </a:p>
        </p:txBody>
      </p:sp>
    </p:spTree>
    <p:extLst>
      <p:ext uri="{BB962C8B-B14F-4D97-AF65-F5344CB8AC3E}">
        <p14:creationId xmlns:p14="http://schemas.microsoft.com/office/powerpoint/2010/main" val="343724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12</a:t>
            </a:fld>
            <a:endParaRPr lang="en-US" dirty="0"/>
          </a:p>
        </p:txBody>
      </p:sp>
    </p:spTree>
    <p:extLst>
      <p:ext uri="{BB962C8B-B14F-4D97-AF65-F5344CB8AC3E}">
        <p14:creationId xmlns:p14="http://schemas.microsoft.com/office/powerpoint/2010/main" val="5153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13</a:t>
            </a:fld>
            <a:endParaRPr lang="en-US" dirty="0"/>
          </a:p>
        </p:txBody>
      </p:sp>
    </p:spTree>
    <p:extLst>
      <p:ext uri="{BB962C8B-B14F-4D97-AF65-F5344CB8AC3E}">
        <p14:creationId xmlns:p14="http://schemas.microsoft.com/office/powerpoint/2010/main" val="226364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14</a:t>
            </a:fld>
            <a:endParaRPr lang="en-US" dirty="0"/>
          </a:p>
        </p:txBody>
      </p:sp>
    </p:spTree>
    <p:extLst>
      <p:ext uri="{BB962C8B-B14F-4D97-AF65-F5344CB8AC3E}">
        <p14:creationId xmlns:p14="http://schemas.microsoft.com/office/powerpoint/2010/main" val="129957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15</a:t>
            </a:fld>
            <a:endParaRPr lang="en-US" dirty="0"/>
          </a:p>
        </p:txBody>
      </p:sp>
    </p:spTree>
    <p:extLst>
      <p:ext uri="{BB962C8B-B14F-4D97-AF65-F5344CB8AC3E}">
        <p14:creationId xmlns:p14="http://schemas.microsoft.com/office/powerpoint/2010/main" val="60066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16</a:t>
            </a:fld>
            <a:endParaRPr lang="en-US" dirty="0"/>
          </a:p>
        </p:txBody>
      </p:sp>
    </p:spTree>
    <p:extLst>
      <p:ext uri="{BB962C8B-B14F-4D97-AF65-F5344CB8AC3E}">
        <p14:creationId xmlns:p14="http://schemas.microsoft.com/office/powerpoint/2010/main" val="217336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17</a:t>
            </a:fld>
            <a:endParaRPr lang="en-US" dirty="0"/>
          </a:p>
        </p:txBody>
      </p:sp>
    </p:spTree>
    <p:extLst>
      <p:ext uri="{BB962C8B-B14F-4D97-AF65-F5344CB8AC3E}">
        <p14:creationId xmlns:p14="http://schemas.microsoft.com/office/powerpoint/2010/main" val="1428071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18</a:t>
            </a:fld>
            <a:endParaRPr lang="en-US" dirty="0"/>
          </a:p>
        </p:txBody>
      </p:sp>
    </p:spTree>
    <p:extLst>
      <p:ext uri="{BB962C8B-B14F-4D97-AF65-F5344CB8AC3E}">
        <p14:creationId xmlns:p14="http://schemas.microsoft.com/office/powerpoint/2010/main" val="1724664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19</a:t>
            </a:fld>
            <a:endParaRPr lang="en-US" dirty="0"/>
          </a:p>
        </p:txBody>
      </p:sp>
    </p:spTree>
    <p:extLst>
      <p:ext uri="{BB962C8B-B14F-4D97-AF65-F5344CB8AC3E}">
        <p14:creationId xmlns:p14="http://schemas.microsoft.com/office/powerpoint/2010/main" val="2892081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20</a:t>
            </a:fld>
            <a:endParaRPr lang="en-US" dirty="0"/>
          </a:p>
        </p:txBody>
      </p:sp>
    </p:spTree>
    <p:extLst>
      <p:ext uri="{BB962C8B-B14F-4D97-AF65-F5344CB8AC3E}">
        <p14:creationId xmlns:p14="http://schemas.microsoft.com/office/powerpoint/2010/main" val="103750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3</a:t>
            </a:fld>
            <a:endParaRPr lang="en-US" dirty="0"/>
          </a:p>
        </p:txBody>
      </p:sp>
    </p:spTree>
    <p:extLst>
      <p:ext uri="{BB962C8B-B14F-4D97-AF65-F5344CB8AC3E}">
        <p14:creationId xmlns:p14="http://schemas.microsoft.com/office/powerpoint/2010/main" val="391168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21</a:t>
            </a:fld>
            <a:endParaRPr lang="en-US" dirty="0"/>
          </a:p>
        </p:txBody>
      </p:sp>
    </p:spTree>
    <p:extLst>
      <p:ext uri="{BB962C8B-B14F-4D97-AF65-F5344CB8AC3E}">
        <p14:creationId xmlns:p14="http://schemas.microsoft.com/office/powerpoint/2010/main" val="2037607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22</a:t>
            </a:fld>
            <a:endParaRPr lang="en-US" dirty="0"/>
          </a:p>
        </p:txBody>
      </p:sp>
    </p:spTree>
    <p:extLst>
      <p:ext uri="{BB962C8B-B14F-4D97-AF65-F5344CB8AC3E}">
        <p14:creationId xmlns:p14="http://schemas.microsoft.com/office/powerpoint/2010/main" val="149799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23</a:t>
            </a:fld>
            <a:endParaRPr lang="en-US" dirty="0"/>
          </a:p>
        </p:txBody>
      </p:sp>
    </p:spTree>
    <p:extLst>
      <p:ext uri="{BB962C8B-B14F-4D97-AF65-F5344CB8AC3E}">
        <p14:creationId xmlns:p14="http://schemas.microsoft.com/office/powerpoint/2010/main" val="69986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4</a:t>
            </a:fld>
            <a:endParaRPr lang="en-US" dirty="0"/>
          </a:p>
        </p:txBody>
      </p:sp>
    </p:spTree>
    <p:extLst>
      <p:ext uri="{BB962C8B-B14F-4D97-AF65-F5344CB8AC3E}">
        <p14:creationId xmlns:p14="http://schemas.microsoft.com/office/powerpoint/2010/main" val="227721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5</a:t>
            </a:fld>
            <a:endParaRPr lang="en-US" dirty="0"/>
          </a:p>
        </p:txBody>
      </p:sp>
    </p:spTree>
    <p:extLst>
      <p:ext uri="{BB962C8B-B14F-4D97-AF65-F5344CB8AC3E}">
        <p14:creationId xmlns:p14="http://schemas.microsoft.com/office/powerpoint/2010/main" val="78514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6</a:t>
            </a:fld>
            <a:endParaRPr lang="en-US" dirty="0"/>
          </a:p>
        </p:txBody>
      </p:sp>
    </p:spTree>
    <p:extLst>
      <p:ext uri="{BB962C8B-B14F-4D97-AF65-F5344CB8AC3E}">
        <p14:creationId xmlns:p14="http://schemas.microsoft.com/office/powerpoint/2010/main" val="266134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7</a:t>
            </a:fld>
            <a:endParaRPr lang="en-US" dirty="0"/>
          </a:p>
        </p:txBody>
      </p:sp>
    </p:spTree>
    <p:extLst>
      <p:ext uri="{BB962C8B-B14F-4D97-AF65-F5344CB8AC3E}">
        <p14:creationId xmlns:p14="http://schemas.microsoft.com/office/powerpoint/2010/main" val="408859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8</a:t>
            </a:fld>
            <a:endParaRPr lang="en-US" dirty="0"/>
          </a:p>
        </p:txBody>
      </p:sp>
    </p:spTree>
    <p:extLst>
      <p:ext uri="{BB962C8B-B14F-4D97-AF65-F5344CB8AC3E}">
        <p14:creationId xmlns:p14="http://schemas.microsoft.com/office/powerpoint/2010/main" val="336041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9</a:t>
            </a:fld>
            <a:endParaRPr lang="en-US" dirty="0"/>
          </a:p>
        </p:txBody>
      </p:sp>
    </p:spTree>
    <p:extLst>
      <p:ext uri="{BB962C8B-B14F-4D97-AF65-F5344CB8AC3E}">
        <p14:creationId xmlns:p14="http://schemas.microsoft.com/office/powerpoint/2010/main" val="261552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10</a:t>
            </a:fld>
            <a:endParaRPr lang="en-US" dirty="0"/>
          </a:p>
        </p:txBody>
      </p:sp>
    </p:spTree>
    <p:extLst>
      <p:ext uri="{BB962C8B-B14F-4D97-AF65-F5344CB8AC3E}">
        <p14:creationId xmlns:p14="http://schemas.microsoft.com/office/powerpoint/2010/main" val="792630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he wing of an airplane&#10;&#10;Description automatically generated with medium confidence">
            <a:extLst>
              <a:ext uri="{FF2B5EF4-FFF2-40B4-BE49-F238E27FC236}">
                <a16:creationId xmlns:a16="http://schemas.microsoft.com/office/drawing/2014/main" id="{19013E32-3752-7005-6CB2-5736D070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6278032" y="1483514"/>
            <a:ext cx="5609167"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6278032" y="2971800"/>
            <a:ext cx="5609168"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pic>
        <p:nvPicPr>
          <p:cNvPr id="15" name="Picture 14">
            <a:extLst>
              <a:ext uri="{FF2B5EF4-FFF2-40B4-BE49-F238E27FC236}">
                <a16:creationId xmlns:a16="http://schemas.microsoft.com/office/drawing/2014/main" id="{3DC4CF1D-89A2-3FC4-609F-46AA03ED01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22266" y="5519524"/>
            <a:ext cx="2930122" cy="627275"/>
          </a:xfrm>
          <a:prstGeom prst="rect">
            <a:avLst/>
          </a:prstGeom>
        </p:spPr>
      </p:pic>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609600" y="1371600"/>
            <a:ext cx="10871200" cy="4572000"/>
          </a:xfrm>
        </p:spPr>
        <p:txBody>
          <a:bodyPr/>
          <a:lstStyle>
            <a:lvl1pPr>
              <a:defRPr sz="2800"/>
            </a:lvl1pPr>
            <a:lvl2pPr>
              <a:defRPr sz="2000"/>
            </a:lvl2pPr>
            <a:lvl3pPr>
              <a:defRPr sz="2000"/>
            </a:lvl3pPr>
            <a:lvl4pPr>
              <a:defRPr sz="2000"/>
            </a:lvl4pPr>
            <a:lvl5pPr>
              <a:defRPr sz="2000"/>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5664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7"/>
            <a:ext cx="54864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4864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6096000" y="1524007"/>
            <a:ext cx="50800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11"/>
          </p:nvPr>
        </p:nvSpPr>
        <p:spPr>
          <a:xfrm>
            <a:off x="6096000" y="1981200"/>
            <a:ext cx="508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1074400" cy="4724400"/>
          </a:xfrm>
        </p:spPr>
        <p:txBody>
          <a:bodyPr/>
          <a:lstStyle>
            <a:lvl1pPr>
              <a:spcAft>
                <a:spcPts val="600"/>
              </a:spcAft>
              <a:defRPr sz="2000" u="sng" baseline="0">
                <a:solidFill>
                  <a:srgbClr val="626262"/>
                </a:solidFill>
                <a:uFill>
                  <a:solidFill>
                    <a:srgbClr val="DE842E"/>
                  </a:solidFill>
                </a:uFill>
              </a:defRPr>
            </a:lvl1pPr>
            <a:lvl2pPr marL="742932" indent="-285744">
              <a:buSzPct val="120000"/>
              <a:buFont typeface="Wingdings" panose="05000000000000000000" pitchFamily="2" charset="2"/>
              <a:buChar char=""/>
              <a:defRPr sz="1600">
                <a:solidFill>
                  <a:schemeClr val="accent6"/>
                </a:solidFill>
              </a:defRPr>
            </a:lvl2pPr>
            <a:lvl3pPr marL="1200121" indent="-285744">
              <a:buFont typeface="Wingdings" panose="05000000000000000000" pitchFamily="2" charset="2"/>
              <a:buChar char="§"/>
              <a:defRPr sz="1600">
                <a:solidFill>
                  <a:schemeClr val="accent6"/>
                </a:solidFill>
              </a:defRPr>
            </a:lvl3pPr>
            <a:lvl4pPr marL="1600160" indent="-228594">
              <a:buFont typeface="Wingdings" panose="05000000000000000000" pitchFamily="2" charset="2"/>
              <a:buChar char=""/>
              <a:defRPr sz="1600">
                <a:solidFill>
                  <a:schemeClr val="accent6"/>
                </a:solidFill>
              </a:defRPr>
            </a:lvl4pPr>
            <a:lvl5pPr marL="2057349" indent="-228594">
              <a:buFont typeface="Wingdings" panose="05000000000000000000" pitchFamily="2" charset="2"/>
              <a:buChar cha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E7729B6-E6CA-4D6E-8CA9-EB973DC65DD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62493"/>
            <a:ext cx="12192000" cy="4933506"/>
          </a:xfrm>
          <a:prstGeom prst="rect">
            <a:avLst/>
          </a:prstGeom>
        </p:spPr>
      </p:pic>
    </p:spTree>
    <p:extLst>
      <p:ext uri="{BB962C8B-B14F-4D97-AF65-F5344CB8AC3E}">
        <p14:creationId xmlns:p14="http://schemas.microsoft.com/office/powerpoint/2010/main" val="2288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E0C0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609600" y="1447800"/>
            <a:ext cx="10972800" cy="4572000"/>
          </a:xfrm>
        </p:spPr>
        <p:txBody>
          <a:bodyPr/>
          <a:lstStyle>
            <a:lvl1pPr marL="0" indent="0">
              <a:buFont typeface="Arial" panose="020B0604020202020204" pitchFamily="34" charset="0"/>
              <a:buNone/>
              <a:defRPr b="0"/>
            </a:lvl1pPr>
            <a:lvl2pPr marL="742950" indent="-285750">
              <a:buClr>
                <a:srgbClr val="0069AD"/>
              </a:buClr>
              <a:buSzPct val="100000"/>
              <a:buFont typeface="Arial" panose="020B0604020202020204" pitchFamily="34" charset="0"/>
              <a:buChar char="•"/>
              <a:defRPr/>
            </a:lvl2pPr>
            <a:lvl3pPr marL="1143000" indent="-228600">
              <a:buClr>
                <a:srgbClr val="D8B78A"/>
              </a:buClr>
              <a:buSzPct val="77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77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56646EA-F622-1CEF-834B-4739B6164F01}"/>
              </a:ext>
            </a:extLst>
          </p:cNvPr>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4"/>
            <a:ext cx="12192000" cy="6594019"/>
          </a:xfrm>
          <a:prstGeom prst="rect">
            <a:avLst/>
          </a:prstGeom>
        </p:spPr>
      </p:pic>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5486403" y="-5486401"/>
            <a:ext cx="1219200" cy="12192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026" name="Rectangle 3"/>
          <p:cNvSpPr>
            <a:spLocks noGrp="1" noChangeArrowheads="1"/>
          </p:cNvSpPr>
          <p:nvPr>
            <p:ph type="body" idx="1"/>
          </p:nvPr>
        </p:nvSpPr>
        <p:spPr bwMode="auto">
          <a:xfrm>
            <a:off x="609600" y="1371600"/>
            <a:ext cx="10871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609600" y="228600"/>
            <a:ext cx="10871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12880" y="6022146"/>
            <a:ext cx="12166233" cy="83585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pic>
        <p:nvPicPr>
          <p:cNvPr id="11" name="Picture 10">
            <a:extLst>
              <a:ext uri="{FF2B5EF4-FFF2-40B4-BE49-F238E27FC236}">
                <a16:creationId xmlns:a16="http://schemas.microsoft.com/office/drawing/2014/main" id="{AFBDBF5D-EB6F-D4C0-CE0E-4F241898E3C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967231" y="6276318"/>
            <a:ext cx="1842521" cy="394443"/>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3" r:id="rId4"/>
    <p:sldLayoutId id="2147483685" r:id="rId5"/>
    <p:sldLayoutId id="2147483688" r:id="rId6"/>
  </p:sldLayoutIdLst>
  <p:txStyles>
    <p:titleStyle>
      <a:lvl1pPr algn="l" rtl="0" eaLnBrk="0" fontAlgn="base" hangingPunct="0">
        <a:spcBef>
          <a:spcPct val="0"/>
        </a:spcBef>
        <a:spcAft>
          <a:spcPct val="0"/>
        </a:spcAft>
        <a:defRPr sz="3200" b="1">
          <a:solidFill>
            <a:srgbClr val="FFFFFF"/>
          </a:solidFill>
          <a:latin typeface="DIN" panose="02000503040000020003" pitchFamily="2" charset="0"/>
          <a:ea typeface="DIN" panose="02000503040000020003" pitchFamily="2" charset="0"/>
          <a:cs typeface="DIN" panose="02000503040000020003" pitchFamily="2"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189" algn="l" rtl="0" fontAlgn="base">
        <a:spcBef>
          <a:spcPct val="0"/>
        </a:spcBef>
        <a:spcAft>
          <a:spcPct val="0"/>
        </a:spcAft>
        <a:defRPr sz="4400">
          <a:solidFill>
            <a:schemeClr val="tx2"/>
          </a:solidFill>
          <a:latin typeface="Futura" charset="0"/>
        </a:defRPr>
      </a:lvl6pPr>
      <a:lvl7pPr marL="914377" algn="l" rtl="0" fontAlgn="base">
        <a:spcBef>
          <a:spcPct val="0"/>
        </a:spcBef>
        <a:spcAft>
          <a:spcPct val="0"/>
        </a:spcAft>
        <a:defRPr sz="4400">
          <a:solidFill>
            <a:schemeClr val="tx2"/>
          </a:solidFill>
          <a:latin typeface="Futura" charset="0"/>
        </a:defRPr>
      </a:lvl7pPr>
      <a:lvl8pPr marL="1371566" algn="l" rtl="0" fontAlgn="base">
        <a:spcBef>
          <a:spcPct val="0"/>
        </a:spcBef>
        <a:spcAft>
          <a:spcPct val="0"/>
        </a:spcAft>
        <a:defRPr sz="4400">
          <a:solidFill>
            <a:schemeClr val="tx2"/>
          </a:solidFill>
          <a:latin typeface="Futura" charset="0"/>
        </a:defRPr>
      </a:lvl8pPr>
      <a:lvl9pPr marL="1828754" algn="l" rtl="0" fontAlgn="base">
        <a:spcBef>
          <a:spcPct val="0"/>
        </a:spcBef>
        <a:spcAft>
          <a:spcPct val="0"/>
        </a:spcAft>
        <a:defRPr sz="4400">
          <a:solidFill>
            <a:schemeClr val="tx2"/>
          </a:solidFill>
          <a:latin typeface="Futura" charset="0"/>
        </a:defRPr>
      </a:lvl9pPr>
    </p:titleStyle>
    <p:body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globalreporting.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store.aci.aero/product/environmental-social-and-governance-esg-management-best-practic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a.gov/airports/environmental/airports_climate_challenge/funding_program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a.gov/sustainability/aviation-climate-action-pla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airportsustainability.org/sustainable-practice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airportscouncil.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icago.gov/city/en/depts/doa/provdrs/sai/news/2020/april/living-environmental-document--sustainable-airport-manual--sam--.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ww.trb.org/Publications/Blurbs/173717.aspx" TargetMode="External"/><Relationship Id="rId13" Type="http://schemas.openxmlformats.org/officeDocument/2006/relationships/hyperlink" Target="https://www.trb.org/Main/Blurbs/169023.aspx" TargetMode="External"/><Relationship Id="rId3" Type="http://schemas.openxmlformats.org/officeDocument/2006/relationships/hyperlink" Target="https://www.trb.org/Main/Blurbs/164240.aspx" TargetMode="External"/><Relationship Id="rId7" Type="http://schemas.openxmlformats.org/officeDocument/2006/relationships/hyperlink" Target="https://www.trb.org/Main/Blurbs/171840.aspx" TargetMode="External"/><Relationship Id="rId12" Type="http://schemas.openxmlformats.org/officeDocument/2006/relationships/hyperlink" Target="https://www.trb.org/Main/Blurbs/164002.aspx" TargetMode="External"/><Relationship Id="rId17" Type="http://schemas.openxmlformats.org/officeDocument/2006/relationships/hyperlink" Target="https://www.trb.org/Main/Blurbs/177706.aspx" TargetMode="External"/><Relationship Id="rId2" Type="http://schemas.openxmlformats.org/officeDocument/2006/relationships/notesSlide" Target="../notesSlides/notesSlide20.xml"/><Relationship Id="rId16" Type="http://schemas.openxmlformats.org/officeDocument/2006/relationships/hyperlink" Target="https://www.trb.org/Main/Blurbs/174993.aspx" TargetMode="External"/><Relationship Id="rId1" Type="http://schemas.openxmlformats.org/officeDocument/2006/relationships/slideLayout" Target="../slideLayouts/slideLayout6.xml"/><Relationship Id="rId6" Type="http://schemas.openxmlformats.org/officeDocument/2006/relationships/hyperlink" Target="https://www.trb.org/Main/Blurbs/170580.aspx" TargetMode="External"/><Relationship Id="rId11" Type="http://schemas.openxmlformats.org/officeDocument/2006/relationships/hyperlink" Target="https://www.trb.org/Main/Blurbs/176183.aspx" TargetMode="External"/><Relationship Id="rId5" Type="http://schemas.openxmlformats.org/officeDocument/2006/relationships/hyperlink" Target="https://www.trb.org/Main/Blurbs/168044.aspx" TargetMode="External"/><Relationship Id="rId15" Type="http://schemas.openxmlformats.org/officeDocument/2006/relationships/hyperlink" Target="https://www.trb.org/Main/Blurbs/174223.aspx" TargetMode="External"/><Relationship Id="rId10" Type="http://schemas.openxmlformats.org/officeDocument/2006/relationships/hyperlink" Target="https://www.trb.org/Main/Blurbs/176182.aspx" TargetMode="External"/><Relationship Id="rId4" Type="http://schemas.openxmlformats.org/officeDocument/2006/relationships/hyperlink" Target="https://www.trb.org/Main/Blurbs/164885.aspx" TargetMode="External"/><Relationship Id="rId9" Type="http://schemas.openxmlformats.org/officeDocument/2006/relationships/hyperlink" Target="https://www.trb.org/Main/Blurbs/174444.aspx" TargetMode="External"/><Relationship Id="rId14" Type="http://schemas.openxmlformats.org/officeDocument/2006/relationships/hyperlink" Target="https://www.trb.org/Main/Blurbs/172887.a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a.gov/airports/environmental/sustainability" TargetMode="External"/><Relationship Id="rId2" Type="http://schemas.openxmlformats.org/officeDocument/2006/relationships/hyperlink" Target="https://airportscouncil.org/about/" TargetMode="External"/><Relationship Id="rId1" Type="http://schemas.openxmlformats.org/officeDocument/2006/relationships/slideLayout" Target="../slideLayouts/slideLayout6.xml"/><Relationship Id="rId5" Type="http://schemas.openxmlformats.org/officeDocument/2006/relationships/hyperlink" Target="http://www.airportsustainability.org/learn" TargetMode="External"/><Relationship Id="rId4" Type="http://schemas.openxmlformats.org/officeDocument/2006/relationships/hyperlink" Target="https://doi.org/10.17226/2211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5502441" y="1373447"/>
            <a:ext cx="6350891" cy="1031087"/>
          </a:xfrm>
        </p:spPr>
        <p:txBody>
          <a:bodyPr/>
          <a:lstStyle/>
          <a:p>
            <a:r>
              <a:rPr lang="en-US" sz="3600" b="1" dirty="0">
                <a:cs typeface="Arial" panose="020B0604020202020204" pitchFamily="34" charset="0"/>
              </a:rPr>
              <a:t>ACRP WebResource 21: Environmental Stewardship and Compliance Training for Airport Employees</a:t>
            </a:r>
            <a:endParaRPr lang="en-US" sz="3600" dirty="0">
              <a:latin typeface="DIN" panose="02000503040000020003" pitchFamily="2" charset="0"/>
            </a:endParaRPr>
          </a:p>
        </p:txBody>
      </p:sp>
      <p:sp>
        <p:nvSpPr>
          <p:cNvPr id="6" name="Text Placeholder 5">
            <a:extLst>
              <a:ext uri="{FF2B5EF4-FFF2-40B4-BE49-F238E27FC236}">
                <a16:creationId xmlns:a16="http://schemas.microsoft.com/office/drawing/2014/main" id="{40340C70-236B-41F5-BC61-7DB0CB93D05C}"/>
              </a:ext>
            </a:extLst>
          </p:cNvPr>
          <p:cNvSpPr>
            <a:spLocks noGrp="1"/>
          </p:cNvSpPr>
          <p:nvPr>
            <p:ph type="body" sz="quarter" idx="4294967295"/>
          </p:nvPr>
        </p:nvSpPr>
        <p:spPr>
          <a:xfrm>
            <a:off x="6968065" y="3014802"/>
            <a:ext cx="4885267" cy="645313"/>
          </a:xfrm>
        </p:spPr>
        <p:txBody>
          <a:bodyPr/>
          <a:lstStyle/>
          <a:p>
            <a:pPr algn="r"/>
            <a:r>
              <a:rPr lang="en-US" dirty="0">
                <a:solidFill>
                  <a:schemeClr val="accent6"/>
                </a:solidFill>
              </a:rPr>
              <a:t>Airport Sustainability Training Course</a:t>
            </a:r>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Operational Efficiency: Sustainability in Practice</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247587" cy="4572000"/>
          </a:xfrm>
        </p:spPr>
        <p:txBody>
          <a:bodyPr/>
          <a:lstStyle/>
          <a:p>
            <a:pPr>
              <a:spcAft>
                <a:spcPts val="600"/>
              </a:spcAft>
            </a:pPr>
            <a:r>
              <a:rPr lang="en-US" sz="2000" b="1" dirty="0">
                <a:solidFill>
                  <a:schemeClr val="accent6"/>
                </a:solidFill>
                <a:latin typeface="+mn-lt"/>
              </a:rPr>
              <a:t>Operational Efficiency</a:t>
            </a:r>
            <a:r>
              <a:rPr lang="en-US" sz="2000" dirty="0">
                <a:solidFill>
                  <a:schemeClr val="accent6"/>
                </a:solidFill>
                <a:latin typeface="+mn-lt"/>
              </a:rPr>
              <a:t> includes:</a:t>
            </a:r>
          </a:p>
          <a:p>
            <a:pPr marL="342900" indent="-342900">
              <a:spcAft>
                <a:spcPts val="600"/>
              </a:spcAft>
              <a:buFont typeface="Arial" panose="020B0604020202020204" pitchFamily="34" charset="0"/>
              <a:buChar char="•"/>
            </a:pPr>
            <a:r>
              <a:rPr lang="en-US" sz="2000" dirty="0">
                <a:solidFill>
                  <a:schemeClr val="accent6"/>
                </a:solidFill>
                <a:latin typeface="+mn-lt"/>
              </a:rPr>
              <a:t>Preventive maintenance of equipment and systems</a:t>
            </a:r>
          </a:p>
          <a:p>
            <a:pPr marL="342900" indent="-342900">
              <a:spcAft>
                <a:spcPts val="600"/>
              </a:spcAft>
              <a:buFont typeface="Arial" panose="020B0604020202020204" pitchFamily="34" charset="0"/>
              <a:buChar char="•"/>
            </a:pPr>
            <a:r>
              <a:rPr lang="en-US" sz="2000" dirty="0">
                <a:solidFill>
                  <a:schemeClr val="accent6"/>
                </a:solidFill>
                <a:latin typeface="+mn-lt"/>
              </a:rPr>
              <a:t>Wildlife management</a:t>
            </a:r>
          </a:p>
          <a:p>
            <a:pPr marL="342900" indent="-342900">
              <a:spcAft>
                <a:spcPts val="600"/>
              </a:spcAft>
              <a:buFont typeface="Arial" panose="020B0604020202020204" pitchFamily="34" charset="0"/>
              <a:buChar char="•"/>
            </a:pPr>
            <a:r>
              <a:rPr lang="en-US" sz="2000" dirty="0">
                <a:solidFill>
                  <a:schemeClr val="accent6"/>
                </a:solidFill>
                <a:latin typeface="+mn-lt"/>
              </a:rPr>
              <a:t>Touchless and self-directed customer applications</a:t>
            </a:r>
          </a:p>
          <a:p>
            <a:pPr marL="342900" indent="-342900">
              <a:spcAft>
                <a:spcPts val="600"/>
              </a:spcAft>
              <a:buFont typeface="Arial" panose="020B0604020202020204" pitchFamily="34" charset="0"/>
              <a:buChar char="•"/>
            </a:pPr>
            <a:r>
              <a:rPr lang="en-US" sz="2000" dirty="0">
                <a:solidFill>
                  <a:schemeClr val="accent6"/>
                </a:solidFill>
                <a:latin typeface="+mn-lt"/>
              </a:rPr>
              <a:t>Drone based inspection for construction, maintenance and operations</a:t>
            </a:r>
          </a:p>
          <a:p>
            <a:pPr marL="342900" indent="-342900">
              <a:spcAft>
                <a:spcPts val="600"/>
              </a:spcAft>
              <a:buFont typeface="Arial" panose="020B0604020202020204" pitchFamily="34" charset="0"/>
              <a:buChar char="•"/>
            </a:pPr>
            <a:r>
              <a:rPr lang="en-US" sz="2000" dirty="0">
                <a:solidFill>
                  <a:schemeClr val="accent6"/>
                </a:solidFill>
                <a:latin typeface="+mn-lt"/>
              </a:rPr>
              <a:t>LED airfield lighting</a:t>
            </a:r>
          </a:p>
          <a:p>
            <a:endParaRPr lang="en-US" sz="2000" dirty="0">
              <a:solidFill>
                <a:schemeClr val="accent6"/>
              </a:solidFill>
            </a:endParaRPr>
          </a:p>
        </p:txBody>
      </p:sp>
    </p:spTree>
    <p:extLst>
      <p:ext uri="{BB962C8B-B14F-4D97-AF65-F5344CB8AC3E}">
        <p14:creationId xmlns:p14="http://schemas.microsoft.com/office/powerpoint/2010/main" val="323237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Natural Resources: Sustainability in Practice</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a:spcAft>
                <a:spcPts val="600"/>
              </a:spcAft>
            </a:pPr>
            <a:r>
              <a:rPr lang="en-US" sz="2000" b="1" dirty="0">
                <a:solidFill>
                  <a:schemeClr val="accent6"/>
                </a:solidFill>
                <a:latin typeface="+mn-lt"/>
              </a:rPr>
              <a:t>Natural Resources </a:t>
            </a:r>
            <a:r>
              <a:rPr lang="en-US" sz="2000" dirty="0">
                <a:solidFill>
                  <a:schemeClr val="accent6"/>
                </a:solidFill>
                <a:latin typeface="+mn-lt"/>
              </a:rPr>
              <a:t>include:</a:t>
            </a:r>
          </a:p>
          <a:p>
            <a:pPr marL="342900" indent="-342900">
              <a:spcAft>
                <a:spcPts val="600"/>
              </a:spcAft>
              <a:buFont typeface="Arial" panose="020B0604020202020204" pitchFamily="34" charset="0"/>
              <a:buChar char="•"/>
            </a:pPr>
            <a:r>
              <a:rPr lang="en-US" sz="2000" dirty="0">
                <a:solidFill>
                  <a:schemeClr val="accent6"/>
                </a:solidFill>
                <a:latin typeface="+mn-lt"/>
              </a:rPr>
              <a:t>Renewable energy and fuels purchasing</a:t>
            </a:r>
          </a:p>
          <a:p>
            <a:pPr marL="342900" indent="-342900">
              <a:spcAft>
                <a:spcPts val="600"/>
              </a:spcAft>
              <a:buFont typeface="Arial" panose="020B0604020202020204" pitchFamily="34" charset="0"/>
              <a:buChar char="•"/>
            </a:pPr>
            <a:r>
              <a:rPr lang="en-US" sz="2000" dirty="0">
                <a:solidFill>
                  <a:schemeClr val="accent6"/>
                </a:solidFill>
                <a:latin typeface="+mn-lt"/>
              </a:rPr>
              <a:t>Sustainable aviation fuels</a:t>
            </a:r>
          </a:p>
          <a:p>
            <a:pPr marL="342900" indent="-342900">
              <a:spcAft>
                <a:spcPts val="600"/>
              </a:spcAft>
              <a:buFont typeface="Arial" panose="020B0604020202020204" pitchFamily="34" charset="0"/>
              <a:buChar char="•"/>
            </a:pPr>
            <a:r>
              <a:rPr lang="en-US" sz="2000" dirty="0">
                <a:solidFill>
                  <a:schemeClr val="accent6"/>
                </a:solidFill>
                <a:latin typeface="+mn-lt"/>
              </a:rPr>
              <a:t>Infrastructure risk assessments</a:t>
            </a:r>
          </a:p>
          <a:p>
            <a:pPr marL="342900" indent="-342900">
              <a:spcAft>
                <a:spcPts val="600"/>
              </a:spcAft>
              <a:buFont typeface="Arial" panose="020B0604020202020204" pitchFamily="34" charset="0"/>
              <a:buChar char="•"/>
            </a:pPr>
            <a:r>
              <a:rPr lang="en-US" sz="2000" dirty="0">
                <a:solidFill>
                  <a:schemeClr val="accent6"/>
                </a:solidFill>
                <a:latin typeface="+mn-lt"/>
              </a:rPr>
              <a:t>Greenhouse gas accounting and reduction</a:t>
            </a:r>
          </a:p>
          <a:p>
            <a:pPr marL="342900" indent="-342900">
              <a:spcAft>
                <a:spcPts val="600"/>
              </a:spcAft>
              <a:buFont typeface="Arial" panose="020B0604020202020204" pitchFamily="34" charset="0"/>
              <a:buChar char="•"/>
            </a:pPr>
            <a:r>
              <a:rPr lang="en-US" sz="2000" dirty="0">
                <a:solidFill>
                  <a:schemeClr val="accent6"/>
                </a:solidFill>
                <a:latin typeface="+mn-lt"/>
              </a:rPr>
              <a:t>Construction stormwater management</a:t>
            </a:r>
          </a:p>
          <a:p>
            <a:endParaRPr lang="en-US" sz="2000" dirty="0">
              <a:solidFill>
                <a:schemeClr val="accent6"/>
              </a:solidFill>
            </a:endParaRPr>
          </a:p>
        </p:txBody>
      </p:sp>
    </p:spTree>
    <p:extLst>
      <p:ext uri="{BB962C8B-B14F-4D97-AF65-F5344CB8AC3E}">
        <p14:creationId xmlns:p14="http://schemas.microsoft.com/office/powerpoint/2010/main" val="159982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Social Responsibility: Sustainability in Practice</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4671527" cy="4572000"/>
          </a:xfrm>
        </p:spPr>
        <p:txBody>
          <a:bodyPr/>
          <a:lstStyle/>
          <a:p>
            <a:pPr>
              <a:spcAft>
                <a:spcPts val="600"/>
              </a:spcAft>
            </a:pPr>
            <a:r>
              <a:rPr lang="en-US" sz="2000" b="1" dirty="0">
                <a:solidFill>
                  <a:schemeClr val="accent6"/>
                </a:solidFill>
                <a:latin typeface="+mn-lt"/>
              </a:rPr>
              <a:t>Social Responsibility </a:t>
            </a:r>
            <a:r>
              <a:rPr lang="en-US" sz="2000" dirty="0">
                <a:solidFill>
                  <a:schemeClr val="accent6"/>
                </a:solidFill>
                <a:latin typeface="+mn-lt"/>
              </a:rPr>
              <a:t>includes:</a:t>
            </a:r>
          </a:p>
          <a:p>
            <a:pPr marL="342900" indent="-342900">
              <a:spcAft>
                <a:spcPts val="600"/>
              </a:spcAft>
              <a:buFont typeface="Arial" panose="020B0604020202020204" pitchFamily="34" charset="0"/>
              <a:buChar char="•"/>
            </a:pPr>
            <a:r>
              <a:rPr lang="en-US" sz="2000" dirty="0">
                <a:solidFill>
                  <a:schemeClr val="accent6"/>
                </a:solidFill>
                <a:latin typeface="+mn-lt"/>
              </a:rPr>
              <a:t>Employee health and wellness</a:t>
            </a:r>
          </a:p>
          <a:p>
            <a:pPr marL="342900" indent="-342900">
              <a:spcAft>
                <a:spcPts val="600"/>
              </a:spcAft>
              <a:buFont typeface="Arial" panose="020B0604020202020204" pitchFamily="34" charset="0"/>
              <a:buChar char="•"/>
            </a:pPr>
            <a:r>
              <a:rPr lang="en-US" sz="2000" dirty="0">
                <a:solidFill>
                  <a:schemeClr val="accent6"/>
                </a:solidFill>
                <a:latin typeface="+mn-lt"/>
              </a:rPr>
              <a:t>Employee learning and development</a:t>
            </a:r>
          </a:p>
          <a:p>
            <a:pPr marL="342900" indent="-342900">
              <a:spcAft>
                <a:spcPts val="600"/>
              </a:spcAft>
              <a:buFont typeface="Arial" panose="020B0604020202020204" pitchFamily="34" charset="0"/>
              <a:buChar char="•"/>
            </a:pPr>
            <a:r>
              <a:rPr lang="en-US" sz="2000" dirty="0">
                <a:solidFill>
                  <a:schemeClr val="accent6"/>
                </a:solidFill>
                <a:latin typeface="+mn-lt"/>
              </a:rPr>
              <a:t>Employee volunteerism and giving</a:t>
            </a:r>
          </a:p>
          <a:p>
            <a:pPr marL="342900" indent="-342900">
              <a:spcAft>
                <a:spcPts val="600"/>
              </a:spcAft>
              <a:buFont typeface="Arial" panose="020B0604020202020204" pitchFamily="34" charset="0"/>
              <a:buChar char="•"/>
            </a:pPr>
            <a:r>
              <a:rPr lang="en-US" sz="2000" dirty="0">
                <a:solidFill>
                  <a:schemeClr val="accent6"/>
                </a:solidFill>
                <a:latin typeface="+mn-lt"/>
              </a:rPr>
              <a:t>Education and outreach</a:t>
            </a:r>
          </a:p>
          <a:p>
            <a:pPr marL="342900" indent="-342900">
              <a:spcAft>
                <a:spcPts val="600"/>
              </a:spcAft>
              <a:buFont typeface="Arial" panose="020B0604020202020204" pitchFamily="34" charset="0"/>
              <a:buChar char="•"/>
            </a:pPr>
            <a:r>
              <a:rPr lang="en-US" sz="2000" dirty="0">
                <a:solidFill>
                  <a:schemeClr val="accent6"/>
                </a:solidFill>
                <a:latin typeface="+mn-lt"/>
              </a:rPr>
              <a:t>Minority/women/disadvantaged business enterprise programs</a:t>
            </a:r>
          </a:p>
          <a:p>
            <a:pPr marL="342900" indent="-342900">
              <a:spcAft>
                <a:spcPts val="600"/>
              </a:spcAft>
              <a:buFont typeface="Arial" panose="020B0604020202020204" pitchFamily="34" charset="0"/>
              <a:buChar char="•"/>
            </a:pPr>
            <a:r>
              <a:rPr lang="en-US" sz="2000" dirty="0">
                <a:solidFill>
                  <a:schemeClr val="accent6"/>
                </a:solidFill>
                <a:latin typeface="+mn-lt"/>
              </a:rPr>
              <a:t>Health and wellness of neighboring communities</a:t>
            </a:r>
          </a:p>
          <a:p>
            <a:pPr marL="342900" indent="-342900">
              <a:buFont typeface="Arial" panose="020B0604020202020204" pitchFamily="34" charset="0"/>
              <a:buChar char="•"/>
            </a:pPr>
            <a:endParaRPr lang="en-US" sz="2000" dirty="0">
              <a:solidFill>
                <a:schemeClr val="accent6"/>
              </a:solidFill>
              <a:latin typeface="+mn-lt"/>
            </a:endParaRPr>
          </a:p>
          <a:p>
            <a:endParaRPr lang="en-US" sz="2000" dirty="0">
              <a:solidFill>
                <a:schemeClr val="accent6"/>
              </a:solidFill>
            </a:endParaRPr>
          </a:p>
        </p:txBody>
      </p:sp>
      <p:sp>
        <p:nvSpPr>
          <p:cNvPr id="4" name="Speech Bubble: Rectangle 3">
            <a:extLst>
              <a:ext uri="{FF2B5EF4-FFF2-40B4-BE49-F238E27FC236}">
                <a16:creationId xmlns:a16="http://schemas.microsoft.com/office/drawing/2014/main" id="{AF537C66-7E7F-2F18-0DD3-BEAF31D9962D}"/>
              </a:ext>
            </a:extLst>
          </p:cNvPr>
          <p:cNvSpPr/>
          <p:nvPr/>
        </p:nvSpPr>
        <p:spPr bwMode="auto">
          <a:xfrm>
            <a:off x="8355725" y="1373156"/>
            <a:ext cx="3836276" cy="1222899"/>
          </a:xfrm>
          <a:prstGeom prst="wedgeRectCallout">
            <a:avLst>
              <a:gd name="adj1" fmla="val -53792"/>
              <a:gd name="adj2" fmla="val -20985"/>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Consider airport participation in local education and outreach opportunities.</a:t>
            </a:r>
          </a:p>
        </p:txBody>
      </p:sp>
    </p:spTree>
    <p:extLst>
      <p:ext uri="{BB962C8B-B14F-4D97-AF65-F5344CB8AC3E}">
        <p14:creationId xmlns:p14="http://schemas.microsoft.com/office/powerpoint/2010/main" val="35999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Measuring and Reporting Sustainability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424960" y="1351088"/>
            <a:ext cx="9065549" cy="4572000"/>
          </a:xfrm>
        </p:spPr>
        <p:txBody>
          <a:bodyPr/>
          <a:lstStyle/>
          <a:p>
            <a:pPr>
              <a:spcAft>
                <a:spcPts val="600"/>
              </a:spcAft>
            </a:pPr>
            <a:r>
              <a:rPr lang="en-US" sz="1800" dirty="0">
                <a:solidFill>
                  <a:schemeClr val="accent6"/>
                </a:solidFill>
                <a:latin typeface="+mn-lt"/>
              </a:rPr>
              <a:t>Measuring and reporting of airport activities helps drive performance improvements.</a:t>
            </a:r>
          </a:p>
          <a:p>
            <a:pPr marL="342900" indent="-342900">
              <a:spcAft>
                <a:spcPts val="600"/>
              </a:spcAft>
              <a:buFont typeface="Arial" panose="020B0604020202020204" pitchFamily="34" charset="0"/>
              <a:buChar char="•"/>
            </a:pPr>
            <a:r>
              <a:rPr lang="en-US" sz="1800" dirty="0">
                <a:solidFill>
                  <a:schemeClr val="accent6"/>
                </a:solidFill>
                <a:latin typeface="+mn-lt"/>
              </a:rPr>
              <a:t>The growing amount of reporting regulations, stakeholder demand and investor requests are driving airports to increasingly report on their corporate responsibility</a:t>
            </a:r>
          </a:p>
          <a:p>
            <a:pPr marL="342900" indent="-342900">
              <a:spcAft>
                <a:spcPts val="600"/>
              </a:spcAft>
              <a:buFont typeface="Arial" panose="020B0604020202020204" pitchFamily="34" charset="0"/>
              <a:buChar char="•"/>
            </a:pPr>
            <a:r>
              <a:rPr lang="en-US" sz="1800" dirty="0">
                <a:solidFill>
                  <a:schemeClr val="accent6"/>
                </a:solidFill>
                <a:latin typeface="+mn-lt"/>
              </a:rPr>
              <a:t>Airports need an established and agreed upon set of rules to map out and decide how to report on important issues</a:t>
            </a:r>
          </a:p>
          <a:p>
            <a:pPr marL="342900" indent="-342900">
              <a:spcAft>
                <a:spcPts val="600"/>
              </a:spcAft>
              <a:buFont typeface="Arial" panose="020B0604020202020204" pitchFamily="34" charset="0"/>
              <a:buChar char="•"/>
            </a:pPr>
            <a:r>
              <a:rPr lang="en-US" sz="1800" dirty="0">
                <a:solidFill>
                  <a:schemeClr val="accent6"/>
                </a:solidFill>
                <a:latin typeface="+mn-lt"/>
              </a:rPr>
              <a:t>The nonprofit </a:t>
            </a:r>
            <a:r>
              <a:rPr lang="en-US" sz="1800" dirty="0">
                <a:solidFill>
                  <a:schemeClr val="accent6"/>
                </a:solidFill>
                <a:latin typeface="+mn-lt"/>
                <a:hlinkClick r:id="rId3"/>
              </a:rPr>
              <a:t>Global Reporting Initiative </a:t>
            </a:r>
            <a:r>
              <a:rPr lang="en-US" sz="1800" dirty="0">
                <a:solidFill>
                  <a:schemeClr val="accent6"/>
                </a:solidFill>
                <a:latin typeface="+mn-lt"/>
              </a:rPr>
              <a:t>(GRI) has pioneered a comprehensive sustainability reporting framework for airports.</a:t>
            </a:r>
            <a:r>
              <a:rPr lang="en-US" sz="1800" u="sng" dirty="0">
                <a:solidFill>
                  <a:schemeClr val="accent6"/>
                </a:solidFill>
                <a:latin typeface="+mn-lt"/>
              </a:rPr>
              <a:t> </a:t>
            </a:r>
          </a:p>
          <a:p>
            <a:pPr marL="342900" indent="-342900">
              <a:spcAft>
                <a:spcPts val="600"/>
              </a:spcAft>
              <a:buFont typeface="Arial" panose="020B0604020202020204" pitchFamily="34" charset="0"/>
              <a:buChar char="•"/>
            </a:pPr>
            <a:r>
              <a:rPr lang="en-US" sz="1800" dirty="0">
                <a:solidFill>
                  <a:schemeClr val="accent6"/>
                </a:solidFill>
                <a:latin typeface="+mn-lt"/>
              </a:rPr>
              <a:t>The United Nations’ Sustainable Development Goals also provide a useful blueprint for establishing universally accepted targets and measures</a:t>
            </a:r>
          </a:p>
          <a:p>
            <a:pPr marL="342900" indent="-342900">
              <a:spcAft>
                <a:spcPts val="600"/>
              </a:spcAft>
              <a:buFont typeface="Arial" panose="020B0604020202020204" pitchFamily="34" charset="0"/>
              <a:buChar char="•"/>
            </a:pPr>
            <a:r>
              <a:rPr lang="en-US" sz="1800" dirty="0">
                <a:solidFill>
                  <a:schemeClr val="accent6"/>
                </a:solidFill>
                <a:latin typeface="+mn-lt"/>
              </a:rPr>
              <a:t>In </a:t>
            </a:r>
            <a:r>
              <a:rPr lang="en-US" sz="1800" i="1" dirty="0">
                <a:solidFill>
                  <a:schemeClr val="accent6"/>
                </a:solidFill>
                <a:latin typeface="+mn-lt"/>
                <a:hlinkClick r:id="rId4"/>
              </a:rPr>
              <a:t>Environmental, Social, and Governance (ESG) Management Best Practice</a:t>
            </a:r>
            <a:r>
              <a:rPr lang="en-US" sz="1800" dirty="0">
                <a:solidFill>
                  <a:schemeClr val="accent6"/>
                </a:solidFill>
                <a:latin typeface="+mn-lt"/>
                <a:hlinkClick r:id="rId4"/>
              </a:rPr>
              <a:t>,</a:t>
            </a:r>
            <a:r>
              <a:rPr lang="en-US" sz="1800" i="1" dirty="0">
                <a:solidFill>
                  <a:schemeClr val="accent6"/>
                </a:solidFill>
                <a:latin typeface="+mn-lt"/>
                <a:hlinkClick r:id="rId4"/>
              </a:rPr>
              <a:t> </a:t>
            </a:r>
            <a:r>
              <a:rPr lang="en-US" sz="1800" dirty="0">
                <a:solidFill>
                  <a:schemeClr val="accent6"/>
                </a:solidFill>
                <a:latin typeface="+mn-lt"/>
              </a:rPr>
              <a:t>Airports Council International (ACI) provides guidance to airports seeking to start, improve, or expand their ESG reporting</a:t>
            </a:r>
            <a:endParaRPr lang="en-US" sz="1800" i="1" dirty="0">
              <a:solidFill>
                <a:schemeClr val="accent6"/>
              </a:solidFill>
            </a:endParaRPr>
          </a:p>
        </p:txBody>
      </p:sp>
      <p:sp>
        <p:nvSpPr>
          <p:cNvPr id="3" name="Speech Bubble: Rectangle 2">
            <a:extLst>
              <a:ext uri="{FF2B5EF4-FFF2-40B4-BE49-F238E27FC236}">
                <a16:creationId xmlns:a16="http://schemas.microsoft.com/office/drawing/2014/main" id="{B80E3520-A72D-DF49-2B10-8DE3D586408E}"/>
              </a:ext>
            </a:extLst>
          </p:cNvPr>
          <p:cNvSpPr/>
          <p:nvPr/>
        </p:nvSpPr>
        <p:spPr bwMode="auto">
          <a:xfrm>
            <a:off x="9366191" y="1373156"/>
            <a:ext cx="2825808" cy="2055844"/>
          </a:xfrm>
          <a:prstGeom prst="wedgeRectCallout">
            <a:avLst>
              <a:gd name="adj1" fmla="val -53792"/>
              <a:gd name="adj2" fmla="val -20985"/>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The establishment of baselines shows improvements and supports investments in sustainability projects.</a:t>
            </a:r>
            <a:endParaRPr lang="en-US" sz="2000" dirty="0">
              <a:latin typeface="Times"/>
            </a:endParaRPr>
          </a:p>
        </p:txBody>
      </p:sp>
    </p:spTree>
    <p:extLst>
      <p:ext uri="{BB962C8B-B14F-4D97-AF65-F5344CB8AC3E}">
        <p14:creationId xmlns:p14="http://schemas.microsoft.com/office/powerpoint/2010/main" val="115321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FAA Support for Sustainable Actions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7234990" cy="4572000"/>
          </a:xfrm>
        </p:spPr>
        <p:txBody>
          <a:bodyPr/>
          <a:lstStyle/>
          <a:p>
            <a:pPr>
              <a:spcAft>
                <a:spcPts val="600"/>
              </a:spcAft>
            </a:pPr>
            <a:r>
              <a:rPr lang="en-US" sz="2000" dirty="0">
                <a:solidFill>
                  <a:schemeClr val="accent6"/>
                </a:solidFill>
                <a:latin typeface="+mn-lt"/>
              </a:rPr>
              <a:t>The FAA offers programs to help airports with sustainable actions that:</a:t>
            </a:r>
          </a:p>
          <a:p>
            <a:pPr marL="342900" indent="-342900">
              <a:spcAft>
                <a:spcPts val="600"/>
              </a:spcAft>
              <a:buFont typeface="Arial" panose="020B0604020202020204" pitchFamily="34" charset="0"/>
              <a:buChar char="•"/>
            </a:pPr>
            <a:r>
              <a:rPr lang="en-US" sz="2000" dirty="0">
                <a:solidFill>
                  <a:schemeClr val="accent6"/>
                </a:solidFill>
                <a:latin typeface="+mn-lt"/>
              </a:rPr>
              <a:t>Reduce environmental impacts</a:t>
            </a:r>
          </a:p>
          <a:p>
            <a:pPr marL="342900" indent="-342900">
              <a:spcAft>
                <a:spcPts val="600"/>
              </a:spcAft>
              <a:buFont typeface="Arial" panose="020B0604020202020204" pitchFamily="34" charset="0"/>
              <a:buChar char="•"/>
            </a:pPr>
            <a:r>
              <a:rPr lang="en-US" sz="2000" dirty="0">
                <a:solidFill>
                  <a:schemeClr val="accent6"/>
                </a:solidFill>
                <a:latin typeface="+mn-lt"/>
              </a:rPr>
              <a:t>Maintain high, stable levels of economic growth</a:t>
            </a:r>
          </a:p>
          <a:p>
            <a:pPr marL="342900" indent="-342900">
              <a:spcAft>
                <a:spcPts val="600"/>
              </a:spcAft>
              <a:buFont typeface="Arial" panose="020B0604020202020204" pitchFamily="34" charset="0"/>
              <a:buChar char="•"/>
            </a:pPr>
            <a:r>
              <a:rPr lang="en-US" sz="2000" dirty="0">
                <a:solidFill>
                  <a:schemeClr val="accent6"/>
                </a:solidFill>
                <a:latin typeface="+mn-lt"/>
              </a:rPr>
              <a:t>Achieve “social progress” through a broad set of actions that ensure organizational goals are achieved in a way that is consistent with the needs and values of the local community</a:t>
            </a:r>
            <a:endParaRPr lang="en-US" sz="2000" dirty="0">
              <a:solidFill>
                <a:schemeClr val="accent6"/>
              </a:solidFill>
            </a:endParaRPr>
          </a:p>
        </p:txBody>
      </p:sp>
      <p:sp>
        <p:nvSpPr>
          <p:cNvPr id="2" name="TextBox 1">
            <a:extLst>
              <a:ext uri="{FF2B5EF4-FFF2-40B4-BE49-F238E27FC236}">
                <a16:creationId xmlns:a16="http://schemas.microsoft.com/office/drawing/2014/main" id="{EC9C993B-3A69-C2AB-1830-DFD39EB46DF3}"/>
              </a:ext>
            </a:extLst>
          </p:cNvPr>
          <p:cNvSpPr txBox="1"/>
          <p:nvPr/>
        </p:nvSpPr>
        <p:spPr>
          <a:xfrm>
            <a:off x="8975485" y="5555336"/>
            <a:ext cx="5213830" cy="553998"/>
          </a:xfrm>
          <a:prstGeom prst="rect">
            <a:avLst/>
          </a:prstGeom>
          <a:noFill/>
        </p:spPr>
        <p:txBody>
          <a:bodyPr wrap="square" rtlCol="0">
            <a:spAutoFit/>
          </a:bodyPr>
          <a:lstStyle/>
          <a:p>
            <a:r>
              <a:rPr lang="en-US" sz="1000" dirty="0">
                <a:solidFill>
                  <a:schemeClr val="accent6"/>
                </a:solidFill>
              </a:rPr>
              <a:t>Source: FAA. 2023. Airport Sustainability. https://www.faa.gov/airports/environmental/sustainability</a:t>
            </a:r>
          </a:p>
          <a:p>
            <a:endParaRPr lang="en-US" sz="1000" dirty="0">
              <a:solidFill>
                <a:schemeClr val="accent6"/>
              </a:solidFill>
            </a:endParaRPr>
          </a:p>
        </p:txBody>
      </p:sp>
      <p:sp>
        <p:nvSpPr>
          <p:cNvPr id="4" name="Speech Bubble: Rectangle 3">
            <a:extLst>
              <a:ext uri="{FF2B5EF4-FFF2-40B4-BE49-F238E27FC236}">
                <a16:creationId xmlns:a16="http://schemas.microsoft.com/office/drawing/2014/main" id="{19725F2A-BF69-9FF0-71DC-FD7E32E62EDD}"/>
              </a:ext>
            </a:extLst>
          </p:cNvPr>
          <p:cNvSpPr/>
          <p:nvPr/>
        </p:nvSpPr>
        <p:spPr bwMode="auto">
          <a:xfrm>
            <a:off x="7597212" y="1496694"/>
            <a:ext cx="4594790" cy="1195231"/>
          </a:xfrm>
          <a:prstGeom prst="wedgeRectCallout">
            <a:avLst>
              <a:gd name="adj1" fmla="val -53792"/>
              <a:gd name="adj2" fmla="val -20985"/>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eaLnBrk="0" hangingPunct="0">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Stay informed about which FAA programs your airport is eligible for.</a:t>
            </a:r>
          </a:p>
        </p:txBody>
      </p:sp>
    </p:spTree>
    <p:extLst>
      <p:ext uri="{BB962C8B-B14F-4D97-AF65-F5344CB8AC3E}">
        <p14:creationId xmlns:p14="http://schemas.microsoft.com/office/powerpoint/2010/main" val="17694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FAA’s Sustainability Programs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1180886" cy="4572000"/>
          </a:xfrm>
        </p:spPr>
        <p:txBody>
          <a:bodyPr/>
          <a:lstStyle/>
          <a:p>
            <a:pPr>
              <a:spcAft>
                <a:spcPts val="600"/>
              </a:spcAft>
            </a:pPr>
            <a:r>
              <a:rPr lang="en-US" sz="2000" dirty="0">
                <a:solidFill>
                  <a:schemeClr val="accent6"/>
                </a:solidFill>
                <a:latin typeface="+mn-lt"/>
              </a:rPr>
              <a:t>FAA’s airport sustainability programs include:</a:t>
            </a:r>
          </a:p>
          <a:p>
            <a:pPr marL="342900" indent="-342900">
              <a:spcAft>
                <a:spcPts val="600"/>
              </a:spcAft>
              <a:buFont typeface="Arial" panose="020B0604020202020204" pitchFamily="34" charset="0"/>
              <a:buChar char="•"/>
            </a:pPr>
            <a:r>
              <a:rPr lang="en-US" sz="2000" b="1" dirty="0">
                <a:solidFill>
                  <a:schemeClr val="accent6"/>
                </a:solidFill>
                <a:latin typeface="+mn-lt"/>
              </a:rPr>
              <a:t>Noise Compatibility</a:t>
            </a:r>
            <a:r>
              <a:rPr lang="en-US" sz="2000" dirty="0">
                <a:solidFill>
                  <a:schemeClr val="accent6"/>
                </a:solidFill>
                <a:latin typeface="+mn-lt"/>
              </a:rPr>
              <a:t> – promotes cohesiveness between airports and surrounding communities</a:t>
            </a:r>
          </a:p>
          <a:p>
            <a:pPr marL="342900" indent="-342900">
              <a:spcAft>
                <a:spcPts val="600"/>
              </a:spcAft>
              <a:buFont typeface="Arial" panose="020B0604020202020204" pitchFamily="34" charset="0"/>
              <a:buChar char="•"/>
            </a:pPr>
            <a:r>
              <a:rPr lang="en-US" sz="2000" b="1" dirty="0">
                <a:solidFill>
                  <a:schemeClr val="accent6"/>
                </a:solidFill>
                <a:latin typeface="+mn-lt"/>
              </a:rPr>
              <a:t>Voluntary Airport Low Emission Vehicle (VALE) </a:t>
            </a:r>
            <a:r>
              <a:rPr lang="en-US" sz="2000" dirty="0">
                <a:solidFill>
                  <a:schemeClr val="accent6"/>
                </a:solidFill>
                <a:latin typeface="+mn-lt"/>
              </a:rPr>
              <a:t>– through VALE, if an airport is in a non-attainment or maintenance area, airport sponsors can use Airport Improvement Program (AIP) funds and Passenger Facility Charges (PFCs) to finance low-emissions vehicles, refueling and recharging stations, gate electrification, and other airport air quality improvements.</a:t>
            </a:r>
          </a:p>
          <a:p>
            <a:pPr marL="342900" indent="-342900">
              <a:spcAft>
                <a:spcPts val="6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Zero Emissions Vehicle (ZEV)</a:t>
            </a:r>
            <a:r>
              <a:rPr lang="en-US" sz="2000" dirty="0">
                <a:solidFill>
                  <a:schemeClr val="accent6"/>
                </a:solidFill>
                <a:effectLst/>
                <a:latin typeface="+mn-lt"/>
                <a:ea typeface="Calibri" panose="020F0502020204030204" pitchFamily="34" charset="0"/>
                <a:cs typeface="Times New Roman" panose="02020603050405020304" pitchFamily="18" charset="0"/>
              </a:rPr>
              <a:t> – The FAA’s Airport Zero Emissions Vehicle and Infrastructure Pilot Program boosts air quality and the use of new zero-emissions technologies at airports across the country. The program lets airports use AIP funding to purchase zero-emissions vehicles.</a:t>
            </a:r>
          </a:p>
          <a:p>
            <a:pPr>
              <a:spcAft>
                <a:spcPts val="600"/>
              </a:spcAft>
            </a:pPr>
            <a:r>
              <a:rPr lang="en-US" sz="2000" dirty="0">
                <a:solidFill>
                  <a:schemeClr val="accent6"/>
                </a:solidFill>
                <a:latin typeface="+mn-lt"/>
                <a:ea typeface="Calibri" panose="020F0502020204030204" pitchFamily="34" charset="0"/>
                <a:cs typeface="Times New Roman" panose="02020603050405020304" pitchFamily="18" charset="0"/>
              </a:rPr>
              <a:t>For a complete list of FAA’s environmental funding programs, visit the </a:t>
            </a:r>
            <a:r>
              <a:rPr lang="en-US" sz="2000" dirty="0">
                <a:solidFill>
                  <a:schemeClr val="accent6"/>
                </a:solidFill>
                <a:latin typeface="+mn-lt"/>
                <a:ea typeface="Calibri" panose="020F0502020204030204" pitchFamily="34" charset="0"/>
                <a:cs typeface="Times New Roman" panose="02020603050405020304" pitchFamily="18" charset="0"/>
                <a:hlinkClick r:id="rId3"/>
              </a:rPr>
              <a:t>Table of Relevant FAA Funding Programs</a:t>
            </a:r>
            <a:r>
              <a:rPr lang="en-US" sz="2000" dirty="0">
                <a:solidFill>
                  <a:schemeClr val="accent6"/>
                </a:solidFill>
                <a:latin typeface="+mn-lt"/>
                <a:ea typeface="Calibri" panose="020F0502020204030204" pitchFamily="34" charset="0"/>
                <a:cs typeface="Times New Roman" panose="02020603050405020304" pitchFamily="18" charset="0"/>
              </a:rPr>
              <a:t>.</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indent="-342900">
              <a:spcAft>
                <a:spcPts val="600"/>
              </a:spcAft>
              <a:buFont typeface="Arial" panose="020B0604020202020204" pitchFamily="34" charset="0"/>
              <a:buChar char="•"/>
            </a:pPr>
            <a:endParaRPr lang="en-US" sz="1800" dirty="0">
              <a:solidFill>
                <a:schemeClr val="accent6"/>
              </a:solidFill>
              <a:latin typeface="+mn-lt"/>
            </a:endParaRPr>
          </a:p>
          <a:p>
            <a:endParaRPr lang="en-US" sz="2400" dirty="0">
              <a:solidFill>
                <a:schemeClr val="accent6"/>
              </a:solidFill>
            </a:endParaRPr>
          </a:p>
        </p:txBody>
      </p:sp>
      <p:sp>
        <p:nvSpPr>
          <p:cNvPr id="2" name="TextBox 1">
            <a:extLst>
              <a:ext uri="{FF2B5EF4-FFF2-40B4-BE49-F238E27FC236}">
                <a16:creationId xmlns:a16="http://schemas.microsoft.com/office/drawing/2014/main" id="{EDB8EFAD-B7FC-2971-5520-DC5207309D2E}"/>
              </a:ext>
            </a:extLst>
          </p:cNvPr>
          <p:cNvSpPr txBox="1"/>
          <p:nvPr/>
        </p:nvSpPr>
        <p:spPr>
          <a:xfrm>
            <a:off x="9064088" y="5667875"/>
            <a:ext cx="5213830" cy="553998"/>
          </a:xfrm>
          <a:prstGeom prst="rect">
            <a:avLst/>
          </a:prstGeom>
          <a:noFill/>
        </p:spPr>
        <p:txBody>
          <a:bodyPr wrap="square" rtlCol="0">
            <a:spAutoFit/>
          </a:bodyPr>
          <a:lstStyle/>
          <a:p>
            <a:r>
              <a:rPr lang="en-US" sz="1000" dirty="0">
                <a:solidFill>
                  <a:schemeClr val="accent6"/>
                </a:solidFill>
              </a:rPr>
              <a:t>Source: FAA. 2023. Airport Sustainability. https://www.faa.gov/airports/environmental/sustainability</a:t>
            </a:r>
          </a:p>
          <a:p>
            <a:endParaRPr lang="en-US" sz="1000" dirty="0">
              <a:solidFill>
                <a:schemeClr val="accent6"/>
              </a:solidFill>
            </a:endParaRPr>
          </a:p>
        </p:txBody>
      </p:sp>
    </p:spTree>
    <p:extLst>
      <p:ext uri="{BB962C8B-B14F-4D97-AF65-F5344CB8AC3E}">
        <p14:creationId xmlns:p14="http://schemas.microsoft.com/office/powerpoint/2010/main" val="58349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Sustainability Planning</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1180886" cy="4572000"/>
          </a:xfrm>
        </p:spPr>
        <p:txBody>
          <a:bodyPr/>
          <a:lstStyle/>
          <a:p>
            <a:pPr>
              <a:spcAft>
                <a:spcPts val="600"/>
              </a:spcAft>
            </a:pPr>
            <a:r>
              <a:rPr lang="en-US" sz="2000" dirty="0">
                <a:solidFill>
                  <a:schemeClr val="accent6"/>
                </a:solidFill>
                <a:latin typeface="+mn-lt"/>
              </a:rPr>
              <a:t>Airport sustainability plans take the FAA programs a step further by fully integrating sustainability into airport planning and operations.</a:t>
            </a:r>
          </a:p>
          <a:p>
            <a:pPr>
              <a:spcAft>
                <a:spcPts val="600"/>
              </a:spcAft>
            </a:pPr>
            <a:r>
              <a:rPr lang="en-US" sz="2000" dirty="0">
                <a:solidFill>
                  <a:schemeClr val="accent6"/>
                </a:solidFill>
                <a:latin typeface="+mn-lt"/>
              </a:rPr>
              <a:t>The FAA provides eligible airports across the U.S. with Airport Improvement Program (AIP) grant funds to develop comprehensive sustainability planning documents:</a:t>
            </a:r>
          </a:p>
          <a:p>
            <a:pPr marL="342900" indent="-342900">
              <a:spcAft>
                <a:spcPts val="600"/>
              </a:spcAft>
              <a:buFont typeface="Arial" panose="020B0604020202020204" pitchFamily="34" charset="0"/>
              <a:buChar char="•"/>
            </a:pPr>
            <a:r>
              <a:rPr lang="en-US" sz="2000" dirty="0">
                <a:solidFill>
                  <a:schemeClr val="accent6"/>
                </a:solidFill>
                <a:latin typeface="+mn-lt"/>
              </a:rPr>
              <a:t>A Sustainability Master Plan fully integrates sustainability into an airport’s long-range planning</a:t>
            </a:r>
          </a:p>
          <a:p>
            <a:pPr marL="342900" indent="-342900">
              <a:spcAft>
                <a:spcPts val="600"/>
              </a:spcAft>
              <a:buFont typeface="Arial" panose="020B0604020202020204" pitchFamily="34" charset="0"/>
              <a:buChar char="•"/>
            </a:pPr>
            <a:r>
              <a:rPr lang="en-US" sz="2000" dirty="0">
                <a:solidFill>
                  <a:schemeClr val="accent6"/>
                </a:solidFill>
                <a:latin typeface="+mn-lt"/>
              </a:rPr>
              <a:t>An Airport Sustainability Management Plan is a stand-alone planning document focused on an airport’s sustainability objectives, policies and initiatives based on a baseline environmental resource assessment </a:t>
            </a:r>
          </a:p>
          <a:p>
            <a:pPr marL="342900" indent="-342900">
              <a:spcAft>
                <a:spcPts val="600"/>
              </a:spcAft>
              <a:buFont typeface="Arial" panose="020B0604020202020204" pitchFamily="34" charset="0"/>
              <a:buChar char="•"/>
            </a:pPr>
            <a:r>
              <a:rPr lang="en-US" sz="2000" dirty="0">
                <a:solidFill>
                  <a:schemeClr val="accent6"/>
                </a:solidFill>
                <a:latin typeface="+mn-lt"/>
              </a:rPr>
              <a:t>Grants for airport sustainability planning have been provided to numerous airports by the FAA</a:t>
            </a:r>
          </a:p>
          <a:p>
            <a:pPr>
              <a:spcAft>
                <a:spcPts val="600"/>
              </a:spcAft>
            </a:pPr>
            <a:r>
              <a:rPr lang="en-US" sz="2000" dirty="0">
                <a:solidFill>
                  <a:schemeClr val="accent6"/>
                </a:solidFill>
                <a:latin typeface="+mn-lt"/>
              </a:rPr>
              <a:t>The FAA published the U.S. Aviation Climate Action Plan, which defines a path toward achieving net-zero emissions by 2050 based on U.S. aviation industry individual and sector-wide commitments (see FAA’s </a:t>
            </a:r>
            <a:r>
              <a:rPr lang="en-US" sz="2000" dirty="0">
                <a:solidFill>
                  <a:schemeClr val="accent6"/>
                </a:solidFill>
                <a:latin typeface="+mn-lt"/>
                <a:hlinkClick r:id="rId3"/>
              </a:rPr>
              <a:t>Aviation Climate Action Plan</a:t>
            </a:r>
            <a:r>
              <a:rPr lang="en-US" sz="2000" dirty="0">
                <a:solidFill>
                  <a:schemeClr val="accent6"/>
                </a:solidFill>
                <a:latin typeface="+mn-lt"/>
              </a:rPr>
              <a:t>).</a:t>
            </a:r>
          </a:p>
          <a:p>
            <a:pPr>
              <a:spcAft>
                <a:spcPts val="600"/>
              </a:spcAft>
            </a:pPr>
            <a:endParaRPr lang="en-US" sz="1800" dirty="0">
              <a:solidFill>
                <a:schemeClr val="accent6"/>
              </a:solidFill>
              <a:latin typeface="+mn-lt"/>
            </a:endParaRPr>
          </a:p>
          <a:p>
            <a:endParaRPr lang="en-US" sz="2400" dirty="0">
              <a:solidFill>
                <a:schemeClr val="accent6"/>
              </a:solidFill>
            </a:endParaRPr>
          </a:p>
        </p:txBody>
      </p:sp>
      <p:sp>
        <p:nvSpPr>
          <p:cNvPr id="2" name="TextBox 1">
            <a:extLst>
              <a:ext uri="{FF2B5EF4-FFF2-40B4-BE49-F238E27FC236}">
                <a16:creationId xmlns:a16="http://schemas.microsoft.com/office/drawing/2014/main" id="{EDB8EFAD-B7FC-2971-5520-DC5207309D2E}"/>
              </a:ext>
            </a:extLst>
          </p:cNvPr>
          <p:cNvSpPr txBox="1"/>
          <p:nvPr/>
        </p:nvSpPr>
        <p:spPr>
          <a:xfrm>
            <a:off x="9064088" y="5647555"/>
            <a:ext cx="5213830" cy="553998"/>
          </a:xfrm>
          <a:prstGeom prst="rect">
            <a:avLst/>
          </a:prstGeom>
          <a:noFill/>
        </p:spPr>
        <p:txBody>
          <a:bodyPr wrap="square" rtlCol="0">
            <a:spAutoFit/>
          </a:bodyPr>
          <a:lstStyle/>
          <a:p>
            <a:r>
              <a:rPr lang="en-US" sz="1000" dirty="0">
                <a:solidFill>
                  <a:schemeClr val="accent6"/>
                </a:solidFill>
              </a:rPr>
              <a:t>Source: FAA. 2023. Airport Sustainability. https://www.faa.gov/airports/environmental/sustainability</a:t>
            </a:r>
          </a:p>
          <a:p>
            <a:endParaRPr lang="en-US" sz="1000" dirty="0">
              <a:solidFill>
                <a:schemeClr val="accent6"/>
              </a:solidFill>
            </a:endParaRPr>
          </a:p>
        </p:txBody>
      </p:sp>
    </p:spTree>
    <p:extLst>
      <p:ext uri="{BB962C8B-B14F-4D97-AF65-F5344CB8AC3E}">
        <p14:creationId xmlns:p14="http://schemas.microsoft.com/office/powerpoint/2010/main" val="269671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Aviation Sustainability Resources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a:spcAft>
                <a:spcPts val="600"/>
              </a:spcAft>
            </a:pPr>
            <a:r>
              <a:rPr lang="en-US" sz="2000" dirty="0">
                <a:solidFill>
                  <a:schemeClr val="accent6"/>
                </a:solidFill>
                <a:latin typeface="+mn-lt"/>
              </a:rPr>
              <a:t>Key aviation-related sustainability resources include the following:</a:t>
            </a:r>
          </a:p>
          <a:p>
            <a:pPr marL="342900" indent="-342900">
              <a:spcAft>
                <a:spcPts val="600"/>
              </a:spcAft>
              <a:buFont typeface="Arial" panose="020B0604020202020204" pitchFamily="34" charset="0"/>
              <a:buChar char="•"/>
            </a:pPr>
            <a:r>
              <a:rPr lang="en-US" sz="2000" dirty="0">
                <a:solidFill>
                  <a:schemeClr val="accent6"/>
                </a:solidFill>
                <a:latin typeface="+mn-lt"/>
              </a:rPr>
              <a:t>Sustainable Aviation Guidance Alliance (SAGA)</a:t>
            </a:r>
          </a:p>
          <a:p>
            <a:pPr marL="342900" indent="-342900">
              <a:spcAft>
                <a:spcPts val="600"/>
              </a:spcAft>
              <a:buFont typeface="Arial" panose="020B0604020202020204" pitchFamily="34" charset="0"/>
              <a:buChar char="•"/>
            </a:pPr>
            <a:r>
              <a:rPr lang="en-US" sz="2000" dirty="0">
                <a:solidFill>
                  <a:schemeClr val="accent6"/>
                </a:solidFill>
                <a:latin typeface="+mn-lt"/>
              </a:rPr>
              <a:t>Airports Council International–North America (ACI-NA)</a:t>
            </a:r>
          </a:p>
          <a:p>
            <a:pPr marL="342900" indent="-342900">
              <a:spcAft>
                <a:spcPts val="600"/>
              </a:spcAft>
              <a:buFont typeface="Arial" panose="020B0604020202020204" pitchFamily="34" charset="0"/>
              <a:buChar char="•"/>
            </a:pPr>
            <a:r>
              <a:rPr lang="en-US" sz="2000" i="1" dirty="0">
                <a:solidFill>
                  <a:schemeClr val="accent6"/>
                </a:solidFill>
                <a:latin typeface="+mn-lt"/>
              </a:rPr>
              <a:t>Sustainable Airport Manual </a:t>
            </a:r>
            <a:r>
              <a:rPr lang="en-US" sz="2000" dirty="0">
                <a:solidFill>
                  <a:schemeClr val="accent6"/>
                </a:solidFill>
                <a:latin typeface="+mn-lt"/>
              </a:rPr>
              <a:t>(SAM) by Chicago Department of Aviation (CDA)</a:t>
            </a:r>
          </a:p>
          <a:p>
            <a:pPr marL="342900" indent="-342900">
              <a:spcAft>
                <a:spcPts val="600"/>
              </a:spcAft>
              <a:buFont typeface="Arial" panose="020B0604020202020204" pitchFamily="34" charset="0"/>
              <a:buChar char="•"/>
            </a:pPr>
            <a:r>
              <a:rPr lang="en-US" sz="2000" dirty="0">
                <a:solidFill>
                  <a:schemeClr val="accent6"/>
                </a:solidFill>
                <a:latin typeface="+mn-lt"/>
              </a:rPr>
              <a:t>ACRP</a:t>
            </a:r>
          </a:p>
          <a:p>
            <a:endParaRPr lang="en-US" sz="2000" dirty="0">
              <a:solidFill>
                <a:schemeClr val="accent6"/>
              </a:solidFill>
            </a:endParaRPr>
          </a:p>
        </p:txBody>
      </p:sp>
    </p:spTree>
    <p:extLst>
      <p:ext uri="{BB962C8B-B14F-4D97-AF65-F5344CB8AC3E}">
        <p14:creationId xmlns:p14="http://schemas.microsoft.com/office/powerpoint/2010/main" val="334852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Sustainable Aviation Guidance Alliance </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4176"/>
            <a:ext cx="6797444" cy="4572000"/>
          </a:xfrm>
        </p:spPr>
        <p:txBody>
          <a:bodyPr/>
          <a:lstStyle/>
          <a:p>
            <a:pPr>
              <a:spcAft>
                <a:spcPts val="600"/>
              </a:spcAft>
            </a:pPr>
            <a:r>
              <a:rPr lang="en-US" sz="2000" dirty="0">
                <a:solidFill>
                  <a:schemeClr val="accent6"/>
                </a:solidFill>
                <a:latin typeface="+mn-lt"/>
              </a:rPr>
              <a:t>SAGA offers a database of best practices, including:</a:t>
            </a:r>
          </a:p>
          <a:p>
            <a:pPr marL="342900" indent="-342900">
              <a:spcAft>
                <a:spcPts val="600"/>
              </a:spcAft>
              <a:buFont typeface="Arial" panose="020B0604020202020204" pitchFamily="34" charset="0"/>
              <a:buChar char="•"/>
            </a:pPr>
            <a:r>
              <a:rPr lang="en-US" sz="2000" dirty="0">
                <a:solidFill>
                  <a:schemeClr val="accent6"/>
                </a:solidFill>
                <a:latin typeface="+mn-lt"/>
              </a:rPr>
              <a:t>Interactive website for exploring and sharing sustainability information</a:t>
            </a:r>
          </a:p>
          <a:p>
            <a:pPr marL="342900" indent="-342900">
              <a:spcAft>
                <a:spcPts val="600"/>
              </a:spcAft>
              <a:buFont typeface="Arial" panose="020B0604020202020204" pitchFamily="34" charset="0"/>
              <a:buChar char="•"/>
            </a:pPr>
            <a:r>
              <a:rPr lang="en-US" sz="2000" dirty="0">
                <a:solidFill>
                  <a:schemeClr val="accent6"/>
                </a:solidFill>
                <a:latin typeface="+mn-lt"/>
              </a:rPr>
              <a:t>Created for airports but useful for all industries to learn about sustainability, share ideas and experiences, search for practices based on custom information, and efficiently plan, implement and monitor sustainability activities</a:t>
            </a:r>
          </a:p>
          <a:p>
            <a:pPr marL="342900" indent="-342900">
              <a:spcAft>
                <a:spcPts val="600"/>
              </a:spcAft>
              <a:buFont typeface="Arial" panose="020B0604020202020204" pitchFamily="34" charset="0"/>
              <a:buChar char="•"/>
            </a:pPr>
            <a:r>
              <a:rPr lang="en-US" sz="2000" dirty="0">
                <a:solidFill>
                  <a:schemeClr val="accent6"/>
                </a:solidFill>
                <a:latin typeface="+mn-lt"/>
              </a:rPr>
              <a:t>Extensive database of sustainable practices</a:t>
            </a:r>
          </a:p>
          <a:p>
            <a:pPr marL="342900" indent="-342900">
              <a:spcAft>
                <a:spcPts val="600"/>
              </a:spcAft>
              <a:buFont typeface="Arial" panose="020B0604020202020204" pitchFamily="34" charset="0"/>
              <a:buChar char="•"/>
            </a:pPr>
            <a:r>
              <a:rPr lang="en-US" sz="2000" dirty="0">
                <a:solidFill>
                  <a:schemeClr val="accent6"/>
                </a:solidFill>
                <a:latin typeface="+mn-lt"/>
              </a:rPr>
              <a:t>The database can be found on SAGA’s website at </a:t>
            </a:r>
            <a:r>
              <a:rPr lang="en-US" sz="2000" dirty="0">
                <a:solidFill>
                  <a:schemeClr val="accent6"/>
                </a:solidFill>
                <a:latin typeface="+mn-lt"/>
                <a:hlinkClick r:id="rId3"/>
              </a:rPr>
              <a:t>www.airportsustainability.org/sustainable-practices</a:t>
            </a:r>
            <a:endParaRPr lang="en-US" sz="2000" dirty="0">
              <a:solidFill>
                <a:schemeClr val="accent6"/>
              </a:solidFill>
              <a:latin typeface="+mn-lt"/>
            </a:endParaRPr>
          </a:p>
        </p:txBody>
      </p:sp>
      <p:pic>
        <p:nvPicPr>
          <p:cNvPr id="3" name="Picture 2" descr="A person touching a screen with icons&#10;&#10;Description automatically generated">
            <a:extLst>
              <a:ext uri="{FF2B5EF4-FFF2-40B4-BE49-F238E27FC236}">
                <a16:creationId xmlns:a16="http://schemas.microsoft.com/office/drawing/2014/main" id="{E0B0F3AB-ABC0-B14A-56F9-049E23C3E5BE}"/>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07044" y="1474176"/>
            <a:ext cx="4784955" cy="3392114"/>
          </a:xfrm>
          <a:prstGeom prst="rect">
            <a:avLst/>
          </a:prstGeom>
        </p:spPr>
      </p:pic>
      <p:sp>
        <p:nvSpPr>
          <p:cNvPr id="2" name="TextBox 1">
            <a:extLst>
              <a:ext uri="{FF2B5EF4-FFF2-40B4-BE49-F238E27FC236}">
                <a16:creationId xmlns:a16="http://schemas.microsoft.com/office/drawing/2014/main" id="{6891B017-C942-2657-AAFC-D2FB78192F15}"/>
              </a:ext>
            </a:extLst>
          </p:cNvPr>
          <p:cNvSpPr txBox="1"/>
          <p:nvPr/>
        </p:nvSpPr>
        <p:spPr>
          <a:xfrm>
            <a:off x="609600" y="5617075"/>
            <a:ext cx="4536830" cy="553998"/>
          </a:xfrm>
          <a:prstGeom prst="rect">
            <a:avLst/>
          </a:prstGeom>
          <a:noFill/>
        </p:spPr>
        <p:txBody>
          <a:bodyPr wrap="square" rtlCol="0">
            <a:spAutoFit/>
          </a:bodyPr>
          <a:lstStyle/>
          <a:p>
            <a:r>
              <a:rPr lang="en-US" sz="1000" dirty="0">
                <a:solidFill>
                  <a:schemeClr val="accent6"/>
                </a:solidFill>
              </a:rPr>
              <a:t>Text Source: SAGA. n.d.-b. Sustainable Principles and Practices: Learn. http://www.airportsustainability.org/learn</a:t>
            </a:r>
          </a:p>
          <a:p>
            <a:endParaRPr lang="en-US" sz="1000" dirty="0">
              <a:solidFill>
                <a:schemeClr val="accent6"/>
              </a:solidFill>
            </a:endParaRPr>
          </a:p>
        </p:txBody>
      </p:sp>
    </p:spTree>
    <p:extLst>
      <p:ext uri="{BB962C8B-B14F-4D97-AF65-F5344CB8AC3E}">
        <p14:creationId xmlns:p14="http://schemas.microsoft.com/office/powerpoint/2010/main" val="374421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Airports Council International–North America</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marL="342900" indent="-342900">
              <a:buFont typeface="Arial" panose="020B0604020202020204" pitchFamily="34" charset="0"/>
              <a:buChar char="•"/>
            </a:pPr>
            <a:r>
              <a:rPr lang="en-US" sz="2000" dirty="0">
                <a:solidFill>
                  <a:schemeClr val="accent6"/>
                </a:solidFill>
                <a:latin typeface="+mn-lt"/>
              </a:rPr>
              <a:t>Airports Council International–North America (ACI-NA) is an airport-oriented organization that advocates for policies and provides services that strengthen airports’ abilities to service passengers, customers and communities</a:t>
            </a:r>
          </a:p>
          <a:p>
            <a:pPr marL="342900" indent="-342900">
              <a:buFont typeface="Arial" panose="020B0604020202020204" pitchFamily="34" charset="0"/>
              <a:buChar char="•"/>
            </a:pPr>
            <a:endParaRPr lang="en-US" sz="2000" dirty="0">
              <a:solidFill>
                <a:schemeClr val="accent6"/>
              </a:solidFill>
              <a:latin typeface="+mn-lt"/>
            </a:endParaRPr>
          </a:p>
          <a:p>
            <a:pPr marL="342900" indent="-342900">
              <a:buFont typeface="Arial" panose="020B0604020202020204" pitchFamily="34" charset="0"/>
              <a:buChar char="•"/>
            </a:pPr>
            <a:r>
              <a:rPr lang="en-US" sz="2000" dirty="0">
                <a:solidFill>
                  <a:schemeClr val="accent6"/>
                </a:solidFill>
                <a:latin typeface="+mn-lt"/>
              </a:rPr>
              <a:t>Through its Sustainability Policy and Environmental Goals, ACI-NA is committed to assisting airports’ integration of sustainability</a:t>
            </a:r>
          </a:p>
          <a:p>
            <a:pPr marL="342900" indent="-342900">
              <a:buFont typeface="Arial" panose="020B0604020202020204" pitchFamily="34" charset="0"/>
              <a:buChar char="•"/>
            </a:pPr>
            <a:endParaRPr lang="en-US" sz="2000" dirty="0">
              <a:solidFill>
                <a:schemeClr val="accent6"/>
              </a:solidFill>
              <a:latin typeface="+mn-lt"/>
            </a:endParaRPr>
          </a:p>
          <a:p>
            <a:pPr marL="342900" indent="-342900">
              <a:buFont typeface="Arial" panose="020B0604020202020204" pitchFamily="34" charset="0"/>
              <a:buChar char="•"/>
            </a:pPr>
            <a:r>
              <a:rPr lang="en-US" sz="2000" dirty="0">
                <a:solidFill>
                  <a:schemeClr val="accent6"/>
                </a:solidFill>
                <a:latin typeface="+mn-lt"/>
              </a:rPr>
              <a:t>More information on ACI-NA can be found online at </a:t>
            </a:r>
            <a:r>
              <a:rPr lang="en-US" sz="2000" dirty="0">
                <a:solidFill>
                  <a:schemeClr val="accent6"/>
                </a:solidFill>
                <a:latin typeface="+mn-lt"/>
                <a:hlinkClick r:id="rId3"/>
              </a:rPr>
              <a:t>http://airportscouncil.org</a:t>
            </a:r>
            <a:r>
              <a:rPr lang="en-US" sz="2000" dirty="0">
                <a:solidFill>
                  <a:schemeClr val="accent6"/>
                </a:solidFill>
                <a:latin typeface="+mn-lt"/>
              </a:rPr>
              <a:t>.</a:t>
            </a:r>
          </a:p>
          <a:p>
            <a:pPr marL="342900" indent="-342900">
              <a:buFont typeface="Arial" panose="020B0604020202020204" pitchFamily="34" charset="0"/>
              <a:buChar char="•"/>
            </a:pPr>
            <a:endParaRPr lang="en-US" sz="2000" dirty="0">
              <a:solidFill>
                <a:schemeClr val="accent6"/>
              </a:solidFill>
              <a:latin typeface="+mn-lt"/>
            </a:endParaRPr>
          </a:p>
          <a:p>
            <a:endParaRPr lang="en-US" sz="2000" dirty="0">
              <a:solidFill>
                <a:schemeClr val="accent6"/>
              </a:solidFill>
            </a:endParaRPr>
          </a:p>
        </p:txBody>
      </p:sp>
      <p:sp>
        <p:nvSpPr>
          <p:cNvPr id="2" name="TextBox 1">
            <a:extLst>
              <a:ext uri="{FF2B5EF4-FFF2-40B4-BE49-F238E27FC236}">
                <a16:creationId xmlns:a16="http://schemas.microsoft.com/office/drawing/2014/main" id="{12B70BDD-5350-7E78-B626-487A069FDCE6}"/>
              </a:ext>
            </a:extLst>
          </p:cNvPr>
          <p:cNvSpPr txBox="1"/>
          <p:nvPr/>
        </p:nvSpPr>
        <p:spPr>
          <a:xfrm>
            <a:off x="8384734" y="5617075"/>
            <a:ext cx="4765423" cy="400110"/>
          </a:xfrm>
          <a:prstGeom prst="rect">
            <a:avLst/>
          </a:prstGeom>
          <a:noFill/>
        </p:spPr>
        <p:txBody>
          <a:bodyPr wrap="square" rtlCol="0">
            <a:spAutoFit/>
          </a:bodyPr>
          <a:lstStyle/>
          <a:p>
            <a:r>
              <a:rPr lang="en-US" sz="1000" dirty="0">
                <a:solidFill>
                  <a:schemeClr val="accent6"/>
                </a:solidFill>
              </a:rPr>
              <a:t>Source: ACI-NA. n.d. About ACI-NA. https://airportscouncil.org/about/</a:t>
            </a:r>
          </a:p>
          <a:p>
            <a:endParaRPr lang="en-US" sz="1000" dirty="0">
              <a:solidFill>
                <a:schemeClr val="accent6"/>
              </a:solidFill>
            </a:endParaRPr>
          </a:p>
        </p:txBody>
      </p:sp>
    </p:spTree>
    <p:extLst>
      <p:ext uri="{BB962C8B-B14F-4D97-AF65-F5344CB8AC3E}">
        <p14:creationId xmlns:p14="http://schemas.microsoft.com/office/powerpoint/2010/main" val="249622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Course Objectives and Overview</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This course will provide basic information regarding sustainability and how it can be applied at airports. It will present general concepts; examples and benefits; and resources available to aid airports in developing and maintaining sustainability programs.</a:t>
            </a:r>
            <a:endParaRPr lang="en-US" sz="2000" dirty="0">
              <a:solidFill>
                <a:schemeClr val="accent6"/>
              </a:solidFill>
              <a:latin typeface="+mj-lt"/>
            </a:endParaRPr>
          </a:p>
          <a:p>
            <a:endParaRPr lang="en-US" sz="2000" dirty="0">
              <a:solidFill>
                <a:schemeClr val="accent6"/>
              </a:solidFill>
              <a:latin typeface="+mj-lt"/>
            </a:endParaRPr>
          </a:p>
          <a:p>
            <a:r>
              <a:rPr lang="en-US" sz="2000" dirty="0">
                <a:solidFill>
                  <a:schemeClr val="accent6"/>
                </a:solidFill>
                <a:latin typeface="+mj-lt"/>
              </a:rPr>
              <a:t>In this course you will:</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Gain a basic understanding of sustainability in the context of airports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Become familiar with available airport sustainability resources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Gain awareness of steps that can be undertaken to develop and maintain sustainability programs </a:t>
            </a:r>
          </a:p>
          <a:p>
            <a:pPr marL="342900" marR="0" lvl="0" indent="-34290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Links to federal references may be modified over time. Please search FAA and other federal websites to find the most current reference material.</a:t>
            </a:r>
            <a:endParaRPr lang="en-US" sz="2000" dirty="0">
              <a:solidFill>
                <a:schemeClr val="accent6"/>
              </a:solidFill>
              <a:latin typeface="+mn-lt"/>
            </a:endParaRPr>
          </a:p>
          <a:p>
            <a:pPr>
              <a:lnSpc>
                <a:spcPct val="107000"/>
              </a:lnSpc>
              <a:spcBef>
                <a:spcPts val="0"/>
              </a:spcBef>
              <a:spcAft>
                <a:spcPts val="80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20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Chicago Sustainable Airport Manual</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r>
              <a:rPr lang="en-US" sz="2000" dirty="0">
                <a:solidFill>
                  <a:schemeClr val="accent6"/>
                </a:solidFill>
                <a:latin typeface="+mn-lt"/>
              </a:rPr>
              <a:t>The Chicago Department of Aviation (CDA) created the Sustainable Airport Manual (SAM) as part of the city’s efforts to implement environmentally sustainable initiatives across all airport activities.</a:t>
            </a:r>
          </a:p>
          <a:p>
            <a:pPr marL="342900" indent="-342900">
              <a:buFont typeface="Arial" panose="020B0604020202020204" pitchFamily="34" charset="0"/>
              <a:buChar char="•"/>
            </a:pPr>
            <a:r>
              <a:rPr lang="en-US" sz="2000" dirty="0">
                <a:solidFill>
                  <a:schemeClr val="accent6"/>
                </a:solidFill>
                <a:latin typeface="+mn-lt"/>
              </a:rPr>
              <a:t>The SAM is a comprehensive guidance manual created to incorporate and track sustainability in administrative procedures, planning, design and construction, operations and maintenance, and concessions and tenants with minimal impact to project schedules or budgets</a:t>
            </a:r>
          </a:p>
          <a:p>
            <a:pPr marL="342900" indent="-342900">
              <a:buFont typeface="Arial" panose="020B0604020202020204" pitchFamily="34" charset="0"/>
              <a:buChar char="•"/>
            </a:pPr>
            <a:r>
              <a:rPr lang="en-US" sz="2000" dirty="0">
                <a:solidFill>
                  <a:schemeClr val="accent6"/>
                </a:solidFill>
                <a:latin typeface="+mn-lt"/>
              </a:rPr>
              <a:t>The SAM not only guides the implementation of sustainability initiatives at Chicago airports but also has been used for guidance by airports around the world</a:t>
            </a:r>
          </a:p>
          <a:p>
            <a:pPr marL="342900" indent="-342900">
              <a:buFont typeface="Arial" panose="020B0604020202020204" pitchFamily="34" charset="0"/>
              <a:buChar char="•"/>
            </a:pPr>
            <a:r>
              <a:rPr lang="en-US" sz="2000" dirty="0">
                <a:solidFill>
                  <a:schemeClr val="accent6"/>
                </a:solidFill>
                <a:latin typeface="+mn-lt"/>
              </a:rPr>
              <a:t>The </a:t>
            </a:r>
            <a:r>
              <a:rPr lang="en-US" sz="2000" dirty="0">
                <a:solidFill>
                  <a:schemeClr val="accent6"/>
                </a:solidFill>
                <a:latin typeface="+mn-lt"/>
                <a:hlinkClick r:id="rId3"/>
              </a:rPr>
              <a:t>Sustainable Airport Manual </a:t>
            </a:r>
            <a:r>
              <a:rPr lang="en-US" sz="2000" dirty="0">
                <a:solidFill>
                  <a:schemeClr val="accent6"/>
                </a:solidFill>
                <a:latin typeface="+mn-lt"/>
              </a:rPr>
              <a:t>can be found on the CDA’s website at www.chicago.gov</a:t>
            </a:r>
          </a:p>
          <a:p>
            <a:pPr marL="342900" indent="-342900">
              <a:buFont typeface="Arial" panose="020B0604020202020204" pitchFamily="34" charset="0"/>
              <a:buChar char="•"/>
            </a:pPr>
            <a:endParaRPr lang="en-US" sz="2000" dirty="0">
              <a:solidFill>
                <a:schemeClr val="accent6"/>
              </a:solidFill>
              <a:latin typeface="+mn-lt"/>
            </a:endParaRPr>
          </a:p>
          <a:p>
            <a:endParaRPr lang="en-US" sz="2000" dirty="0">
              <a:solidFill>
                <a:schemeClr val="accent6"/>
              </a:solidFill>
            </a:endParaRPr>
          </a:p>
        </p:txBody>
      </p:sp>
      <p:sp>
        <p:nvSpPr>
          <p:cNvPr id="2" name="TextBox 1">
            <a:extLst>
              <a:ext uri="{FF2B5EF4-FFF2-40B4-BE49-F238E27FC236}">
                <a16:creationId xmlns:a16="http://schemas.microsoft.com/office/drawing/2014/main" id="{216D6345-CD78-939E-C373-FE0B8D923B54}"/>
              </a:ext>
            </a:extLst>
          </p:cNvPr>
          <p:cNvSpPr txBox="1"/>
          <p:nvPr/>
        </p:nvSpPr>
        <p:spPr>
          <a:xfrm>
            <a:off x="3789485" y="5799955"/>
            <a:ext cx="8273553" cy="400110"/>
          </a:xfrm>
          <a:prstGeom prst="rect">
            <a:avLst/>
          </a:prstGeom>
          <a:noFill/>
        </p:spPr>
        <p:txBody>
          <a:bodyPr wrap="square" rtlCol="0">
            <a:spAutoFit/>
          </a:bodyPr>
          <a:lstStyle/>
          <a:p>
            <a:r>
              <a:rPr lang="en-US" sz="1000" dirty="0">
                <a:solidFill>
                  <a:schemeClr val="accent6"/>
                </a:solidFill>
              </a:rPr>
              <a:t>Source: Chicago Department of Aviation. 2020. </a:t>
            </a:r>
            <a:r>
              <a:rPr lang="en-US" sz="1000" i="1" dirty="0">
                <a:solidFill>
                  <a:schemeClr val="accent6"/>
                </a:solidFill>
              </a:rPr>
              <a:t>Sustainable Airport Manual. </a:t>
            </a:r>
            <a:r>
              <a:rPr lang="en-US" sz="1000" dirty="0">
                <a:solidFill>
                  <a:schemeClr val="accent6"/>
                </a:solidFill>
              </a:rPr>
              <a:t>https://www.flychicago.com/community/environment/sam/Pages/default.aspx </a:t>
            </a:r>
          </a:p>
          <a:p>
            <a:endParaRPr lang="en-US" sz="1000" dirty="0">
              <a:solidFill>
                <a:schemeClr val="accent6"/>
              </a:solidFill>
            </a:endParaRPr>
          </a:p>
        </p:txBody>
      </p:sp>
    </p:spTree>
    <p:extLst>
      <p:ext uri="{BB962C8B-B14F-4D97-AF65-F5344CB8AC3E}">
        <p14:creationId xmlns:p14="http://schemas.microsoft.com/office/powerpoint/2010/main" val="340006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ACRP Resources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333504"/>
            <a:ext cx="11582401" cy="4572000"/>
          </a:xfrm>
        </p:spPr>
        <p:txBody>
          <a:bodyPr/>
          <a:lstStyle/>
          <a:p>
            <a:pPr marL="0" marR="0">
              <a:lnSpc>
                <a:spcPct val="107000"/>
              </a:lnSpc>
              <a:spcBef>
                <a:spcPts val="0"/>
              </a:spcBef>
              <a:spcAft>
                <a:spcPts val="800"/>
              </a:spcAft>
            </a:pPr>
            <a:r>
              <a:rPr lang="en-US" sz="1600" dirty="0">
                <a:solidFill>
                  <a:schemeClr val="accent6"/>
                </a:solidFill>
                <a:latin typeface="+mn-lt"/>
                <a:ea typeface="Calibri" panose="020F0502020204030204" pitchFamily="34" charset="0"/>
                <a:cs typeface="Times New Roman" panose="02020603050405020304" pitchFamily="18" charset="0"/>
              </a:rPr>
              <a:t>ACRP r</a:t>
            </a:r>
            <a:r>
              <a:rPr lang="en-US" sz="1600" dirty="0">
                <a:solidFill>
                  <a:schemeClr val="accent6"/>
                </a:solidFill>
                <a:effectLst/>
                <a:latin typeface="+mn-lt"/>
                <a:ea typeface="Calibri" panose="020F0502020204030204" pitchFamily="34" charset="0"/>
                <a:cs typeface="Times New Roman" panose="02020603050405020304" pitchFamily="18" charset="0"/>
              </a:rPr>
              <a:t>esearch reports and syntheses related to </a:t>
            </a:r>
            <a:r>
              <a:rPr lang="en-US" sz="1600" dirty="0">
                <a:solidFill>
                  <a:schemeClr val="accent6"/>
                </a:solidFill>
                <a:latin typeface="+mn-lt"/>
                <a:ea typeface="Calibri" panose="020F0502020204030204" pitchFamily="34" charset="0"/>
                <a:cs typeface="Times New Roman" panose="02020603050405020304" pitchFamily="18" charset="0"/>
              </a:rPr>
              <a:t>airport </a:t>
            </a:r>
            <a:r>
              <a:rPr lang="en-US" sz="1600" dirty="0">
                <a:solidFill>
                  <a:schemeClr val="accent6"/>
                </a:solidFill>
                <a:effectLst/>
                <a:latin typeface="+mn-lt"/>
                <a:ea typeface="Calibri" panose="020F0502020204030204" pitchFamily="34" charset="0"/>
                <a:cs typeface="Times New Roman" panose="02020603050405020304" pitchFamily="18" charset="0"/>
              </a:rPr>
              <a:t>sustainability include:</a:t>
            </a: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Report 42: Sustainable Airport Construction Practices </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effectLst/>
                <a:latin typeface="+mn-lt"/>
                <a:ea typeface="Calibri" panose="020F0502020204030204" pitchFamily="34" charset="0"/>
                <a:cs typeface="Times New Roman" panose="02020603050405020304" pitchFamily="18" charset="0"/>
                <a:hlinkClick r:id="rId4"/>
              </a:rPr>
              <a:t>ACRP Report 43: Guidebook of Practices for Improving Environmental Performance at Small Airports</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5"/>
              </a:rPr>
              <a:t>Report 80: Guidebook for Incorporating Sustainability into Traditional Airport Projects</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6"/>
              </a:rPr>
              <a:t>Report 110: Evaluating Impacts of Sustainability Practices on Airport Operations and Maintenance</a:t>
            </a:r>
            <a:r>
              <a:rPr lang="en-US" sz="1600" i="1" dirty="0">
                <a:solidFill>
                  <a:schemeClr val="accent6"/>
                </a:solidFill>
                <a:effectLst/>
                <a:latin typeface="+mn-lt"/>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7"/>
              </a:rPr>
              <a:t>Report 119: Prototype Airport Sustainability Rating System—Characteristics, Viability, and Implementation Options</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8"/>
              </a:rPr>
              <a:t>Report 148: LED Airfield Lighting System Operation and Maintenance</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9"/>
              </a:rPr>
              <a:t>Report 154: Water Efficiency Management Strategies for Airports</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Research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10"/>
              </a:rPr>
              <a:t>Report 174: Green Stormwater Infrastructure, Volume 1: Primer</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11"/>
              </a:rPr>
              <a:t>Research Report 174: Green Stormwater Infrastructure, Volume 2: Guidebook</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12"/>
              </a:rPr>
              <a:t>Synthesis 21: Airport Energy Efficiency and Cost Reduction</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13"/>
              </a:rPr>
              <a:t>Synthesis 42: Integrating Environmental Sustainability into Airport Contracts</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14"/>
              </a:rPr>
              <a:t>Synthesis 66: Lessons Learned from Airport Sustainability Plans</a:t>
            </a:r>
            <a:r>
              <a:rPr lang="en-US" sz="1600" i="1" dirty="0">
                <a:solidFill>
                  <a:schemeClr val="accent6"/>
                </a:solidFill>
                <a:effectLst/>
                <a:latin typeface="+mn-lt"/>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15"/>
              </a:rPr>
              <a:t>Synthesis 69: Airport Sustainability Practices—Drivers and Outcomes for Small Commercial and General Aviation Airports</a:t>
            </a:r>
            <a:r>
              <a:rPr lang="en-US" sz="1600" i="1" dirty="0">
                <a:solidFill>
                  <a:schemeClr val="accent6"/>
                </a:solidFill>
                <a:effectLst/>
                <a:latin typeface="+mn-lt"/>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16"/>
              </a:rPr>
              <a:t>Synthesis 77: Airport Sustainability Practices</a:t>
            </a:r>
            <a:r>
              <a:rPr lang="en-US" sz="1600" i="1" dirty="0">
                <a:solidFill>
                  <a:schemeClr val="accent6"/>
                </a:solidFill>
                <a:effectLst/>
                <a:latin typeface="+mn-lt"/>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800"/>
              </a:spcAft>
              <a:buFont typeface="Arial" panose="020B0604020202020204" pitchFamily="34" charset="0"/>
              <a:buChar char="•"/>
            </a:pPr>
            <a:r>
              <a:rPr lang="en-US" sz="1600" i="1" dirty="0">
                <a:solidFill>
                  <a:schemeClr val="accent6"/>
                </a:solidFill>
                <a:latin typeface="+mn-lt"/>
                <a:ea typeface="Calibri" panose="020F0502020204030204" pitchFamily="34" charset="0"/>
                <a:cs typeface="Times New Roman" panose="02020603050405020304" pitchFamily="18" charset="0"/>
                <a:hlinkClick r:id="rId3"/>
              </a:rPr>
              <a:t>ACRP </a:t>
            </a:r>
            <a:r>
              <a:rPr lang="en-US" sz="1600" i="1" dirty="0">
                <a:solidFill>
                  <a:schemeClr val="accent6"/>
                </a:solidFill>
                <a:effectLst/>
                <a:latin typeface="+mn-lt"/>
                <a:ea typeface="Calibri" panose="020F0502020204030204" pitchFamily="34" charset="0"/>
                <a:cs typeface="Times New Roman" panose="02020603050405020304" pitchFamily="18" charset="0"/>
                <a:hlinkClick r:id="rId17"/>
              </a:rPr>
              <a:t>Synthesis 93: Sustainability’s Role in Enhancing Airport Capacity</a:t>
            </a:r>
            <a:endParaRPr lang="en-US" sz="1600" i="1" dirty="0">
              <a:solidFill>
                <a:schemeClr val="accent6"/>
              </a:solidFill>
              <a:effectLst/>
              <a:latin typeface="+mn-lt"/>
              <a:ea typeface="Calibri" panose="020F0502020204030204" pitchFamily="34" charset="0"/>
              <a:cs typeface="Times New Roman" panose="02020603050405020304" pitchFamily="18" charset="0"/>
            </a:endParaRPr>
          </a:p>
          <a:p>
            <a:endParaRPr lang="en-US" sz="2400" dirty="0">
              <a:solidFill>
                <a:schemeClr val="accent6"/>
              </a:solidFill>
            </a:endParaRPr>
          </a:p>
        </p:txBody>
      </p:sp>
    </p:spTree>
    <p:extLst>
      <p:ext uri="{BB962C8B-B14F-4D97-AF65-F5344CB8AC3E}">
        <p14:creationId xmlns:p14="http://schemas.microsoft.com/office/powerpoint/2010/main" val="1663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43926"/>
          </a:xfrm>
        </p:spPr>
        <p:txBody>
          <a:bodyPr>
            <a:normAutofit fontScale="85000" lnSpcReduction="20000"/>
          </a:bodyPr>
          <a:lstStyle/>
          <a:p>
            <a:pPr marR="0">
              <a:lnSpc>
                <a:spcPct val="107000"/>
              </a:lnSpc>
              <a:spcBef>
                <a:spcPts val="0"/>
              </a:spcBef>
              <a:spcAft>
                <a:spcPts val="800"/>
              </a:spcAft>
            </a:pPr>
            <a:r>
              <a:rPr lang="en-US" sz="2200" b="1" dirty="0">
                <a:solidFill>
                  <a:schemeClr val="accent6"/>
                </a:solidFill>
                <a:effectLst/>
                <a:latin typeface="+mj-lt"/>
                <a:ea typeface="Calibri" panose="020F0502020204030204" pitchFamily="34" charset="0"/>
                <a:cs typeface="Times New Roman" panose="02020603050405020304" pitchFamily="18" charset="0"/>
              </a:rPr>
              <a:t>What does sustainability mean to your airport?</a:t>
            </a:r>
          </a:p>
          <a:p>
            <a:pPr marL="1085850" lvl="1" indent="-342900">
              <a:lnSpc>
                <a:spcPct val="107000"/>
              </a:lnSpc>
              <a:spcBef>
                <a:spcPts val="0"/>
              </a:spcBef>
              <a:spcAft>
                <a:spcPts val="800"/>
              </a:spcAft>
              <a:buFont typeface="Courier New" panose="02070309020205020404" pitchFamily="49" charset="0"/>
              <a:buChar char="o"/>
            </a:pPr>
            <a:r>
              <a:rPr lang="en-US" sz="2200" dirty="0">
                <a:latin typeface="+mj-lt"/>
                <a:ea typeface="Calibri" panose="020F0502020204030204" pitchFamily="34" charset="0"/>
                <a:cs typeface="Times New Roman" panose="02020603050405020304" pitchFamily="18" charset="0"/>
              </a:rPr>
              <a:t>Provide your airport’s sustainability mission statement, or consider creating one if you do not yet have one</a:t>
            </a:r>
            <a:endParaRPr lang="en-US" sz="2200" dirty="0">
              <a:effectLst/>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200" b="1" dirty="0">
                <a:solidFill>
                  <a:schemeClr val="accent6"/>
                </a:solidFill>
                <a:effectLst/>
                <a:latin typeface="+mj-lt"/>
                <a:ea typeface="Calibri" panose="020F0502020204030204" pitchFamily="34" charset="0"/>
                <a:cs typeface="Times New Roman" panose="02020603050405020304" pitchFamily="18" charset="0"/>
              </a:rPr>
              <a:t>Are local initiatives in place? If so, does your airport participate in the initiatives? </a:t>
            </a: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Provide information on state and local initiatives and provide contact information  </a:t>
            </a:r>
          </a:p>
          <a:p>
            <a:pPr marR="0">
              <a:lnSpc>
                <a:spcPct val="107000"/>
              </a:lnSpc>
              <a:spcBef>
                <a:spcPts val="0"/>
              </a:spcBef>
              <a:spcAft>
                <a:spcPts val="800"/>
              </a:spcAft>
            </a:pPr>
            <a:r>
              <a:rPr lang="en-US" sz="2200" b="1" dirty="0">
                <a:solidFill>
                  <a:schemeClr val="accent6"/>
                </a:solidFill>
                <a:latin typeface="+mj-lt"/>
                <a:ea typeface="Calibri" panose="020F0502020204030204" pitchFamily="34" charset="0"/>
                <a:cs typeface="Times New Roman" panose="02020603050405020304" pitchFamily="18" charset="0"/>
              </a:rPr>
              <a:t>Do your airport planning documents consider sustainability</a:t>
            </a:r>
            <a:r>
              <a:rPr lang="en-US" sz="2200" b="1" dirty="0">
                <a:solidFill>
                  <a:schemeClr val="accent6"/>
                </a:solidFill>
                <a:effectLst/>
                <a:latin typeface="+mj-lt"/>
                <a:ea typeface="Calibri" panose="020F0502020204030204" pitchFamily="34" charset="0"/>
                <a:cs typeface="Times New Roman" panose="02020603050405020304" pitchFamily="18" charset="0"/>
              </a:rPr>
              <a:t>?</a:t>
            </a:r>
          </a:p>
          <a:p>
            <a:pPr marL="1085850" lvl="1" indent="-342900">
              <a:lnSpc>
                <a:spcPct val="107000"/>
              </a:lnSpc>
              <a:spcBef>
                <a:spcPts val="0"/>
              </a:spcBef>
              <a:spcAft>
                <a:spcPts val="800"/>
              </a:spcAft>
              <a:buFont typeface="Courier New" panose="02070309020205020404" pitchFamily="49" charset="0"/>
              <a:buChar char="o"/>
            </a:pPr>
            <a:r>
              <a:rPr lang="en-US" sz="2200" dirty="0">
                <a:latin typeface="+mj-lt"/>
                <a:ea typeface="Calibri" panose="020F0502020204030204" pitchFamily="34" charset="0"/>
                <a:cs typeface="Times New Roman" panose="02020603050405020304" pitchFamily="18" charset="0"/>
              </a:rPr>
              <a:t>Provide links and references to </a:t>
            </a:r>
            <a:r>
              <a:rPr lang="en-US" sz="2200" dirty="0">
                <a:effectLst/>
                <a:latin typeface="+mj-lt"/>
                <a:ea typeface="Calibri" panose="020F0502020204030204" pitchFamily="34" charset="0"/>
                <a:cs typeface="Times New Roman" panose="02020603050405020304" pitchFamily="18" charset="0"/>
              </a:rPr>
              <a:t>planning documents and capital improvement plans that reference sustainability; if they do not yet include sustainability, consider adding it</a:t>
            </a:r>
            <a:endParaRPr lang="en-US" sz="2200" dirty="0">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200" b="1" dirty="0">
                <a:solidFill>
                  <a:schemeClr val="accent6"/>
                </a:solidFill>
                <a:latin typeface="+mj-lt"/>
                <a:ea typeface="Calibri" panose="020F0502020204030204" pitchFamily="34" charset="0"/>
                <a:cs typeface="Times New Roman" panose="02020603050405020304" pitchFamily="18" charset="0"/>
              </a:rPr>
              <a:t>What does the future of sustainability look like to your airport?</a:t>
            </a:r>
            <a:endParaRPr lang="en-US" sz="2200" b="1" dirty="0">
              <a:solidFill>
                <a:schemeClr val="accent6"/>
              </a:solidFill>
              <a:effectLst/>
              <a:latin typeface="+mj-lt"/>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Provide a few statements regarding the sustainability goals/commitments at your airport, and explain how employees can help contribute</a:t>
            </a:r>
          </a:p>
          <a:p>
            <a:pPr marR="0">
              <a:lnSpc>
                <a:spcPct val="107000"/>
              </a:lnSpc>
              <a:spcBef>
                <a:spcPts val="0"/>
              </a:spcBef>
              <a:spcAft>
                <a:spcPts val="800"/>
              </a:spcAft>
            </a:pPr>
            <a:r>
              <a:rPr lang="en-US" sz="2200" b="1" dirty="0">
                <a:solidFill>
                  <a:schemeClr val="accent6"/>
                </a:solidFill>
                <a:latin typeface="+mj-lt"/>
                <a:ea typeface="Calibri" panose="020F0502020204030204" pitchFamily="34" charset="0"/>
                <a:cs typeface="Times New Roman" panose="02020603050405020304" pitchFamily="18" charset="0"/>
              </a:rPr>
              <a:t>Is your airport eligible for FAA sustainability funding?</a:t>
            </a:r>
            <a:endParaRPr lang="en-US" sz="2200" b="1" dirty="0">
              <a:solidFill>
                <a:schemeClr val="accent6"/>
              </a:solidFill>
              <a:effectLst/>
              <a:latin typeface="+mj-lt"/>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Contact your local ADO to determine eligibility and provide guidance to employees</a:t>
            </a:r>
          </a:p>
          <a:p>
            <a:pPr marL="1085850" lvl="1" indent="-342900">
              <a:lnSpc>
                <a:spcPct val="107000"/>
              </a:lnSpc>
              <a:spcBef>
                <a:spcPts val="0"/>
              </a:spcBef>
              <a:spcAft>
                <a:spcPts val="800"/>
              </a:spcAft>
              <a:buFont typeface="Courier New" panose="02070309020205020404" pitchFamily="49" charset="0"/>
              <a:buChar char="o"/>
            </a:pPr>
            <a:endParaRPr lang="en-US"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5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Course Wrap-Up</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3040"/>
            <a:ext cx="10972800" cy="4404360"/>
          </a:xfrm>
        </p:spPr>
        <p:txBody>
          <a:bodyPr>
            <a:normAutofit/>
          </a:bodyPr>
          <a:lstStyle/>
          <a:p>
            <a:pPr marL="0" marR="0">
              <a:lnSpc>
                <a:spcPct val="107000"/>
              </a:lnSpc>
              <a:spcBef>
                <a:spcPts val="0"/>
              </a:spcBef>
              <a:spcAft>
                <a:spcPts val="800"/>
              </a:spcAft>
            </a:pPr>
            <a:r>
              <a:rPr lang="en-US" sz="2000" b="1" dirty="0">
                <a:solidFill>
                  <a:schemeClr val="accent6"/>
                </a:solidFill>
                <a:effectLst/>
                <a:latin typeface="+mn-lt"/>
                <a:ea typeface="Calibri" panose="020F0502020204030204" pitchFamily="34" charset="0"/>
                <a:cs typeface="Times New Roman" panose="02020603050405020304" pitchFamily="18" charset="0"/>
              </a:rPr>
              <a:t>Some key takeaways include: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Sustainability promotes a holistic and balanced approach to managing business organizations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EONS framework provides a useful means of viewing and guiding sustainability efforts at airports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Sustainable practices can produce desirable outcomes across the spectrum of airport activities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Robust resources exist to help airports adopt, implement, and maintain sustainable programs and practices</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2A55-5743-187C-9E0D-9246D17B6738}"/>
              </a:ext>
            </a:extLst>
          </p:cNvPr>
          <p:cNvSpPr>
            <a:spLocks noGrp="1"/>
          </p:cNvSpPr>
          <p:nvPr>
            <p:ph type="title"/>
          </p:nvPr>
        </p:nvSpPr>
        <p:spPr/>
        <p:txBody>
          <a:bodyPr/>
          <a:lstStyle/>
          <a:p>
            <a:r>
              <a:rPr lang="en-US" dirty="0">
                <a:solidFill>
                  <a:schemeClr val="tx1"/>
                </a:solidFill>
              </a:rPr>
              <a:t>References</a:t>
            </a:r>
          </a:p>
        </p:txBody>
      </p:sp>
      <p:sp>
        <p:nvSpPr>
          <p:cNvPr id="3" name="Text Placeholder 2">
            <a:extLst>
              <a:ext uri="{FF2B5EF4-FFF2-40B4-BE49-F238E27FC236}">
                <a16:creationId xmlns:a16="http://schemas.microsoft.com/office/drawing/2014/main" id="{085DCD38-B3BB-EDC3-3AA8-F5A9007FE42E}"/>
              </a:ext>
            </a:extLst>
          </p:cNvPr>
          <p:cNvSpPr>
            <a:spLocks noGrp="1"/>
          </p:cNvSpPr>
          <p:nvPr>
            <p:ph type="body" sz="quarter" idx="10"/>
          </p:nvPr>
        </p:nvSpPr>
        <p:spPr/>
        <p:txBody>
          <a:bodyPr/>
          <a:lstStyle/>
          <a:p>
            <a:pPr marL="457200" indent="-457200"/>
            <a:r>
              <a:rPr lang="en-US" sz="1600" dirty="0">
                <a:solidFill>
                  <a:schemeClr val="accent6"/>
                </a:solidFill>
                <a:latin typeface="+mn-lt"/>
                <a:cs typeface="Times New Roman" panose="02020603050405020304" pitchFamily="18" charset="0"/>
              </a:rPr>
              <a:t>ACI-NA. n.d. About ACI-NA. </a:t>
            </a:r>
            <a:r>
              <a:rPr lang="en-US" sz="1600" dirty="0">
                <a:solidFill>
                  <a:schemeClr val="accent6"/>
                </a:solidFill>
                <a:latin typeface="+mn-lt"/>
                <a:cs typeface="Times New Roman" panose="02020603050405020304" pitchFamily="18" charset="0"/>
                <a:hlinkClick r:id="rId2"/>
              </a:rPr>
              <a:t>https://airportscouncil.org/about/</a:t>
            </a:r>
            <a:endParaRPr lang="en-US" sz="1600" dirty="0">
              <a:solidFill>
                <a:schemeClr val="accent6"/>
              </a:solidFill>
              <a:latin typeface="+mn-lt"/>
              <a:cs typeface="Times New Roman" panose="02020603050405020304" pitchFamily="18" charset="0"/>
            </a:endParaRPr>
          </a:p>
          <a:p>
            <a:pPr marL="457200" indent="-457200"/>
            <a:r>
              <a:rPr lang="en-US" sz="1600" dirty="0">
                <a:solidFill>
                  <a:schemeClr val="accent6"/>
                </a:solidFill>
                <a:latin typeface="+mn-lt"/>
                <a:cs typeface="Times New Roman" panose="02020603050405020304" pitchFamily="18" charset="0"/>
              </a:rPr>
              <a:t>Chicago Department of Aviation. 2020. </a:t>
            </a:r>
            <a:r>
              <a:rPr lang="en-US" sz="1600" i="1" dirty="0">
                <a:solidFill>
                  <a:schemeClr val="accent6"/>
                </a:solidFill>
                <a:latin typeface="+mn-lt"/>
                <a:cs typeface="Times New Roman" panose="02020603050405020304" pitchFamily="18" charset="0"/>
              </a:rPr>
              <a:t>Sustainable Airport Manual. </a:t>
            </a:r>
            <a:r>
              <a:rPr lang="en-US" sz="1600" dirty="0">
                <a:solidFill>
                  <a:schemeClr val="accent6"/>
                </a:solidFill>
                <a:latin typeface="+mn-lt"/>
                <a:cs typeface="Times New Roman" panose="02020603050405020304" pitchFamily="18" charset="0"/>
              </a:rPr>
              <a:t>https://www.flychicago.com/community/environment/sam/Pages/default.aspx </a:t>
            </a:r>
          </a:p>
          <a:p>
            <a:pPr marL="457200" indent="-457200"/>
            <a:r>
              <a:rPr lang="en-US" sz="1600" dirty="0">
                <a:solidFill>
                  <a:schemeClr val="accent6"/>
                </a:solidFill>
                <a:latin typeface="+mn-lt"/>
                <a:cs typeface="Times New Roman" panose="02020603050405020304" pitchFamily="18" charset="0"/>
              </a:rPr>
              <a:t>FAA. 2023. Airport Sustainability. </a:t>
            </a:r>
            <a:r>
              <a:rPr lang="en-US" sz="1600" dirty="0">
                <a:solidFill>
                  <a:schemeClr val="accent6"/>
                </a:solidFill>
                <a:latin typeface="+mn-lt"/>
                <a:cs typeface="Times New Roman" panose="02020603050405020304" pitchFamily="18" charset="0"/>
                <a:hlinkClick r:id="rId3"/>
              </a:rPr>
              <a:t>https://www.faa.gov/airports/environmental/sustainability</a:t>
            </a:r>
            <a:endParaRPr lang="en-US" sz="1600" dirty="0">
              <a:solidFill>
                <a:schemeClr val="accent6"/>
              </a:solidFill>
              <a:latin typeface="+mn-lt"/>
              <a:cs typeface="Times New Roman" panose="02020603050405020304" pitchFamily="18" charset="0"/>
            </a:endParaRPr>
          </a:p>
          <a:p>
            <a:pPr marL="457200" indent="-457200"/>
            <a:r>
              <a:rPr lang="en-US" sz="1600" dirty="0">
                <a:solidFill>
                  <a:schemeClr val="accent6"/>
                </a:solidFill>
                <a:latin typeface="+mn-lt"/>
                <a:cs typeface="Times New Roman" panose="02020603050405020304" pitchFamily="18" charset="0"/>
              </a:rPr>
              <a:t>GRI. n.d. About GRI. https://www.globalreporting.org/about-gri/</a:t>
            </a:r>
          </a:p>
          <a:p>
            <a:pPr marL="457200" indent="-457200"/>
            <a:r>
              <a:rPr lang="en-US" sz="1600" dirty="0">
                <a:solidFill>
                  <a:schemeClr val="accent6"/>
                </a:solidFill>
                <a:latin typeface="+mn-lt"/>
                <a:cs typeface="Times New Roman" panose="02020603050405020304" pitchFamily="18" charset="0"/>
              </a:rPr>
              <a:t>Kaplan, S. et al. 2023. </a:t>
            </a:r>
            <a:r>
              <a:rPr lang="en-US" sz="1600" i="1" dirty="0">
                <a:solidFill>
                  <a:schemeClr val="accent6"/>
                </a:solidFill>
                <a:latin typeface="+mn-lt"/>
                <a:cs typeface="Times New Roman" panose="02020603050405020304" pitchFamily="18" charset="0"/>
              </a:rPr>
              <a:t>ACRP Web-Only Document 58: How New Corporate Environmental Standards Will Impact Airports. </a:t>
            </a:r>
            <a:r>
              <a:rPr lang="en-US" sz="1600" dirty="0">
                <a:solidFill>
                  <a:schemeClr val="accent6"/>
                </a:solidFill>
                <a:latin typeface="+mn-lt"/>
                <a:cs typeface="Times New Roman" panose="02020603050405020304" pitchFamily="18" charset="0"/>
              </a:rPr>
              <a:t>Transportation Research Board, Washington, DC. https://doi.org/10.17226/27398</a:t>
            </a:r>
            <a:endParaRPr lang="en-US" sz="1600" i="1" dirty="0">
              <a:solidFill>
                <a:schemeClr val="accent6"/>
              </a:solidFill>
              <a:latin typeface="+mn-lt"/>
              <a:cs typeface="Times New Roman" panose="02020603050405020304" pitchFamily="18" charset="0"/>
            </a:endParaRPr>
          </a:p>
          <a:p>
            <a:pPr marL="457200" indent="-457200"/>
            <a:r>
              <a:rPr lang="en-US" sz="1600" dirty="0">
                <a:solidFill>
                  <a:schemeClr val="accent6"/>
                </a:solidFill>
                <a:latin typeface="+mn-lt"/>
                <a:cs typeface="Times New Roman" panose="02020603050405020304" pitchFamily="18" charset="0"/>
              </a:rPr>
              <a:t>Martin-Nagle, R., and Klauber, A. 2015. </a:t>
            </a:r>
            <a:r>
              <a:rPr lang="en-US" sz="1600" i="1" dirty="0">
                <a:solidFill>
                  <a:schemeClr val="accent6"/>
                </a:solidFill>
                <a:latin typeface="+mn-lt"/>
                <a:cs typeface="Times New Roman" panose="02020603050405020304" pitchFamily="18" charset="0"/>
              </a:rPr>
              <a:t>ACRP Synthesis 66: Lessons Learned from Airport Sustainability Plans. </a:t>
            </a:r>
            <a:r>
              <a:rPr lang="en-US" sz="1600" dirty="0">
                <a:solidFill>
                  <a:schemeClr val="accent6"/>
                </a:solidFill>
                <a:latin typeface="+mn-lt"/>
                <a:cs typeface="Times New Roman" panose="02020603050405020304" pitchFamily="18" charset="0"/>
              </a:rPr>
              <a:t>Transportation Research Board, Washington, DC.</a:t>
            </a:r>
            <a:r>
              <a:rPr lang="en-US" sz="1600" i="1" dirty="0">
                <a:solidFill>
                  <a:schemeClr val="accent6"/>
                </a:solidFill>
                <a:latin typeface="+mn-lt"/>
                <a:cs typeface="Times New Roman" panose="02020603050405020304" pitchFamily="18" charset="0"/>
              </a:rPr>
              <a:t> </a:t>
            </a:r>
            <a:r>
              <a:rPr lang="en-US" sz="1600" dirty="0">
                <a:solidFill>
                  <a:schemeClr val="accent6"/>
                </a:solidFill>
                <a:latin typeface="+mn-lt"/>
                <a:cs typeface="Times New Roman" panose="02020603050405020304" pitchFamily="18" charset="0"/>
                <a:hlinkClick r:id="rId4"/>
              </a:rPr>
              <a:t>https://doi.org/10.17226/22111</a:t>
            </a:r>
            <a:endParaRPr lang="en-US" sz="1600" dirty="0">
              <a:solidFill>
                <a:schemeClr val="accent6"/>
              </a:solidFill>
              <a:latin typeface="+mn-lt"/>
              <a:cs typeface="Times New Roman" panose="02020603050405020304" pitchFamily="18" charset="0"/>
            </a:endParaRPr>
          </a:p>
          <a:p>
            <a:pPr marL="457200" indent="-457200"/>
            <a:r>
              <a:rPr lang="en-US" sz="1600" dirty="0">
                <a:solidFill>
                  <a:schemeClr val="accent6"/>
                </a:solidFill>
                <a:latin typeface="+mn-lt"/>
                <a:cs typeface="Times New Roman" panose="02020603050405020304" pitchFamily="18" charset="0"/>
              </a:rPr>
              <a:t>SAGA. n.d.-a About. http://www.airportsustainability.org/about</a:t>
            </a:r>
          </a:p>
          <a:p>
            <a:pPr marL="457200" indent="-457200"/>
            <a:r>
              <a:rPr lang="en-US" sz="1600" dirty="0">
                <a:solidFill>
                  <a:schemeClr val="accent6"/>
                </a:solidFill>
                <a:latin typeface="+mn-lt"/>
                <a:cs typeface="Times New Roman" panose="02020603050405020304" pitchFamily="18" charset="0"/>
              </a:rPr>
              <a:t>SAGA. n.d.-b Sustainable Principles and Practices: Learn. </a:t>
            </a:r>
            <a:r>
              <a:rPr lang="en-US" sz="1600" dirty="0">
                <a:solidFill>
                  <a:schemeClr val="accent6"/>
                </a:solidFill>
                <a:latin typeface="+mn-lt"/>
                <a:cs typeface="Times New Roman" panose="02020603050405020304" pitchFamily="18" charset="0"/>
                <a:hlinkClick r:id="rId5"/>
              </a:rPr>
              <a:t>http://www.airportsustainability.org/learn</a:t>
            </a:r>
            <a:endParaRPr lang="en-US" sz="1600" dirty="0">
              <a:solidFill>
                <a:schemeClr val="accent6"/>
              </a:solidFill>
              <a:latin typeface="+mn-lt"/>
              <a:cs typeface="Times New Roman" panose="02020603050405020304" pitchFamily="18" charset="0"/>
            </a:endParaRPr>
          </a:p>
          <a:p>
            <a:pPr marL="457200" indent="-457200"/>
            <a:r>
              <a:rPr lang="en-US" sz="1600" dirty="0">
                <a:solidFill>
                  <a:schemeClr val="accent6"/>
                </a:solidFill>
                <a:latin typeface="+mn-lt"/>
                <a:cs typeface="Times New Roman" panose="02020603050405020304" pitchFamily="18" charset="0"/>
              </a:rPr>
              <a:t>United Nations (U.N.) Brundtland Commission. 1987. </a:t>
            </a:r>
            <a:r>
              <a:rPr lang="en-US" sz="1600" i="1" dirty="0">
                <a:solidFill>
                  <a:schemeClr val="accent6"/>
                </a:solidFill>
                <a:latin typeface="+mn-lt"/>
                <a:cs typeface="Times New Roman" panose="02020603050405020304" pitchFamily="18" charset="0"/>
              </a:rPr>
              <a:t>Report of the World Commission on Environment and Development: Our Common Future</a:t>
            </a:r>
          </a:p>
        </p:txBody>
      </p:sp>
    </p:spTree>
    <p:extLst>
      <p:ext uri="{BB962C8B-B14F-4D97-AF65-F5344CB8AC3E}">
        <p14:creationId xmlns:p14="http://schemas.microsoft.com/office/powerpoint/2010/main" val="207150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D03-509E-BBFF-4863-66A5EF12B356}"/>
              </a:ext>
            </a:extLst>
          </p:cNvPr>
          <p:cNvSpPr>
            <a:spLocks noGrp="1"/>
          </p:cNvSpPr>
          <p:nvPr>
            <p:ph type="title"/>
          </p:nvPr>
        </p:nvSpPr>
        <p:spPr/>
        <p:txBody>
          <a:bodyPr/>
          <a:lstStyle/>
          <a:p>
            <a:r>
              <a:rPr lang="en-US" dirty="0">
                <a:solidFill>
                  <a:schemeClr val="tx2"/>
                </a:solidFill>
              </a:rPr>
              <a:t>ACRP Disclaimer and Publication Details</a:t>
            </a:r>
            <a:endParaRPr lang="en-US" dirty="0"/>
          </a:p>
        </p:txBody>
      </p:sp>
      <p:sp>
        <p:nvSpPr>
          <p:cNvPr id="3" name="Text Placeholder 2">
            <a:extLst>
              <a:ext uri="{FF2B5EF4-FFF2-40B4-BE49-F238E27FC236}">
                <a16:creationId xmlns:a16="http://schemas.microsoft.com/office/drawing/2014/main" id="{222EF3EB-43F8-D6E1-62F1-7A06E19F43AA}"/>
              </a:ext>
            </a:extLst>
          </p:cNvPr>
          <p:cNvSpPr>
            <a:spLocks noGrp="1"/>
          </p:cNvSpPr>
          <p:nvPr>
            <p:ph type="body"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This presentation was produced as part of ACRP Project 02-101, “Environmental Stewardship and Compliance Training for Airport Employees.” The full publication for this project can be accessed at crp.trb.org/acrpwebresource21. Program information for ACRP can be found at www.TRB.org/ACRP.</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The ACRP is sponsored by the Federal Aviation Administration. ACRP is administered by the Transportation Research Board, part of the National Academies of Sciences, Engineering, and Medicine.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Any opinions expressed or implied in resulting research products are those of the individuals and organizations who performed the research and are not necessarily those of TRB; the National Academies of Sciences, Engineering, and Medicine; or ACRP sponsors.</a:t>
            </a:r>
          </a:p>
          <a:p>
            <a:endParaRPr lang="en-US" dirty="0"/>
          </a:p>
        </p:txBody>
      </p:sp>
    </p:spTree>
    <p:extLst>
      <p:ext uri="{BB962C8B-B14F-4D97-AF65-F5344CB8AC3E}">
        <p14:creationId xmlns:p14="http://schemas.microsoft.com/office/powerpoint/2010/main" val="278481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a:bodyPr>
          <a:lstStyle/>
          <a:p>
            <a:pPr marL="457200" indent="-457200">
              <a:spcAft>
                <a:spcPts val="600"/>
              </a:spcAft>
              <a:buFont typeface="Arial" panose="020B0604020202020204" pitchFamily="34" charset="0"/>
              <a:buChar char="•"/>
            </a:pPr>
            <a:r>
              <a:rPr lang="en-US" sz="2000" b="1" dirty="0">
                <a:solidFill>
                  <a:schemeClr val="accent6"/>
                </a:solidFill>
                <a:latin typeface="+mj-lt"/>
              </a:rPr>
              <a:t>EONS</a:t>
            </a:r>
            <a:r>
              <a:rPr lang="en-US" sz="2000" dirty="0">
                <a:solidFill>
                  <a:schemeClr val="accent6"/>
                </a:solidFill>
                <a:latin typeface="+mj-lt"/>
              </a:rPr>
              <a:t> – economic vitality, operational efficiency, natural resources, social responsibility (</a:t>
            </a:r>
            <a:r>
              <a:rPr lang="en-US" sz="2000" dirty="0">
                <a:solidFill>
                  <a:schemeClr val="accent6"/>
                </a:solidFill>
                <a:latin typeface="+mn-lt"/>
                <a:cs typeface="Times New Roman" panose="02020603050405020304" pitchFamily="18" charset="0"/>
              </a:rPr>
              <a:t>SAGA n.d.-b) </a:t>
            </a:r>
            <a:endParaRPr lang="en-US" sz="2000" dirty="0">
              <a:solidFill>
                <a:schemeClr val="accent6"/>
              </a:solidFill>
              <a:latin typeface="+mj-lt"/>
            </a:endParaRPr>
          </a:p>
          <a:p>
            <a:pPr marL="457200" indent="-457200">
              <a:spcAft>
                <a:spcPts val="600"/>
              </a:spcAft>
              <a:buFont typeface="Arial" panose="020B0604020202020204" pitchFamily="34" charset="0"/>
              <a:buChar char="•"/>
            </a:pPr>
            <a:r>
              <a:rPr lang="en-US" sz="2000" b="1" dirty="0">
                <a:solidFill>
                  <a:schemeClr val="accent6"/>
                </a:solidFill>
                <a:latin typeface="+mj-lt"/>
              </a:rPr>
              <a:t>Environmental, Social, and Governance (ESG) </a:t>
            </a:r>
            <a:r>
              <a:rPr lang="en-US" sz="2000" dirty="0">
                <a:solidFill>
                  <a:schemeClr val="accent6"/>
                </a:solidFill>
                <a:latin typeface="+mj-lt"/>
              </a:rPr>
              <a:t>– a framework that assesses a company’s governance mechanisms and its ability to effectively manage its environmental and social impacts (</a:t>
            </a:r>
            <a:r>
              <a:rPr lang="en-US" sz="2000" dirty="0">
                <a:solidFill>
                  <a:schemeClr val="accent6"/>
                </a:solidFill>
                <a:latin typeface="+mn-lt"/>
                <a:cs typeface="Times New Roman" panose="02020603050405020304" pitchFamily="18" charset="0"/>
              </a:rPr>
              <a:t>Kaplan et al. 2023)</a:t>
            </a:r>
            <a:endParaRPr lang="en-US" sz="2000" dirty="0">
              <a:solidFill>
                <a:schemeClr val="accent6"/>
              </a:solidFill>
              <a:latin typeface="+mj-lt"/>
            </a:endParaRPr>
          </a:p>
          <a:p>
            <a:pPr marL="457200" indent="-457200">
              <a:spcAft>
                <a:spcPts val="600"/>
              </a:spcAft>
              <a:buFont typeface="Arial" panose="020B0604020202020204" pitchFamily="34" charset="0"/>
              <a:buChar char="•"/>
            </a:pPr>
            <a:r>
              <a:rPr lang="en-US" sz="2000" b="1" dirty="0">
                <a:solidFill>
                  <a:schemeClr val="accent6"/>
                </a:solidFill>
                <a:latin typeface="+mn-lt"/>
              </a:rPr>
              <a:t>Global Reporting Initiative </a:t>
            </a:r>
            <a:r>
              <a:rPr lang="en-US" sz="2000" dirty="0">
                <a:solidFill>
                  <a:schemeClr val="accent6"/>
                </a:solidFill>
                <a:latin typeface="+mn-lt"/>
              </a:rPr>
              <a:t>(</a:t>
            </a:r>
            <a:r>
              <a:rPr lang="en-US" sz="2000" b="1" dirty="0">
                <a:solidFill>
                  <a:schemeClr val="accent6"/>
                </a:solidFill>
                <a:latin typeface="+mj-lt"/>
              </a:rPr>
              <a:t>GRI) </a:t>
            </a:r>
            <a:r>
              <a:rPr lang="en-US" sz="2000" dirty="0">
                <a:solidFill>
                  <a:schemeClr val="accent6"/>
                </a:solidFill>
                <a:latin typeface="+mj-lt"/>
              </a:rPr>
              <a:t>– an independent, international organization that helps businesses and other organizations understand and communicate their impacts (GRI n.d.)</a:t>
            </a:r>
          </a:p>
          <a:p>
            <a:pPr marL="457200" indent="-457200">
              <a:spcAft>
                <a:spcPts val="600"/>
              </a:spcAft>
              <a:buFont typeface="Arial" panose="020B0604020202020204" pitchFamily="34" charset="0"/>
              <a:buChar char="•"/>
            </a:pPr>
            <a:r>
              <a:rPr lang="en-US" sz="2000" b="1" dirty="0">
                <a:solidFill>
                  <a:schemeClr val="accent6"/>
                </a:solidFill>
                <a:latin typeface="+mj-lt"/>
              </a:rPr>
              <a:t>Sustainable Aviation Guidance Alliance (SAGA) </a:t>
            </a:r>
            <a:r>
              <a:rPr lang="en-US" sz="2000" dirty="0">
                <a:solidFill>
                  <a:schemeClr val="accent6"/>
                </a:solidFill>
                <a:latin typeface="+mj-lt"/>
              </a:rPr>
              <a:t>– “a broad volunteer coalition of aviation interests that formed . . . to assist airport operators of all sizes in planning, implementing, and maintaining a sustainability program” (SAGA n.d.-a)</a:t>
            </a:r>
          </a:p>
          <a:p>
            <a:pPr marL="457200" indent="-457200">
              <a:spcAft>
                <a:spcPts val="600"/>
              </a:spcAft>
              <a:buFont typeface="Arial" panose="020B0604020202020204" pitchFamily="34" charset="0"/>
              <a:buChar char="•"/>
            </a:pPr>
            <a:r>
              <a:rPr lang="en-US" sz="2000" b="1" dirty="0">
                <a:solidFill>
                  <a:schemeClr val="accent6"/>
                </a:solidFill>
                <a:latin typeface="+mj-lt"/>
              </a:rPr>
              <a:t>Triple Bottom Line </a:t>
            </a:r>
            <a:r>
              <a:rPr lang="en-US" sz="2000" dirty="0">
                <a:solidFill>
                  <a:schemeClr val="accent6"/>
                </a:solidFill>
                <a:latin typeface="+mj-lt"/>
              </a:rPr>
              <a:t>– the foundational principles of sustainability: economic growth, social responsibility, and environmental stewardship (</a:t>
            </a:r>
            <a:r>
              <a:rPr lang="en-US" sz="2000" dirty="0">
                <a:solidFill>
                  <a:schemeClr val="accent6"/>
                </a:solidFill>
                <a:latin typeface="+mn-lt"/>
                <a:cs typeface="Times New Roman" panose="02020603050405020304" pitchFamily="18" charset="0"/>
              </a:rPr>
              <a:t>SAGA n.d.-b)</a:t>
            </a:r>
            <a:endParaRPr lang="en-US" sz="2000" dirty="0">
              <a:solidFill>
                <a:schemeClr val="accent6"/>
              </a:solidFill>
              <a:latin typeface="+mj-lt"/>
            </a:endParaRPr>
          </a:p>
          <a:p>
            <a:endParaRPr lang="en-US" sz="2400" dirty="0">
              <a:solidFill>
                <a:schemeClr val="accent6"/>
              </a:solidFill>
              <a:latin typeface="+mj-lt"/>
            </a:endParaRPr>
          </a:p>
        </p:txBody>
      </p:sp>
    </p:spTree>
    <p:extLst>
      <p:ext uri="{BB962C8B-B14F-4D97-AF65-F5344CB8AC3E}">
        <p14:creationId xmlns:p14="http://schemas.microsoft.com/office/powerpoint/2010/main" val="31599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What is Sustainability?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01496"/>
            <a:ext cx="11065164" cy="4533311"/>
          </a:xfrm>
        </p:spPr>
        <p:txBody>
          <a:bodyPr>
            <a:normAutofit/>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U.N.</a:t>
            </a:r>
            <a:r>
              <a:rPr lang="en-US" sz="2000" dirty="0">
                <a:solidFill>
                  <a:schemeClr val="accent6"/>
                </a:solidFill>
                <a:latin typeface="+mn-lt"/>
                <a:ea typeface="Calibri" panose="020F0502020204030204" pitchFamily="34" charset="0"/>
                <a:cs typeface="Times New Roman" panose="02020603050405020304" pitchFamily="18" charset="0"/>
              </a:rPr>
              <a:t> has defined s</a:t>
            </a:r>
            <a:r>
              <a:rPr lang="en-US" sz="2000" dirty="0">
                <a:solidFill>
                  <a:schemeClr val="accent6"/>
                </a:solidFill>
                <a:effectLst/>
                <a:latin typeface="+mn-lt"/>
                <a:ea typeface="Calibri" panose="020F0502020204030204" pitchFamily="34" charset="0"/>
                <a:cs typeface="Times New Roman" panose="02020603050405020304" pitchFamily="18" charset="0"/>
              </a:rPr>
              <a:t>ustainability </a:t>
            </a:r>
            <a:r>
              <a:rPr lang="en-US" sz="2000" dirty="0">
                <a:solidFill>
                  <a:schemeClr val="accent6"/>
                </a:solidFill>
                <a:latin typeface="+mn-lt"/>
                <a:ea typeface="Calibri" panose="020F0502020204030204" pitchFamily="34" charset="0"/>
                <a:cs typeface="Times New Roman" panose="02020603050405020304" pitchFamily="18" charset="0"/>
              </a:rPr>
              <a:t>as “</a:t>
            </a:r>
            <a:r>
              <a:rPr lang="en-US" sz="2000" dirty="0">
                <a:solidFill>
                  <a:schemeClr val="accent6"/>
                </a:solidFill>
                <a:effectLst/>
                <a:latin typeface="+mn-lt"/>
                <a:ea typeface="Calibri" panose="020F0502020204030204" pitchFamily="34" charset="0"/>
                <a:cs typeface="Times New Roman" panose="02020603050405020304" pitchFamily="18" charset="0"/>
              </a:rPr>
              <a:t>meeting the needs of the present without compromising the ability of future generations to meet their own needs.”</a:t>
            </a:r>
          </a:p>
          <a:p>
            <a:pPr>
              <a:spcAft>
                <a:spcPts val="600"/>
              </a:spcAft>
            </a:pPr>
            <a:r>
              <a:rPr lang="en-US" sz="2000" dirty="0">
                <a:solidFill>
                  <a:schemeClr val="accent6"/>
                </a:solidFill>
                <a:latin typeface="+mj-lt"/>
              </a:rPr>
              <a:t>From this foundational concept, sustainability is often defined in terms of the triple bottom line.</a:t>
            </a:r>
          </a:p>
          <a:p>
            <a:pPr marL="342900" indent="-342900">
              <a:spcAft>
                <a:spcPts val="600"/>
              </a:spcAft>
              <a:buFont typeface="Arial" panose="020B0604020202020204" pitchFamily="34" charset="0"/>
              <a:buChar char="•"/>
            </a:pPr>
            <a:r>
              <a:rPr lang="en-US" sz="2000" dirty="0">
                <a:solidFill>
                  <a:schemeClr val="accent6"/>
                </a:solidFill>
                <a:latin typeface="+mj-lt"/>
              </a:rPr>
              <a:t>Triple bottom line is a business concept that defines performance in three key areas: financial, social </a:t>
            </a:r>
            <a:r>
              <a:rPr lang="en-US" sz="2000" dirty="0">
                <a:solidFill>
                  <a:schemeClr val="accent6"/>
                </a:solidFill>
                <a:latin typeface="+mn-lt"/>
              </a:rPr>
              <a:t>and</a:t>
            </a:r>
            <a:r>
              <a:rPr lang="en-US" sz="2000" dirty="0">
                <a:solidFill>
                  <a:schemeClr val="accent6"/>
                </a:solidFill>
                <a:latin typeface="+mj-lt"/>
              </a:rPr>
              <a:t> environmental</a:t>
            </a:r>
          </a:p>
          <a:p>
            <a:pPr marL="342900" indent="-342900">
              <a:spcAft>
                <a:spcPts val="600"/>
              </a:spcAft>
              <a:buFont typeface="Arial" panose="020B0604020202020204" pitchFamily="34" charset="0"/>
              <a:buChar char="•"/>
            </a:pPr>
            <a:r>
              <a:rPr lang="en-US" sz="2000" dirty="0">
                <a:solidFill>
                  <a:schemeClr val="accent6"/>
                </a:solidFill>
                <a:latin typeface="+mj-lt"/>
              </a:rPr>
              <a:t>The triple bottom line is often referred to as the “3Ps” or people, profit, and planet</a:t>
            </a:r>
          </a:p>
          <a:p>
            <a:pPr marL="342900" indent="-342900">
              <a:spcAft>
                <a:spcPts val="600"/>
              </a:spcAft>
              <a:buFont typeface="Arial" panose="020B0604020202020204" pitchFamily="34" charset="0"/>
              <a:buChar char="•"/>
            </a:pPr>
            <a:r>
              <a:rPr lang="en-US" sz="2000" dirty="0">
                <a:solidFill>
                  <a:schemeClr val="accent6"/>
                </a:solidFill>
                <a:latin typeface="+mj-lt"/>
              </a:rPr>
              <a:t>The 3P concept is that business organizations can and should be operated to be financially successful while also improving people’s lives and the well-being of the planet</a:t>
            </a:r>
          </a:p>
          <a:p>
            <a:pPr marL="342900" indent="-342900">
              <a:spcAft>
                <a:spcPts val="600"/>
              </a:spcAft>
              <a:buFont typeface="Arial" panose="020B0604020202020204" pitchFamily="34" charset="0"/>
              <a:buChar char="•"/>
            </a:pPr>
            <a:r>
              <a:rPr lang="en-US" sz="2000" dirty="0">
                <a:solidFill>
                  <a:schemeClr val="accent6"/>
                </a:solidFill>
                <a:latin typeface="+mj-lt"/>
              </a:rPr>
              <a:t>Sustainability promotes a holistic and balanced approach to managing business organizations</a:t>
            </a:r>
          </a:p>
          <a:p>
            <a:pPr algn="r"/>
            <a:endParaRPr lang="en-US" sz="1000" kern="1200" dirty="0">
              <a:solidFill>
                <a:schemeClr val="accent6"/>
              </a:solidFill>
              <a:latin typeface="Times" pitchFamily="18" charset="0"/>
              <a:ea typeface="+mn-ea"/>
              <a:cs typeface="Times" panose="02020603050405020304" pitchFamily="18" charset="0"/>
            </a:endParaRPr>
          </a:p>
          <a:p>
            <a:pPr algn="r"/>
            <a:endParaRPr lang="en-US" sz="1000" kern="1200" dirty="0">
              <a:solidFill>
                <a:schemeClr val="accent6"/>
              </a:solidFill>
              <a:latin typeface="Times" pitchFamily="18" charset="0"/>
              <a:ea typeface="+mn-ea"/>
              <a:cs typeface="Times" panose="02020603050405020304" pitchFamily="18" charset="0"/>
            </a:endParaRPr>
          </a:p>
          <a:p>
            <a:pPr algn="r"/>
            <a:endParaRPr lang="en-US" sz="1000" kern="1200" dirty="0">
              <a:solidFill>
                <a:schemeClr val="accent6"/>
              </a:solidFill>
              <a:latin typeface="Times" pitchFamily="18" charset="0"/>
              <a:ea typeface="+mn-ea"/>
              <a:cs typeface="Times" panose="02020603050405020304" pitchFamily="18" charset="0"/>
            </a:endParaRPr>
          </a:p>
          <a:p>
            <a:pPr algn="r"/>
            <a:endParaRPr lang="en-US" sz="1000" kern="1200" dirty="0">
              <a:solidFill>
                <a:schemeClr val="accent6"/>
              </a:solidFill>
              <a:latin typeface="Times" pitchFamily="18" charset="0"/>
              <a:ea typeface="+mn-ea"/>
              <a:cs typeface="Times" panose="02020603050405020304" pitchFamily="18" charset="0"/>
            </a:endParaRPr>
          </a:p>
          <a:p>
            <a:pPr algn="r"/>
            <a:r>
              <a:rPr lang="en-US" sz="1000" kern="1200" dirty="0">
                <a:solidFill>
                  <a:schemeClr val="accent6"/>
                </a:solidFill>
                <a:latin typeface="Times" pitchFamily="18" charset="0"/>
                <a:ea typeface="+mn-ea"/>
                <a:cs typeface="Times" panose="02020603050405020304" pitchFamily="18" charset="0"/>
              </a:rPr>
              <a:t>Source: United Nations (U.N.) Brundtland Commission. 1987. </a:t>
            </a:r>
            <a:r>
              <a:rPr lang="en-US" sz="1000" i="1" kern="1200" dirty="0">
                <a:solidFill>
                  <a:schemeClr val="accent6"/>
                </a:solidFill>
                <a:latin typeface="Times" pitchFamily="18" charset="0"/>
                <a:ea typeface="+mn-ea"/>
                <a:cs typeface="Times" panose="02020603050405020304" pitchFamily="18" charset="0"/>
              </a:rPr>
              <a:t>Report of the World Commission on Environment and Development: Our Common Future</a:t>
            </a:r>
            <a:endParaRPr lang="en-US" sz="1000" kern="1200" dirty="0">
              <a:solidFill>
                <a:schemeClr val="accent6"/>
              </a:solidFill>
              <a:latin typeface="Times" pitchFamily="18" charset="0"/>
              <a:ea typeface="+mn-ea"/>
              <a:cs typeface="Times" panose="02020603050405020304" pitchFamily="18" charset="0"/>
            </a:endParaRPr>
          </a:p>
        </p:txBody>
      </p:sp>
    </p:spTree>
    <p:extLst>
      <p:ext uri="{BB962C8B-B14F-4D97-AF65-F5344CB8AC3E}">
        <p14:creationId xmlns:p14="http://schemas.microsoft.com/office/powerpoint/2010/main" val="88673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Drivers of Sustainability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386256"/>
            <a:ext cx="6696270" cy="4572000"/>
          </a:xfrm>
        </p:spPr>
        <p:txBody>
          <a:bodyPr/>
          <a:lstStyle/>
          <a:p>
            <a:r>
              <a:rPr lang="en-US" sz="2000" dirty="0">
                <a:solidFill>
                  <a:schemeClr val="accent6"/>
                </a:solidFill>
                <a:latin typeface="+mn-lt"/>
              </a:rPr>
              <a:t>Airports adopt sustainability practices for various reasons, often based upon size, location, and other characteristics. However, among those drivers often noted are:</a:t>
            </a:r>
          </a:p>
          <a:p>
            <a:pPr marL="342900" indent="-342900">
              <a:buFont typeface="Arial" panose="020B0604020202020204" pitchFamily="34" charset="0"/>
              <a:buChar char="•"/>
            </a:pPr>
            <a:r>
              <a:rPr lang="en-US" sz="2000" dirty="0">
                <a:solidFill>
                  <a:schemeClr val="accent6"/>
                </a:solidFill>
                <a:latin typeface="+mn-lt"/>
              </a:rPr>
              <a:t>Cost reductions</a:t>
            </a:r>
          </a:p>
          <a:p>
            <a:pPr marL="342900" indent="-342900">
              <a:buFont typeface="Arial" panose="020B0604020202020204" pitchFamily="34" charset="0"/>
              <a:buChar char="•"/>
            </a:pPr>
            <a:r>
              <a:rPr lang="en-US" sz="2000" dirty="0">
                <a:solidFill>
                  <a:schemeClr val="accent6"/>
                </a:solidFill>
                <a:latin typeface="+mn-lt"/>
              </a:rPr>
              <a:t>FAA funding availability</a:t>
            </a:r>
          </a:p>
          <a:p>
            <a:pPr marL="342900" indent="-342900">
              <a:buFont typeface="Arial" panose="020B0604020202020204" pitchFamily="34" charset="0"/>
              <a:buChar char="•"/>
            </a:pPr>
            <a:r>
              <a:rPr lang="en-US" sz="2000" dirty="0">
                <a:solidFill>
                  <a:schemeClr val="accent6"/>
                </a:solidFill>
                <a:latin typeface="+mn-lt"/>
              </a:rPr>
              <a:t>Management support</a:t>
            </a:r>
          </a:p>
          <a:p>
            <a:pPr marL="342900" indent="-342900">
              <a:buFont typeface="Arial" panose="020B0604020202020204" pitchFamily="34" charset="0"/>
              <a:buChar char="•"/>
            </a:pPr>
            <a:r>
              <a:rPr lang="en-US" sz="2000" dirty="0">
                <a:solidFill>
                  <a:schemeClr val="accent6"/>
                </a:solidFill>
                <a:latin typeface="+mn-lt"/>
              </a:rPr>
              <a:t>Community relations</a:t>
            </a:r>
          </a:p>
          <a:p>
            <a:pPr marL="342900" indent="-342900">
              <a:buFont typeface="Arial" panose="020B0604020202020204" pitchFamily="34" charset="0"/>
              <a:buChar char="•"/>
            </a:pPr>
            <a:r>
              <a:rPr lang="en-US" sz="2000" dirty="0">
                <a:solidFill>
                  <a:schemeClr val="accent6"/>
                </a:solidFill>
                <a:latin typeface="+mn-lt"/>
              </a:rPr>
              <a:t>Environmental compliance</a:t>
            </a:r>
          </a:p>
          <a:p>
            <a:endParaRPr lang="en-US" sz="2400" dirty="0">
              <a:solidFill>
                <a:schemeClr val="accent6"/>
              </a:solidFill>
            </a:endParaRPr>
          </a:p>
        </p:txBody>
      </p:sp>
      <p:pic>
        <p:nvPicPr>
          <p:cNvPr id="3" name="Picture 2" descr="An airplane on the runway&#10;&#10;Description automatically generated">
            <a:extLst>
              <a:ext uri="{FF2B5EF4-FFF2-40B4-BE49-F238E27FC236}">
                <a16:creationId xmlns:a16="http://schemas.microsoft.com/office/drawing/2014/main" id="{C260B4D5-2582-F2CF-809D-F42F27F45A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912"/>
          <a:stretch/>
        </p:blipFill>
        <p:spPr>
          <a:xfrm>
            <a:off x="7828384" y="1293893"/>
            <a:ext cx="4363616" cy="4407390"/>
          </a:xfrm>
          <a:prstGeom prst="rect">
            <a:avLst/>
          </a:prstGeom>
        </p:spPr>
      </p:pic>
      <p:sp>
        <p:nvSpPr>
          <p:cNvPr id="2" name="TextBox 1">
            <a:extLst>
              <a:ext uri="{FF2B5EF4-FFF2-40B4-BE49-F238E27FC236}">
                <a16:creationId xmlns:a16="http://schemas.microsoft.com/office/drawing/2014/main" id="{17B35CE8-3F3B-B47F-54AB-AAF867B3C281}"/>
              </a:ext>
            </a:extLst>
          </p:cNvPr>
          <p:cNvSpPr txBox="1"/>
          <p:nvPr/>
        </p:nvSpPr>
        <p:spPr>
          <a:xfrm>
            <a:off x="609599" y="5513907"/>
            <a:ext cx="6926872" cy="553998"/>
          </a:xfrm>
          <a:prstGeom prst="rect">
            <a:avLst/>
          </a:prstGeom>
          <a:noFill/>
        </p:spPr>
        <p:txBody>
          <a:bodyPr wrap="square" rtlCol="0">
            <a:spAutoFit/>
          </a:bodyPr>
          <a:lstStyle/>
          <a:p>
            <a:r>
              <a:rPr lang="en-US" sz="1000" dirty="0">
                <a:solidFill>
                  <a:schemeClr val="accent6"/>
                </a:solidFill>
                <a:cs typeface="Times" panose="02020603050405020304" pitchFamily="18" charset="0"/>
              </a:rPr>
              <a:t>Text Source: Martin-Nagle, R., and Klauber, A. 2015. </a:t>
            </a:r>
            <a:r>
              <a:rPr lang="en-US" sz="1000" i="1" dirty="0">
                <a:solidFill>
                  <a:schemeClr val="accent6"/>
                </a:solidFill>
                <a:cs typeface="Times" panose="02020603050405020304" pitchFamily="18" charset="0"/>
              </a:rPr>
              <a:t>ACRP Synthesis 66: Lessons Learned from Airport Sustainability Plans. </a:t>
            </a:r>
            <a:r>
              <a:rPr lang="en-US" sz="1000" dirty="0">
                <a:solidFill>
                  <a:schemeClr val="accent6"/>
                </a:solidFill>
                <a:cs typeface="Times" panose="02020603050405020304" pitchFamily="18" charset="0"/>
              </a:rPr>
              <a:t>Transportation Research Board, Washington, DC.</a:t>
            </a:r>
            <a:r>
              <a:rPr lang="en-US" sz="1000" i="1" dirty="0">
                <a:solidFill>
                  <a:schemeClr val="accent6"/>
                </a:solidFill>
                <a:cs typeface="Times" panose="02020603050405020304" pitchFamily="18" charset="0"/>
              </a:rPr>
              <a:t> </a:t>
            </a:r>
            <a:r>
              <a:rPr lang="en-US" sz="1000" dirty="0">
                <a:solidFill>
                  <a:schemeClr val="accent6"/>
                </a:solidFill>
                <a:cs typeface="Times" panose="02020603050405020304" pitchFamily="18" charset="0"/>
              </a:rPr>
              <a:t>https://doi.org/10.17226/22111</a:t>
            </a:r>
          </a:p>
          <a:p>
            <a:endParaRPr lang="en-US" sz="1000" dirty="0">
              <a:solidFill>
                <a:schemeClr val="accent6"/>
              </a:solidFill>
            </a:endParaRPr>
          </a:p>
        </p:txBody>
      </p:sp>
    </p:spTree>
    <p:extLst>
      <p:ext uri="{BB962C8B-B14F-4D97-AF65-F5344CB8AC3E}">
        <p14:creationId xmlns:p14="http://schemas.microsoft.com/office/powerpoint/2010/main" val="110780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Benefits of Sustainability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68672"/>
            <a:ext cx="6261220" cy="4572000"/>
          </a:xfrm>
        </p:spPr>
        <p:txBody>
          <a:bodyPr/>
          <a:lstStyle/>
          <a:p>
            <a:pPr>
              <a:spcAft>
                <a:spcPts val="600"/>
              </a:spcAft>
            </a:pPr>
            <a:r>
              <a:rPr lang="en-US" sz="2000" dirty="0">
                <a:solidFill>
                  <a:schemeClr val="accent6"/>
                </a:solidFill>
                <a:latin typeface="+mn-lt"/>
              </a:rPr>
              <a:t>The aviation industry recognizes that sustainability:</a:t>
            </a:r>
          </a:p>
          <a:p>
            <a:pPr marL="342900" indent="-342900">
              <a:spcAft>
                <a:spcPts val="600"/>
              </a:spcAft>
              <a:buFont typeface="Arial" panose="020B0604020202020204" pitchFamily="34" charset="0"/>
              <a:buChar char="•"/>
            </a:pPr>
            <a:r>
              <a:rPr lang="en-US" sz="2000" dirty="0">
                <a:solidFill>
                  <a:schemeClr val="accent6"/>
                </a:solidFill>
                <a:latin typeface="+mn-lt"/>
              </a:rPr>
              <a:t>Promotes innovative practices</a:t>
            </a:r>
          </a:p>
          <a:p>
            <a:pPr marL="342900" indent="-342900">
              <a:spcAft>
                <a:spcPts val="600"/>
              </a:spcAft>
              <a:buFont typeface="Arial" panose="020B0604020202020204" pitchFamily="34" charset="0"/>
              <a:buChar char="•"/>
            </a:pPr>
            <a:r>
              <a:rPr lang="en-US" sz="2000" dirty="0">
                <a:solidFill>
                  <a:schemeClr val="accent6"/>
                </a:solidFill>
                <a:latin typeface="+mn-lt"/>
              </a:rPr>
              <a:t>Reduces operational and reputational risk</a:t>
            </a:r>
          </a:p>
          <a:p>
            <a:pPr marL="342900" indent="-342900">
              <a:spcAft>
                <a:spcPts val="600"/>
              </a:spcAft>
              <a:buFont typeface="Arial" panose="020B0604020202020204" pitchFamily="34" charset="0"/>
              <a:buChar char="•"/>
            </a:pPr>
            <a:r>
              <a:rPr lang="en-US" sz="2000" dirty="0">
                <a:solidFill>
                  <a:schemeClr val="accent6"/>
                </a:solidFill>
                <a:latin typeface="+mn-lt"/>
              </a:rPr>
              <a:t>Enhances organizational and infrastructure resiliency</a:t>
            </a:r>
          </a:p>
          <a:p>
            <a:pPr marL="342900" indent="-342900">
              <a:spcAft>
                <a:spcPts val="600"/>
              </a:spcAft>
              <a:buFont typeface="Arial" panose="020B0604020202020204" pitchFamily="34" charset="0"/>
              <a:buChar char="•"/>
            </a:pPr>
            <a:r>
              <a:rPr lang="en-US" sz="2000" dirty="0">
                <a:solidFill>
                  <a:schemeClr val="accent6"/>
                </a:solidFill>
                <a:latin typeface="+mn-lt"/>
              </a:rPr>
              <a:t>Improves asset utilization</a:t>
            </a:r>
          </a:p>
          <a:p>
            <a:pPr marL="342900" indent="-342900">
              <a:spcAft>
                <a:spcPts val="600"/>
              </a:spcAft>
              <a:buFont typeface="Arial" panose="020B0604020202020204" pitchFamily="34" charset="0"/>
              <a:buChar char="•"/>
            </a:pPr>
            <a:r>
              <a:rPr lang="en-US" sz="2000" dirty="0">
                <a:solidFill>
                  <a:schemeClr val="accent6"/>
                </a:solidFill>
                <a:latin typeface="+mn-lt"/>
              </a:rPr>
              <a:t>Supports cost efficiencies</a:t>
            </a:r>
          </a:p>
          <a:p>
            <a:pPr marL="342900" indent="-342900">
              <a:spcAft>
                <a:spcPts val="600"/>
              </a:spcAft>
              <a:buFont typeface="Arial" panose="020B0604020202020204" pitchFamily="34" charset="0"/>
              <a:buChar char="•"/>
            </a:pPr>
            <a:r>
              <a:rPr lang="en-US" sz="2000" dirty="0">
                <a:solidFill>
                  <a:schemeClr val="accent6"/>
                </a:solidFill>
                <a:latin typeface="+mn-lt"/>
              </a:rPr>
              <a:t>Strengthens stakeholder relationships</a:t>
            </a:r>
          </a:p>
          <a:p>
            <a:pPr marL="342900" indent="-342900">
              <a:spcAft>
                <a:spcPts val="600"/>
              </a:spcAft>
              <a:buFont typeface="Arial" panose="020B0604020202020204" pitchFamily="34" charset="0"/>
              <a:buChar char="•"/>
            </a:pPr>
            <a:r>
              <a:rPr lang="en-US" sz="2000" dirty="0">
                <a:solidFill>
                  <a:schemeClr val="accent6"/>
                </a:solidFill>
                <a:latin typeface="+mn-lt"/>
              </a:rPr>
              <a:t>Increases transparency</a:t>
            </a:r>
          </a:p>
          <a:p>
            <a:endParaRPr lang="en-US" sz="2000" dirty="0">
              <a:solidFill>
                <a:schemeClr val="accent6"/>
              </a:solidFill>
            </a:endParaRPr>
          </a:p>
        </p:txBody>
      </p:sp>
      <p:pic>
        <p:nvPicPr>
          <p:cNvPr id="2" name="Picture 1" descr="A solar panels in a field">
            <a:extLst>
              <a:ext uri="{FF2B5EF4-FFF2-40B4-BE49-F238E27FC236}">
                <a16:creationId xmlns:a16="http://schemas.microsoft.com/office/drawing/2014/main" id="{1975D8F9-924D-028A-E74E-F29F73100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a:stretch/>
        </p:blipFill>
        <p:spPr>
          <a:xfrm>
            <a:off x="6983666" y="1447801"/>
            <a:ext cx="5208333" cy="3807372"/>
          </a:xfrm>
          <a:prstGeom prst="rect">
            <a:avLst/>
          </a:prstGeom>
        </p:spPr>
      </p:pic>
      <p:sp>
        <p:nvSpPr>
          <p:cNvPr id="3" name="TextBox 2">
            <a:extLst>
              <a:ext uri="{FF2B5EF4-FFF2-40B4-BE49-F238E27FC236}">
                <a16:creationId xmlns:a16="http://schemas.microsoft.com/office/drawing/2014/main" id="{C170FC23-1702-DD25-9E88-90B92A21CCE4}"/>
              </a:ext>
            </a:extLst>
          </p:cNvPr>
          <p:cNvSpPr txBox="1"/>
          <p:nvPr/>
        </p:nvSpPr>
        <p:spPr>
          <a:xfrm>
            <a:off x="6870820" y="5325119"/>
            <a:ext cx="2286000" cy="615553"/>
          </a:xfrm>
          <a:prstGeom prst="rect">
            <a:avLst/>
          </a:prstGeom>
          <a:noFill/>
        </p:spPr>
        <p:txBody>
          <a:bodyPr wrap="square" rtlCol="0">
            <a:spAutoFit/>
          </a:bodyPr>
          <a:lstStyle/>
          <a:p>
            <a:r>
              <a:rPr lang="en-US" sz="1000" kern="100" dirty="0">
                <a:solidFill>
                  <a:schemeClr val="accent6"/>
                </a:solidFill>
                <a:effectLst/>
                <a:ea typeface="Calibri" panose="020F0502020204030204" pitchFamily="34" charset="0"/>
                <a:cs typeface="Times" panose="02020603050405020304" pitchFamily="18" charset="0"/>
              </a:rPr>
              <a:t>Photo credit: iStock/Getty Images/</a:t>
            </a:r>
            <a:r>
              <a:rPr lang="en-US" sz="1000" kern="100" dirty="0" err="1">
                <a:solidFill>
                  <a:schemeClr val="accent6"/>
                </a:solidFill>
                <a:effectLst/>
                <a:ea typeface="Calibri" panose="020F0502020204030204" pitchFamily="34" charset="0"/>
                <a:cs typeface="Times" panose="02020603050405020304" pitchFamily="18" charset="0"/>
              </a:rPr>
              <a:t>pidjoe</a:t>
            </a:r>
            <a:endParaRPr lang="en-US" sz="1000" kern="100" dirty="0">
              <a:solidFill>
                <a:schemeClr val="accent6"/>
              </a:solidFill>
              <a:effectLst/>
              <a:ea typeface="Calibri" panose="020F0502020204030204" pitchFamily="34" charset="0"/>
              <a:cs typeface="Times" panose="02020603050405020304" pitchFamily="18" charset="0"/>
            </a:endParaRPr>
          </a:p>
          <a:p>
            <a:endParaRPr lang="en-US" dirty="0"/>
          </a:p>
        </p:txBody>
      </p:sp>
    </p:spTree>
    <p:extLst>
      <p:ext uri="{BB962C8B-B14F-4D97-AF65-F5344CB8AC3E}">
        <p14:creationId xmlns:p14="http://schemas.microsoft.com/office/powerpoint/2010/main" val="210709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Sustainability in Aviation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6274676" cy="4407877"/>
          </a:xfrm>
        </p:spPr>
        <p:txBody>
          <a:bodyPr/>
          <a:lstStyle/>
          <a:p>
            <a:pPr marR="0" lvl="0">
              <a:lnSpc>
                <a:spcPct val="107000"/>
              </a:lnSpc>
              <a:spcBef>
                <a:spcPts val="0"/>
              </a:spcBef>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The airport industry has expanded the triple bottom line framework to reflect the characteristic operational intensity through the “EONS” context: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“EONS” approach to sustainability (</a:t>
            </a:r>
            <a:r>
              <a:rPr lang="en-US" sz="2000" b="1" dirty="0">
                <a:solidFill>
                  <a:schemeClr val="accent6"/>
                </a:solidFill>
                <a:effectLst/>
                <a:latin typeface="+mj-lt"/>
                <a:ea typeface="Calibri" panose="020F0502020204030204" pitchFamily="34" charset="0"/>
                <a:cs typeface="Times New Roman" panose="02020603050405020304" pitchFamily="18" charset="0"/>
              </a:rPr>
              <a:t>e</a:t>
            </a:r>
            <a:r>
              <a:rPr lang="en-US" sz="2000" dirty="0">
                <a:solidFill>
                  <a:schemeClr val="accent6"/>
                </a:solidFill>
                <a:effectLst/>
                <a:latin typeface="+mj-lt"/>
                <a:ea typeface="Calibri" panose="020F0502020204030204" pitchFamily="34" charset="0"/>
                <a:cs typeface="Times New Roman" panose="02020603050405020304" pitchFamily="18" charset="0"/>
              </a:rPr>
              <a:t>conomic vitality, </a:t>
            </a:r>
            <a:r>
              <a:rPr lang="en-US" sz="2000" b="1" dirty="0">
                <a:solidFill>
                  <a:schemeClr val="accent6"/>
                </a:solidFill>
                <a:effectLst/>
                <a:latin typeface="+mj-lt"/>
                <a:ea typeface="Calibri" panose="020F0502020204030204" pitchFamily="34" charset="0"/>
                <a:cs typeface="Times New Roman" panose="02020603050405020304" pitchFamily="18" charset="0"/>
              </a:rPr>
              <a:t>o</a:t>
            </a:r>
            <a:r>
              <a:rPr lang="en-US" sz="2000" dirty="0">
                <a:solidFill>
                  <a:schemeClr val="accent6"/>
                </a:solidFill>
                <a:effectLst/>
                <a:latin typeface="+mj-lt"/>
                <a:ea typeface="Calibri" panose="020F0502020204030204" pitchFamily="34" charset="0"/>
                <a:cs typeface="Times New Roman" panose="02020603050405020304" pitchFamily="18" charset="0"/>
              </a:rPr>
              <a:t>perational efficiency, </a:t>
            </a:r>
            <a:r>
              <a:rPr lang="en-US" sz="2000" b="1" dirty="0">
                <a:solidFill>
                  <a:schemeClr val="accent6"/>
                </a:solidFill>
                <a:effectLst/>
                <a:latin typeface="+mj-lt"/>
                <a:ea typeface="Calibri" panose="020F0502020204030204" pitchFamily="34" charset="0"/>
                <a:cs typeface="Times New Roman" panose="02020603050405020304" pitchFamily="18" charset="0"/>
              </a:rPr>
              <a:t>n</a:t>
            </a:r>
            <a:r>
              <a:rPr lang="en-US" sz="2000" dirty="0">
                <a:solidFill>
                  <a:schemeClr val="accent6"/>
                </a:solidFill>
                <a:effectLst/>
                <a:latin typeface="+mj-lt"/>
                <a:ea typeface="Calibri" panose="020F0502020204030204" pitchFamily="34" charset="0"/>
                <a:cs typeface="Times New Roman" panose="02020603050405020304" pitchFamily="18" charset="0"/>
              </a:rPr>
              <a:t>atural resources, </a:t>
            </a:r>
            <a:r>
              <a:rPr lang="en-US" sz="2000" b="1" dirty="0">
                <a:solidFill>
                  <a:schemeClr val="accent6"/>
                </a:solidFill>
                <a:effectLst/>
                <a:latin typeface="+mj-lt"/>
                <a:ea typeface="Calibri" panose="020F0502020204030204" pitchFamily="34" charset="0"/>
                <a:cs typeface="Times New Roman" panose="02020603050405020304" pitchFamily="18" charset="0"/>
              </a:rPr>
              <a:t>s</a:t>
            </a:r>
            <a:r>
              <a:rPr lang="en-US" sz="2000" dirty="0">
                <a:solidFill>
                  <a:schemeClr val="accent6"/>
                </a:solidFill>
                <a:effectLst/>
                <a:latin typeface="+mj-lt"/>
                <a:ea typeface="Calibri" panose="020F0502020204030204" pitchFamily="34" charset="0"/>
                <a:cs typeface="Times New Roman" panose="02020603050405020304" pitchFamily="18" charset="0"/>
              </a:rPr>
              <a:t>ocial responsibility) is a more holistic approach to airport management by adding operational efficiency to the triple bottom line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EONS framework provides a useful means of viewing and guiding sustainability efforts at airports</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AB56FC1F-FDF6-38B1-98FF-E14FE74743BD}"/>
              </a:ext>
            </a:extLst>
          </p:cNvPr>
          <p:cNvSpPr txBox="1"/>
          <p:nvPr/>
        </p:nvSpPr>
        <p:spPr>
          <a:xfrm>
            <a:off x="5868670" y="5655622"/>
            <a:ext cx="6926872" cy="400110"/>
          </a:xfrm>
          <a:prstGeom prst="rect">
            <a:avLst/>
          </a:prstGeom>
          <a:noFill/>
        </p:spPr>
        <p:txBody>
          <a:bodyPr wrap="square" rtlCol="0">
            <a:spAutoFit/>
          </a:bodyPr>
          <a:lstStyle/>
          <a:p>
            <a:r>
              <a:rPr lang="en-US" sz="1000" dirty="0">
                <a:solidFill>
                  <a:schemeClr val="accent6"/>
                </a:solidFill>
              </a:rPr>
              <a:t>Source: Martin-Nagle, R., and Klauber, A. 2015. </a:t>
            </a:r>
            <a:r>
              <a:rPr lang="en-US" sz="1000" i="1" dirty="0">
                <a:solidFill>
                  <a:schemeClr val="accent6"/>
                </a:solidFill>
              </a:rPr>
              <a:t>ACRP Synthesis 66: Lessons Learned from Airport Sustainability Plans. </a:t>
            </a:r>
            <a:r>
              <a:rPr lang="en-US" sz="1000" dirty="0">
                <a:solidFill>
                  <a:schemeClr val="accent6"/>
                </a:solidFill>
              </a:rPr>
              <a:t>Transportation Research Board, Washington, DC. https://doi.org/10.17226/22111</a:t>
            </a:r>
          </a:p>
        </p:txBody>
      </p:sp>
      <p:sp>
        <p:nvSpPr>
          <p:cNvPr id="4" name="Speech Bubble: Rectangle 3">
            <a:extLst>
              <a:ext uri="{FF2B5EF4-FFF2-40B4-BE49-F238E27FC236}">
                <a16:creationId xmlns:a16="http://schemas.microsoft.com/office/drawing/2014/main" id="{EA928D14-8BE1-BD13-0B96-0EEE47C864B8}"/>
              </a:ext>
            </a:extLst>
          </p:cNvPr>
          <p:cNvSpPr/>
          <p:nvPr/>
        </p:nvSpPr>
        <p:spPr bwMode="auto">
          <a:xfrm>
            <a:off x="7682669" y="1371925"/>
            <a:ext cx="4509331" cy="1184664"/>
          </a:xfrm>
          <a:prstGeom prst="wedgeRectCallout">
            <a:avLst>
              <a:gd name="adj1" fmla="val -53792"/>
              <a:gd name="adj2" fmla="val -20985"/>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What does sustainability mean to you and your airport? </a:t>
            </a:r>
          </a:p>
        </p:txBody>
      </p:sp>
    </p:spTree>
    <p:extLst>
      <p:ext uri="{BB962C8B-B14F-4D97-AF65-F5344CB8AC3E}">
        <p14:creationId xmlns:p14="http://schemas.microsoft.com/office/powerpoint/2010/main" val="26049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EONS Approach Examples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95185" cy="4572000"/>
          </a:xfrm>
        </p:spPr>
        <p:txBody>
          <a:bodyPr>
            <a:normAutofit fontScale="92500" lnSpcReduction="10000"/>
          </a:bodyPr>
          <a:lstStyle/>
          <a:p>
            <a:r>
              <a:rPr lang="en-US" sz="2200" dirty="0">
                <a:solidFill>
                  <a:schemeClr val="accent6"/>
                </a:solidFill>
                <a:latin typeface="+mj-lt"/>
              </a:rPr>
              <a:t>The following are example components (not all-inclusive) of an EONS approach to sustainability:</a:t>
            </a:r>
          </a:p>
          <a:p>
            <a:pPr marL="342900" indent="-342900">
              <a:buFont typeface="Arial" panose="020B0604020202020204" pitchFamily="34" charset="0"/>
              <a:buChar char="•"/>
            </a:pPr>
            <a:r>
              <a:rPr lang="en-US" sz="2200" b="1" dirty="0">
                <a:solidFill>
                  <a:schemeClr val="accent6"/>
                </a:solidFill>
                <a:latin typeface="+mj-lt"/>
              </a:rPr>
              <a:t>Economic Vitality</a:t>
            </a:r>
          </a:p>
          <a:p>
            <a:pPr marL="1085850" lvl="1" indent="-342900">
              <a:buFont typeface="Courier New" panose="02070309020205020404" pitchFamily="49" charset="0"/>
              <a:buChar char="o"/>
            </a:pPr>
            <a:r>
              <a:rPr lang="en-US" sz="2200" dirty="0">
                <a:solidFill>
                  <a:schemeClr val="accent6"/>
                </a:solidFill>
                <a:latin typeface="+mj-lt"/>
              </a:rPr>
              <a:t>Lifecycle cost analysis of capital development</a:t>
            </a:r>
          </a:p>
          <a:p>
            <a:pPr marL="1085850" lvl="1" indent="-342900">
              <a:buFont typeface="Courier New" panose="02070309020205020404" pitchFamily="49" charset="0"/>
              <a:buChar char="o"/>
            </a:pPr>
            <a:r>
              <a:rPr lang="en-US" sz="2200" dirty="0">
                <a:solidFill>
                  <a:schemeClr val="accent6"/>
                </a:solidFill>
                <a:latin typeface="+mj-lt"/>
              </a:rPr>
              <a:t>Local purchasing</a:t>
            </a:r>
          </a:p>
          <a:p>
            <a:pPr marL="342900" indent="-342900">
              <a:buFont typeface="Arial" panose="020B0604020202020204" pitchFamily="34" charset="0"/>
              <a:buChar char="•"/>
            </a:pPr>
            <a:r>
              <a:rPr lang="en-US" sz="2200" b="1" dirty="0">
                <a:solidFill>
                  <a:schemeClr val="accent6"/>
                </a:solidFill>
                <a:latin typeface="+mj-lt"/>
              </a:rPr>
              <a:t>Operational Efficiency</a:t>
            </a:r>
          </a:p>
          <a:p>
            <a:pPr marL="1085850" lvl="1" indent="-342900">
              <a:buFont typeface="Courier New" panose="02070309020205020404" pitchFamily="49" charset="0"/>
              <a:buChar char="o"/>
            </a:pPr>
            <a:r>
              <a:rPr lang="en-US" sz="2200" dirty="0">
                <a:solidFill>
                  <a:schemeClr val="accent6"/>
                </a:solidFill>
                <a:latin typeface="+mj-lt"/>
              </a:rPr>
              <a:t>Terminal curbside congestion mitigation</a:t>
            </a:r>
          </a:p>
          <a:p>
            <a:pPr marL="1085850" lvl="1" indent="-342900">
              <a:buFont typeface="Courier New" panose="02070309020205020404" pitchFamily="49" charset="0"/>
              <a:buChar char="o"/>
            </a:pPr>
            <a:r>
              <a:rPr lang="en-US" sz="2200" dirty="0">
                <a:solidFill>
                  <a:schemeClr val="accent6"/>
                </a:solidFill>
                <a:latin typeface="+mj-lt"/>
              </a:rPr>
              <a:t>Automated aircraft docking</a:t>
            </a:r>
          </a:p>
          <a:p>
            <a:pPr marL="342900" indent="-342900">
              <a:buFont typeface="Arial" panose="020B0604020202020204" pitchFamily="34" charset="0"/>
              <a:buChar char="•"/>
            </a:pPr>
            <a:r>
              <a:rPr lang="en-US" sz="2200" b="1" dirty="0">
                <a:solidFill>
                  <a:schemeClr val="accent6"/>
                </a:solidFill>
                <a:latin typeface="+mj-lt"/>
              </a:rPr>
              <a:t>Natural Resources</a:t>
            </a:r>
          </a:p>
          <a:p>
            <a:pPr marL="1085850" lvl="1" indent="-342900">
              <a:buFont typeface="Courier New" panose="02070309020205020404" pitchFamily="49" charset="0"/>
              <a:buChar char="o"/>
            </a:pPr>
            <a:r>
              <a:rPr lang="en-US" sz="2200" dirty="0">
                <a:solidFill>
                  <a:schemeClr val="accent6"/>
                </a:solidFill>
                <a:latin typeface="+mj-lt"/>
              </a:rPr>
              <a:t>Energy, water, and fuel efficiency</a:t>
            </a:r>
          </a:p>
          <a:p>
            <a:pPr marL="1085850" lvl="1" indent="-342900">
              <a:buFont typeface="Courier New" panose="02070309020205020404" pitchFamily="49" charset="0"/>
              <a:buChar char="o"/>
            </a:pPr>
            <a:r>
              <a:rPr lang="en-US" sz="2200" dirty="0">
                <a:solidFill>
                  <a:schemeClr val="accent6"/>
                </a:solidFill>
                <a:latin typeface="+mj-lt"/>
              </a:rPr>
              <a:t>Waste minimization, reuse, recycling</a:t>
            </a:r>
          </a:p>
          <a:p>
            <a:pPr marL="342900" indent="-342900">
              <a:buFont typeface="Arial" panose="020B0604020202020204" pitchFamily="34" charset="0"/>
              <a:buChar char="•"/>
            </a:pPr>
            <a:r>
              <a:rPr lang="en-US" sz="2200" b="1" dirty="0">
                <a:solidFill>
                  <a:schemeClr val="accent6"/>
                </a:solidFill>
                <a:latin typeface="+mj-lt"/>
              </a:rPr>
              <a:t>Social Responsibility</a:t>
            </a:r>
          </a:p>
          <a:p>
            <a:pPr marL="1085850" lvl="1" indent="-342900">
              <a:buFont typeface="Courier New" panose="02070309020205020404" pitchFamily="49" charset="0"/>
              <a:buChar char="o"/>
            </a:pPr>
            <a:r>
              <a:rPr lang="en-US" sz="2200" dirty="0">
                <a:solidFill>
                  <a:schemeClr val="accent6"/>
                </a:solidFill>
                <a:latin typeface="+mj-lt"/>
              </a:rPr>
              <a:t>Employee and customer health, safety and wellness</a:t>
            </a:r>
          </a:p>
          <a:p>
            <a:pPr marL="1085850" lvl="1" indent="-342900">
              <a:buFont typeface="Courier New" panose="02070309020205020404" pitchFamily="49" charset="0"/>
              <a:buChar char="o"/>
            </a:pPr>
            <a:r>
              <a:rPr lang="en-US" sz="2200" dirty="0">
                <a:solidFill>
                  <a:schemeClr val="accent6"/>
                </a:solidFill>
                <a:latin typeface="+mj-lt"/>
              </a:rPr>
              <a:t>Diversity, equity and inclusion</a:t>
            </a:r>
          </a:p>
          <a:p>
            <a:endParaRPr lang="en-US" sz="2400" dirty="0">
              <a:solidFill>
                <a:schemeClr val="accent6"/>
              </a:solidFill>
              <a:latin typeface="+mj-lt"/>
            </a:endParaRPr>
          </a:p>
        </p:txBody>
      </p:sp>
      <p:sp>
        <p:nvSpPr>
          <p:cNvPr id="2" name="TextBox 1">
            <a:extLst>
              <a:ext uri="{FF2B5EF4-FFF2-40B4-BE49-F238E27FC236}">
                <a16:creationId xmlns:a16="http://schemas.microsoft.com/office/drawing/2014/main" id="{49BF6EEB-6B95-04E4-A671-8977B592E57F}"/>
              </a:ext>
            </a:extLst>
          </p:cNvPr>
          <p:cNvSpPr txBox="1"/>
          <p:nvPr/>
        </p:nvSpPr>
        <p:spPr>
          <a:xfrm>
            <a:off x="7565803" y="5637395"/>
            <a:ext cx="4536830" cy="553998"/>
          </a:xfrm>
          <a:prstGeom prst="rect">
            <a:avLst/>
          </a:prstGeom>
          <a:noFill/>
        </p:spPr>
        <p:txBody>
          <a:bodyPr wrap="square" rtlCol="0">
            <a:spAutoFit/>
          </a:bodyPr>
          <a:lstStyle/>
          <a:p>
            <a:r>
              <a:rPr lang="en-US" sz="1000" dirty="0">
                <a:solidFill>
                  <a:schemeClr val="accent6"/>
                </a:solidFill>
              </a:rPr>
              <a:t>Source: SAGA. n.d.-b. Sustainable Principles and Practices: Learn. http://www.airportsustainability.org/learn</a:t>
            </a:r>
          </a:p>
          <a:p>
            <a:endParaRPr lang="en-US" sz="1000" dirty="0">
              <a:solidFill>
                <a:schemeClr val="accent6"/>
              </a:solidFill>
            </a:endParaRPr>
          </a:p>
        </p:txBody>
      </p:sp>
      <p:sp>
        <p:nvSpPr>
          <p:cNvPr id="3" name="Speech Bubble: Rectangle 2">
            <a:extLst>
              <a:ext uri="{FF2B5EF4-FFF2-40B4-BE49-F238E27FC236}">
                <a16:creationId xmlns:a16="http://schemas.microsoft.com/office/drawing/2014/main" id="{B38D8F0E-1E8F-5350-C7F8-4F17519CA736}"/>
              </a:ext>
            </a:extLst>
          </p:cNvPr>
          <p:cNvSpPr/>
          <p:nvPr/>
        </p:nvSpPr>
        <p:spPr bwMode="auto">
          <a:xfrm>
            <a:off x="7468458" y="2905214"/>
            <a:ext cx="4731521" cy="1047572"/>
          </a:xfrm>
          <a:prstGeom prst="wedgeRectCallout">
            <a:avLst>
              <a:gd name="adj1" fmla="val -53792"/>
              <a:gd name="adj2" fmla="val -20985"/>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Sustainability is scalable and applicable to airports of all sizes in all regions.</a:t>
            </a:r>
            <a:endParaRPr lang="en-US" sz="2000" dirty="0">
              <a:latin typeface="Times"/>
            </a:endParaRPr>
          </a:p>
        </p:txBody>
      </p:sp>
    </p:spTree>
    <p:extLst>
      <p:ext uri="{BB962C8B-B14F-4D97-AF65-F5344CB8AC3E}">
        <p14:creationId xmlns:p14="http://schemas.microsoft.com/office/powerpoint/2010/main" val="12206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Economic Vitality: Sustainability in Practice</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a:spcAft>
                <a:spcPts val="600"/>
              </a:spcAft>
            </a:pPr>
            <a:r>
              <a:rPr lang="en-US" sz="2000" b="1" dirty="0">
                <a:solidFill>
                  <a:schemeClr val="accent6"/>
                </a:solidFill>
                <a:latin typeface="+mn-lt"/>
              </a:rPr>
              <a:t>Economic Vitality </a:t>
            </a:r>
            <a:r>
              <a:rPr lang="en-US" sz="2000" dirty="0">
                <a:solidFill>
                  <a:schemeClr val="accent6"/>
                </a:solidFill>
                <a:latin typeface="+mn-lt"/>
              </a:rPr>
              <a:t>includes:</a:t>
            </a:r>
          </a:p>
          <a:p>
            <a:pPr marL="342900" indent="-342900">
              <a:spcAft>
                <a:spcPts val="600"/>
              </a:spcAft>
              <a:buFont typeface="Arial" panose="020B0604020202020204" pitchFamily="34" charset="0"/>
              <a:buChar char="•"/>
            </a:pPr>
            <a:r>
              <a:rPr lang="en-US" sz="2000" dirty="0">
                <a:solidFill>
                  <a:schemeClr val="accent6"/>
                </a:solidFill>
                <a:latin typeface="+mn-lt"/>
              </a:rPr>
              <a:t>Federal and state grants</a:t>
            </a:r>
          </a:p>
          <a:p>
            <a:pPr marL="342900" indent="-342900">
              <a:spcAft>
                <a:spcPts val="600"/>
              </a:spcAft>
              <a:buFont typeface="Arial" panose="020B0604020202020204" pitchFamily="34" charset="0"/>
              <a:buChar char="•"/>
            </a:pPr>
            <a:r>
              <a:rPr lang="en-US" sz="2000" dirty="0">
                <a:solidFill>
                  <a:schemeClr val="accent6"/>
                </a:solidFill>
                <a:latin typeface="+mn-lt"/>
              </a:rPr>
              <a:t>Bond refunding</a:t>
            </a:r>
          </a:p>
          <a:p>
            <a:pPr marL="342900" indent="-342900">
              <a:spcAft>
                <a:spcPts val="600"/>
              </a:spcAft>
              <a:buFont typeface="Arial" panose="020B0604020202020204" pitchFamily="34" charset="0"/>
              <a:buChar char="•"/>
            </a:pPr>
            <a:r>
              <a:rPr lang="en-US" sz="2000" dirty="0">
                <a:solidFill>
                  <a:schemeClr val="accent6"/>
                </a:solidFill>
                <a:latin typeface="+mn-lt"/>
              </a:rPr>
              <a:t>Enterprise risk management</a:t>
            </a:r>
          </a:p>
          <a:p>
            <a:pPr marL="342900" indent="-342900">
              <a:spcAft>
                <a:spcPts val="600"/>
              </a:spcAft>
              <a:buFont typeface="Arial" panose="020B0604020202020204" pitchFamily="34" charset="0"/>
              <a:buChar char="•"/>
            </a:pPr>
            <a:r>
              <a:rPr lang="en-US" sz="2000" dirty="0">
                <a:solidFill>
                  <a:schemeClr val="accent6"/>
                </a:solidFill>
                <a:latin typeface="+mn-lt"/>
              </a:rPr>
              <a:t>Innovation programs</a:t>
            </a:r>
          </a:p>
          <a:p>
            <a:endParaRPr lang="en-US" sz="2000" dirty="0">
              <a:solidFill>
                <a:schemeClr val="accent6"/>
              </a:solidFill>
            </a:endParaRPr>
          </a:p>
        </p:txBody>
      </p:sp>
    </p:spTree>
    <p:extLst>
      <p:ext uri="{BB962C8B-B14F-4D97-AF65-F5344CB8AC3E}">
        <p14:creationId xmlns:p14="http://schemas.microsoft.com/office/powerpoint/2010/main" val="1674918145"/>
      </p:ext>
    </p:extLst>
  </p:cSld>
  <p:clrMapOvr>
    <a:masterClrMapping/>
  </p:clrMapOvr>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27997BB1DD3243AEC199A181F649C4" ma:contentTypeVersion="13" ma:contentTypeDescription="Create a new document." ma:contentTypeScope="" ma:versionID="0596f5648c06859226f165c2a9d3fafa">
  <xsd:schema xmlns:xsd="http://www.w3.org/2001/XMLSchema" xmlns:xs="http://www.w3.org/2001/XMLSchema" xmlns:p="http://schemas.microsoft.com/office/2006/metadata/properties" xmlns:ns2="0d6dc564-9f0f-4004-8a0e-d846b60e2f08" xmlns:ns3="6280b2e6-5ff0-49a4-9c15-759b9ac3c61f" targetNamespace="http://schemas.microsoft.com/office/2006/metadata/properties" ma:root="true" ma:fieldsID="f3cc389b2b95c1a3226512aa61062d63" ns2:_="" ns3:_="">
    <xsd:import namespace="0d6dc564-9f0f-4004-8a0e-d846b60e2f08"/>
    <xsd:import namespace="6280b2e6-5ff0-49a4-9c15-759b9ac3c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564-9f0f-4004-8a0e-d846b60e2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0b2e6-5ff0-49a4-9c15-759b9ac3c6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2A837A-022F-4A8E-817E-2F44797A334A}">
  <ds:schemaRefs>
    <ds:schemaRef ds:uri="http://schemas.microsoft.com/office/2006/documentManagement/types"/>
    <ds:schemaRef ds:uri="http://schemas.openxmlformats.org/package/2006/metadata/core-properties"/>
    <ds:schemaRef ds:uri="6280b2e6-5ff0-49a4-9c15-759b9ac3c61f"/>
    <ds:schemaRef ds:uri="http://schemas.microsoft.com/office/infopath/2007/PartnerControls"/>
    <ds:schemaRef ds:uri="http://purl.org/dc/terms/"/>
    <ds:schemaRef ds:uri="0d6dc564-9f0f-4004-8a0e-d846b60e2f08"/>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70D7424-FE5E-41B2-80B3-B9844F5AF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dc564-9f0f-4004-8a0e-d846b60e2f08"/>
    <ds:schemaRef ds:uri="6280b2e6-5ff0-49a4-9c15-759b9ac3c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C30585-61A0-4877-980C-8A06F8BB05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3732</TotalTime>
  <Words>2679</Words>
  <Application>Microsoft Office PowerPoint</Application>
  <PresentationFormat>Widescreen</PresentationFormat>
  <Paragraphs>225</Paragraphs>
  <Slides>25</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Courier New</vt:lpstr>
      <vt:lpstr>DIN</vt:lpstr>
      <vt:lpstr>Futura</vt:lpstr>
      <vt:lpstr>HelveticaNeueLT Std Blk</vt:lpstr>
      <vt:lpstr>HelveticaNeueLT Std Lt</vt:lpstr>
      <vt:lpstr>HelveticaNeueLT Std Med</vt:lpstr>
      <vt:lpstr>Symbol</vt:lpstr>
      <vt:lpstr>Times</vt:lpstr>
      <vt:lpstr>Wingdings</vt:lpstr>
      <vt:lpstr>Basic slide</vt:lpstr>
      <vt:lpstr>ACRP WebResource 21: Environmental Stewardship and Compliance Training for Airport Employees</vt:lpstr>
      <vt:lpstr>Course Objectives and Overview</vt:lpstr>
      <vt:lpstr>Key Definitions and Terms</vt:lpstr>
      <vt:lpstr>What is Sustainability?</vt:lpstr>
      <vt:lpstr>Drivers of Sustainability</vt:lpstr>
      <vt:lpstr>Benefits of Sustainability</vt:lpstr>
      <vt:lpstr>Sustainability in Aviation</vt:lpstr>
      <vt:lpstr>EONS Approach Examples</vt:lpstr>
      <vt:lpstr>Economic Vitality: Sustainability in Practice</vt:lpstr>
      <vt:lpstr>Operational Efficiency: Sustainability in Practice</vt:lpstr>
      <vt:lpstr>Natural Resources: Sustainability in Practice</vt:lpstr>
      <vt:lpstr>Social Responsibility: Sustainability in Practice</vt:lpstr>
      <vt:lpstr>Measuring and Reporting Sustainability</vt:lpstr>
      <vt:lpstr>FAA Support for Sustainable Actions</vt:lpstr>
      <vt:lpstr>FAA’s Sustainability Programs</vt:lpstr>
      <vt:lpstr>Airport Sustainability Planning</vt:lpstr>
      <vt:lpstr>Aviation Sustainability Resources</vt:lpstr>
      <vt:lpstr>Sustainable Aviation Guidance Alliance </vt:lpstr>
      <vt:lpstr>Airports Council International–North America</vt:lpstr>
      <vt:lpstr>Chicago Sustainable Airport Manual</vt:lpstr>
      <vt:lpstr>ACRP Resources</vt:lpstr>
      <vt:lpstr>What Does this Mean to Your Airport?</vt:lpstr>
      <vt:lpstr>Course Wrap-Up</vt:lpstr>
      <vt:lpstr>References</vt:lpstr>
      <vt:lpstr>ACRP Disclaimer and Publication Details</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Whittington, Lisa</cp:lastModifiedBy>
  <cp:revision>122</cp:revision>
  <dcterms:created xsi:type="dcterms:W3CDTF">2005-12-13T19:08:17Z</dcterms:created>
  <dcterms:modified xsi:type="dcterms:W3CDTF">2024-12-19T18:49:32Z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0x010100D827997BB1DD3243AEC199A181F649C4</vt:lpwstr>
  </property>
</Properties>
</file>