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81" r:id="rId4"/>
  </p:sldMasterIdLst>
  <p:notesMasterIdLst>
    <p:notesMasterId r:id="rId29"/>
  </p:notesMasterIdLst>
  <p:handoutMasterIdLst>
    <p:handoutMasterId r:id="rId30"/>
  </p:handoutMasterIdLst>
  <p:sldIdLst>
    <p:sldId id="313" r:id="rId5"/>
    <p:sldId id="257" r:id="rId6"/>
    <p:sldId id="339" r:id="rId7"/>
    <p:sldId id="259" r:id="rId8"/>
    <p:sldId id="331" r:id="rId9"/>
    <p:sldId id="262" r:id="rId10"/>
    <p:sldId id="264" r:id="rId11"/>
    <p:sldId id="265" r:id="rId12"/>
    <p:sldId id="317" r:id="rId13"/>
    <p:sldId id="318" r:id="rId14"/>
    <p:sldId id="319" r:id="rId15"/>
    <p:sldId id="320" r:id="rId16"/>
    <p:sldId id="332" r:id="rId17"/>
    <p:sldId id="263" r:id="rId18"/>
    <p:sldId id="321" r:id="rId19"/>
    <p:sldId id="333" r:id="rId20"/>
    <p:sldId id="334" r:id="rId21"/>
    <p:sldId id="338" r:id="rId22"/>
    <p:sldId id="336" r:id="rId23"/>
    <p:sldId id="337" r:id="rId24"/>
    <p:sldId id="277" r:id="rId25"/>
    <p:sldId id="278" r:id="rId26"/>
    <p:sldId id="351" r:id="rId27"/>
    <p:sldId id="350" r:id="rId28"/>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imes" pitchFamily="18" charset="0"/>
        <a:ea typeface="+mn-ea"/>
        <a:cs typeface="+mn-cs"/>
      </a:defRPr>
    </a:lvl1pPr>
    <a:lvl2pPr marL="457200" algn="l" rtl="0" fontAlgn="base">
      <a:spcBef>
        <a:spcPct val="0"/>
      </a:spcBef>
      <a:spcAft>
        <a:spcPct val="0"/>
      </a:spcAft>
      <a:defRPr sz="2400" kern="1200">
        <a:solidFill>
          <a:schemeClr val="tx1"/>
        </a:solidFill>
        <a:latin typeface="Times" pitchFamily="18" charset="0"/>
        <a:ea typeface="+mn-ea"/>
        <a:cs typeface="+mn-cs"/>
      </a:defRPr>
    </a:lvl2pPr>
    <a:lvl3pPr marL="914400" algn="l" rtl="0" fontAlgn="base">
      <a:spcBef>
        <a:spcPct val="0"/>
      </a:spcBef>
      <a:spcAft>
        <a:spcPct val="0"/>
      </a:spcAft>
      <a:defRPr sz="2400" kern="1200">
        <a:solidFill>
          <a:schemeClr val="tx1"/>
        </a:solidFill>
        <a:latin typeface="Times" pitchFamily="18" charset="0"/>
        <a:ea typeface="+mn-ea"/>
        <a:cs typeface="+mn-cs"/>
      </a:defRPr>
    </a:lvl3pPr>
    <a:lvl4pPr marL="1371600" algn="l" rtl="0" fontAlgn="base">
      <a:spcBef>
        <a:spcPct val="0"/>
      </a:spcBef>
      <a:spcAft>
        <a:spcPct val="0"/>
      </a:spcAft>
      <a:defRPr sz="2400" kern="1200">
        <a:solidFill>
          <a:schemeClr val="tx1"/>
        </a:solidFill>
        <a:latin typeface="Times" pitchFamily="18" charset="0"/>
        <a:ea typeface="+mn-ea"/>
        <a:cs typeface="+mn-cs"/>
      </a:defRPr>
    </a:lvl4pPr>
    <a:lvl5pPr marL="1828800" algn="l" rtl="0" fontAlgn="base">
      <a:spcBef>
        <a:spcPct val="0"/>
      </a:spcBef>
      <a:spcAft>
        <a:spcPct val="0"/>
      </a:spcAft>
      <a:defRPr sz="2400" kern="1200">
        <a:solidFill>
          <a:schemeClr val="tx1"/>
        </a:solidFill>
        <a:latin typeface="Times" pitchFamily="18" charset="0"/>
        <a:ea typeface="+mn-ea"/>
        <a:cs typeface="+mn-cs"/>
      </a:defRPr>
    </a:lvl5pPr>
    <a:lvl6pPr marL="2286000" algn="l" defTabSz="914400" rtl="0" eaLnBrk="1" latinLnBrk="0" hangingPunct="1">
      <a:defRPr sz="2400" kern="1200">
        <a:solidFill>
          <a:schemeClr val="tx1"/>
        </a:solidFill>
        <a:latin typeface="Times" pitchFamily="18" charset="0"/>
        <a:ea typeface="+mn-ea"/>
        <a:cs typeface="+mn-cs"/>
      </a:defRPr>
    </a:lvl6pPr>
    <a:lvl7pPr marL="2743200" algn="l" defTabSz="914400" rtl="0" eaLnBrk="1" latinLnBrk="0" hangingPunct="1">
      <a:defRPr sz="2400" kern="1200">
        <a:solidFill>
          <a:schemeClr val="tx1"/>
        </a:solidFill>
        <a:latin typeface="Times" pitchFamily="18" charset="0"/>
        <a:ea typeface="+mn-ea"/>
        <a:cs typeface="+mn-cs"/>
      </a:defRPr>
    </a:lvl7pPr>
    <a:lvl8pPr marL="3200400" algn="l" defTabSz="914400" rtl="0" eaLnBrk="1" latinLnBrk="0" hangingPunct="1">
      <a:defRPr sz="2400" kern="1200">
        <a:solidFill>
          <a:schemeClr val="tx1"/>
        </a:solidFill>
        <a:latin typeface="Times" pitchFamily="18" charset="0"/>
        <a:ea typeface="+mn-ea"/>
        <a:cs typeface="+mn-cs"/>
      </a:defRPr>
    </a:lvl8pPr>
    <a:lvl9pPr marL="3657600" algn="l" defTabSz="914400" rtl="0" eaLnBrk="1" latinLnBrk="0" hangingPunct="1">
      <a:defRPr sz="2400" kern="1200">
        <a:solidFill>
          <a:schemeClr val="tx1"/>
        </a:solidFill>
        <a:latin typeface="Times"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54EF02C-9BCD-7870-D099-4EA829592E72}" name="Whittington, Lisa" initials="WL" userId="S::LWhittington@nas.edu::c6486215-3342-44dd-a2bc-add26a1ec065" providerId="AD"/>
  <p188:author id="{1B3A85BA-06CD-85C2-523C-661971265CE0}" name="Fletcher, Hilary" initials="FH" userId="S::hilary.fletcher@woolpert.com::83587431-4fb7-4f29-8303-e0cd73dc91b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ie Waite" initials="LW" lastIdx="4" clrIdx="0">
    <p:extLst>
      <p:ext uri="{19B8F6BF-5375-455C-9EA6-DF929625EA0E}">
        <p15:presenceInfo xmlns:p15="http://schemas.microsoft.com/office/powerpoint/2012/main" userId="S-1-5-21-772653363-1706447627-576915096-188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7AC"/>
    <a:srgbClr val="599B9B"/>
    <a:srgbClr val="005792"/>
    <a:srgbClr val="000000"/>
    <a:srgbClr val="626262"/>
    <a:srgbClr val="008BEA"/>
    <a:srgbClr val="3A5364"/>
    <a:srgbClr val="465761"/>
    <a:srgbClr val="7B7167"/>
    <a:srgbClr val="BB92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691" autoAdjust="0"/>
    <p:restoredTop sz="82844" autoAdjust="0"/>
  </p:normalViewPr>
  <p:slideViewPr>
    <p:cSldViewPr snapToGrid="0">
      <p:cViewPr varScale="1">
        <p:scale>
          <a:sx n="94" d="100"/>
          <a:sy n="94" d="100"/>
        </p:scale>
        <p:origin x="504" y="90"/>
      </p:cViewPr>
      <p:guideLst>
        <p:guide orient="horz" pos="2160"/>
        <p:guide pos="3840"/>
      </p:guideLst>
    </p:cSldViewPr>
  </p:slideViewPr>
  <p:notesTextViewPr>
    <p:cViewPr>
      <p:scale>
        <a:sx n="1" d="1"/>
        <a:sy n="1" d="1"/>
      </p:scale>
      <p:origin x="0" y="0"/>
    </p:cViewPr>
  </p:notesTextViewPr>
  <p:notesViewPr>
    <p:cSldViewPr snapToGrid="0">
      <p:cViewPr varScale="1">
        <p:scale>
          <a:sx n="122" d="100"/>
          <a:sy n="122" d="100"/>
        </p:scale>
        <p:origin x="4932" y="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F706CFD-1AEB-0079-D4AE-1A8C55BF473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5263B43B-339F-A1FC-CE74-5BC25BCC3EA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01391B3-014D-4AAF-A1B7-7BF6B897EFBC}" type="datetimeFigureOut">
              <a:rPr lang="en-US" smtClean="0"/>
              <a:t>11/26/2024</a:t>
            </a:fld>
            <a:endParaRPr lang="en-US" dirty="0"/>
          </a:p>
        </p:txBody>
      </p:sp>
      <p:sp>
        <p:nvSpPr>
          <p:cNvPr id="4" name="Footer Placeholder 3">
            <a:extLst>
              <a:ext uri="{FF2B5EF4-FFF2-40B4-BE49-F238E27FC236}">
                <a16:creationId xmlns:a16="http://schemas.microsoft.com/office/drawing/2014/main" id="{CB0EC783-BFCA-640F-A046-6F735A94436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D79708B-6E56-A3FB-31A0-BAEB63F3F5A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6E490A9-20C9-4792-A52E-C0E9F1D1900B}" type="slidenum">
              <a:rPr lang="en-US" smtClean="0"/>
              <a:t>‹#›</a:t>
            </a:fld>
            <a:endParaRPr lang="en-US" dirty="0"/>
          </a:p>
        </p:txBody>
      </p:sp>
    </p:spTree>
    <p:extLst>
      <p:ext uri="{BB962C8B-B14F-4D97-AF65-F5344CB8AC3E}">
        <p14:creationId xmlns:p14="http://schemas.microsoft.com/office/powerpoint/2010/main" val="14409123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0" hangingPunct="0">
              <a:defRPr sz="1200">
                <a:latin typeface="Time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0" hangingPunct="0">
              <a:defRPr sz="1200">
                <a:latin typeface="Times"/>
              </a:defRPr>
            </a:lvl1pPr>
          </a:lstStyle>
          <a:p>
            <a:pPr>
              <a:defRPr/>
            </a:pPr>
            <a:fld id="{792A9E01-0121-40AE-8E34-40DF007C6B00}" type="datetimeFigureOut">
              <a:rPr lang="en-US"/>
              <a:pPr>
                <a:defRPr/>
              </a:pPr>
              <a:t>11/26/2024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0" hangingPunct="0">
              <a:defRPr sz="1200">
                <a:latin typeface="Time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eaLnBrk="0" hangingPunct="0">
              <a:defRPr sz="1200">
                <a:latin typeface="Times"/>
              </a:defRPr>
            </a:lvl1pPr>
          </a:lstStyle>
          <a:p>
            <a:pPr>
              <a:defRPr/>
            </a:pPr>
            <a:fld id="{601B9332-B151-47C2-AD61-4136C83AF8D5}" type="slidenum">
              <a:rPr lang="en-US"/>
              <a:pPr>
                <a:defRPr/>
              </a:pPr>
              <a:t>‹#›</a:t>
            </a:fld>
            <a:endParaRPr lang="en-US" dirty="0"/>
          </a:p>
        </p:txBody>
      </p:sp>
    </p:spTree>
    <p:extLst>
      <p:ext uri="{BB962C8B-B14F-4D97-AF65-F5344CB8AC3E}">
        <p14:creationId xmlns:p14="http://schemas.microsoft.com/office/powerpoint/2010/main" val="20016153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FBDC5B8-C23E-49BA-9EB3-859A4C84E552}" type="slidenum">
              <a:rPr lang="en-US" smtClean="0"/>
              <a:t>2</a:t>
            </a:fld>
            <a:endParaRPr lang="en-US" dirty="0"/>
          </a:p>
        </p:txBody>
      </p:sp>
    </p:spTree>
    <p:extLst>
      <p:ext uri="{BB962C8B-B14F-4D97-AF65-F5344CB8AC3E}">
        <p14:creationId xmlns:p14="http://schemas.microsoft.com/office/powerpoint/2010/main" val="455900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FBDC5B8-C23E-49BA-9EB3-859A4C84E552}" type="slidenum">
              <a:rPr lang="en-US" smtClean="0"/>
              <a:t>11</a:t>
            </a:fld>
            <a:endParaRPr lang="en-US" dirty="0"/>
          </a:p>
        </p:txBody>
      </p:sp>
    </p:spTree>
    <p:extLst>
      <p:ext uri="{BB962C8B-B14F-4D97-AF65-F5344CB8AC3E}">
        <p14:creationId xmlns:p14="http://schemas.microsoft.com/office/powerpoint/2010/main" val="14280712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FBDC5B8-C23E-49BA-9EB3-859A4C84E552}" type="slidenum">
              <a:rPr lang="en-US" smtClean="0"/>
              <a:t>12</a:t>
            </a:fld>
            <a:endParaRPr lang="en-US" dirty="0"/>
          </a:p>
        </p:txBody>
      </p:sp>
    </p:spTree>
    <p:extLst>
      <p:ext uri="{BB962C8B-B14F-4D97-AF65-F5344CB8AC3E}">
        <p14:creationId xmlns:p14="http://schemas.microsoft.com/office/powerpoint/2010/main" val="17246647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FBDC5B8-C23E-49BA-9EB3-859A4C84E552}" type="slidenum">
              <a:rPr lang="en-US" smtClean="0"/>
              <a:t>13</a:t>
            </a:fld>
            <a:endParaRPr lang="en-US" dirty="0"/>
          </a:p>
        </p:txBody>
      </p:sp>
    </p:spTree>
    <p:extLst>
      <p:ext uri="{BB962C8B-B14F-4D97-AF65-F5344CB8AC3E}">
        <p14:creationId xmlns:p14="http://schemas.microsoft.com/office/powerpoint/2010/main" val="28920813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FBDC5B8-C23E-49BA-9EB3-859A4C84E552}" type="slidenum">
              <a:rPr lang="en-US" smtClean="0"/>
              <a:t>14</a:t>
            </a:fld>
            <a:endParaRPr lang="en-US" dirty="0"/>
          </a:p>
        </p:txBody>
      </p:sp>
    </p:spTree>
    <p:extLst>
      <p:ext uri="{BB962C8B-B14F-4D97-AF65-F5344CB8AC3E}">
        <p14:creationId xmlns:p14="http://schemas.microsoft.com/office/powerpoint/2010/main" val="40885956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FBDC5B8-C23E-49BA-9EB3-859A4C84E552}" type="slidenum">
              <a:rPr lang="en-US" smtClean="0"/>
              <a:t>15</a:t>
            </a:fld>
            <a:endParaRPr lang="en-US" dirty="0"/>
          </a:p>
        </p:txBody>
      </p:sp>
    </p:spTree>
    <p:extLst>
      <p:ext uri="{BB962C8B-B14F-4D97-AF65-F5344CB8AC3E}">
        <p14:creationId xmlns:p14="http://schemas.microsoft.com/office/powerpoint/2010/main" val="10375086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FBDC5B8-C23E-49BA-9EB3-859A4C84E552}" type="slidenum">
              <a:rPr lang="en-US" smtClean="0"/>
              <a:t>16</a:t>
            </a:fld>
            <a:endParaRPr lang="en-US" dirty="0"/>
          </a:p>
        </p:txBody>
      </p:sp>
    </p:spTree>
    <p:extLst>
      <p:ext uri="{BB962C8B-B14F-4D97-AF65-F5344CB8AC3E}">
        <p14:creationId xmlns:p14="http://schemas.microsoft.com/office/powerpoint/2010/main" val="26155267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FBDC5B8-C23E-49BA-9EB3-859A4C84E552}" type="slidenum">
              <a:rPr lang="en-US" smtClean="0"/>
              <a:t>17</a:t>
            </a:fld>
            <a:endParaRPr lang="en-US" dirty="0"/>
          </a:p>
        </p:txBody>
      </p:sp>
    </p:spTree>
    <p:extLst>
      <p:ext uri="{BB962C8B-B14F-4D97-AF65-F5344CB8AC3E}">
        <p14:creationId xmlns:p14="http://schemas.microsoft.com/office/powerpoint/2010/main" val="7926309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FBDC5B8-C23E-49BA-9EB3-859A4C84E552}" type="slidenum">
              <a:rPr lang="en-US" smtClean="0"/>
              <a:t>18</a:t>
            </a:fld>
            <a:endParaRPr lang="en-US" dirty="0"/>
          </a:p>
        </p:txBody>
      </p:sp>
    </p:spTree>
    <p:extLst>
      <p:ext uri="{BB962C8B-B14F-4D97-AF65-F5344CB8AC3E}">
        <p14:creationId xmlns:p14="http://schemas.microsoft.com/office/powerpoint/2010/main" val="8974863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FBDC5B8-C23E-49BA-9EB3-859A4C84E552}" type="slidenum">
              <a:rPr lang="en-US" smtClean="0"/>
              <a:t>19</a:t>
            </a:fld>
            <a:endParaRPr lang="en-US" dirty="0"/>
          </a:p>
        </p:txBody>
      </p:sp>
    </p:spTree>
    <p:extLst>
      <p:ext uri="{BB962C8B-B14F-4D97-AF65-F5344CB8AC3E}">
        <p14:creationId xmlns:p14="http://schemas.microsoft.com/office/powerpoint/2010/main" val="515307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FBDC5B8-C23E-49BA-9EB3-859A4C84E552}" type="slidenum">
              <a:rPr lang="en-US" smtClean="0"/>
              <a:t>20</a:t>
            </a:fld>
            <a:endParaRPr lang="en-US" dirty="0"/>
          </a:p>
        </p:txBody>
      </p:sp>
    </p:spTree>
    <p:extLst>
      <p:ext uri="{BB962C8B-B14F-4D97-AF65-F5344CB8AC3E}">
        <p14:creationId xmlns:p14="http://schemas.microsoft.com/office/powerpoint/2010/main" val="2037607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FBDC5B8-C23E-49BA-9EB3-859A4C84E552}" type="slidenum">
              <a:rPr lang="en-US" smtClean="0"/>
              <a:t>3</a:t>
            </a:fld>
            <a:endParaRPr lang="en-US" dirty="0"/>
          </a:p>
        </p:txBody>
      </p:sp>
    </p:spTree>
    <p:extLst>
      <p:ext uri="{BB962C8B-B14F-4D97-AF65-F5344CB8AC3E}">
        <p14:creationId xmlns:p14="http://schemas.microsoft.com/office/powerpoint/2010/main" val="12544819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FBDC5B8-C23E-49BA-9EB3-859A4C84E552}" type="slidenum">
              <a:rPr lang="en-US" smtClean="0"/>
              <a:t>21</a:t>
            </a:fld>
            <a:endParaRPr lang="en-US" dirty="0"/>
          </a:p>
        </p:txBody>
      </p:sp>
    </p:spTree>
    <p:extLst>
      <p:ext uri="{BB962C8B-B14F-4D97-AF65-F5344CB8AC3E}">
        <p14:creationId xmlns:p14="http://schemas.microsoft.com/office/powerpoint/2010/main" val="14979996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FBDC5B8-C23E-49BA-9EB3-859A4C84E552}" type="slidenum">
              <a:rPr lang="en-US" smtClean="0"/>
              <a:t>22</a:t>
            </a:fld>
            <a:endParaRPr lang="en-US" dirty="0"/>
          </a:p>
        </p:txBody>
      </p:sp>
    </p:spTree>
    <p:extLst>
      <p:ext uri="{BB962C8B-B14F-4D97-AF65-F5344CB8AC3E}">
        <p14:creationId xmlns:p14="http://schemas.microsoft.com/office/powerpoint/2010/main" val="699868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FBDC5B8-C23E-49BA-9EB3-859A4C84E552}" type="slidenum">
              <a:rPr lang="en-US" smtClean="0"/>
              <a:t>4</a:t>
            </a:fld>
            <a:endParaRPr lang="en-US" dirty="0"/>
          </a:p>
        </p:txBody>
      </p:sp>
    </p:spTree>
    <p:extLst>
      <p:ext uri="{BB962C8B-B14F-4D97-AF65-F5344CB8AC3E}">
        <p14:creationId xmlns:p14="http://schemas.microsoft.com/office/powerpoint/2010/main" val="3911683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FBDC5B8-C23E-49BA-9EB3-859A4C84E552}" type="slidenum">
              <a:rPr lang="en-US" smtClean="0"/>
              <a:t>5</a:t>
            </a:fld>
            <a:endParaRPr lang="en-US" dirty="0"/>
          </a:p>
        </p:txBody>
      </p:sp>
    </p:spTree>
    <p:extLst>
      <p:ext uri="{BB962C8B-B14F-4D97-AF65-F5344CB8AC3E}">
        <p14:creationId xmlns:p14="http://schemas.microsoft.com/office/powerpoint/2010/main" val="2900638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7000"/>
              </a:lnSpc>
              <a:spcBef>
                <a:spcPts val="0"/>
              </a:spcBef>
              <a:spcAft>
                <a:spcPts val="80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FBDC5B8-C23E-49BA-9EB3-859A4C84E552}" type="slidenum">
              <a:rPr lang="en-US" smtClean="0"/>
              <a:t>6</a:t>
            </a:fld>
            <a:endParaRPr lang="en-US" dirty="0"/>
          </a:p>
        </p:txBody>
      </p:sp>
    </p:spTree>
    <p:extLst>
      <p:ext uri="{BB962C8B-B14F-4D97-AF65-F5344CB8AC3E}">
        <p14:creationId xmlns:p14="http://schemas.microsoft.com/office/powerpoint/2010/main" val="2277212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FBDC5B8-C23E-49BA-9EB3-859A4C84E552}" type="slidenum">
              <a:rPr lang="en-US" smtClean="0"/>
              <a:t>7</a:t>
            </a:fld>
            <a:endParaRPr lang="en-US" dirty="0"/>
          </a:p>
        </p:txBody>
      </p:sp>
    </p:spTree>
    <p:extLst>
      <p:ext uri="{BB962C8B-B14F-4D97-AF65-F5344CB8AC3E}">
        <p14:creationId xmlns:p14="http://schemas.microsoft.com/office/powerpoint/2010/main" val="3360419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FBDC5B8-C23E-49BA-9EB3-859A4C84E552}" type="slidenum">
              <a:rPr lang="en-US" smtClean="0"/>
              <a:t>8</a:t>
            </a:fld>
            <a:endParaRPr lang="en-US" dirty="0"/>
          </a:p>
        </p:txBody>
      </p:sp>
    </p:spTree>
    <p:extLst>
      <p:ext uri="{BB962C8B-B14F-4D97-AF65-F5344CB8AC3E}">
        <p14:creationId xmlns:p14="http://schemas.microsoft.com/office/powerpoint/2010/main" val="2661347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FBDC5B8-C23E-49BA-9EB3-859A4C84E552}" type="slidenum">
              <a:rPr lang="en-US" smtClean="0"/>
              <a:t>9</a:t>
            </a:fld>
            <a:endParaRPr lang="en-US" dirty="0"/>
          </a:p>
        </p:txBody>
      </p:sp>
    </p:spTree>
    <p:extLst>
      <p:ext uri="{BB962C8B-B14F-4D97-AF65-F5344CB8AC3E}">
        <p14:creationId xmlns:p14="http://schemas.microsoft.com/office/powerpoint/2010/main" val="785141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FBDC5B8-C23E-49BA-9EB3-859A4C84E552}" type="slidenum">
              <a:rPr lang="en-US" smtClean="0"/>
              <a:t>10</a:t>
            </a:fld>
            <a:endParaRPr lang="en-US" dirty="0"/>
          </a:p>
        </p:txBody>
      </p:sp>
    </p:spTree>
    <p:extLst>
      <p:ext uri="{BB962C8B-B14F-4D97-AF65-F5344CB8AC3E}">
        <p14:creationId xmlns:p14="http://schemas.microsoft.com/office/powerpoint/2010/main" val="12995776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11" descr="The wing of an airplane&#10;&#10;Description automatically generated with medium confidence">
            <a:extLst>
              <a:ext uri="{FF2B5EF4-FFF2-40B4-BE49-F238E27FC236}">
                <a16:creationId xmlns:a16="http://schemas.microsoft.com/office/drawing/2014/main" id="{19013E32-3752-7005-6CB2-5736D07078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4" name="Title 3">
            <a:extLst>
              <a:ext uri="{FF2B5EF4-FFF2-40B4-BE49-F238E27FC236}">
                <a16:creationId xmlns:a16="http://schemas.microsoft.com/office/drawing/2014/main" id="{12755E8B-703D-4021-A809-471F7BC0D4FB}"/>
              </a:ext>
            </a:extLst>
          </p:cNvPr>
          <p:cNvSpPr>
            <a:spLocks noGrp="1"/>
          </p:cNvSpPr>
          <p:nvPr>
            <p:ph type="title"/>
          </p:nvPr>
        </p:nvSpPr>
        <p:spPr>
          <a:xfrm>
            <a:off x="6278032" y="1483514"/>
            <a:ext cx="5609167" cy="1031087"/>
          </a:xfrm>
        </p:spPr>
        <p:txBody>
          <a:bodyPr/>
          <a:lstStyle>
            <a:lvl1pPr algn="r">
              <a:defRPr sz="3700">
                <a:solidFill>
                  <a:srgbClr val="0067AC"/>
                </a:solidFill>
              </a:defRPr>
            </a:lvl1pPr>
          </a:lstStyle>
          <a:p>
            <a:r>
              <a:rPr lang="en-US" dirty="0"/>
              <a:t>Click to edit Master title style</a:t>
            </a:r>
          </a:p>
        </p:txBody>
      </p:sp>
      <p:sp>
        <p:nvSpPr>
          <p:cNvPr id="14" name="Text Placeholder 13">
            <a:extLst>
              <a:ext uri="{FF2B5EF4-FFF2-40B4-BE49-F238E27FC236}">
                <a16:creationId xmlns:a16="http://schemas.microsoft.com/office/drawing/2014/main" id="{7291227E-577D-4952-8199-C39FC99DFE36}"/>
              </a:ext>
            </a:extLst>
          </p:cNvPr>
          <p:cNvSpPr>
            <a:spLocks noGrp="1"/>
          </p:cNvSpPr>
          <p:nvPr>
            <p:ph type="body" sz="quarter" idx="12"/>
          </p:nvPr>
        </p:nvSpPr>
        <p:spPr>
          <a:xfrm>
            <a:off x="6278032" y="2971800"/>
            <a:ext cx="5609168" cy="1143000"/>
          </a:xfrm>
        </p:spPr>
        <p:txBody>
          <a:bodyPr/>
          <a:lstStyle>
            <a:lvl1pPr algn="r">
              <a:lnSpc>
                <a:spcPct val="150000"/>
              </a:lnSpc>
              <a:spcBef>
                <a:spcPts val="0"/>
              </a:spcBef>
              <a:defRPr sz="2400">
                <a:solidFill>
                  <a:srgbClr val="0067AC"/>
                </a:solidFill>
              </a:defRPr>
            </a:lvl1pPr>
          </a:lstStyle>
          <a:p>
            <a:pPr lvl="0"/>
            <a:r>
              <a:rPr lang="en-US" dirty="0"/>
              <a:t>Click to edit Master text styles</a:t>
            </a:r>
          </a:p>
        </p:txBody>
      </p:sp>
      <p:pic>
        <p:nvPicPr>
          <p:cNvPr id="15" name="Picture 14">
            <a:extLst>
              <a:ext uri="{FF2B5EF4-FFF2-40B4-BE49-F238E27FC236}">
                <a16:creationId xmlns:a16="http://schemas.microsoft.com/office/drawing/2014/main" id="{3DC4CF1D-89A2-3FC4-609F-46AA03ED01E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822266" y="5519524"/>
            <a:ext cx="2930122" cy="627275"/>
          </a:xfrm>
          <a:prstGeom prst="rect">
            <a:avLst/>
          </a:prstGeom>
        </p:spPr>
      </p:pic>
    </p:spTree>
    <p:extLst>
      <p:ext uri="{BB962C8B-B14F-4D97-AF65-F5344CB8AC3E}">
        <p14:creationId xmlns:p14="http://schemas.microsoft.com/office/powerpoint/2010/main" val="73257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04E66-A7B5-4589-B801-5DC3E8A22781}"/>
              </a:ext>
            </a:extLst>
          </p:cNvPr>
          <p:cNvSpPr>
            <a:spLocks noGrp="1"/>
          </p:cNvSpPr>
          <p:nvPr>
            <p:ph type="title"/>
          </p:nvPr>
        </p:nvSpPr>
        <p:spPr/>
        <p:txBody>
          <a:bodyPr/>
          <a:lstStyle/>
          <a:p>
            <a:r>
              <a:rPr lang="en-US" dirty="0"/>
              <a:t>Click to edit Master title style</a:t>
            </a:r>
          </a:p>
        </p:txBody>
      </p:sp>
      <p:sp>
        <p:nvSpPr>
          <p:cNvPr id="4" name="Text Placeholder 3">
            <a:extLst>
              <a:ext uri="{FF2B5EF4-FFF2-40B4-BE49-F238E27FC236}">
                <a16:creationId xmlns:a16="http://schemas.microsoft.com/office/drawing/2014/main" id="{FF6334D3-9C7D-44F2-8F11-5B91CD95327A}"/>
              </a:ext>
            </a:extLst>
          </p:cNvPr>
          <p:cNvSpPr>
            <a:spLocks noGrp="1"/>
          </p:cNvSpPr>
          <p:nvPr>
            <p:ph type="body" sz="quarter" idx="10"/>
          </p:nvPr>
        </p:nvSpPr>
        <p:spPr>
          <a:xfrm>
            <a:off x="609600" y="1371600"/>
            <a:ext cx="10871200" cy="4572000"/>
          </a:xfrm>
        </p:spPr>
        <p:txBody>
          <a:bodyPr/>
          <a:lstStyle>
            <a:lvl1pPr>
              <a:defRPr sz="2800"/>
            </a:lvl1pPr>
            <a:lvl2pPr>
              <a:defRPr sz="2000"/>
            </a:lvl2pPr>
            <a:lvl3pPr>
              <a:defRPr sz="2000"/>
            </a:lvl3pPr>
            <a:lvl4pPr>
              <a:defRPr sz="2000"/>
            </a:lvl4pPr>
            <a:lvl5pPr>
              <a:defRPr sz="2000"/>
            </a:lvl5pPr>
            <a:lvl6pPr marL="2285943" indent="0">
              <a:buNone/>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3714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de-by-side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1"/>
            <a:ext cx="10566400" cy="762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24007"/>
            <a:ext cx="5486400" cy="304799"/>
          </a:xfrm>
        </p:spPr>
        <p:txBody>
          <a:bodyPr anchor="ctr"/>
          <a:lstStyle>
            <a:lvl1pPr marL="0" indent="0">
              <a:buNone/>
              <a:defRPr sz="18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1981200"/>
            <a:ext cx="5486400" cy="3733800"/>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p:cNvSpPr>
            <a:spLocks noGrp="1"/>
          </p:cNvSpPr>
          <p:nvPr>
            <p:ph type="body" idx="10"/>
          </p:nvPr>
        </p:nvSpPr>
        <p:spPr>
          <a:xfrm>
            <a:off x="6096000" y="1524007"/>
            <a:ext cx="5080000" cy="304799"/>
          </a:xfrm>
        </p:spPr>
        <p:txBody>
          <a:bodyPr anchor="ctr"/>
          <a:lstStyle>
            <a:lvl1pPr marL="0" indent="0">
              <a:buNone/>
              <a:defRPr sz="18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8" name="Content Placeholder 3"/>
          <p:cNvSpPr>
            <a:spLocks noGrp="1"/>
          </p:cNvSpPr>
          <p:nvPr>
            <p:ph sz="half" idx="11"/>
          </p:nvPr>
        </p:nvSpPr>
        <p:spPr>
          <a:xfrm>
            <a:off x="6096000" y="1981200"/>
            <a:ext cx="5080000" cy="3733800"/>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4510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title only">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71600"/>
            <a:ext cx="11074400" cy="4724400"/>
          </a:xfrm>
        </p:spPr>
        <p:txBody>
          <a:bodyPr/>
          <a:lstStyle>
            <a:lvl1pPr>
              <a:spcAft>
                <a:spcPts val="600"/>
              </a:spcAft>
              <a:defRPr sz="2000" u="sng" baseline="0">
                <a:solidFill>
                  <a:srgbClr val="626262"/>
                </a:solidFill>
                <a:uFill>
                  <a:solidFill>
                    <a:srgbClr val="DE842E"/>
                  </a:solidFill>
                </a:uFill>
              </a:defRPr>
            </a:lvl1pPr>
            <a:lvl2pPr marL="742932" indent="-285744">
              <a:buSzPct val="120000"/>
              <a:buFont typeface="Wingdings" panose="05000000000000000000" pitchFamily="2" charset="2"/>
              <a:buChar char=""/>
              <a:defRPr sz="1600">
                <a:solidFill>
                  <a:schemeClr val="accent6"/>
                </a:solidFill>
              </a:defRPr>
            </a:lvl2pPr>
            <a:lvl3pPr marL="1200121" indent="-285744">
              <a:buFont typeface="Wingdings" panose="05000000000000000000" pitchFamily="2" charset="2"/>
              <a:buChar char="§"/>
              <a:defRPr sz="1600">
                <a:solidFill>
                  <a:schemeClr val="accent6"/>
                </a:solidFill>
              </a:defRPr>
            </a:lvl3pPr>
            <a:lvl4pPr marL="1600160" indent="-228594">
              <a:buFont typeface="Wingdings" panose="05000000000000000000" pitchFamily="2" charset="2"/>
              <a:buChar char=""/>
              <a:defRPr sz="1600">
                <a:solidFill>
                  <a:schemeClr val="accent6"/>
                </a:solidFill>
              </a:defRPr>
            </a:lvl4pPr>
            <a:lvl5pPr marL="2057349" indent="-228594">
              <a:buFont typeface="Wingdings" panose="05000000000000000000" pitchFamily="2" charset="2"/>
              <a:buChar char="§"/>
              <a:defRPr sz="16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41306316-A607-ED42-A35E-FB2E75D02293}"/>
              </a:ext>
            </a:extLst>
          </p:cNvPr>
          <p:cNvSpPr>
            <a:spLocks noGrp="1"/>
          </p:cNvSpPr>
          <p:nvPr>
            <p:ph type="title"/>
          </p:nvPr>
        </p:nvSpPr>
        <p:spPr/>
        <p:txBody>
          <a:bodyPr/>
          <a:lstStyle/>
          <a:p>
            <a:r>
              <a:rPr lang="en-US"/>
              <a:t>Click to edit Master title style</a:t>
            </a:r>
          </a:p>
        </p:txBody>
      </p:sp>
      <p:pic>
        <p:nvPicPr>
          <p:cNvPr id="4" name="Picture 3">
            <a:extLst>
              <a:ext uri="{FF2B5EF4-FFF2-40B4-BE49-F238E27FC236}">
                <a16:creationId xmlns:a16="http://schemas.microsoft.com/office/drawing/2014/main" id="{7E7729B6-E6CA-4D6E-8CA9-EB973DC65DD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1162493"/>
            <a:ext cx="12192000" cy="4933506"/>
          </a:xfrm>
          <a:prstGeom prst="rect">
            <a:avLst/>
          </a:prstGeom>
        </p:spPr>
      </p:pic>
    </p:spTree>
    <p:extLst>
      <p:ext uri="{BB962C8B-B14F-4D97-AF65-F5344CB8AC3E}">
        <p14:creationId xmlns:p14="http://schemas.microsoft.com/office/powerpoint/2010/main" val="2288282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3102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a:solidFill>
                  <a:srgbClr val="5E0C02"/>
                </a:solidFill>
              </a:defRPr>
            </a:lvl1pPr>
          </a:lstStyle>
          <a:p>
            <a:r>
              <a:rPr lang="en-US" dirty="0"/>
              <a:t>CLICK TO EDIT MASTER TITLE STYLE</a:t>
            </a:r>
          </a:p>
        </p:txBody>
      </p:sp>
      <p:sp>
        <p:nvSpPr>
          <p:cNvPr id="4" name="Text Placeholder 3"/>
          <p:cNvSpPr>
            <a:spLocks noGrp="1"/>
          </p:cNvSpPr>
          <p:nvPr>
            <p:ph type="body" sz="quarter" idx="10" hasCustomPrompt="1"/>
          </p:nvPr>
        </p:nvSpPr>
        <p:spPr>
          <a:xfrm>
            <a:off x="609600" y="1447800"/>
            <a:ext cx="10972800" cy="4572000"/>
          </a:xfrm>
        </p:spPr>
        <p:txBody>
          <a:bodyPr/>
          <a:lstStyle>
            <a:lvl1pPr marL="0" indent="0">
              <a:buFont typeface="Arial" panose="020B0604020202020204" pitchFamily="34" charset="0"/>
              <a:buNone/>
              <a:defRPr b="0"/>
            </a:lvl1pPr>
            <a:lvl2pPr marL="742950" indent="-285750">
              <a:buClr>
                <a:srgbClr val="0069AD"/>
              </a:buClr>
              <a:buSzPct val="100000"/>
              <a:buFont typeface="Arial" panose="020B0604020202020204" pitchFamily="34" charset="0"/>
              <a:buChar char="•"/>
              <a:defRPr/>
            </a:lvl2pPr>
            <a:lvl3pPr marL="1143000" indent="-228600">
              <a:buClr>
                <a:srgbClr val="D8B78A"/>
              </a:buClr>
              <a:buSzPct val="77000"/>
              <a:buFont typeface="Courier New" panose="02070309020205020404" pitchFamily="49" charset="0"/>
              <a:buChar char="o"/>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517717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L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D1F28-D787-C7BF-A21D-C0C10F9204FA}"/>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37E86C1B-95B3-404D-8A4F-31E9D3A0B483}"/>
              </a:ext>
            </a:extLst>
          </p:cNvPr>
          <p:cNvSpPr>
            <a:spLocks noGrp="1"/>
          </p:cNvSpPr>
          <p:nvPr>
            <p:ph type="body" sz="quarter" idx="10" hasCustomPrompt="1"/>
          </p:nvPr>
        </p:nvSpPr>
        <p:spPr>
          <a:xfrm>
            <a:off x="893762" y="1604963"/>
            <a:ext cx="10587037" cy="383325"/>
          </a:xfrm>
        </p:spPr>
        <p:txBody>
          <a:bodyPr/>
          <a:lstStyle>
            <a:lvl1pPr indent="0">
              <a:defRPr sz="1800"/>
            </a:lvl1pPr>
          </a:lstStyle>
          <a:p>
            <a:pPr lvl="0"/>
            <a:r>
              <a:rPr lang="en-US" dirty="0"/>
              <a:t>Provide the local resiliency statement</a:t>
            </a:r>
          </a:p>
        </p:txBody>
      </p:sp>
      <p:sp>
        <p:nvSpPr>
          <p:cNvPr id="6" name="Text Placeholder 5">
            <a:extLst>
              <a:ext uri="{FF2B5EF4-FFF2-40B4-BE49-F238E27FC236}">
                <a16:creationId xmlns:a16="http://schemas.microsoft.com/office/drawing/2014/main" id="{7BFA6745-C07E-8EBE-7E40-35BE85AF0732}"/>
              </a:ext>
            </a:extLst>
          </p:cNvPr>
          <p:cNvSpPr>
            <a:spLocks noGrp="1"/>
          </p:cNvSpPr>
          <p:nvPr>
            <p:ph type="body" sz="quarter" idx="11" hasCustomPrompt="1"/>
          </p:nvPr>
        </p:nvSpPr>
        <p:spPr>
          <a:xfrm>
            <a:off x="893762" y="2643595"/>
            <a:ext cx="10480674" cy="638693"/>
          </a:xfrm>
        </p:spPr>
        <p:txBody>
          <a:bodyPr/>
          <a:lstStyle>
            <a:lvl1pPr indent="0">
              <a:defRPr sz="1800"/>
            </a:lvl1pPr>
          </a:lstStyle>
          <a:p>
            <a:pPr lvl="0"/>
            <a:r>
              <a:rPr lang="en-US" dirty="0"/>
              <a:t>Provide information on state and local initiatives and provide contact information</a:t>
            </a:r>
          </a:p>
        </p:txBody>
      </p:sp>
      <p:sp>
        <p:nvSpPr>
          <p:cNvPr id="8" name="Text Placeholder 7">
            <a:extLst>
              <a:ext uri="{FF2B5EF4-FFF2-40B4-BE49-F238E27FC236}">
                <a16:creationId xmlns:a16="http://schemas.microsoft.com/office/drawing/2014/main" id="{A2A3826D-78F4-0FC7-8C2C-016CA370F68B}"/>
              </a:ext>
            </a:extLst>
          </p:cNvPr>
          <p:cNvSpPr>
            <a:spLocks noGrp="1"/>
          </p:cNvSpPr>
          <p:nvPr>
            <p:ph type="body" sz="quarter" idx="12" hasCustomPrompt="1"/>
          </p:nvPr>
        </p:nvSpPr>
        <p:spPr>
          <a:xfrm>
            <a:off x="893762" y="3582433"/>
            <a:ext cx="10587037" cy="638692"/>
          </a:xfrm>
        </p:spPr>
        <p:txBody>
          <a:bodyPr/>
          <a:lstStyle>
            <a:lvl1pPr indent="0">
              <a:defRPr sz="1800"/>
            </a:lvl1pPr>
          </a:lstStyle>
          <a:p>
            <a:pPr lvl="0"/>
            <a:r>
              <a:rPr lang="en-US" dirty="0"/>
              <a:t>Reference resiliency and climate change text in planning documents OR plan to integrate the discussion in future documentation</a:t>
            </a:r>
          </a:p>
        </p:txBody>
      </p:sp>
      <p:sp>
        <p:nvSpPr>
          <p:cNvPr id="10" name="Text Placeholder 9">
            <a:extLst>
              <a:ext uri="{FF2B5EF4-FFF2-40B4-BE49-F238E27FC236}">
                <a16:creationId xmlns:a16="http://schemas.microsoft.com/office/drawing/2014/main" id="{FBDD99FD-FD3F-1E15-409B-1B78FEA658B1}"/>
              </a:ext>
            </a:extLst>
          </p:cNvPr>
          <p:cNvSpPr>
            <a:spLocks noGrp="1"/>
          </p:cNvSpPr>
          <p:nvPr>
            <p:ph type="body" sz="quarter" idx="13" hasCustomPrompt="1"/>
          </p:nvPr>
        </p:nvSpPr>
        <p:spPr>
          <a:xfrm>
            <a:off x="893763" y="4603750"/>
            <a:ext cx="10587037" cy="383325"/>
          </a:xfrm>
        </p:spPr>
        <p:txBody>
          <a:bodyPr/>
          <a:lstStyle>
            <a:lvl1pPr indent="0">
              <a:defRPr sz="1800"/>
            </a:lvl1pPr>
          </a:lstStyle>
          <a:p>
            <a:pPr lvl="0"/>
            <a:r>
              <a:rPr lang="en-US" dirty="0"/>
              <a:t>Reference the latest IROPS plan and point of contact OR plan for the development of an IROPS plan</a:t>
            </a:r>
          </a:p>
        </p:txBody>
      </p:sp>
      <p:sp>
        <p:nvSpPr>
          <p:cNvPr id="12" name="Text Placeholder 11">
            <a:extLst>
              <a:ext uri="{FF2B5EF4-FFF2-40B4-BE49-F238E27FC236}">
                <a16:creationId xmlns:a16="http://schemas.microsoft.com/office/drawing/2014/main" id="{65E62FC0-7024-7FF4-C6A8-7BA732C9A5AC}"/>
              </a:ext>
            </a:extLst>
          </p:cNvPr>
          <p:cNvSpPr>
            <a:spLocks noGrp="1"/>
          </p:cNvSpPr>
          <p:nvPr>
            <p:ph type="body" sz="quarter" idx="14" hasCustomPrompt="1"/>
          </p:nvPr>
        </p:nvSpPr>
        <p:spPr>
          <a:xfrm>
            <a:off x="893763" y="5284788"/>
            <a:ext cx="10685462" cy="383325"/>
          </a:xfrm>
        </p:spPr>
        <p:txBody>
          <a:bodyPr/>
          <a:lstStyle>
            <a:lvl1pPr indent="0">
              <a:defRPr sz="1800"/>
            </a:lvl1pPr>
          </a:lstStyle>
          <a:p>
            <a:pPr lvl="0"/>
            <a:r>
              <a:rPr lang="en-US" dirty="0"/>
              <a:t>Reference any local risk and criticality assessments OR discuss ways to identify risks</a:t>
            </a:r>
          </a:p>
        </p:txBody>
      </p:sp>
    </p:spTree>
    <p:extLst>
      <p:ext uri="{BB962C8B-B14F-4D97-AF65-F5344CB8AC3E}">
        <p14:creationId xmlns:p14="http://schemas.microsoft.com/office/powerpoint/2010/main" val="3712477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microsoft.com/office/2007/relationships/hdphoto" Target="../media/hdphoto1.wdp"/><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56646EA-F622-1CEF-834B-4739B6164F01}"/>
              </a:ext>
            </a:extLst>
          </p:cNvPr>
          <p:cNvPicPr>
            <a:picLocks noChangeAspect="1"/>
          </p:cNvPicPr>
          <p:nvPr userDrawn="1"/>
        </p:nvPicPr>
        <p:blipFill rotWithShape="1">
          <a:blip r:embed="rId9" cstate="screen">
            <a:alphaModFix amt="20000"/>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a:ext>
            </a:extLst>
          </a:blip>
          <a:srcRect/>
          <a:stretch/>
        </p:blipFill>
        <p:spPr>
          <a:xfrm>
            <a:off x="0" y="4"/>
            <a:ext cx="12192000" cy="6594019"/>
          </a:xfrm>
          <a:prstGeom prst="rect">
            <a:avLst/>
          </a:prstGeom>
        </p:spPr>
      </p:pic>
      <p:sp>
        <p:nvSpPr>
          <p:cNvPr id="15" name="Rectangle 14">
            <a:extLst>
              <a:ext uri="{FF2B5EF4-FFF2-40B4-BE49-F238E27FC236}">
                <a16:creationId xmlns:a16="http://schemas.microsoft.com/office/drawing/2014/main" id="{C43B3BAF-090F-49DA-BDB6-FE99A8DB423C}"/>
              </a:ext>
            </a:extLst>
          </p:cNvPr>
          <p:cNvSpPr/>
          <p:nvPr userDrawn="1"/>
        </p:nvSpPr>
        <p:spPr bwMode="auto">
          <a:xfrm rot="16200000">
            <a:off x="5486403" y="-5486401"/>
            <a:ext cx="1219200" cy="12192001"/>
          </a:xfrm>
          <a:prstGeom prst="rect">
            <a:avLst/>
          </a:prstGeom>
          <a:solidFill>
            <a:srgbClr val="0067A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7"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a:endParaRPr>
          </a:p>
        </p:txBody>
      </p:sp>
      <p:sp>
        <p:nvSpPr>
          <p:cNvPr id="1026" name="Rectangle 3"/>
          <p:cNvSpPr>
            <a:spLocks noGrp="1" noChangeArrowheads="1"/>
          </p:cNvSpPr>
          <p:nvPr>
            <p:ph type="body" idx="1"/>
          </p:nvPr>
        </p:nvSpPr>
        <p:spPr bwMode="auto">
          <a:xfrm>
            <a:off x="609600" y="1371600"/>
            <a:ext cx="10871200" cy="434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7" name="Rectangle 8"/>
          <p:cNvSpPr>
            <a:spLocks noGrp="1" noChangeArrowheads="1"/>
          </p:cNvSpPr>
          <p:nvPr>
            <p:ph type="title"/>
          </p:nvPr>
        </p:nvSpPr>
        <p:spPr bwMode="auto">
          <a:xfrm>
            <a:off x="609600" y="228600"/>
            <a:ext cx="10871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2" name="Rectangle 11">
            <a:extLst>
              <a:ext uri="{FF2B5EF4-FFF2-40B4-BE49-F238E27FC236}">
                <a16:creationId xmlns:a16="http://schemas.microsoft.com/office/drawing/2014/main" id="{398A6638-23CE-468F-83A7-E76F24D9DE30}"/>
              </a:ext>
            </a:extLst>
          </p:cNvPr>
          <p:cNvSpPr/>
          <p:nvPr userDrawn="1"/>
        </p:nvSpPr>
        <p:spPr bwMode="auto">
          <a:xfrm>
            <a:off x="12880" y="6022146"/>
            <a:ext cx="12166233" cy="835854"/>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7"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a:endParaRPr>
          </a:p>
        </p:txBody>
      </p:sp>
      <p:pic>
        <p:nvPicPr>
          <p:cNvPr id="11" name="Picture 10">
            <a:extLst>
              <a:ext uri="{FF2B5EF4-FFF2-40B4-BE49-F238E27FC236}">
                <a16:creationId xmlns:a16="http://schemas.microsoft.com/office/drawing/2014/main" id="{AFBDBF5D-EB6F-D4C0-CE0E-4F241898E3CD}"/>
              </a:ext>
            </a:extLst>
          </p:cNvPr>
          <p:cNvPicPr>
            <a:picLocks noChangeAspect="1"/>
          </p:cNvPicPr>
          <p:nvPr userDrawn="1"/>
        </p:nvPicPr>
        <p:blipFill>
          <a:blip r:embed="rId11" cstate="print">
            <a:extLst>
              <a:ext uri="{28A0092B-C50C-407E-A947-70E740481C1C}">
                <a14:useLocalDpi xmlns:a14="http://schemas.microsoft.com/office/drawing/2010/main" val="0"/>
              </a:ext>
            </a:extLst>
          </a:blip>
          <a:srcRect/>
          <a:stretch/>
        </p:blipFill>
        <p:spPr>
          <a:xfrm>
            <a:off x="9967231" y="6276318"/>
            <a:ext cx="1842521" cy="394443"/>
          </a:xfrm>
          <a:prstGeom prst="rect">
            <a:avLst/>
          </a:prstGeom>
        </p:spPr>
      </p:pic>
    </p:spTree>
    <p:extLst>
      <p:ext uri="{BB962C8B-B14F-4D97-AF65-F5344CB8AC3E}">
        <p14:creationId xmlns:p14="http://schemas.microsoft.com/office/powerpoint/2010/main" val="3665078633"/>
      </p:ext>
    </p:extLst>
  </p:cSld>
  <p:clrMap bg1="lt1" tx1="dk1" bg2="lt2" tx2="dk2" accent1="accent1" accent2="accent2" accent3="accent3" accent4="accent4" accent5="accent5" accent6="accent6" hlink="hlink" folHlink="folHlink"/>
  <p:sldLayoutIdLst>
    <p:sldLayoutId id="2147483682" r:id="rId1"/>
    <p:sldLayoutId id="2147483686" r:id="rId2"/>
    <p:sldLayoutId id="2147483684" r:id="rId3"/>
    <p:sldLayoutId id="2147483683" r:id="rId4"/>
    <p:sldLayoutId id="2147483685" r:id="rId5"/>
    <p:sldLayoutId id="2147483688" r:id="rId6"/>
    <p:sldLayoutId id="2147483689" r:id="rId7"/>
  </p:sldLayoutIdLst>
  <p:txStyles>
    <p:titleStyle>
      <a:lvl1pPr algn="l" rtl="0" eaLnBrk="0" fontAlgn="base" hangingPunct="0">
        <a:spcBef>
          <a:spcPct val="0"/>
        </a:spcBef>
        <a:spcAft>
          <a:spcPct val="0"/>
        </a:spcAft>
        <a:defRPr sz="3200" b="1">
          <a:solidFill>
            <a:srgbClr val="FFFFFF"/>
          </a:solidFill>
          <a:latin typeface="DIN" panose="02000503040000020003" pitchFamily="2" charset="0"/>
          <a:ea typeface="DIN" panose="02000503040000020003" pitchFamily="2" charset="0"/>
          <a:cs typeface="DIN" panose="02000503040000020003" pitchFamily="2" charset="0"/>
        </a:defRPr>
      </a:lvl1pPr>
      <a:lvl2pPr algn="l" rtl="0" eaLnBrk="0" fontAlgn="base" hangingPunct="0">
        <a:spcBef>
          <a:spcPct val="0"/>
        </a:spcBef>
        <a:spcAft>
          <a:spcPct val="0"/>
        </a:spcAft>
        <a:defRPr sz="2400">
          <a:solidFill>
            <a:schemeClr val="tx2"/>
          </a:solidFill>
          <a:latin typeface="HelveticaNeueLT Std Blk" pitchFamily="34" charset="0"/>
        </a:defRPr>
      </a:lvl2pPr>
      <a:lvl3pPr algn="l" rtl="0" eaLnBrk="0" fontAlgn="base" hangingPunct="0">
        <a:spcBef>
          <a:spcPct val="0"/>
        </a:spcBef>
        <a:spcAft>
          <a:spcPct val="0"/>
        </a:spcAft>
        <a:defRPr sz="2400">
          <a:solidFill>
            <a:schemeClr val="tx2"/>
          </a:solidFill>
          <a:latin typeface="HelveticaNeueLT Std Blk" pitchFamily="34" charset="0"/>
        </a:defRPr>
      </a:lvl3pPr>
      <a:lvl4pPr algn="l" rtl="0" eaLnBrk="0" fontAlgn="base" hangingPunct="0">
        <a:spcBef>
          <a:spcPct val="0"/>
        </a:spcBef>
        <a:spcAft>
          <a:spcPct val="0"/>
        </a:spcAft>
        <a:defRPr sz="2400">
          <a:solidFill>
            <a:schemeClr val="tx2"/>
          </a:solidFill>
          <a:latin typeface="HelveticaNeueLT Std Blk" pitchFamily="34" charset="0"/>
        </a:defRPr>
      </a:lvl4pPr>
      <a:lvl5pPr algn="l" rtl="0" eaLnBrk="0" fontAlgn="base" hangingPunct="0">
        <a:spcBef>
          <a:spcPct val="0"/>
        </a:spcBef>
        <a:spcAft>
          <a:spcPct val="0"/>
        </a:spcAft>
        <a:defRPr sz="2400">
          <a:solidFill>
            <a:schemeClr val="tx2"/>
          </a:solidFill>
          <a:latin typeface="HelveticaNeueLT Std Blk" pitchFamily="34" charset="0"/>
        </a:defRPr>
      </a:lvl5pPr>
      <a:lvl6pPr marL="457189" algn="l" rtl="0" fontAlgn="base">
        <a:spcBef>
          <a:spcPct val="0"/>
        </a:spcBef>
        <a:spcAft>
          <a:spcPct val="0"/>
        </a:spcAft>
        <a:defRPr sz="4400">
          <a:solidFill>
            <a:schemeClr val="tx2"/>
          </a:solidFill>
          <a:latin typeface="Futura" charset="0"/>
        </a:defRPr>
      </a:lvl6pPr>
      <a:lvl7pPr marL="914377" algn="l" rtl="0" fontAlgn="base">
        <a:spcBef>
          <a:spcPct val="0"/>
        </a:spcBef>
        <a:spcAft>
          <a:spcPct val="0"/>
        </a:spcAft>
        <a:defRPr sz="4400">
          <a:solidFill>
            <a:schemeClr val="tx2"/>
          </a:solidFill>
          <a:latin typeface="Futura" charset="0"/>
        </a:defRPr>
      </a:lvl7pPr>
      <a:lvl8pPr marL="1371566" algn="l" rtl="0" fontAlgn="base">
        <a:spcBef>
          <a:spcPct val="0"/>
        </a:spcBef>
        <a:spcAft>
          <a:spcPct val="0"/>
        </a:spcAft>
        <a:defRPr sz="4400">
          <a:solidFill>
            <a:schemeClr val="tx2"/>
          </a:solidFill>
          <a:latin typeface="Futura" charset="0"/>
        </a:defRPr>
      </a:lvl8pPr>
      <a:lvl9pPr marL="1828754" algn="l" rtl="0" fontAlgn="base">
        <a:spcBef>
          <a:spcPct val="0"/>
        </a:spcBef>
        <a:spcAft>
          <a:spcPct val="0"/>
        </a:spcAft>
        <a:defRPr sz="4400">
          <a:solidFill>
            <a:schemeClr val="tx2"/>
          </a:solidFill>
          <a:latin typeface="Futura" charset="0"/>
        </a:defRPr>
      </a:lvl9pPr>
    </p:titleStyle>
    <p:bodyStyle>
      <a:lvl1pPr marL="342891" indent="-342891" algn="l" rtl="0" eaLnBrk="0" fontAlgn="base" hangingPunct="0">
        <a:spcBef>
          <a:spcPct val="20000"/>
        </a:spcBef>
        <a:spcAft>
          <a:spcPct val="0"/>
        </a:spcAft>
        <a:defRPr sz="2800" b="1">
          <a:solidFill>
            <a:srgbClr val="626262"/>
          </a:solidFill>
          <a:latin typeface="DIN" panose="02000503040000020003" pitchFamily="2" charset="0"/>
          <a:ea typeface="DIN" panose="02000503040000020003" pitchFamily="2" charset="0"/>
          <a:cs typeface="DIN" panose="02000503040000020003" pitchFamily="2" charset="0"/>
        </a:defRPr>
      </a:lvl1pPr>
      <a:lvl2pPr marL="742932" indent="-285744" algn="l" rtl="0" eaLnBrk="0" fontAlgn="base" hangingPunct="0">
        <a:spcBef>
          <a:spcPct val="20000"/>
        </a:spcBef>
        <a:spcAft>
          <a:spcPct val="0"/>
        </a:spcAft>
        <a:buClr>
          <a:srgbClr val="0067AC"/>
        </a:buClr>
        <a:buFont typeface="Wingdings" panose="05000000000000000000" pitchFamily="2" charset="2"/>
        <a:buChar char="§"/>
        <a:defRPr sz="2000">
          <a:solidFill>
            <a:schemeClr val="accent6"/>
          </a:solidFill>
          <a:latin typeface="DIN" panose="02000503040000020003" pitchFamily="2" charset="0"/>
          <a:ea typeface="DIN" panose="02000503040000020003" pitchFamily="2" charset="0"/>
          <a:cs typeface="DIN" panose="02000503040000020003" pitchFamily="2" charset="0"/>
        </a:defRPr>
      </a:lvl2pPr>
      <a:lvl3pPr marL="1200121" indent="-285744" algn="l" rtl="0" eaLnBrk="0" fontAlgn="base" hangingPunct="0">
        <a:spcBef>
          <a:spcPct val="20000"/>
        </a:spcBef>
        <a:spcAft>
          <a:spcPct val="0"/>
        </a:spcAft>
        <a:buClr>
          <a:srgbClr val="0067AC"/>
        </a:buClr>
        <a:buFont typeface="Arial" panose="020B0604020202020204" pitchFamily="34" charset="0"/>
        <a:buChar char="•"/>
        <a:defRPr sz="2000">
          <a:solidFill>
            <a:schemeClr val="accent6"/>
          </a:solidFill>
          <a:latin typeface="DIN" panose="02000503040000020003" pitchFamily="2" charset="0"/>
          <a:ea typeface="DIN" panose="02000503040000020003" pitchFamily="2" charset="0"/>
          <a:cs typeface="DIN" panose="02000503040000020003" pitchFamily="2" charset="0"/>
        </a:defRPr>
      </a:lvl3pPr>
      <a:lvl4pPr marL="1600160" indent="-228594" algn="l" rtl="0" eaLnBrk="0" fontAlgn="base" hangingPunct="0">
        <a:spcBef>
          <a:spcPct val="20000"/>
        </a:spcBef>
        <a:spcAft>
          <a:spcPct val="0"/>
        </a:spcAft>
        <a:buClr>
          <a:srgbClr val="0067AC"/>
        </a:buClr>
        <a:buFont typeface="Wingdings" panose="05000000000000000000" pitchFamily="2" charset="2"/>
        <a:buChar char="§"/>
        <a:defRPr sz="2000">
          <a:solidFill>
            <a:schemeClr val="accent6"/>
          </a:solidFill>
          <a:latin typeface="DIN" panose="02000503040000020003" pitchFamily="2" charset="0"/>
          <a:ea typeface="DIN" panose="02000503040000020003" pitchFamily="2" charset="0"/>
          <a:cs typeface="DIN" panose="02000503040000020003" pitchFamily="2" charset="0"/>
        </a:defRPr>
      </a:lvl4pPr>
      <a:lvl5pPr marL="2057349" indent="-228594" algn="l" rtl="0" eaLnBrk="0" fontAlgn="base" hangingPunct="0">
        <a:spcBef>
          <a:spcPct val="20000"/>
        </a:spcBef>
        <a:spcAft>
          <a:spcPct val="0"/>
        </a:spcAft>
        <a:buClr>
          <a:srgbClr val="0067AC"/>
        </a:buClr>
        <a:buFont typeface="Arial" panose="020B0604020202020204" pitchFamily="34" charset="0"/>
        <a:buChar char="•"/>
        <a:defRPr sz="2000">
          <a:solidFill>
            <a:schemeClr val="accent6"/>
          </a:solidFill>
          <a:latin typeface="DIN" panose="02000503040000020003" pitchFamily="2" charset="0"/>
          <a:ea typeface="DIN" panose="02000503040000020003" pitchFamily="2" charset="0"/>
          <a:cs typeface="DIN" panose="02000503040000020003" pitchFamily="2" charset="0"/>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https://doi.org/10.17226/23461"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8.jpeg"/><Relationship Id="rId4" Type="http://schemas.openxmlformats.org/officeDocument/2006/relationships/hyperlink" Target="nap.nationalacademies.or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https://crp.trb.org/acrpwebresource2/acrp-report-65-guidebook-for-airport-irregular-operations-irops-contingency-planning/"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hyperlink" Target="https://crp.trb.org/acrpwebresource6/home/chapter-resources/chapter-7-commercial-service-attracting-airlines-and-transitioning-to-airline-service/7-8-irregular-operations/" TargetMode="External"/><Relationship Id="rId5" Type="http://schemas.openxmlformats.org/officeDocument/2006/relationships/hyperlink" Target="https://doi.org/10.17226/26090" TargetMode="External"/><Relationship Id="rId4" Type="http://schemas.openxmlformats.org/officeDocument/2006/relationships/hyperlink" Target="https://crp.trb.org/acrpwebresource2/guidebook-for-irops-stakeholder-communication-coordination/"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https://www.trb.org/Publications/Blurbs/170432.aspx#:~:text=TRB%E2%80%99s%20Airport%20Cooperative%20Research%20Program%20%28ACRP%29%20Report%20106%3A,related%20to%20supporting%20irregular%20operations%20%28IROPS%29%20contingency%20planning." TargetMode="Externa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hyperlink" Target="https://www.trb.org/Publications/Blurbs/172539.aspx" TargetMode="External"/><Relationship Id="rId5" Type="http://schemas.openxmlformats.org/officeDocument/2006/relationships/hyperlink" Target="https://www.trb.org/Publications/Blurbs/167238.aspx" TargetMode="External"/><Relationship Id="rId4" Type="http://schemas.openxmlformats.org/officeDocument/2006/relationships/hyperlink" Target="https://www.trb.org/Main/Blurbs/179275.aspx"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hyperlink" Target="https://www.icao.int/environmental-protection/Documents/Climate%20resilient%20airports.pdf" TargetMode="External"/><Relationship Id="rId2" Type="http://schemas.openxmlformats.org/officeDocument/2006/relationships/hyperlink" Target="https://doi.org/10.17226/23461" TargetMode="External"/><Relationship Id="rId1" Type="http://schemas.openxmlformats.org/officeDocument/2006/relationships/slideLayout" Target="../slideLayouts/slideLayout6.xml"/><Relationship Id="rId4" Type="http://schemas.openxmlformats.org/officeDocument/2006/relationships/hyperlink" Target="https://doi.org/10.17226/14667"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B5D4F-EAEC-4974-A457-F74629051964}"/>
              </a:ext>
            </a:extLst>
          </p:cNvPr>
          <p:cNvSpPr>
            <a:spLocks noGrp="1"/>
          </p:cNvSpPr>
          <p:nvPr>
            <p:ph type="title"/>
          </p:nvPr>
        </p:nvSpPr>
        <p:spPr>
          <a:xfrm>
            <a:off x="5502441" y="1373447"/>
            <a:ext cx="6350891" cy="1031087"/>
          </a:xfrm>
        </p:spPr>
        <p:txBody>
          <a:bodyPr/>
          <a:lstStyle/>
          <a:p>
            <a:r>
              <a:rPr lang="en-US" sz="3600" b="1" dirty="0">
                <a:cs typeface="Arial" panose="020B0604020202020204" pitchFamily="34" charset="0"/>
              </a:rPr>
              <a:t>ACRP WebResource 21: Environmental Stewardship and Compliance Training for Airport Employees</a:t>
            </a:r>
            <a:endParaRPr lang="en-US" sz="3600" dirty="0">
              <a:latin typeface="DIN" panose="02000503040000020003" pitchFamily="2" charset="0"/>
            </a:endParaRPr>
          </a:p>
        </p:txBody>
      </p:sp>
      <p:sp>
        <p:nvSpPr>
          <p:cNvPr id="6" name="Text Placeholder 5">
            <a:extLst>
              <a:ext uri="{FF2B5EF4-FFF2-40B4-BE49-F238E27FC236}">
                <a16:creationId xmlns:a16="http://schemas.microsoft.com/office/drawing/2014/main" id="{40340C70-236B-41F5-BC61-7DB0CB93D05C}"/>
              </a:ext>
            </a:extLst>
          </p:cNvPr>
          <p:cNvSpPr>
            <a:spLocks noGrp="1"/>
          </p:cNvSpPr>
          <p:nvPr>
            <p:ph type="body" sz="quarter" idx="4294967295"/>
          </p:nvPr>
        </p:nvSpPr>
        <p:spPr>
          <a:xfrm>
            <a:off x="6968065" y="3014802"/>
            <a:ext cx="4885267" cy="645313"/>
          </a:xfrm>
        </p:spPr>
        <p:txBody>
          <a:bodyPr/>
          <a:lstStyle/>
          <a:p>
            <a:pPr algn="r"/>
            <a:r>
              <a:rPr lang="en-US" dirty="0">
                <a:solidFill>
                  <a:schemeClr val="accent6"/>
                </a:solidFill>
              </a:rPr>
              <a:t>Airport Resiliency and Climate Adaptation Training Course</a:t>
            </a:r>
          </a:p>
        </p:txBody>
      </p:sp>
    </p:spTree>
    <p:extLst>
      <p:ext uri="{BB962C8B-B14F-4D97-AF65-F5344CB8AC3E}">
        <p14:creationId xmlns:p14="http://schemas.microsoft.com/office/powerpoint/2010/main" val="42804335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62E0763-E681-4341-9C25-409D5B335222}"/>
              </a:ext>
            </a:extLst>
          </p:cNvPr>
          <p:cNvSpPr>
            <a:spLocks noGrp="1"/>
          </p:cNvSpPr>
          <p:nvPr>
            <p:ph type="title"/>
          </p:nvPr>
        </p:nvSpPr>
        <p:spPr/>
        <p:txBody>
          <a:bodyPr/>
          <a:lstStyle/>
          <a:p>
            <a:r>
              <a:rPr lang="en-US" dirty="0">
                <a:solidFill>
                  <a:schemeClr val="tx1"/>
                </a:solidFill>
              </a:rPr>
              <a:t>Climate Adaptation and Airports</a:t>
            </a:r>
          </a:p>
        </p:txBody>
      </p:sp>
      <p:sp>
        <p:nvSpPr>
          <p:cNvPr id="6" name="Text Placeholder 5">
            <a:extLst>
              <a:ext uri="{FF2B5EF4-FFF2-40B4-BE49-F238E27FC236}">
                <a16:creationId xmlns:a16="http://schemas.microsoft.com/office/drawing/2014/main" id="{B83D7DE2-286B-4F95-BEFB-C10065E7141D}"/>
              </a:ext>
            </a:extLst>
          </p:cNvPr>
          <p:cNvSpPr>
            <a:spLocks noGrp="1"/>
          </p:cNvSpPr>
          <p:nvPr>
            <p:ph type="body" sz="quarter" idx="10"/>
          </p:nvPr>
        </p:nvSpPr>
        <p:spPr>
          <a:xfrm>
            <a:off x="609600" y="1447800"/>
            <a:ext cx="7358744" cy="4572000"/>
          </a:xfrm>
        </p:spPr>
        <p:txBody>
          <a:bodyPr/>
          <a:lstStyle/>
          <a:p>
            <a:pPr marL="0" marR="0">
              <a:lnSpc>
                <a:spcPct val="107000"/>
              </a:lnSpc>
              <a:spcBef>
                <a:spcPts val="0"/>
              </a:spcBef>
              <a:spcAft>
                <a:spcPts val="800"/>
              </a:spcAft>
            </a:pPr>
            <a:r>
              <a:rPr lang="en-US" sz="2000" dirty="0">
                <a:solidFill>
                  <a:schemeClr val="accent6"/>
                </a:solidFill>
                <a:effectLst/>
                <a:latin typeface="+mn-lt"/>
                <a:ea typeface="Calibri" panose="020F0502020204030204" pitchFamily="34" charset="0"/>
                <a:cs typeface="Times New Roman" panose="02020603050405020304" pitchFamily="18" charset="0"/>
              </a:rPr>
              <a:t>Climate change is presenting new issues for airports:</a:t>
            </a:r>
          </a:p>
          <a:p>
            <a:pPr marL="342900" marR="0" indent="-342900">
              <a:lnSpc>
                <a:spcPct val="107000"/>
              </a:lnSpc>
              <a:spcBef>
                <a:spcPts val="0"/>
              </a:spcBef>
              <a:spcAft>
                <a:spcPts val="800"/>
              </a:spcAft>
              <a:buFont typeface="Arial" panose="020B0604020202020204" pitchFamily="34" charset="0"/>
              <a:buChar char="•"/>
            </a:pPr>
            <a:r>
              <a:rPr lang="en-US" sz="2000" dirty="0">
                <a:solidFill>
                  <a:schemeClr val="accent6"/>
                </a:solidFill>
                <a:effectLst/>
                <a:latin typeface="+mn-lt"/>
                <a:ea typeface="Calibri" panose="020F0502020204030204" pitchFamily="34" charset="0"/>
                <a:cs typeface="Times New Roman" panose="02020603050405020304" pitchFamily="18" charset="0"/>
              </a:rPr>
              <a:t>Airports are well-equipped to respond to typical daily and seasonal fluctuations in weather</a:t>
            </a:r>
          </a:p>
          <a:p>
            <a:pPr marL="342900" marR="0" indent="-342900">
              <a:lnSpc>
                <a:spcPct val="107000"/>
              </a:lnSpc>
              <a:spcBef>
                <a:spcPts val="0"/>
              </a:spcBef>
              <a:spcAft>
                <a:spcPts val="800"/>
              </a:spcAft>
              <a:buFont typeface="Arial" panose="020B0604020202020204" pitchFamily="34" charset="0"/>
              <a:buChar char="•"/>
            </a:pPr>
            <a:r>
              <a:rPr lang="en-US" sz="2000" dirty="0">
                <a:solidFill>
                  <a:schemeClr val="accent6"/>
                </a:solidFill>
                <a:effectLst/>
                <a:latin typeface="+mn-lt"/>
                <a:ea typeface="Calibri" panose="020F0502020204030204" pitchFamily="34" charset="0"/>
                <a:cs typeface="Times New Roman" panose="02020603050405020304" pitchFamily="18" charset="0"/>
              </a:rPr>
              <a:t>However, significant changes to climate over time present unique risks to airport operations and infrastructure</a:t>
            </a:r>
          </a:p>
          <a:p>
            <a:pPr marL="342900" marR="0" indent="-342900">
              <a:lnSpc>
                <a:spcPct val="107000"/>
              </a:lnSpc>
              <a:spcBef>
                <a:spcPts val="0"/>
              </a:spcBef>
              <a:spcAft>
                <a:spcPts val="800"/>
              </a:spcAft>
              <a:buFont typeface="Arial" panose="020B0604020202020204" pitchFamily="34" charset="0"/>
              <a:buChar char="•"/>
            </a:pPr>
            <a:r>
              <a:rPr lang="en-US" sz="2000" dirty="0">
                <a:solidFill>
                  <a:schemeClr val="accent6"/>
                </a:solidFill>
                <a:effectLst/>
                <a:latin typeface="+mn-lt"/>
                <a:ea typeface="Calibri" panose="020F0502020204030204" pitchFamily="34" charset="0"/>
                <a:cs typeface="Times New Roman" panose="02020603050405020304" pitchFamily="18" charset="0"/>
              </a:rPr>
              <a:t>Consequently, much of the focus of resiliency-related topics in aviation is on the impacts of climate change</a:t>
            </a:r>
          </a:p>
          <a:p>
            <a:pPr marL="342900" marR="0" lvl="0" indent="-342900">
              <a:lnSpc>
                <a:spcPct val="107000"/>
              </a:lnSpc>
              <a:spcBef>
                <a:spcPts val="0"/>
              </a:spcBef>
              <a:spcAft>
                <a:spcPts val="0"/>
              </a:spcAft>
              <a:buFont typeface="Symbol" panose="05050102010706020507" pitchFamily="18" charset="2"/>
              <a:buChar char=""/>
            </a:pPr>
            <a:endParaRPr lang="en-US" sz="2000" dirty="0">
              <a:solidFill>
                <a:schemeClr val="accent6"/>
              </a:solidFill>
              <a:effectLst/>
              <a:latin typeface="+mn-lt"/>
              <a:ea typeface="Calibri" panose="020F0502020204030204" pitchFamily="34" charset="0"/>
              <a:cs typeface="Times New Roman" panose="02020603050405020304" pitchFamily="18" charset="0"/>
            </a:endParaRPr>
          </a:p>
          <a:p>
            <a:endParaRPr lang="en-US" sz="2000" dirty="0">
              <a:solidFill>
                <a:schemeClr val="accent6"/>
              </a:solidFill>
            </a:endParaRPr>
          </a:p>
        </p:txBody>
      </p:sp>
      <p:sp>
        <p:nvSpPr>
          <p:cNvPr id="4" name="Speech Bubble: Rectangle 3">
            <a:extLst>
              <a:ext uri="{FF2B5EF4-FFF2-40B4-BE49-F238E27FC236}">
                <a16:creationId xmlns:a16="http://schemas.microsoft.com/office/drawing/2014/main" id="{7A084181-FF69-04CF-E235-3B32428568F6}"/>
              </a:ext>
            </a:extLst>
          </p:cNvPr>
          <p:cNvSpPr/>
          <p:nvPr/>
        </p:nvSpPr>
        <p:spPr bwMode="auto">
          <a:xfrm>
            <a:off x="8467725" y="1452116"/>
            <a:ext cx="3724275" cy="2177492"/>
          </a:xfrm>
          <a:prstGeom prst="wedgeRectCallout">
            <a:avLst>
              <a:gd name="adj1" fmla="val -56582"/>
              <a:gd name="adj2" fmla="val -21610"/>
            </a:avLst>
          </a:prstGeom>
          <a:solidFill>
            <a:srgbClr val="626262"/>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274320" tIns="45720" rIns="274320" bIns="45720" numCol="1" rtlCol="0" anchor="ctr" anchorCtr="0" compatLnSpc="1">
            <a:prstTxWarp prst="textNoShape">
              <a:avLst/>
            </a:prstTxWarp>
            <a:normAutofit/>
          </a:bodyPr>
          <a:lstStyle/>
          <a:p>
            <a:pPr eaLnBrk="0" hangingPunct="0"/>
            <a:r>
              <a:rPr lang="en-US" sz="2000" dirty="0">
                <a:latin typeface="Calibri" panose="020F0502020204030204" pitchFamily="34" charset="0"/>
                <a:ea typeface="Calibri" panose="020F0502020204030204" pitchFamily="34" charset="0"/>
                <a:cs typeface="Times New Roman" panose="02020603050405020304" pitchFamily="18" charset="0"/>
              </a:rPr>
              <a:t>Ensure your airport is well-equipped for extreme weather by identifying critical supplies that are essential for staff response.</a:t>
            </a:r>
          </a:p>
        </p:txBody>
      </p:sp>
    </p:spTree>
    <p:extLst>
      <p:ext uri="{BB962C8B-B14F-4D97-AF65-F5344CB8AC3E}">
        <p14:creationId xmlns:p14="http://schemas.microsoft.com/office/powerpoint/2010/main" val="176945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62E0763-E681-4341-9C25-409D5B335222}"/>
              </a:ext>
            </a:extLst>
          </p:cNvPr>
          <p:cNvSpPr>
            <a:spLocks noGrp="1"/>
          </p:cNvSpPr>
          <p:nvPr>
            <p:ph type="title"/>
          </p:nvPr>
        </p:nvSpPr>
        <p:spPr/>
        <p:txBody>
          <a:bodyPr/>
          <a:lstStyle/>
          <a:p>
            <a:r>
              <a:rPr lang="en-US" dirty="0">
                <a:solidFill>
                  <a:schemeClr val="tx1"/>
                </a:solidFill>
              </a:rPr>
              <a:t>Aviation Climate Impacts</a:t>
            </a:r>
          </a:p>
        </p:txBody>
      </p:sp>
      <p:sp>
        <p:nvSpPr>
          <p:cNvPr id="6" name="Text Placeholder 5">
            <a:extLst>
              <a:ext uri="{FF2B5EF4-FFF2-40B4-BE49-F238E27FC236}">
                <a16:creationId xmlns:a16="http://schemas.microsoft.com/office/drawing/2014/main" id="{B83D7DE2-286B-4F95-BEFB-C10065E7141D}"/>
              </a:ext>
            </a:extLst>
          </p:cNvPr>
          <p:cNvSpPr>
            <a:spLocks noGrp="1"/>
          </p:cNvSpPr>
          <p:nvPr>
            <p:ph type="body" sz="quarter" idx="10"/>
          </p:nvPr>
        </p:nvSpPr>
        <p:spPr>
          <a:xfrm>
            <a:off x="609599" y="1447800"/>
            <a:ext cx="7556938" cy="4572000"/>
          </a:xfrm>
        </p:spPr>
        <p:txBody>
          <a:bodyPr/>
          <a:lstStyle/>
          <a:p>
            <a:pPr marR="0" lvl="0">
              <a:lnSpc>
                <a:spcPct val="107000"/>
              </a:lnSpc>
              <a:spcBef>
                <a:spcPts val="0"/>
              </a:spcBef>
              <a:spcAft>
                <a:spcPts val="0"/>
              </a:spcAft>
            </a:pPr>
            <a:r>
              <a:rPr lang="en-US" sz="2000" dirty="0">
                <a:solidFill>
                  <a:schemeClr val="accent6"/>
                </a:solidFill>
                <a:effectLst/>
                <a:latin typeface="+mn-lt"/>
                <a:ea typeface="Calibri" panose="020F0502020204030204" pitchFamily="34" charset="0"/>
                <a:cs typeface="Times New Roman" panose="02020603050405020304" pitchFamily="18" charset="0"/>
              </a:rPr>
              <a:t>The International Civil Aviation Organization (ICAO) Airport Planning Manual and Climate Change Synthesis defines nine primary climate impacts:</a:t>
            </a:r>
          </a:p>
          <a:p>
            <a:pPr marL="285750" marR="0" lvl="0" indent="-285750">
              <a:lnSpc>
                <a:spcPct val="107000"/>
              </a:lnSpc>
              <a:spcBef>
                <a:spcPts val="0"/>
              </a:spcBef>
              <a:spcAft>
                <a:spcPts val="0"/>
              </a:spcAft>
              <a:buFont typeface="Arial" panose="020B0604020202020204" pitchFamily="34" charset="0"/>
              <a:buChar char="•"/>
            </a:pPr>
            <a:r>
              <a:rPr lang="en-US" sz="2000" dirty="0">
                <a:solidFill>
                  <a:schemeClr val="accent6"/>
                </a:solidFill>
                <a:effectLst/>
                <a:latin typeface="+mn-lt"/>
                <a:ea typeface="Calibri" panose="020F0502020204030204" pitchFamily="34" charset="0"/>
                <a:cs typeface="Times New Roman" panose="02020603050405020304" pitchFamily="18" charset="0"/>
              </a:rPr>
              <a:t>Sea level rise</a:t>
            </a:r>
          </a:p>
          <a:p>
            <a:pPr marL="285750" marR="0" lvl="0" indent="-285750">
              <a:lnSpc>
                <a:spcPct val="107000"/>
              </a:lnSpc>
              <a:spcBef>
                <a:spcPts val="0"/>
              </a:spcBef>
              <a:spcAft>
                <a:spcPts val="0"/>
              </a:spcAft>
              <a:buFont typeface="Arial" panose="020B0604020202020204" pitchFamily="34" charset="0"/>
              <a:buChar char="•"/>
            </a:pPr>
            <a:r>
              <a:rPr lang="en-US" sz="2000" dirty="0">
                <a:solidFill>
                  <a:schemeClr val="accent6"/>
                </a:solidFill>
                <a:effectLst/>
                <a:latin typeface="+mn-lt"/>
                <a:ea typeface="Calibri" panose="020F0502020204030204" pitchFamily="34" charset="0"/>
                <a:cs typeface="Times New Roman" panose="02020603050405020304" pitchFamily="18" charset="0"/>
              </a:rPr>
              <a:t>Storm surge</a:t>
            </a:r>
          </a:p>
          <a:p>
            <a:pPr marL="285750" marR="0" lvl="0" indent="-285750">
              <a:lnSpc>
                <a:spcPct val="107000"/>
              </a:lnSpc>
              <a:spcBef>
                <a:spcPts val="0"/>
              </a:spcBef>
              <a:spcAft>
                <a:spcPts val="0"/>
              </a:spcAft>
              <a:buFont typeface="Arial" panose="020B0604020202020204" pitchFamily="34" charset="0"/>
              <a:buChar char="•"/>
            </a:pPr>
            <a:r>
              <a:rPr lang="en-US" sz="2000" dirty="0">
                <a:solidFill>
                  <a:schemeClr val="accent6"/>
                </a:solidFill>
                <a:effectLst/>
                <a:latin typeface="+mn-lt"/>
                <a:ea typeface="Calibri" panose="020F0502020204030204" pitchFamily="34" charset="0"/>
                <a:cs typeface="Times New Roman" panose="02020603050405020304" pitchFamily="18" charset="0"/>
              </a:rPr>
              <a:t>Increased storm intensity</a:t>
            </a:r>
          </a:p>
          <a:p>
            <a:pPr marL="285750" marR="0" lvl="0" indent="-285750">
              <a:lnSpc>
                <a:spcPct val="107000"/>
              </a:lnSpc>
              <a:spcBef>
                <a:spcPts val="0"/>
              </a:spcBef>
              <a:spcAft>
                <a:spcPts val="0"/>
              </a:spcAft>
              <a:buFont typeface="Arial" panose="020B0604020202020204" pitchFamily="34" charset="0"/>
              <a:buChar char="•"/>
            </a:pPr>
            <a:r>
              <a:rPr lang="en-US" sz="2000" dirty="0">
                <a:solidFill>
                  <a:schemeClr val="accent6"/>
                </a:solidFill>
                <a:effectLst/>
                <a:latin typeface="+mn-lt"/>
                <a:ea typeface="Calibri" panose="020F0502020204030204" pitchFamily="34" charset="0"/>
                <a:cs typeface="Times New Roman" panose="02020603050405020304" pitchFamily="18" charset="0"/>
              </a:rPr>
              <a:t>Changing average and extreme temperatures</a:t>
            </a:r>
          </a:p>
          <a:p>
            <a:pPr marL="285750" marR="0" lvl="0" indent="-285750">
              <a:lnSpc>
                <a:spcPct val="107000"/>
              </a:lnSpc>
              <a:spcBef>
                <a:spcPts val="0"/>
              </a:spcBef>
              <a:spcAft>
                <a:spcPts val="0"/>
              </a:spcAft>
              <a:buFont typeface="Arial" panose="020B0604020202020204" pitchFamily="34" charset="0"/>
              <a:buChar char="•"/>
            </a:pPr>
            <a:r>
              <a:rPr lang="en-US" sz="2000" dirty="0">
                <a:solidFill>
                  <a:schemeClr val="accent6"/>
                </a:solidFill>
                <a:effectLst/>
                <a:latin typeface="+mn-lt"/>
                <a:ea typeface="Calibri" panose="020F0502020204030204" pitchFamily="34" charset="0"/>
                <a:cs typeface="Times New Roman" panose="02020603050405020304" pitchFamily="18" charset="0"/>
              </a:rPr>
              <a:t>Changing precipitation (intensity and type)</a:t>
            </a:r>
          </a:p>
          <a:p>
            <a:pPr marL="285750" marR="0" lvl="0" indent="-285750">
              <a:lnSpc>
                <a:spcPct val="107000"/>
              </a:lnSpc>
              <a:spcBef>
                <a:spcPts val="0"/>
              </a:spcBef>
              <a:spcAft>
                <a:spcPts val="0"/>
              </a:spcAft>
              <a:buFont typeface="Arial" panose="020B0604020202020204" pitchFamily="34" charset="0"/>
              <a:buChar char="•"/>
            </a:pPr>
            <a:r>
              <a:rPr lang="en-US" sz="2000" dirty="0">
                <a:solidFill>
                  <a:schemeClr val="accent6"/>
                </a:solidFill>
                <a:effectLst/>
                <a:latin typeface="+mn-lt"/>
                <a:ea typeface="Calibri" panose="020F0502020204030204" pitchFamily="34" charset="0"/>
                <a:cs typeface="Times New Roman" panose="02020603050405020304" pitchFamily="18" charset="0"/>
              </a:rPr>
              <a:t>Changing icing conditions</a:t>
            </a:r>
          </a:p>
          <a:p>
            <a:pPr marL="285750" marR="0" lvl="0" indent="-285750">
              <a:lnSpc>
                <a:spcPct val="107000"/>
              </a:lnSpc>
              <a:spcBef>
                <a:spcPts val="0"/>
              </a:spcBef>
              <a:spcAft>
                <a:spcPts val="0"/>
              </a:spcAft>
              <a:buFont typeface="Arial" panose="020B0604020202020204" pitchFamily="34" charset="0"/>
              <a:buChar char="•"/>
            </a:pPr>
            <a:r>
              <a:rPr lang="en-US" sz="2000" dirty="0">
                <a:solidFill>
                  <a:schemeClr val="accent6"/>
                </a:solidFill>
                <a:effectLst/>
                <a:latin typeface="+mn-lt"/>
                <a:ea typeface="Calibri" panose="020F0502020204030204" pitchFamily="34" charset="0"/>
                <a:cs typeface="Times New Roman" panose="02020603050405020304" pitchFamily="18" charset="0"/>
              </a:rPr>
              <a:t>Changing wind</a:t>
            </a:r>
          </a:p>
          <a:p>
            <a:pPr marL="285750" marR="0" lvl="0" indent="-285750">
              <a:lnSpc>
                <a:spcPct val="107000"/>
              </a:lnSpc>
              <a:spcBef>
                <a:spcPts val="0"/>
              </a:spcBef>
              <a:spcAft>
                <a:spcPts val="0"/>
              </a:spcAft>
              <a:buFont typeface="Arial" panose="020B0604020202020204" pitchFamily="34" charset="0"/>
              <a:buChar char="•"/>
            </a:pPr>
            <a:r>
              <a:rPr lang="en-US" sz="2000" dirty="0">
                <a:solidFill>
                  <a:schemeClr val="accent6"/>
                </a:solidFill>
                <a:effectLst/>
                <a:latin typeface="+mn-lt"/>
                <a:ea typeface="Calibri" panose="020F0502020204030204" pitchFamily="34" charset="0"/>
                <a:cs typeface="Times New Roman" panose="02020603050405020304" pitchFamily="18" charset="0"/>
              </a:rPr>
              <a:t>Desertification (the permanent degradation of land that was once arable)</a:t>
            </a:r>
          </a:p>
          <a:p>
            <a:pPr marL="285750" marR="0" lvl="0" indent="-285750">
              <a:lnSpc>
                <a:spcPct val="107000"/>
              </a:lnSpc>
              <a:spcBef>
                <a:spcPts val="0"/>
              </a:spcBef>
              <a:spcAft>
                <a:spcPts val="0"/>
              </a:spcAft>
              <a:buFont typeface="Arial" panose="020B0604020202020204" pitchFamily="34" charset="0"/>
              <a:buChar char="•"/>
            </a:pPr>
            <a:r>
              <a:rPr lang="en-US" sz="2000" dirty="0">
                <a:solidFill>
                  <a:schemeClr val="accent6"/>
                </a:solidFill>
                <a:effectLst/>
                <a:latin typeface="+mn-lt"/>
                <a:ea typeface="Calibri" panose="020F0502020204030204" pitchFamily="34" charset="0"/>
                <a:cs typeface="Times New Roman" panose="02020603050405020304" pitchFamily="18" charset="0"/>
              </a:rPr>
              <a:t>Changes in biodiversity</a:t>
            </a:r>
          </a:p>
          <a:p>
            <a:endParaRPr lang="en-US" sz="2400" dirty="0">
              <a:solidFill>
                <a:schemeClr val="accent6"/>
              </a:solidFill>
            </a:endParaRPr>
          </a:p>
        </p:txBody>
      </p:sp>
      <p:sp>
        <p:nvSpPr>
          <p:cNvPr id="4" name="Speech Bubble: Rectangle 3">
            <a:extLst>
              <a:ext uri="{FF2B5EF4-FFF2-40B4-BE49-F238E27FC236}">
                <a16:creationId xmlns:a16="http://schemas.microsoft.com/office/drawing/2014/main" id="{1EFDC8AF-4171-BEF1-A45D-3C479997E52C}"/>
              </a:ext>
            </a:extLst>
          </p:cNvPr>
          <p:cNvSpPr/>
          <p:nvPr/>
        </p:nvSpPr>
        <p:spPr bwMode="auto">
          <a:xfrm>
            <a:off x="7555831" y="2316841"/>
            <a:ext cx="4636169" cy="2177492"/>
          </a:xfrm>
          <a:prstGeom prst="wedgeRectCallout">
            <a:avLst>
              <a:gd name="adj1" fmla="val -56582"/>
              <a:gd name="adj2" fmla="val -21610"/>
            </a:avLst>
          </a:prstGeom>
          <a:solidFill>
            <a:srgbClr val="626262"/>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274320" tIns="45720" rIns="274320" bIns="45720" numCol="1" rtlCol="0" anchor="ctr" anchorCtr="0" compatLnSpc="1">
            <a:prstTxWarp prst="textNoShape">
              <a:avLst/>
            </a:prstTxWarp>
            <a:normAutofit/>
          </a:bodyPr>
          <a:lstStyle/>
          <a:p>
            <a:pPr eaLnBrk="0" hangingPunct="0"/>
            <a:r>
              <a:rPr lang="en-US" sz="2000" dirty="0">
                <a:latin typeface="Calibri" panose="020F0502020204030204" pitchFamily="34" charset="0"/>
                <a:ea typeface="Calibri" panose="020F0502020204030204" pitchFamily="34" charset="0"/>
                <a:cs typeface="Times New Roman" panose="02020603050405020304" pitchFamily="18" charset="0"/>
              </a:rPr>
              <a:t>Airports should be aware of the regional and local effects of climate impacts. Wildfires and related smoke impacts, flooding, and increased thunderstorm activity are examples of localized impacts.</a:t>
            </a:r>
          </a:p>
        </p:txBody>
      </p:sp>
      <p:sp>
        <p:nvSpPr>
          <p:cNvPr id="3" name="TextBox 2">
            <a:extLst>
              <a:ext uri="{FF2B5EF4-FFF2-40B4-BE49-F238E27FC236}">
                <a16:creationId xmlns:a16="http://schemas.microsoft.com/office/drawing/2014/main" id="{CFBE93C6-BEDC-0333-42C0-D31B621F4F8E}"/>
              </a:ext>
            </a:extLst>
          </p:cNvPr>
          <p:cNvSpPr txBox="1"/>
          <p:nvPr/>
        </p:nvSpPr>
        <p:spPr>
          <a:xfrm>
            <a:off x="6786880" y="5468779"/>
            <a:ext cx="5227137" cy="553998"/>
          </a:xfrm>
          <a:prstGeom prst="rect">
            <a:avLst/>
          </a:prstGeom>
          <a:noFill/>
        </p:spPr>
        <p:txBody>
          <a:bodyPr wrap="square" rtlCol="0">
            <a:spAutoFit/>
          </a:bodyPr>
          <a:lstStyle/>
          <a:p>
            <a:r>
              <a:rPr lang="en-US" sz="1000" dirty="0">
                <a:solidFill>
                  <a:schemeClr val="accent6"/>
                </a:solidFill>
              </a:rPr>
              <a:t>Source:</a:t>
            </a:r>
            <a:r>
              <a:rPr lang="en-US" sz="1000" i="1" dirty="0">
                <a:solidFill>
                  <a:schemeClr val="accent6"/>
                </a:solidFill>
              </a:rPr>
              <a:t> </a:t>
            </a:r>
            <a:r>
              <a:rPr lang="en-US" sz="1000" dirty="0">
                <a:solidFill>
                  <a:schemeClr val="accent6"/>
                </a:solidFill>
              </a:rPr>
              <a:t>ICAO. n.d.-a. </a:t>
            </a:r>
            <a:r>
              <a:rPr lang="en-US" sz="1000" i="1" dirty="0">
                <a:solidFill>
                  <a:schemeClr val="accent6"/>
                </a:solidFill>
              </a:rPr>
              <a:t>Climate Resilient Airports: Eco-Airport Toolkit. </a:t>
            </a:r>
            <a:r>
              <a:rPr lang="en-US" sz="1000" dirty="0">
                <a:solidFill>
                  <a:schemeClr val="accent6"/>
                </a:solidFill>
              </a:rPr>
              <a:t>https://www.icao.int/environmental-protection/Documents/Climate%20resilient%20airports.pdf</a:t>
            </a:r>
          </a:p>
          <a:p>
            <a:endParaRPr lang="en-US" sz="1000" dirty="0">
              <a:solidFill>
                <a:schemeClr val="accent6"/>
              </a:solidFill>
            </a:endParaRPr>
          </a:p>
        </p:txBody>
      </p:sp>
    </p:spTree>
    <p:extLst>
      <p:ext uri="{BB962C8B-B14F-4D97-AF65-F5344CB8AC3E}">
        <p14:creationId xmlns:p14="http://schemas.microsoft.com/office/powerpoint/2010/main" val="334852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62E0763-E681-4341-9C25-409D5B335222}"/>
              </a:ext>
            </a:extLst>
          </p:cNvPr>
          <p:cNvSpPr>
            <a:spLocks noGrp="1"/>
          </p:cNvSpPr>
          <p:nvPr>
            <p:ph type="title"/>
          </p:nvPr>
        </p:nvSpPr>
        <p:spPr/>
        <p:txBody>
          <a:bodyPr/>
          <a:lstStyle/>
          <a:p>
            <a:r>
              <a:rPr lang="en-US" dirty="0">
                <a:solidFill>
                  <a:schemeClr val="tx1"/>
                </a:solidFill>
              </a:rPr>
              <a:t>Aviation Industry Recommendations</a:t>
            </a:r>
          </a:p>
        </p:txBody>
      </p:sp>
      <p:sp>
        <p:nvSpPr>
          <p:cNvPr id="6" name="Text Placeholder 5">
            <a:extLst>
              <a:ext uri="{FF2B5EF4-FFF2-40B4-BE49-F238E27FC236}">
                <a16:creationId xmlns:a16="http://schemas.microsoft.com/office/drawing/2014/main" id="{B83D7DE2-286B-4F95-BEFB-C10065E7141D}"/>
              </a:ext>
            </a:extLst>
          </p:cNvPr>
          <p:cNvSpPr>
            <a:spLocks noGrp="1"/>
          </p:cNvSpPr>
          <p:nvPr>
            <p:ph type="body" sz="quarter" idx="10"/>
          </p:nvPr>
        </p:nvSpPr>
        <p:spPr>
          <a:xfrm>
            <a:off x="609599" y="1499820"/>
            <a:ext cx="10574215" cy="4572000"/>
          </a:xfrm>
        </p:spPr>
        <p:txBody>
          <a:bodyPr/>
          <a:lstStyle/>
          <a:p>
            <a:pPr marR="0" lvl="0">
              <a:lnSpc>
                <a:spcPct val="107000"/>
              </a:lnSpc>
              <a:spcBef>
                <a:spcPts val="0"/>
              </a:spcBef>
              <a:spcAft>
                <a:spcPts val="0"/>
              </a:spcAft>
            </a:pPr>
            <a:r>
              <a:rPr lang="en-US" sz="2000" dirty="0">
                <a:solidFill>
                  <a:schemeClr val="accent6"/>
                </a:solidFill>
                <a:effectLst/>
                <a:latin typeface="+mn-lt"/>
                <a:ea typeface="Calibri" panose="020F0502020204030204" pitchFamily="34" charset="0"/>
                <a:cs typeface="Times New Roman" panose="02020603050405020304" pitchFamily="18" charset="0"/>
              </a:rPr>
              <a:t>Airports Council International (ACI) members adopted a resolution on resiliency and adaptation to climate change in June 2018 recognizing the potential impact of climate change on airport infrastructure and operations.</a:t>
            </a:r>
          </a:p>
          <a:p>
            <a:pPr marR="0" lvl="0">
              <a:lnSpc>
                <a:spcPct val="107000"/>
              </a:lnSpc>
              <a:spcBef>
                <a:spcPts val="0"/>
              </a:spcBef>
              <a:spcAft>
                <a:spcPts val="0"/>
              </a:spcAft>
            </a:pPr>
            <a:endParaRPr lang="en-US" sz="2000" dirty="0">
              <a:solidFill>
                <a:schemeClr val="accent6"/>
              </a:solidFill>
              <a:effectLst/>
              <a:latin typeface="+mn-lt"/>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US" sz="2000" dirty="0">
                <a:solidFill>
                  <a:schemeClr val="accent6"/>
                </a:solidFill>
                <a:effectLst/>
                <a:latin typeface="+mn-lt"/>
                <a:ea typeface="Calibri" panose="020F0502020204030204" pitchFamily="34" charset="0"/>
                <a:cs typeface="Times New Roman" panose="02020603050405020304" pitchFamily="18" charset="0"/>
              </a:rPr>
              <a:t>The resolution and policy brief recommends member airports:</a:t>
            </a:r>
          </a:p>
          <a:p>
            <a:pPr marL="342900" marR="0" lvl="0" indent="-342900">
              <a:lnSpc>
                <a:spcPct val="107000"/>
              </a:lnSpc>
              <a:spcBef>
                <a:spcPts val="0"/>
              </a:spcBef>
              <a:spcAft>
                <a:spcPts val="0"/>
              </a:spcAft>
              <a:buFont typeface="Arial" panose="020B0604020202020204" pitchFamily="34" charset="0"/>
              <a:buChar char="•"/>
            </a:pPr>
            <a:r>
              <a:rPr lang="en-US" sz="2000" dirty="0">
                <a:solidFill>
                  <a:schemeClr val="accent6"/>
                </a:solidFill>
                <a:effectLst/>
                <a:latin typeface="+mn-lt"/>
                <a:ea typeface="Calibri" panose="020F0502020204030204" pitchFamily="34" charset="0"/>
                <a:cs typeface="Times New Roman" panose="02020603050405020304" pitchFamily="18" charset="0"/>
              </a:rPr>
              <a:t>Consider the potential impact of climate change when developing Master Plans;</a:t>
            </a:r>
          </a:p>
          <a:p>
            <a:pPr marL="342900" marR="0" lvl="0" indent="-342900">
              <a:lnSpc>
                <a:spcPct val="107000"/>
              </a:lnSpc>
              <a:spcBef>
                <a:spcPts val="0"/>
              </a:spcBef>
              <a:spcAft>
                <a:spcPts val="0"/>
              </a:spcAft>
              <a:buFont typeface="Arial" panose="020B0604020202020204" pitchFamily="34" charset="0"/>
              <a:buChar char="•"/>
            </a:pPr>
            <a:r>
              <a:rPr lang="en-US" sz="2000" dirty="0">
                <a:solidFill>
                  <a:schemeClr val="accent6"/>
                </a:solidFill>
                <a:effectLst/>
                <a:latin typeface="+mn-lt"/>
                <a:ea typeface="Calibri" panose="020F0502020204030204" pitchFamily="34" charset="0"/>
                <a:cs typeface="Times New Roman" panose="02020603050405020304" pitchFamily="18" charset="0"/>
              </a:rPr>
              <a:t>Conduct risk assessments of operations and infrastructure based on potential climate impacts;</a:t>
            </a:r>
          </a:p>
          <a:p>
            <a:pPr marL="342900" marR="0" lvl="0" indent="-342900">
              <a:lnSpc>
                <a:spcPct val="107000"/>
              </a:lnSpc>
              <a:spcBef>
                <a:spcPts val="0"/>
              </a:spcBef>
              <a:spcAft>
                <a:spcPts val="0"/>
              </a:spcAft>
              <a:buFont typeface="Arial" panose="020B0604020202020204" pitchFamily="34" charset="0"/>
              <a:buChar char="•"/>
            </a:pPr>
            <a:r>
              <a:rPr lang="en-US" sz="2000" dirty="0">
                <a:solidFill>
                  <a:schemeClr val="accent6"/>
                </a:solidFill>
                <a:effectLst/>
                <a:latin typeface="+mn-lt"/>
                <a:ea typeface="Calibri" panose="020F0502020204030204" pitchFamily="34" charset="0"/>
                <a:cs typeface="Times New Roman" panose="02020603050405020304" pitchFamily="18" charset="0"/>
              </a:rPr>
              <a:t>Develop and incorporate actions at an early stage according to the risk assessment, in line with the overall business and emergency plans; and</a:t>
            </a:r>
          </a:p>
          <a:p>
            <a:pPr marL="342900" marR="0" lvl="0" indent="-342900">
              <a:lnSpc>
                <a:spcPct val="107000"/>
              </a:lnSpc>
              <a:spcBef>
                <a:spcPts val="0"/>
              </a:spcBef>
              <a:spcAft>
                <a:spcPts val="0"/>
              </a:spcAft>
              <a:buFont typeface="Arial" panose="020B0604020202020204" pitchFamily="34" charset="0"/>
              <a:buChar char="•"/>
            </a:pPr>
            <a:r>
              <a:rPr lang="en-US" sz="2000" dirty="0">
                <a:solidFill>
                  <a:schemeClr val="accent6"/>
                </a:solidFill>
                <a:effectLst/>
                <a:latin typeface="+mn-lt"/>
                <a:ea typeface="Calibri" panose="020F0502020204030204" pitchFamily="34" charset="0"/>
                <a:cs typeface="Times New Roman" panose="02020603050405020304" pitchFamily="18" charset="0"/>
              </a:rPr>
              <a:t>Develop effective communication channels with all airport stakeholders and local emergency management officials.</a:t>
            </a:r>
          </a:p>
          <a:p>
            <a:endParaRPr lang="en-US" sz="2000" dirty="0">
              <a:solidFill>
                <a:schemeClr val="accent6"/>
              </a:solidFill>
            </a:endParaRPr>
          </a:p>
        </p:txBody>
      </p:sp>
      <p:sp>
        <p:nvSpPr>
          <p:cNvPr id="2" name="TextBox 1">
            <a:extLst>
              <a:ext uri="{FF2B5EF4-FFF2-40B4-BE49-F238E27FC236}">
                <a16:creationId xmlns:a16="http://schemas.microsoft.com/office/drawing/2014/main" id="{C41559F5-FC55-62D9-4860-6D55F301899E}"/>
              </a:ext>
            </a:extLst>
          </p:cNvPr>
          <p:cNvSpPr txBox="1"/>
          <p:nvPr/>
        </p:nvSpPr>
        <p:spPr>
          <a:xfrm>
            <a:off x="6096000" y="5773579"/>
            <a:ext cx="7612832" cy="400110"/>
          </a:xfrm>
          <a:prstGeom prst="rect">
            <a:avLst/>
          </a:prstGeom>
          <a:noFill/>
        </p:spPr>
        <p:txBody>
          <a:bodyPr wrap="square" rtlCol="0">
            <a:spAutoFit/>
          </a:bodyPr>
          <a:lstStyle/>
          <a:p>
            <a:r>
              <a:rPr lang="en-US" sz="1000" dirty="0">
                <a:solidFill>
                  <a:schemeClr val="accent6"/>
                </a:solidFill>
              </a:rPr>
              <a:t>Source:</a:t>
            </a:r>
            <a:r>
              <a:rPr lang="en-US" sz="1000" i="1" dirty="0">
                <a:solidFill>
                  <a:schemeClr val="accent6"/>
                </a:solidFill>
              </a:rPr>
              <a:t> </a:t>
            </a:r>
            <a:r>
              <a:rPr lang="en-US" sz="1000" dirty="0">
                <a:solidFill>
                  <a:schemeClr val="accent6"/>
                </a:solidFill>
              </a:rPr>
              <a:t>ACI. 2018, September. </a:t>
            </a:r>
            <a:r>
              <a:rPr lang="en-US" sz="1000" i="1" dirty="0">
                <a:solidFill>
                  <a:schemeClr val="accent6"/>
                </a:solidFill>
              </a:rPr>
              <a:t>Policy Brief: Airports’ Resilience and Adaptation to a Changing Climate </a:t>
            </a:r>
          </a:p>
          <a:p>
            <a:endParaRPr lang="en-US" sz="1000" dirty="0">
              <a:solidFill>
                <a:schemeClr val="accent6"/>
              </a:solidFill>
            </a:endParaRPr>
          </a:p>
        </p:txBody>
      </p:sp>
    </p:spTree>
    <p:extLst>
      <p:ext uri="{BB962C8B-B14F-4D97-AF65-F5344CB8AC3E}">
        <p14:creationId xmlns:p14="http://schemas.microsoft.com/office/powerpoint/2010/main" val="37442128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62E0763-E681-4341-9C25-409D5B335222}"/>
              </a:ext>
            </a:extLst>
          </p:cNvPr>
          <p:cNvSpPr>
            <a:spLocks noGrp="1"/>
          </p:cNvSpPr>
          <p:nvPr>
            <p:ph type="title"/>
          </p:nvPr>
        </p:nvSpPr>
        <p:spPr/>
        <p:txBody>
          <a:bodyPr/>
          <a:lstStyle/>
          <a:p>
            <a:r>
              <a:rPr lang="en-US" dirty="0">
                <a:solidFill>
                  <a:schemeClr val="tx1"/>
                </a:solidFill>
              </a:rPr>
              <a:t>Federal Aviation Administration Airport Resiliency Project</a:t>
            </a:r>
          </a:p>
        </p:txBody>
      </p:sp>
      <p:sp>
        <p:nvSpPr>
          <p:cNvPr id="6" name="Text Placeholder 5">
            <a:extLst>
              <a:ext uri="{FF2B5EF4-FFF2-40B4-BE49-F238E27FC236}">
                <a16:creationId xmlns:a16="http://schemas.microsoft.com/office/drawing/2014/main" id="{B83D7DE2-286B-4F95-BEFB-C10065E7141D}"/>
              </a:ext>
            </a:extLst>
          </p:cNvPr>
          <p:cNvSpPr>
            <a:spLocks noGrp="1"/>
          </p:cNvSpPr>
          <p:nvPr>
            <p:ph type="body" sz="quarter" idx="10"/>
          </p:nvPr>
        </p:nvSpPr>
        <p:spPr>
          <a:xfrm>
            <a:off x="609600" y="1447800"/>
            <a:ext cx="7843935" cy="4572000"/>
          </a:xfrm>
        </p:spPr>
        <p:txBody>
          <a:bodyPr/>
          <a:lstStyle/>
          <a:p>
            <a:r>
              <a:rPr lang="en-US" sz="2000" dirty="0">
                <a:solidFill>
                  <a:schemeClr val="accent6"/>
                </a:solidFill>
                <a:latin typeface="+mn-lt"/>
              </a:rPr>
              <a:t>The FAA recognizes that airports need comprehensive infrastructure plans and guidance from the Office of Airports to address near-term and longer-term climate risks.</a:t>
            </a:r>
          </a:p>
          <a:p>
            <a:pPr marL="342900" indent="-342900">
              <a:buFont typeface="Arial" panose="020B0604020202020204" pitchFamily="34" charset="0"/>
              <a:buChar char="•"/>
            </a:pPr>
            <a:r>
              <a:rPr lang="en-US" sz="2000" dirty="0">
                <a:solidFill>
                  <a:schemeClr val="accent6"/>
                </a:solidFill>
                <a:latin typeface="+mn-lt"/>
              </a:rPr>
              <a:t>The FAA and U.S. DOT’s Volpe Center initiated a project to address these challenges in September 2021</a:t>
            </a:r>
          </a:p>
          <a:p>
            <a:pPr marL="342900" indent="-342900">
              <a:buFont typeface="Arial" panose="020B0604020202020204" pitchFamily="34" charset="0"/>
              <a:buChar char="•"/>
            </a:pPr>
            <a:r>
              <a:rPr lang="en-US" sz="2000" dirty="0">
                <a:solidFill>
                  <a:schemeClr val="accent6"/>
                </a:solidFill>
                <a:latin typeface="+mn-lt"/>
              </a:rPr>
              <a:t>Research is expected to continue through the near future</a:t>
            </a:r>
          </a:p>
          <a:p>
            <a:pPr marL="342900" indent="-342900">
              <a:buFont typeface="Arial" panose="020B0604020202020204" pitchFamily="34" charset="0"/>
              <a:buChar char="•"/>
            </a:pPr>
            <a:r>
              <a:rPr lang="en-US" sz="2000" dirty="0">
                <a:solidFill>
                  <a:schemeClr val="accent6"/>
                </a:solidFill>
                <a:latin typeface="+mn-lt"/>
              </a:rPr>
              <a:t>The initiative will assist FAA and airport operators to better incorporate resiliency analysis and prioritization into airport project planning and funding</a:t>
            </a:r>
          </a:p>
          <a:p>
            <a:endParaRPr lang="en-US" sz="2000" dirty="0">
              <a:solidFill>
                <a:schemeClr val="accent6"/>
              </a:solidFill>
            </a:endParaRPr>
          </a:p>
        </p:txBody>
      </p:sp>
      <p:sp>
        <p:nvSpPr>
          <p:cNvPr id="2" name="TextBox 1">
            <a:extLst>
              <a:ext uri="{FF2B5EF4-FFF2-40B4-BE49-F238E27FC236}">
                <a16:creationId xmlns:a16="http://schemas.microsoft.com/office/drawing/2014/main" id="{A35FEA22-4CA1-26F7-743D-B8DF61D21FA8}"/>
              </a:ext>
            </a:extLst>
          </p:cNvPr>
          <p:cNvSpPr txBox="1"/>
          <p:nvPr/>
        </p:nvSpPr>
        <p:spPr>
          <a:xfrm>
            <a:off x="7743873" y="5576510"/>
            <a:ext cx="4824047" cy="553998"/>
          </a:xfrm>
          <a:prstGeom prst="rect">
            <a:avLst/>
          </a:prstGeom>
          <a:noFill/>
        </p:spPr>
        <p:txBody>
          <a:bodyPr wrap="square" rtlCol="0">
            <a:spAutoFit/>
          </a:bodyPr>
          <a:lstStyle/>
          <a:p>
            <a:r>
              <a:rPr lang="en-US" sz="1000" dirty="0">
                <a:solidFill>
                  <a:schemeClr val="accent6"/>
                </a:solidFill>
              </a:rPr>
              <a:t>Source:</a:t>
            </a:r>
            <a:r>
              <a:rPr lang="en-US" sz="1000" i="1" dirty="0">
                <a:solidFill>
                  <a:schemeClr val="accent6"/>
                </a:solidFill>
              </a:rPr>
              <a:t> </a:t>
            </a:r>
            <a:r>
              <a:rPr lang="en-US" sz="1000" dirty="0">
                <a:solidFill>
                  <a:schemeClr val="accent6"/>
                </a:solidFill>
              </a:rPr>
              <a:t>FAA. 2022. </a:t>
            </a:r>
            <a:r>
              <a:rPr lang="en-US" sz="1000" i="1" dirty="0">
                <a:solidFill>
                  <a:schemeClr val="accent6"/>
                </a:solidFill>
              </a:rPr>
              <a:t>Airport Resiliency. </a:t>
            </a:r>
            <a:r>
              <a:rPr lang="en-US" sz="1000" dirty="0">
                <a:solidFill>
                  <a:schemeClr val="accent6"/>
                </a:solidFill>
              </a:rPr>
              <a:t>https://www.faa.gov/airports/environmental/resiliency</a:t>
            </a:r>
          </a:p>
          <a:p>
            <a:endParaRPr lang="en-US" sz="1000" dirty="0">
              <a:solidFill>
                <a:schemeClr val="accent6"/>
              </a:solidFill>
            </a:endParaRPr>
          </a:p>
        </p:txBody>
      </p:sp>
      <p:sp>
        <p:nvSpPr>
          <p:cNvPr id="4" name="Speech Bubble: Rectangle 3">
            <a:extLst>
              <a:ext uri="{FF2B5EF4-FFF2-40B4-BE49-F238E27FC236}">
                <a16:creationId xmlns:a16="http://schemas.microsoft.com/office/drawing/2014/main" id="{6D78EC2A-7BFF-D324-D984-C48BE5958FDA}"/>
              </a:ext>
            </a:extLst>
          </p:cNvPr>
          <p:cNvSpPr/>
          <p:nvPr/>
        </p:nvSpPr>
        <p:spPr bwMode="auto">
          <a:xfrm>
            <a:off x="8854751" y="1452116"/>
            <a:ext cx="3337249" cy="1550966"/>
          </a:xfrm>
          <a:prstGeom prst="wedgeRectCallout">
            <a:avLst>
              <a:gd name="adj1" fmla="val -56582"/>
              <a:gd name="adj2" fmla="val -21610"/>
            </a:avLst>
          </a:prstGeom>
          <a:solidFill>
            <a:srgbClr val="626262"/>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274320" tIns="45720" rIns="274320" bIns="45720" numCol="1" rtlCol="0" anchor="ctr" anchorCtr="0" compatLnSpc="1">
            <a:prstTxWarp prst="textNoShape">
              <a:avLst/>
            </a:prstTxWarp>
            <a:normAutofit/>
          </a:bodyPr>
          <a:lstStyle/>
          <a:p>
            <a:pPr eaLnBrk="0" hangingPunct="0"/>
            <a:r>
              <a:rPr lang="en-US" sz="2000" dirty="0">
                <a:latin typeface="Calibri" panose="020F0502020204030204" pitchFamily="34" charset="0"/>
                <a:ea typeface="Calibri" panose="020F0502020204030204" pitchFamily="34" charset="0"/>
                <a:cs typeface="Times New Roman" panose="02020603050405020304" pitchFamily="18" charset="0"/>
              </a:rPr>
              <a:t>Planning projects are a great opportunity to consider resiliency and climate adaptation.</a:t>
            </a:r>
          </a:p>
        </p:txBody>
      </p:sp>
    </p:spTree>
    <p:extLst>
      <p:ext uri="{BB962C8B-B14F-4D97-AF65-F5344CB8AC3E}">
        <p14:creationId xmlns:p14="http://schemas.microsoft.com/office/powerpoint/2010/main" val="249622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62E0763-E681-4341-9C25-409D5B335222}"/>
              </a:ext>
            </a:extLst>
          </p:cNvPr>
          <p:cNvSpPr>
            <a:spLocks noGrp="1"/>
          </p:cNvSpPr>
          <p:nvPr>
            <p:ph type="title"/>
          </p:nvPr>
        </p:nvSpPr>
        <p:spPr/>
        <p:txBody>
          <a:bodyPr/>
          <a:lstStyle/>
          <a:p>
            <a:r>
              <a:rPr lang="en-US" dirty="0">
                <a:solidFill>
                  <a:schemeClr val="tx1"/>
                </a:solidFill>
              </a:rPr>
              <a:t>Achieving Resiliency</a:t>
            </a:r>
          </a:p>
        </p:txBody>
      </p:sp>
      <p:sp>
        <p:nvSpPr>
          <p:cNvPr id="6" name="Text Placeholder 5">
            <a:extLst>
              <a:ext uri="{FF2B5EF4-FFF2-40B4-BE49-F238E27FC236}">
                <a16:creationId xmlns:a16="http://schemas.microsoft.com/office/drawing/2014/main" id="{B83D7DE2-286B-4F95-BEFB-C10065E7141D}"/>
              </a:ext>
            </a:extLst>
          </p:cNvPr>
          <p:cNvSpPr>
            <a:spLocks noGrp="1"/>
          </p:cNvSpPr>
          <p:nvPr>
            <p:ph type="body" sz="quarter" idx="10"/>
          </p:nvPr>
        </p:nvSpPr>
        <p:spPr>
          <a:xfrm>
            <a:off x="609599" y="1447800"/>
            <a:ext cx="11005039" cy="4407877"/>
          </a:xfrm>
        </p:spPr>
        <p:txBody>
          <a:bodyPr/>
          <a:lstStyle/>
          <a:p>
            <a:r>
              <a:rPr lang="en-US" sz="2000" dirty="0">
                <a:solidFill>
                  <a:schemeClr val="accent6"/>
                </a:solidFill>
                <a:effectLst/>
                <a:latin typeface="+mj-lt"/>
                <a:ea typeface="Calibri" panose="020F0502020204030204" pitchFamily="34" charset="0"/>
                <a:cs typeface="Times New Roman" panose="02020603050405020304" pitchFamily="18" charset="0"/>
              </a:rPr>
              <a:t>An organization achieves resiliency by identifying threats and developing or enhancing prevention and protection by reducing vulnerabilities.</a:t>
            </a:r>
          </a:p>
          <a:p>
            <a:r>
              <a:rPr lang="en-US" sz="2000" dirty="0">
                <a:solidFill>
                  <a:schemeClr val="accent6"/>
                </a:solidFill>
                <a:effectLst/>
                <a:latin typeface="+mj-lt"/>
                <a:ea typeface="Calibri" panose="020F0502020204030204" pitchFamily="34" charset="0"/>
                <a:cs typeface="Times New Roman" panose="02020603050405020304" pitchFamily="18" charset="0"/>
              </a:rPr>
              <a:t>Resiliency to an event occurs in three phases:</a:t>
            </a:r>
          </a:p>
          <a:p>
            <a:pPr marL="342900" indent="-342900">
              <a:buFont typeface="Arial" panose="020B0604020202020204" pitchFamily="34" charset="0"/>
              <a:buChar char="•"/>
            </a:pPr>
            <a:r>
              <a:rPr lang="en-US" sz="2000" b="1" dirty="0">
                <a:solidFill>
                  <a:schemeClr val="accent6"/>
                </a:solidFill>
                <a:effectLst/>
                <a:latin typeface="+mj-lt"/>
                <a:ea typeface="Calibri" panose="020F0502020204030204" pitchFamily="34" charset="0"/>
                <a:cs typeface="Times New Roman" panose="02020603050405020304" pitchFamily="18" charset="0"/>
              </a:rPr>
              <a:t>Before</a:t>
            </a:r>
            <a:r>
              <a:rPr lang="en-US" sz="2000" dirty="0">
                <a:solidFill>
                  <a:schemeClr val="accent6"/>
                </a:solidFill>
                <a:effectLst/>
                <a:latin typeface="+mj-lt"/>
                <a:ea typeface="Calibri" panose="020F0502020204030204" pitchFamily="34" charset="0"/>
                <a:cs typeface="Times New Roman" panose="02020603050405020304" pitchFamily="18" charset="0"/>
              </a:rPr>
              <a:t> – Use the resiliency techniques of </a:t>
            </a:r>
            <a:r>
              <a:rPr lang="en-US" sz="2000" b="1" dirty="0">
                <a:solidFill>
                  <a:schemeClr val="accent6"/>
                </a:solidFill>
                <a:effectLst/>
                <a:latin typeface="+mj-lt"/>
                <a:ea typeface="Calibri" panose="020F0502020204030204" pitchFamily="34" charset="0"/>
                <a:cs typeface="Times New Roman" panose="02020603050405020304" pitchFamily="18" charset="0"/>
              </a:rPr>
              <a:t>prepare</a:t>
            </a:r>
            <a:r>
              <a:rPr lang="en-US" sz="2000" dirty="0">
                <a:solidFill>
                  <a:schemeClr val="accent6"/>
                </a:solidFill>
                <a:effectLst/>
                <a:latin typeface="+mj-lt"/>
                <a:ea typeface="Calibri" panose="020F0502020204030204" pitchFamily="34" charset="0"/>
                <a:cs typeface="Times New Roman" panose="02020603050405020304" pitchFamily="18" charset="0"/>
              </a:rPr>
              <a:t> and </a:t>
            </a:r>
            <a:r>
              <a:rPr lang="en-US" sz="2000" b="1" dirty="0">
                <a:solidFill>
                  <a:schemeClr val="accent6"/>
                </a:solidFill>
                <a:effectLst/>
                <a:latin typeface="+mj-lt"/>
                <a:ea typeface="Calibri" panose="020F0502020204030204" pitchFamily="34" charset="0"/>
                <a:cs typeface="Times New Roman" panose="02020603050405020304" pitchFamily="18" charset="0"/>
              </a:rPr>
              <a:t>plan</a:t>
            </a:r>
            <a:r>
              <a:rPr lang="en-US" sz="2000" b="1" dirty="0">
                <a:solidFill>
                  <a:schemeClr val="accent6"/>
                </a:solidFill>
                <a:latin typeface="+mj-lt"/>
                <a:ea typeface="Calibri" panose="020F0502020204030204" pitchFamily="34" charset="0"/>
                <a:cs typeface="Times New Roman" panose="02020603050405020304" pitchFamily="18" charset="0"/>
              </a:rPr>
              <a:t> </a:t>
            </a:r>
            <a:r>
              <a:rPr lang="en-US" sz="2000" dirty="0">
                <a:solidFill>
                  <a:schemeClr val="accent6"/>
                </a:solidFill>
                <a:latin typeface="+mj-lt"/>
                <a:ea typeface="Calibri" panose="020F0502020204030204" pitchFamily="34" charset="0"/>
                <a:cs typeface="Times New Roman" panose="02020603050405020304" pitchFamily="18" charset="0"/>
              </a:rPr>
              <a:t>(</a:t>
            </a:r>
            <a:r>
              <a:rPr lang="en-US" sz="2000" b="1" dirty="0">
                <a:solidFill>
                  <a:schemeClr val="accent6"/>
                </a:solidFill>
                <a:effectLst/>
                <a:latin typeface="+mj-lt"/>
                <a:ea typeface="Calibri" panose="020F0502020204030204" pitchFamily="34" charset="0"/>
                <a:cs typeface="Times New Roman" panose="02020603050405020304" pitchFamily="18" charset="0"/>
              </a:rPr>
              <a:t>before</a:t>
            </a:r>
            <a:r>
              <a:rPr lang="en-US" sz="2000" dirty="0">
                <a:solidFill>
                  <a:schemeClr val="accent6"/>
                </a:solidFill>
                <a:effectLst/>
                <a:latin typeface="+mj-lt"/>
                <a:ea typeface="Calibri" panose="020F0502020204030204" pitchFamily="34" charset="0"/>
                <a:cs typeface="Times New Roman" panose="02020603050405020304" pitchFamily="18" charset="0"/>
              </a:rPr>
              <a:t> an event occurs)</a:t>
            </a:r>
          </a:p>
          <a:p>
            <a:pPr marL="342900" indent="-342900">
              <a:buFont typeface="Arial" panose="020B0604020202020204" pitchFamily="34" charset="0"/>
              <a:buChar char="•"/>
            </a:pPr>
            <a:r>
              <a:rPr lang="en-US" sz="2000" b="1" dirty="0">
                <a:solidFill>
                  <a:schemeClr val="accent6"/>
                </a:solidFill>
                <a:effectLst/>
                <a:latin typeface="+mj-lt"/>
                <a:ea typeface="Calibri" panose="020F0502020204030204" pitchFamily="34" charset="0"/>
                <a:cs typeface="Times New Roman" panose="02020603050405020304" pitchFamily="18" charset="0"/>
              </a:rPr>
              <a:t>During</a:t>
            </a:r>
            <a:r>
              <a:rPr lang="en-US" sz="2000" dirty="0">
                <a:solidFill>
                  <a:schemeClr val="accent6"/>
                </a:solidFill>
                <a:effectLst/>
                <a:latin typeface="+mj-lt"/>
                <a:ea typeface="Calibri" panose="020F0502020204030204" pitchFamily="34" charset="0"/>
                <a:cs typeface="Times New Roman" panose="02020603050405020304" pitchFamily="18" charset="0"/>
              </a:rPr>
              <a:t> – Use the resiliency techniques of </a:t>
            </a:r>
            <a:r>
              <a:rPr lang="en-US" sz="2000" b="1" dirty="0">
                <a:solidFill>
                  <a:schemeClr val="accent6"/>
                </a:solidFill>
                <a:effectLst/>
                <a:latin typeface="+mj-lt"/>
                <a:ea typeface="Calibri" panose="020F0502020204030204" pitchFamily="34" charset="0"/>
                <a:cs typeface="Times New Roman" panose="02020603050405020304" pitchFamily="18" charset="0"/>
              </a:rPr>
              <a:t>absorb</a:t>
            </a:r>
            <a:r>
              <a:rPr lang="en-US" sz="2000" dirty="0">
                <a:solidFill>
                  <a:schemeClr val="accent6"/>
                </a:solidFill>
                <a:effectLst/>
                <a:latin typeface="+mj-lt"/>
                <a:ea typeface="Calibri" panose="020F0502020204030204" pitchFamily="34" charset="0"/>
                <a:cs typeface="Times New Roman" panose="02020603050405020304" pitchFamily="18" charset="0"/>
              </a:rPr>
              <a:t> and </a:t>
            </a:r>
            <a:r>
              <a:rPr lang="en-US" sz="2000" b="1" dirty="0">
                <a:solidFill>
                  <a:schemeClr val="accent6"/>
                </a:solidFill>
                <a:effectLst/>
                <a:latin typeface="+mj-lt"/>
                <a:ea typeface="Calibri" panose="020F0502020204030204" pitchFamily="34" charset="0"/>
                <a:cs typeface="Times New Roman" panose="02020603050405020304" pitchFamily="18" charset="0"/>
              </a:rPr>
              <a:t>respond</a:t>
            </a:r>
            <a:r>
              <a:rPr lang="en-US" sz="2000" dirty="0">
                <a:solidFill>
                  <a:schemeClr val="accent6"/>
                </a:solidFill>
                <a:effectLst/>
                <a:latin typeface="+mj-lt"/>
                <a:ea typeface="Calibri" panose="020F0502020204030204" pitchFamily="34" charset="0"/>
                <a:cs typeface="Times New Roman" panose="02020603050405020304" pitchFamily="18" charset="0"/>
              </a:rPr>
              <a:t> (</a:t>
            </a:r>
            <a:r>
              <a:rPr lang="en-US" sz="2000" b="1" dirty="0">
                <a:solidFill>
                  <a:schemeClr val="accent6"/>
                </a:solidFill>
                <a:effectLst/>
                <a:latin typeface="+mj-lt"/>
                <a:ea typeface="Calibri" panose="020F0502020204030204" pitchFamily="34" charset="0"/>
                <a:cs typeface="Times New Roman" panose="02020603050405020304" pitchFamily="18" charset="0"/>
              </a:rPr>
              <a:t>during</a:t>
            </a:r>
            <a:r>
              <a:rPr lang="en-US" sz="2000" dirty="0">
                <a:solidFill>
                  <a:schemeClr val="accent6"/>
                </a:solidFill>
                <a:effectLst/>
                <a:latin typeface="+mj-lt"/>
                <a:ea typeface="Calibri" panose="020F0502020204030204" pitchFamily="34" charset="0"/>
                <a:cs typeface="Times New Roman" panose="02020603050405020304" pitchFamily="18" charset="0"/>
              </a:rPr>
              <a:t> an event)</a:t>
            </a:r>
          </a:p>
          <a:p>
            <a:pPr marL="342900" indent="-342900">
              <a:buFont typeface="Arial" panose="020B0604020202020204" pitchFamily="34" charset="0"/>
              <a:buChar char="•"/>
            </a:pPr>
            <a:r>
              <a:rPr lang="en-US" sz="2000" b="1" dirty="0">
                <a:solidFill>
                  <a:schemeClr val="accent6"/>
                </a:solidFill>
                <a:effectLst/>
                <a:latin typeface="+mj-lt"/>
                <a:ea typeface="Calibri" panose="020F0502020204030204" pitchFamily="34" charset="0"/>
                <a:cs typeface="Times New Roman" panose="02020603050405020304" pitchFamily="18" charset="0"/>
              </a:rPr>
              <a:t>After</a:t>
            </a:r>
            <a:r>
              <a:rPr lang="en-US" sz="2000" dirty="0">
                <a:solidFill>
                  <a:schemeClr val="accent6"/>
                </a:solidFill>
                <a:effectLst/>
                <a:latin typeface="+mj-lt"/>
                <a:ea typeface="Calibri" panose="020F0502020204030204" pitchFamily="34" charset="0"/>
                <a:cs typeface="Times New Roman" panose="02020603050405020304" pitchFamily="18" charset="0"/>
              </a:rPr>
              <a:t> – Use the resiliency techniques of </a:t>
            </a:r>
            <a:r>
              <a:rPr lang="en-US" sz="2000" b="1" dirty="0">
                <a:solidFill>
                  <a:schemeClr val="accent6"/>
                </a:solidFill>
                <a:effectLst/>
                <a:latin typeface="+mj-lt"/>
                <a:ea typeface="Calibri" panose="020F0502020204030204" pitchFamily="34" charset="0"/>
                <a:cs typeface="Times New Roman" panose="02020603050405020304" pitchFamily="18" charset="0"/>
              </a:rPr>
              <a:t>recover</a:t>
            </a:r>
            <a:r>
              <a:rPr lang="en-US" sz="2000" dirty="0">
                <a:solidFill>
                  <a:schemeClr val="accent6"/>
                </a:solidFill>
                <a:effectLst/>
                <a:latin typeface="+mj-lt"/>
                <a:ea typeface="Calibri" panose="020F0502020204030204" pitchFamily="34" charset="0"/>
                <a:cs typeface="Times New Roman" panose="02020603050405020304" pitchFamily="18" charset="0"/>
              </a:rPr>
              <a:t> and </a:t>
            </a:r>
            <a:r>
              <a:rPr lang="en-US" sz="2000" b="1" dirty="0">
                <a:solidFill>
                  <a:schemeClr val="accent6"/>
                </a:solidFill>
                <a:effectLst/>
                <a:latin typeface="+mj-lt"/>
                <a:ea typeface="Calibri" panose="020F0502020204030204" pitchFamily="34" charset="0"/>
                <a:cs typeface="Times New Roman" panose="02020603050405020304" pitchFamily="18" charset="0"/>
              </a:rPr>
              <a:t>adapt</a:t>
            </a:r>
            <a:r>
              <a:rPr lang="en-US" sz="2000" dirty="0">
                <a:solidFill>
                  <a:schemeClr val="accent6"/>
                </a:solidFill>
                <a:effectLst/>
                <a:latin typeface="+mj-lt"/>
                <a:ea typeface="Calibri" panose="020F0502020204030204" pitchFamily="34" charset="0"/>
                <a:cs typeface="Times New Roman" panose="02020603050405020304" pitchFamily="18" charset="0"/>
              </a:rPr>
              <a:t> (</a:t>
            </a:r>
            <a:r>
              <a:rPr lang="en-US" sz="2000" b="1" dirty="0">
                <a:solidFill>
                  <a:schemeClr val="accent6"/>
                </a:solidFill>
                <a:effectLst/>
                <a:latin typeface="+mj-lt"/>
                <a:ea typeface="Calibri" panose="020F0502020204030204" pitchFamily="34" charset="0"/>
                <a:cs typeface="Times New Roman" panose="02020603050405020304" pitchFamily="18" charset="0"/>
              </a:rPr>
              <a:t>after</a:t>
            </a:r>
            <a:r>
              <a:rPr lang="en-US" sz="2000" dirty="0">
                <a:solidFill>
                  <a:schemeClr val="accent6"/>
                </a:solidFill>
                <a:effectLst/>
                <a:latin typeface="+mj-lt"/>
                <a:ea typeface="Calibri" panose="020F0502020204030204" pitchFamily="34" charset="0"/>
                <a:cs typeface="Times New Roman" panose="02020603050405020304" pitchFamily="18" charset="0"/>
              </a:rPr>
              <a:t> an event occurs)</a:t>
            </a:r>
          </a:p>
          <a:p>
            <a:pPr marL="342900" marR="0" lvl="0" indent="-342900">
              <a:lnSpc>
                <a:spcPct val="107000"/>
              </a:lnSpc>
              <a:spcBef>
                <a:spcPts val="0"/>
              </a:spcBef>
              <a:spcAft>
                <a:spcPts val="0"/>
              </a:spcAft>
              <a:buFont typeface="Symbol" panose="05050102010706020507" pitchFamily="18" charset="2"/>
              <a:buChar char=""/>
            </a:pPr>
            <a:endParaRPr lang="en-US" sz="2000" dirty="0">
              <a:solidFill>
                <a:schemeClr val="accent6"/>
              </a:solidFill>
              <a:effectLst/>
              <a:latin typeface="+mj-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endParaRPr lang="en-US" sz="2000" dirty="0">
              <a:solidFill>
                <a:schemeClr val="accent6"/>
              </a:solidFill>
              <a:effectLst/>
              <a:latin typeface="+mj-lt"/>
              <a:ea typeface="Calibri" panose="020F0502020204030204" pitchFamily="34" charset="0"/>
              <a:cs typeface="Times New Roman" panose="02020603050405020304" pitchFamily="18" charset="0"/>
            </a:endParaRPr>
          </a:p>
          <a:p>
            <a:endParaRPr lang="en-US" sz="2000" dirty="0">
              <a:solidFill>
                <a:schemeClr val="accent6"/>
              </a:solidFill>
              <a:latin typeface="+mj-lt"/>
            </a:endParaRPr>
          </a:p>
        </p:txBody>
      </p:sp>
      <p:sp>
        <p:nvSpPr>
          <p:cNvPr id="2" name="TextBox 1">
            <a:extLst>
              <a:ext uri="{FF2B5EF4-FFF2-40B4-BE49-F238E27FC236}">
                <a16:creationId xmlns:a16="http://schemas.microsoft.com/office/drawing/2014/main" id="{6659FAA3-2928-54D1-D3E7-BA4E4E1BA2D9}"/>
              </a:ext>
            </a:extLst>
          </p:cNvPr>
          <p:cNvSpPr txBox="1"/>
          <p:nvPr/>
        </p:nvSpPr>
        <p:spPr>
          <a:xfrm>
            <a:off x="7367953" y="5810190"/>
            <a:ext cx="4824047" cy="400110"/>
          </a:xfrm>
          <a:prstGeom prst="rect">
            <a:avLst/>
          </a:prstGeom>
          <a:noFill/>
        </p:spPr>
        <p:txBody>
          <a:bodyPr wrap="square" rtlCol="0">
            <a:spAutoFit/>
          </a:bodyPr>
          <a:lstStyle/>
          <a:p>
            <a:r>
              <a:rPr lang="en-US" sz="1000" dirty="0">
                <a:solidFill>
                  <a:schemeClr val="accent6"/>
                </a:solidFill>
              </a:rPr>
              <a:t>Source:</a:t>
            </a:r>
            <a:r>
              <a:rPr lang="en-US" sz="1000" i="1" dirty="0">
                <a:solidFill>
                  <a:schemeClr val="accent6"/>
                </a:solidFill>
              </a:rPr>
              <a:t> </a:t>
            </a:r>
            <a:r>
              <a:rPr lang="en-US" sz="1000" dirty="0">
                <a:solidFill>
                  <a:schemeClr val="accent6"/>
                </a:solidFill>
              </a:rPr>
              <a:t>ESA. 2022. </a:t>
            </a:r>
            <a:r>
              <a:rPr lang="en-US" sz="1000" i="1" dirty="0">
                <a:solidFill>
                  <a:schemeClr val="accent6"/>
                </a:solidFill>
              </a:rPr>
              <a:t>A Guide for Resilience Planning at Airports.</a:t>
            </a:r>
          </a:p>
          <a:p>
            <a:endParaRPr lang="en-US" sz="1000" dirty="0">
              <a:solidFill>
                <a:schemeClr val="accent6"/>
              </a:solidFill>
            </a:endParaRPr>
          </a:p>
        </p:txBody>
      </p:sp>
      <p:sp>
        <p:nvSpPr>
          <p:cNvPr id="3" name="Speech Bubble: Rectangle 2">
            <a:extLst>
              <a:ext uri="{FF2B5EF4-FFF2-40B4-BE49-F238E27FC236}">
                <a16:creationId xmlns:a16="http://schemas.microsoft.com/office/drawing/2014/main" id="{16B964DB-9BB4-D07F-2C70-802AC3DC4471}"/>
              </a:ext>
            </a:extLst>
          </p:cNvPr>
          <p:cNvSpPr/>
          <p:nvPr/>
        </p:nvSpPr>
        <p:spPr bwMode="auto">
          <a:xfrm>
            <a:off x="8179044" y="3845720"/>
            <a:ext cx="3724275" cy="1583470"/>
          </a:xfrm>
          <a:prstGeom prst="wedgeRectCallout">
            <a:avLst>
              <a:gd name="adj1" fmla="val -56582"/>
              <a:gd name="adj2" fmla="val -21610"/>
            </a:avLst>
          </a:prstGeom>
          <a:solidFill>
            <a:srgbClr val="626262"/>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274320" tIns="45720" rIns="274320" bIns="45720" numCol="1" rtlCol="0" anchor="ctr" anchorCtr="0" compatLnSpc="1">
            <a:prstTxWarp prst="textNoShape">
              <a:avLst/>
            </a:prstTxWarp>
            <a:normAutofit/>
          </a:bodyPr>
          <a:lstStyle/>
          <a:p>
            <a:pPr eaLnBrk="0" hangingPunct="0"/>
            <a:r>
              <a:rPr lang="en-US" sz="2000" dirty="0">
                <a:latin typeface="Calibri" panose="020F0502020204030204" pitchFamily="34" charset="0"/>
                <a:ea typeface="Calibri" panose="020F0502020204030204" pitchFamily="34" charset="0"/>
                <a:cs typeface="Times New Roman" panose="02020603050405020304" pitchFamily="18" charset="0"/>
              </a:rPr>
              <a:t>Be knowledgeable about local and regional resiliency challenges and plans.</a:t>
            </a:r>
          </a:p>
        </p:txBody>
      </p:sp>
    </p:spTree>
    <p:extLst>
      <p:ext uri="{BB962C8B-B14F-4D97-AF65-F5344CB8AC3E}">
        <p14:creationId xmlns:p14="http://schemas.microsoft.com/office/powerpoint/2010/main" val="2604967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62E0763-E681-4341-9C25-409D5B335222}"/>
              </a:ext>
            </a:extLst>
          </p:cNvPr>
          <p:cNvSpPr>
            <a:spLocks noGrp="1"/>
          </p:cNvSpPr>
          <p:nvPr>
            <p:ph type="title"/>
          </p:nvPr>
        </p:nvSpPr>
        <p:spPr/>
        <p:txBody>
          <a:bodyPr/>
          <a:lstStyle/>
          <a:p>
            <a:r>
              <a:rPr lang="en-US" dirty="0">
                <a:solidFill>
                  <a:schemeClr val="tx1"/>
                </a:solidFill>
              </a:rPr>
              <a:t>Preparation and Planning Before an Event</a:t>
            </a:r>
          </a:p>
        </p:txBody>
      </p:sp>
      <p:sp>
        <p:nvSpPr>
          <p:cNvPr id="6" name="Text Placeholder 5">
            <a:extLst>
              <a:ext uri="{FF2B5EF4-FFF2-40B4-BE49-F238E27FC236}">
                <a16:creationId xmlns:a16="http://schemas.microsoft.com/office/drawing/2014/main" id="{B83D7DE2-286B-4F95-BEFB-C10065E7141D}"/>
              </a:ext>
            </a:extLst>
          </p:cNvPr>
          <p:cNvSpPr>
            <a:spLocks noGrp="1"/>
          </p:cNvSpPr>
          <p:nvPr>
            <p:ph type="body" sz="quarter" idx="10"/>
          </p:nvPr>
        </p:nvSpPr>
        <p:spPr>
          <a:xfrm>
            <a:off x="3834882" y="1370184"/>
            <a:ext cx="7763069" cy="4572000"/>
          </a:xfrm>
        </p:spPr>
        <p:txBody>
          <a:bodyPr/>
          <a:lstStyle/>
          <a:p>
            <a:pPr marR="0">
              <a:lnSpc>
                <a:spcPct val="107000"/>
              </a:lnSpc>
              <a:spcBef>
                <a:spcPts val="0"/>
              </a:spcBef>
              <a:spcAft>
                <a:spcPts val="800"/>
              </a:spcAft>
            </a:pPr>
            <a:r>
              <a:rPr lang="en-US" sz="2000" i="1" dirty="0">
                <a:solidFill>
                  <a:schemeClr val="accent6"/>
                </a:solidFill>
                <a:effectLst/>
                <a:latin typeface="+mn-lt"/>
                <a:ea typeface="Calibri" panose="020F0502020204030204" pitchFamily="34" charset="0"/>
                <a:cs typeface="Times New Roman" panose="02020603050405020304" pitchFamily="18" charset="0"/>
              </a:rPr>
              <a:t>ACRP Report 147: Climate Change Adaptation Planning: Risk Assessment for Airports </a:t>
            </a:r>
            <a:r>
              <a:rPr lang="en-US" sz="2000" dirty="0">
                <a:solidFill>
                  <a:schemeClr val="accent6"/>
                </a:solidFill>
                <a:effectLst/>
                <a:latin typeface="+mn-lt"/>
                <a:ea typeface="Calibri" panose="020F0502020204030204" pitchFamily="34" charset="0"/>
                <a:cs typeface="Times New Roman" panose="02020603050405020304" pitchFamily="18" charset="0"/>
              </a:rPr>
              <a:t>identifies steps to incorporate resiliency into event preparation and planning:</a:t>
            </a:r>
          </a:p>
          <a:p>
            <a:pPr marL="342900" marR="0" indent="-342900">
              <a:lnSpc>
                <a:spcPct val="107000"/>
              </a:lnSpc>
              <a:spcBef>
                <a:spcPts val="0"/>
              </a:spcBef>
              <a:spcAft>
                <a:spcPts val="800"/>
              </a:spcAft>
              <a:buFont typeface="Arial" panose="020B0604020202020204" pitchFamily="34" charset="0"/>
              <a:buChar char="•"/>
            </a:pPr>
            <a:r>
              <a:rPr lang="en-US" sz="2000" dirty="0">
                <a:solidFill>
                  <a:schemeClr val="accent6"/>
                </a:solidFill>
                <a:effectLst/>
                <a:latin typeface="+mn-lt"/>
                <a:ea typeface="Calibri" panose="020F0502020204030204" pitchFamily="34" charset="0"/>
                <a:cs typeface="Times New Roman" panose="02020603050405020304" pitchFamily="18" charset="0"/>
              </a:rPr>
              <a:t>Set resiliency goals</a:t>
            </a:r>
          </a:p>
          <a:p>
            <a:pPr marL="342900" marR="0" indent="-342900">
              <a:lnSpc>
                <a:spcPct val="107000"/>
              </a:lnSpc>
              <a:spcBef>
                <a:spcPts val="0"/>
              </a:spcBef>
              <a:spcAft>
                <a:spcPts val="800"/>
              </a:spcAft>
              <a:buFont typeface="Arial" panose="020B0604020202020204" pitchFamily="34" charset="0"/>
              <a:buChar char="•"/>
            </a:pPr>
            <a:r>
              <a:rPr lang="en-US" sz="2000" dirty="0">
                <a:solidFill>
                  <a:schemeClr val="accent6"/>
                </a:solidFill>
                <a:effectLst/>
                <a:latin typeface="+mn-lt"/>
                <a:ea typeface="Calibri" panose="020F0502020204030204" pitchFamily="34" charset="0"/>
                <a:cs typeface="Times New Roman" panose="02020603050405020304" pitchFamily="18" charset="0"/>
              </a:rPr>
              <a:t>Identify and inventory critical assets and operations</a:t>
            </a:r>
          </a:p>
          <a:p>
            <a:pPr marL="342900" marR="0" indent="-342900">
              <a:lnSpc>
                <a:spcPct val="107000"/>
              </a:lnSpc>
              <a:spcBef>
                <a:spcPts val="0"/>
              </a:spcBef>
              <a:spcAft>
                <a:spcPts val="800"/>
              </a:spcAft>
              <a:buFont typeface="Arial" panose="020B0604020202020204" pitchFamily="34" charset="0"/>
              <a:buChar char="•"/>
            </a:pPr>
            <a:r>
              <a:rPr lang="en-US" sz="2000" dirty="0">
                <a:solidFill>
                  <a:schemeClr val="accent6"/>
                </a:solidFill>
                <a:effectLst/>
                <a:latin typeface="+mn-lt"/>
                <a:ea typeface="Calibri" panose="020F0502020204030204" pitchFamily="34" charset="0"/>
                <a:cs typeface="Times New Roman" panose="02020603050405020304" pitchFamily="18" charset="0"/>
              </a:rPr>
              <a:t>Inventory vulnerabilities of critical assets and operations (risk assessment)</a:t>
            </a:r>
          </a:p>
          <a:p>
            <a:pPr marL="342900" marR="0" indent="-342900">
              <a:lnSpc>
                <a:spcPct val="107000"/>
              </a:lnSpc>
              <a:spcBef>
                <a:spcPts val="0"/>
              </a:spcBef>
              <a:spcAft>
                <a:spcPts val="800"/>
              </a:spcAft>
              <a:buFont typeface="Arial" panose="020B0604020202020204" pitchFamily="34" charset="0"/>
              <a:buChar char="•"/>
            </a:pPr>
            <a:r>
              <a:rPr lang="en-US" sz="2000" dirty="0">
                <a:solidFill>
                  <a:schemeClr val="accent6"/>
                </a:solidFill>
                <a:effectLst/>
                <a:latin typeface="+mn-lt"/>
                <a:ea typeface="Calibri" panose="020F0502020204030204" pitchFamily="34" charset="0"/>
                <a:cs typeface="Times New Roman" panose="02020603050405020304" pitchFamily="18" charset="0"/>
              </a:rPr>
              <a:t>Estimate and prioritize risks</a:t>
            </a:r>
          </a:p>
          <a:p>
            <a:pPr marL="342900" marR="0" indent="-342900">
              <a:lnSpc>
                <a:spcPct val="107000"/>
              </a:lnSpc>
              <a:spcBef>
                <a:spcPts val="0"/>
              </a:spcBef>
              <a:spcAft>
                <a:spcPts val="800"/>
              </a:spcAft>
              <a:buFont typeface="Arial" panose="020B0604020202020204" pitchFamily="34" charset="0"/>
              <a:buChar char="•"/>
            </a:pPr>
            <a:r>
              <a:rPr lang="en-US" sz="2000" dirty="0">
                <a:solidFill>
                  <a:schemeClr val="accent6"/>
                </a:solidFill>
                <a:effectLst/>
                <a:latin typeface="+mn-lt"/>
                <a:ea typeface="Calibri" panose="020F0502020204030204" pitchFamily="34" charset="0"/>
                <a:cs typeface="Times New Roman" panose="02020603050405020304" pitchFamily="18" charset="0"/>
              </a:rPr>
              <a:t>Develop resiliency-promoting strategies</a:t>
            </a:r>
          </a:p>
          <a:p>
            <a:pPr marL="342900" marR="0" indent="-342900">
              <a:lnSpc>
                <a:spcPct val="107000"/>
              </a:lnSpc>
              <a:spcBef>
                <a:spcPts val="0"/>
              </a:spcBef>
              <a:spcAft>
                <a:spcPts val="800"/>
              </a:spcAft>
              <a:buFont typeface="Arial" panose="020B0604020202020204" pitchFamily="34" charset="0"/>
              <a:buChar char="•"/>
            </a:pPr>
            <a:r>
              <a:rPr lang="en-US" sz="2000" dirty="0">
                <a:solidFill>
                  <a:schemeClr val="accent6"/>
                </a:solidFill>
                <a:effectLst/>
                <a:latin typeface="+mn-lt"/>
                <a:ea typeface="Calibri" panose="020F0502020204030204" pitchFamily="34" charset="0"/>
                <a:cs typeface="Times New Roman" panose="02020603050405020304" pitchFamily="18" charset="0"/>
              </a:rPr>
              <a:t>Monitor and refine</a:t>
            </a:r>
          </a:p>
          <a:p>
            <a:pPr marR="0">
              <a:lnSpc>
                <a:spcPct val="107000"/>
              </a:lnSpc>
              <a:spcBef>
                <a:spcPts val="0"/>
              </a:spcBef>
              <a:spcAft>
                <a:spcPts val="800"/>
              </a:spcAft>
            </a:pPr>
            <a:r>
              <a:rPr lang="en-US" sz="2000" i="1" dirty="0">
                <a:solidFill>
                  <a:schemeClr val="accent6"/>
                </a:solidFill>
                <a:effectLst/>
                <a:latin typeface="+mn-lt"/>
                <a:ea typeface="Calibri" panose="020F0502020204030204" pitchFamily="34" charset="0"/>
                <a:cs typeface="Times New Roman" panose="02020603050405020304" pitchFamily="18" charset="0"/>
                <a:hlinkClick r:id="rId3"/>
              </a:rPr>
              <a:t>ACRP Report 147 </a:t>
            </a:r>
            <a:r>
              <a:rPr lang="en-US" sz="2000" dirty="0">
                <a:solidFill>
                  <a:schemeClr val="accent6"/>
                </a:solidFill>
                <a:effectLst/>
                <a:latin typeface="+mn-lt"/>
                <a:ea typeface="Calibri" panose="020F0502020204030204" pitchFamily="34" charset="0"/>
                <a:cs typeface="Times New Roman" panose="02020603050405020304" pitchFamily="18" charset="0"/>
              </a:rPr>
              <a:t>can be found online at </a:t>
            </a:r>
            <a:r>
              <a:rPr lang="en-US" sz="2000" dirty="0">
                <a:solidFill>
                  <a:schemeClr val="accent6"/>
                </a:solidFill>
                <a:effectLst/>
                <a:latin typeface="+mn-lt"/>
                <a:ea typeface="Calibri" panose="020F0502020204030204" pitchFamily="34" charset="0"/>
                <a:cs typeface="Times New Roman" panose="02020603050405020304" pitchFamily="18" charset="0"/>
                <a:hlinkClick r:id="rId4" action="ppaction://hlinkfile"/>
              </a:rPr>
              <a:t>nap.nationalacademies.org</a:t>
            </a:r>
            <a:r>
              <a:rPr lang="en-US" sz="2000" dirty="0">
                <a:solidFill>
                  <a:schemeClr val="accent6"/>
                </a:solidFill>
                <a:latin typeface="+mn-lt"/>
                <a:ea typeface="Calibri" panose="020F0502020204030204" pitchFamily="34" charset="0"/>
                <a:cs typeface="Times New Roman" panose="02020603050405020304" pitchFamily="18" charset="0"/>
              </a:rPr>
              <a:t>.</a:t>
            </a:r>
            <a:endParaRPr lang="en-US" sz="2000" dirty="0">
              <a:solidFill>
                <a:schemeClr val="accent6"/>
              </a:solidFill>
              <a:effectLst/>
              <a:latin typeface="+mn-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endParaRPr lang="en-US" sz="2000" dirty="0">
              <a:solidFill>
                <a:schemeClr val="accent6"/>
              </a:solidFill>
              <a:effectLst/>
              <a:latin typeface="+mn-lt"/>
              <a:ea typeface="Calibri" panose="020F0502020204030204" pitchFamily="34" charset="0"/>
              <a:cs typeface="Times New Roman" panose="02020603050405020304" pitchFamily="18" charset="0"/>
            </a:endParaRPr>
          </a:p>
          <a:p>
            <a:endParaRPr lang="en-US" sz="2000" dirty="0">
              <a:solidFill>
                <a:schemeClr val="accent6"/>
              </a:solidFill>
            </a:endParaRPr>
          </a:p>
        </p:txBody>
      </p:sp>
      <p:pic>
        <p:nvPicPr>
          <p:cNvPr id="1026" name="Picture 2">
            <a:extLst>
              <a:ext uri="{FF2B5EF4-FFF2-40B4-BE49-F238E27FC236}">
                <a16:creationId xmlns:a16="http://schemas.microsoft.com/office/drawing/2014/main" id="{B9878D01-3188-271C-90BF-C4C9ADAB89BF}"/>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70184"/>
            <a:ext cx="3454062" cy="446725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0601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62E0763-E681-4341-9C25-409D5B335222}"/>
              </a:ext>
            </a:extLst>
          </p:cNvPr>
          <p:cNvSpPr>
            <a:spLocks noGrp="1"/>
          </p:cNvSpPr>
          <p:nvPr>
            <p:ph type="title"/>
          </p:nvPr>
        </p:nvSpPr>
        <p:spPr/>
        <p:txBody>
          <a:bodyPr/>
          <a:lstStyle/>
          <a:p>
            <a:r>
              <a:rPr lang="en-US" dirty="0">
                <a:solidFill>
                  <a:schemeClr val="tx1"/>
                </a:solidFill>
              </a:rPr>
              <a:t>Absorbing and Responding to an Event</a:t>
            </a:r>
          </a:p>
        </p:txBody>
      </p:sp>
      <p:sp>
        <p:nvSpPr>
          <p:cNvPr id="6" name="Text Placeholder 5">
            <a:extLst>
              <a:ext uri="{FF2B5EF4-FFF2-40B4-BE49-F238E27FC236}">
                <a16:creationId xmlns:a16="http://schemas.microsoft.com/office/drawing/2014/main" id="{B83D7DE2-286B-4F95-BEFB-C10065E7141D}"/>
              </a:ext>
            </a:extLst>
          </p:cNvPr>
          <p:cNvSpPr>
            <a:spLocks noGrp="1"/>
          </p:cNvSpPr>
          <p:nvPr>
            <p:ph type="body" sz="quarter" idx="10"/>
          </p:nvPr>
        </p:nvSpPr>
        <p:spPr>
          <a:xfrm>
            <a:off x="343269" y="1337661"/>
            <a:ext cx="6447655" cy="4572000"/>
          </a:xfrm>
        </p:spPr>
        <p:txBody>
          <a:bodyPr/>
          <a:lstStyle/>
          <a:p>
            <a:r>
              <a:rPr lang="en-US" sz="2000" dirty="0">
                <a:solidFill>
                  <a:schemeClr val="accent6"/>
                </a:solidFill>
                <a:latin typeface="+mj-lt"/>
              </a:rPr>
              <a:t>Responding to events often requires increased resources for airports:</a:t>
            </a:r>
          </a:p>
          <a:p>
            <a:pPr marL="342900" indent="-342900">
              <a:buFont typeface="Arial" panose="020B0604020202020204" pitchFamily="34" charset="0"/>
              <a:buChar char="•"/>
            </a:pPr>
            <a:r>
              <a:rPr lang="en-US" sz="2000" dirty="0">
                <a:solidFill>
                  <a:schemeClr val="accent6"/>
                </a:solidFill>
                <a:latin typeface="+mj-lt"/>
              </a:rPr>
              <a:t>Operational necessity, stakeholder demand and the regulatory environment dictate that airports develop the ability to respond to and manage disruptive events</a:t>
            </a:r>
          </a:p>
          <a:p>
            <a:pPr marL="342900" indent="-342900">
              <a:buFont typeface="Arial" panose="020B0604020202020204" pitchFamily="34" charset="0"/>
              <a:buChar char="•"/>
            </a:pPr>
            <a:r>
              <a:rPr lang="en-US" sz="2000" dirty="0">
                <a:solidFill>
                  <a:schemeClr val="accent6"/>
                </a:solidFill>
                <a:latin typeface="+mj-lt"/>
              </a:rPr>
              <a:t>Airport business continuity and emergency plans provide means and develop competencies in event response</a:t>
            </a:r>
          </a:p>
          <a:p>
            <a:pPr marL="342900" indent="-342900">
              <a:buFont typeface="Arial" panose="020B0604020202020204" pitchFamily="34" charset="0"/>
              <a:buChar char="•"/>
            </a:pPr>
            <a:r>
              <a:rPr lang="en-US" sz="2000" dirty="0">
                <a:solidFill>
                  <a:schemeClr val="accent6"/>
                </a:solidFill>
                <a:latin typeface="+mj-lt"/>
              </a:rPr>
              <a:t>Financial implications, such as extended closures, may occur if adequate planning is not in place</a:t>
            </a:r>
          </a:p>
          <a:p>
            <a:pPr marL="342900" indent="-342900">
              <a:buFont typeface="Arial" panose="020B0604020202020204" pitchFamily="34" charset="0"/>
              <a:buChar char="•"/>
            </a:pPr>
            <a:r>
              <a:rPr lang="en-US" sz="2000" dirty="0">
                <a:solidFill>
                  <a:schemeClr val="accent6"/>
                </a:solidFill>
                <a:latin typeface="+mj-lt"/>
              </a:rPr>
              <a:t>Irregular Operations (IROPS) plans provide a useful, structured approach to absorbing and recovering from disruptive events</a:t>
            </a:r>
          </a:p>
          <a:p>
            <a:endParaRPr lang="en-US" sz="2400" dirty="0">
              <a:solidFill>
                <a:schemeClr val="accent6"/>
              </a:solidFill>
            </a:endParaRPr>
          </a:p>
        </p:txBody>
      </p:sp>
      <p:pic>
        <p:nvPicPr>
          <p:cNvPr id="3" name="Picture 2" descr="A person holding a pen over a piece of paper">
            <a:extLst>
              <a:ext uri="{FF2B5EF4-FFF2-40B4-BE49-F238E27FC236}">
                <a16:creationId xmlns:a16="http://schemas.microsoft.com/office/drawing/2014/main" id="{E1094A83-83A5-A4E8-FE30-52A3AF39342C}"/>
              </a:ex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933129" y="1436914"/>
            <a:ext cx="5258871" cy="3505914"/>
          </a:xfrm>
          <a:prstGeom prst="rect">
            <a:avLst/>
          </a:prstGeom>
        </p:spPr>
      </p:pic>
    </p:spTree>
    <p:extLst>
      <p:ext uri="{BB962C8B-B14F-4D97-AF65-F5344CB8AC3E}">
        <p14:creationId xmlns:p14="http://schemas.microsoft.com/office/powerpoint/2010/main" val="16749181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62E0763-E681-4341-9C25-409D5B335222}"/>
              </a:ext>
            </a:extLst>
          </p:cNvPr>
          <p:cNvSpPr>
            <a:spLocks noGrp="1"/>
          </p:cNvSpPr>
          <p:nvPr>
            <p:ph type="title"/>
          </p:nvPr>
        </p:nvSpPr>
        <p:spPr/>
        <p:txBody>
          <a:bodyPr/>
          <a:lstStyle/>
          <a:p>
            <a:r>
              <a:rPr lang="en-US" dirty="0">
                <a:solidFill>
                  <a:schemeClr val="tx1"/>
                </a:solidFill>
              </a:rPr>
              <a:t>Irregular Operations Planning Resources</a:t>
            </a:r>
          </a:p>
        </p:txBody>
      </p:sp>
      <p:sp>
        <p:nvSpPr>
          <p:cNvPr id="6" name="Text Placeholder 5">
            <a:extLst>
              <a:ext uri="{FF2B5EF4-FFF2-40B4-BE49-F238E27FC236}">
                <a16:creationId xmlns:a16="http://schemas.microsoft.com/office/drawing/2014/main" id="{B83D7DE2-286B-4F95-BEFB-C10065E7141D}"/>
              </a:ext>
            </a:extLst>
          </p:cNvPr>
          <p:cNvSpPr>
            <a:spLocks noGrp="1"/>
          </p:cNvSpPr>
          <p:nvPr>
            <p:ph type="body" sz="quarter" idx="10"/>
          </p:nvPr>
        </p:nvSpPr>
        <p:spPr>
          <a:xfrm>
            <a:off x="609600" y="1366283"/>
            <a:ext cx="10574215" cy="4572000"/>
          </a:xfrm>
        </p:spPr>
        <p:txBody>
          <a:bodyPr/>
          <a:lstStyle/>
          <a:p>
            <a:r>
              <a:rPr lang="en-US" sz="2000" dirty="0">
                <a:solidFill>
                  <a:schemeClr val="accent6"/>
                </a:solidFill>
                <a:latin typeface="+mj-lt"/>
              </a:rPr>
              <a:t>Communication, collaboration, and coordination in a holistic manner are required to address varied stakeholder needs during Irregular Operations (IROPS) events.</a:t>
            </a:r>
          </a:p>
          <a:p>
            <a:r>
              <a:rPr lang="en-US" sz="2000" dirty="0">
                <a:solidFill>
                  <a:schemeClr val="accent6"/>
                </a:solidFill>
                <a:latin typeface="+mj-lt"/>
              </a:rPr>
              <a:t>ACRP has the following reports available for IROPS resources:</a:t>
            </a:r>
          </a:p>
          <a:p>
            <a:pPr marL="342900" indent="-342900">
              <a:buFont typeface="Arial" panose="020B0604020202020204" pitchFamily="34" charset="0"/>
              <a:buChar char="•"/>
            </a:pPr>
            <a:r>
              <a:rPr lang="en-US" sz="2000" i="1" dirty="0">
                <a:solidFill>
                  <a:schemeClr val="accent6"/>
                </a:solidFill>
                <a:latin typeface="+mj-lt"/>
                <a:hlinkClick r:id="rId3"/>
              </a:rPr>
              <a:t>ACRP Report 65: Guidebook for Airport Irregular Operations (IROPS) Contingency Planning </a:t>
            </a:r>
            <a:r>
              <a:rPr lang="en-US" sz="2000" dirty="0">
                <a:solidFill>
                  <a:schemeClr val="accent6"/>
                </a:solidFill>
                <a:latin typeface="+mj-lt"/>
              </a:rPr>
              <a:t>provides a model plan, sample plans, and worksheets and checklists to develop, evaluate, and update IROPS plans</a:t>
            </a:r>
          </a:p>
          <a:p>
            <a:pPr marL="342900" indent="-342900">
              <a:buFont typeface="Arial" panose="020B0604020202020204" pitchFamily="34" charset="0"/>
              <a:buChar char="•"/>
            </a:pPr>
            <a:r>
              <a:rPr lang="en-US" sz="2000" i="1" dirty="0">
                <a:solidFill>
                  <a:schemeClr val="accent6"/>
                </a:solidFill>
                <a:latin typeface="+mj-lt"/>
                <a:hlinkClick r:id="rId4"/>
              </a:rPr>
              <a:t>ACRP Report 153: Guidebook for IROPS Stakeholder Communication &amp; Coordination </a:t>
            </a:r>
            <a:r>
              <a:rPr lang="en-US" sz="2000" dirty="0">
                <a:solidFill>
                  <a:schemeClr val="accent6"/>
                </a:solidFill>
                <a:latin typeface="+mj-lt"/>
              </a:rPr>
              <a:t>and </a:t>
            </a:r>
            <a:r>
              <a:rPr lang="en-US" sz="2000" i="1" dirty="0">
                <a:solidFill>
                  <a:schemeClr val="accent6"/>
                </a:solidFill>
                <a:latin typeface="+mj-lt"/>
                <a:hlinkClick r:id="rId5"/>
              </a:rPr>
              <a:t>ACRP Research Report 229: Airport Collaborative Decision Making (ACDM) to Manage Adverse Conditions </a:t>
            </a:r>
            <a:r>
              <a:rPr lang="en-US" sz="2000" dirty="0">
                <a:solidFill>
                  <a:schemeClr val="accent6"/>
                </a:solidFill>
                <a:latin typeface="+mj-lt"/>
              </a:rPr>
              <a:t>address planning and decision making for contingent events as well as communication and coordination</a:t>
            </a:r>
          </a:p>
          <a:p>
            <a:pPr marL="342900" indent="-342900">
              <a:buFont typeface="Arial" panose="020B0604020202020204" pitchFamily="34" charset="0"/>
              <a:buChar char="•"/>
            </a:pPr>
            <a:r>
              <a:rPr lang="en-US" sz="2000" i="1" dirty="0">
                <a:solidFill>
                  <a:schemeClr val="accent6"/>
                </a:solidFill>
                <a:latin typeface="+mj-lt"/>
                <a:hlinkClick r:id="rId6"/>
              </a:rPr>
              <a:t>ACRP WebResource 6: Resources for Managing Small Airports</a:t>
            </a:r>
            <a:r>
              <a:rPr lang="en-US" sz="2000" dirty="0">
                <a:solidFill>
                  <a:schemeClr val="accent6"/>
                </a:solidFill>
                <a:latin typeface="+mj-lt"/>
                <a:hlinkClick r:id="rId6"/>
              </a:rPr>
              <a:t>, Chapter 7.8</a:t>
            </a:r>
            <a:r>
              <a:rPr lang="en-US" sz="2000" dirty="0">
                <a:solidFill>
                  <a:schemeClr val="accent6"/>
                </a:solidFill>
                <a:latin typeface="+mj-lt"/>
              </a:rPr>
              <a:t>, which includes IROPS Tabletop Exercise Planning Guide and Scenarios, checklists for communication &amp; coordination, and IROPS Risk Assessment Guide and Tools</a:t>
            </a:r>
          </a:p>
          <a:p>
            <a:endParaRPr lang="en-US" sz="2000" dirty="0">
              <a:solidFill>
                <a:schemeClr val="accent6"/>
              </a:solidFill>
            </a:endParaRPr>
          </a:p>
        </p:txBody>
      </p:sp>
      <p:sp>
        <p:nvSpPr>
          <p:cNvPr id="2" name="Speech Bubble: Rectangle 1">
            <a:extLst>
              <a:ext uri="{FF2B5EF4-FFF2-40B4-BE49-F238E27FC236}">
                <a16:creationId xmlns:a16="http://schemas.microsoft.com/office/drawing/2014/main" id="{F747B7C1-3DF9-FD6B-D0AE-7BB88C4B3925}"/>
              </a:ext>
            </a:extLst>
          </p:cNvPr>
          <p:cNvSpPr/>
          <p:nvPr/>
        </p:nvSpPr>
        <p:spPr bwMode="auto">
          <a:xfrm>
            <a:off x="3997843" y="5633483"/>
            <a:ext cx="8194158" cy="609600"/>
          </a:xfrm>
          <a:prstGeom prst="wedgeRectCallout">
            <a:avLst>
              <a:gd name="adj1" fmla="val -56582"/>
              <a:gd name="adj2" fmla="val -21610"/>
            </a:avLst>
          </a:prstGeom>
          <a:solidFill>
            <a:srgbClr val="626262"/>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274320" tIns="45720" rIns="274320" bIns="45720" numCol="1" rtlCol="0" anchor="ctr" anchorCtr="0" compatLnSpc="1">
            <a:prstTxWarp prst="textNoShape">
              <a:avLst/>
            </a:prstTxWarp>
            <a:noAutofit/>
          </a:bodyPr>
          <a:lstStyle/>
          <a:p>
            <a:pPr eaLnBrk="0" hangingPunct="0"/>
            <a:r>
              <a:rPr lang="en-US" sz="1500" dirty="0">
                <a:latin typeface="Calibri" panose="020F0502020204030204" pitchFamily="34" charset="0"/>
                <a:ea typeface="Calibri" panose="020F0502020204030204" pitchFamily="34" charset="0"/>
                <a:cs typeface="Times New Roman" panose="02020603050405020304" pitchFamily="18" charset="0"/>
              </a:rPr>
              <a:t>You can find ACRP reports online by searching nap.nationalacademies.org for the report title, such as </a:t>
            </a:r>
            <a:r>
              <a:rPr lang="en-US" sz="1500" i="1" dirty="0">
                <a:latin typeface="Calibri" panose="020F0502020204030204" pitchFamily="34" charset="0"/>
                <a:ea typeface="Calibri" panose="020F0502020204030204" pitchFamily="34" charset="0"/>
                <a:cs typeface="Times New Roman" panose="02020603050405020304" pitchFamily="18" charset="0"/>
              </a:rPr>
              <a:t>ACRP Report 65</a:t>
            </a:r>
            <a:r>
              <a:rPr lang="en-US" sz="1500" dirty="0">
                <a:latin typeface="Calibri" panose="020F0502020204030204" pitchFamily="34" charset="0"/>
                <a:ea typeface="Calibri" panose="020F0502020204030204" pitchFamily="34" charset="0"/>
                <a:cs typeface="Times New Roman" panose="02020603050405020304" pitchFamily="18" charset="0"/>
              </a:rPr>
              <a:t>.</a:t>
            </a:r>
            <a:endParaRPr lang="en-US" sz="1500" i="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32379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62E0763-E681-4341-9C25-409D5B335222}"/>
              </a:ext>
            </a:extLst>
          </p:cNvPr>
          <p:cNvSpPr>
            <a:spLocks noGrp="1"/>
          </p:cNvSpPr>
          <p:nvPr>
            <p:ph type="title"/>
          </p:nvPr>
        </p:nvSpPr>
        <p:spPr/>
        <p:txBody>
          <a:bodyPr/>
          <a:lstStyle/>
          <a:p>
            <a:r>
              <a:rPr lang="en-US" dirty="0">
                <a:solidFill>
                  <a:schemeClr val="tx1"/>
                </a:solidFill>
              </a:rPr>
              <a:t>Recovery and Adaptation after an Event</a:t>
            </a:r>
          </a:p>
        </p:txBody>
      </p:sp>
      <p:sp>
        <p:nvSpPr>
          <p:cNvPr id="6" name="Text Placeholder 5">
            <a:extLst>
              <a:ext uri="{FF2B5EF4-FFF2-40B4-BE49-F238E27FC236}">
                <a16:creationId xmlns:a16="http://schemas.microsoft.com/office/drawing/2014/main" id="{B83D7DE2-286B-4F95-BEFB-C10065E7141D}"/>
              </a:ext>
            </a:extLst>
          </p:cNvPr>
          <p:cNvSpPr>
            <a:spLocks noGrp="1"/>
          </p:cNvSpPr>
          <p:nvPr>
            <p:ph type="body" sz="quarter" idx="10"/>
          </p:nvPr>
        </p:nvSpPr>
        <p:spPr>
          <a:xfrm>
            <a:off x="609600" y="1412101"/>
            <a:ext cx="6453673" cy="4334602"/>
          </a:xfrm>
        </p:spPr>
        <p:txBody>
          <a:bodyPr/>
          <a:lstStyle/>
          <a:p>
            <a:r>
              <a:rPr lang="en-US" sz="1800" dirty="0">
                <a:solidFill>
                  <a:schemeClr val="accent6"/>
                </a:solidFill>
                <a:latin typeface="+mn-lt"/>
              </a:rPr>
              <a:t>Risk and criticality assessments, such as local climate change assessments, from the planning phase along with business continuity and emergency planning will inform the development and incorporation of short-term and long-term recovery and adaptation actions.</a:t>
            </a:r>
          </a:p>
          <a:p>
            <a:r>
              <a:rPr lang="en-US" sz="1800" i="1" dirty="0">
                <a:solidFill>
                  <a:schemeClr val="accent6"/>
                </a:solidFill>
                <a:latin typeface="+mn-lt"/>
              </a:rPr>
              <a:t>ACRP Research Report 188: Using Existing Airport Management Systems to Manage Climate Risk </a:t>
            </a:r>
            <a:r>
              <a:rPr lang="en-US" sz="1800" dirty="0">
                <a:solidFill>
                  <a:schemeClr val="accent6"/>
                </a:solidFill>
                <a:latin typeface="+mn-lt"/>
              </a:rPr>
              <a:t>identifies specific strategies for addressing risk through various management systems, including:</a:t>
            </a:r>
          </a:p>
          <a:p>
            <a:pPr marL="342900" indent="-342900">
              <a:buFont typeface="Arial" panose="020B0604020202020204" pitchFamily="34" charset="0"/>
              <a:buChar char="•"/>
            </a:pPr>
            <a:r>
              <a:rPr lang="en-US" sz="1800" dirty="0">
                <a:solidFill>
                  <a:schemeClr val="accent6"/>
                </a:solidFill>
                <a:latin typeface="+mn-lt"/>
              </a:rPr>
              <a:t>Strategic and master planning</a:t>
            </a:r>
          </a:p>
          <a:p>
            <a:pPr marL="342900" indent="-342900">
              <a:buFont typeface="Arial" panose="020B0604020202020204" pitchFamily="34" charset="0"/>
              <a:buChar char="•"/>
            </a:pPr>
            <a:r>
              <a:rPr lang="en-US" sz="1800" dirty="0">
                <a:solidFill>
                  <a:schemeClr val="accent6"/>
                </a:solidFill>
                <a:latin typeface="+mn-lt"/>
              </a:rPr>
              <a:t>Enterprise risk management</a:t>
            </a:r>
          </a:p>
          <a:p>
            <a:pPr marL="342900" indent="-342900">
              <a:buFont typeface="Arial" panose="020B0604020202020204" pitchFamily="34" charset="0"/>
              <a:buChar char="•"/>
            </a:pPr>
            <a:r>
              <a:rPr lang="en-US" sz="1800" dirty="0">
                <a:solidFill>
                  <a:schemeClr val="accent6"/>
                </a:solidFill>
                <a:latin typeface="+mn-lt"/>
              </a:rPr>
              <a:t>Safety management</a:t>
            </a:r>
          </a:p>
          <a:p>
            <a:pPr marL="342900" indent="-342900">
              <a:buFont typeface="Arial" panose="020B0604020202020204" pitchFamily="34" charset="0"/>
              <a:buChar char="•"/>
            </a:pPr>
            <a:r>
              <a:rPr lang="en-US" sz="1800" dirty="0">
                <a:solidFill>
                  <a:schemeClr val="accent6"/>
                </a:solidFill>
                <a:latin typeface="+mn-lt"/>
              </a:rPr>
              <a:t>Capital planning and programming</a:t>
            </a:r>
          </a:p>
          <a:p>
            <a:pPr marL="342900" indent="-342900">
              <a:buFont typeface="Arial" panose="020B0604020202020204" pitchFamily="34" charset="0"/>
              <a:buChar char="•"/>
            </a:pPr>
            <a:r>
              <a:rPr lang="en-US" sz="1800" dirty="0">
                <a:solidFill>
                  <a:schemeClr val="accent6"/>
                </a:solidFill>
                <a:latin typeface="+mn-lt"/>
              </a:rPr>
              <a:t>Asset management</a:t>
            </a:r>
          </a:p>
          <a:p>
            <a:pPr marL="342900" indent="-342900">
              <a:buFont typeface="Arial" panose="020B0604020202020204" pitchFamily="34" charset="0"/>
              <a:buChar char="•"/>
            </a:pPr>
            <a:r>
              <a:rPr lang="en-US" sz="1800" dirty="0">
                <a:solidFill>
                  <a:schemeClr val="accent6"/>
                </a:solidFill>
                <a:latin typeface="+mn-lt"/>
              </a:rPr>
              <a:t>Emergency management</a:t>
            </a:r>
            <a:endParaRPr lang="en-US" sz="1800" dirty="0">
              <a:solidFill>
                <a:schemeClr val="accent6"/>
              </a:solidFill>
            </a:endParaRPr>
          </a:p>
          <a:p>
            <a:endParaRPr lang="en-US" sz="1800" dirty="0">
              <a:solidFill>
                <a:schemeClr val="accent6"/>
              </a:solidFill>
            </a:endParaRPr>
          </a:p>
        </p:txBody>
      </p:sp>
      <p:pic>
        <p:nvPicPr>
          <p:cNvPr id="2" name="Picture 1" descr="A person standing in front of a whiteboard">
            <a:extLst>
              <a:ext uri="{FF2B5EF4-FFF2-40B4-BE49-F238E27FC236}">
                <a16:creationId xmlns:a16="http://schemas.microsoft.com/office/drawing/2014/main" id="{404E7102-597D-150D-2950-E075A5365E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889"/>
          <a:stretch/>
        </p:blipFill>
        <p:spPr>
          <a:xfrm>
            <a:off x="7063273" y="1412101"/>
            <a:ext cx="5128727" cy="3794379"/>
          </a:xfrm>
          <a:prstGeom prst="rect">
            <a:avLst/>
          </a:prstGeom>
        </p:spPr>
      </p:pic>
    </p:spTree>
    <p:extLst>
      <p:ext uri="{BB962C8B-B14F-4D97-AF65-F5344CB8AC3E}">
        <p14:creationId xmlns:p14="http://schemas.microsoft.com/office/powerpoint/2010/main" val="19360895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62E0763-E681-4341-9C25-409D5B335222}"/>
              </a:ext>
            </a:extLst>
          </p:cNvPr>
          <p:cNvSpPr>
            <a:spLocks noGrp="1"/>
          </p:cNvSpPr>
          <p:nvPr>
            <p:ph type="title"/>
          </p:nvPr>
        </p:nvSpPr>
        <p:spPr/>
        <p:txBody>
          <a:bodyPr/>
          <a:lstStyle/>
          <a:p>
            <a:r>
              <a:rPr lang="en-US" dirty="0">
                <a:solidFill>
                  <a:schemeClr val="tx1"/>
                </a:solidFill>
              </a:rPr>
              <a:t>Climate Risk and Adaptation for Airports</a:t>
            </a:r>
          </a:p>
        </p:txBody>
      </p:sp>
      <p:sp>
        <p:nvSpPr>
          <p:cNvPr id="6" name="Text Placeholder 5">
            <a:extLst>
              <a:ext uri="{FF2B5EF4-FFF2-40B4-BE49-F238E27FC236}">
                <a16:creationId xmlns:a16="http://schemas.microsoft.com/office/drawing/2014/main" id="{B83D7DE2-286B-4F95-BEFB-C10065E7141D}"/>
              </a:ext>
            </a:extLst>
          </p:cNvPr>
          <p:cNvSpPr>
            <a:spLocks noGrp="1"/>
          </p:cNvSpPr>
          <p:nvPr>
            <p:ph type="body" sz="quarter" idx="10"/>
          </p:nvPr>
        </p:nvSpPr>
        <p:spPr>
          <a:xfrm>
            <a:off x="609599" y="1447797"/>
            <a:ext cx="8077201" cy="4572000"/>
          </a:xfrm>
        </p:spPr>
        <p:txBody>
          <a:bodyPr/>
          <a:lstStyle/>
          <a:p>
            <a:r>
              <a:rPr lang="en-US" sz="2000" i="1" dirty="0">
                <a:solidFill>
                  <a:schemeClr val="accent6"/>
                </a:solidFill>
                <a:latin typeface="+mn-lt"/>
              </a:rPr>
              <a:t>ACRP Report 147 </a:t>
            </a:r>
            <a:r>
              <a:rPr lang="en-US" sz="2000" dirty="0">
                <a:solidFill>
                  <a:schemeClr val="accent6"/>
                </a:solidFill>
                <a:latin typeface="+mn-lt"/>
              </a:rPr>
              <a:t>provides a guide to help airports understand the specific impacts of climate change and to develop adaptation actions.</a:t>
            </a:r>
          </a:p>
          <a:p>
            <a:r>
              <a:rPr lang="en-US" sz="2000" dirty="0">
                <a:solidFill>
                  <a:schemeClr val="accent6"/>
                </a:solidFill>
                <a:latin typeface="+mn-lt"/>
              </a:rPr>
              <a:t>Key actions include:</a:t>
            </a:r>
          </a:p>
          <a:p>
            <a:pPr marL="342900" indent="-342900">
              <a:buFont typeface="Arial" panose="020B0604020202020204" pitchFamily="34" charset="0"/>
              <a:buChar char="•"/>
            </a:pPr>
            <a:r>
              <a:rPr lang="en-US" sz="2000" dirty="0">
                <a:solidFill>
                  <a:schemeClr val="accent6"/>
                </a:solidFill>
                <a:latin typeface="+mn-lt"/>
              </a:rPr>
              <a:t>Set climate resiliency goals</a:t>
            </a:r>
          </a:p>
          <a:p>
            <a:pPr marL="342900" indent="-342900">
              <a:buFont typeface="Arial" panose="020B0604020202020204" pitchFamily="34" charset="0"/>
              <a:buChar char="•"/>
            </a:pPr>
            <a:r>
              <a:rPr lang="en-US" sz="2000" dirty="0">
                <a:solidFill>
                  <a:schemeClr val="accent6"/>
                </a:solidFill>
                <a:latin typeface="+mn-lt"/>
              </a:rPr>
              <a:t>Assess baseline climate and projected climate changes</a:t>
            </a:r>
          </a:p>
          <a:p>
            <a:pPr marL="342900" indent="-342900">
              <a:buFont typeface="Arial" panose="020B0604020202020204" pitchFamily="34" charset="0"/>
              <a:buChar char="•"/>
            </a:pPr>
            <a:r>
              <a:rPr lang="en-US" sz="2000" dirty="0">
                <a:solidFill>
                  <a:schemeClr val="accent6"/>
                </a:solidFill>
                <a:latin typeface="+mn-lt"/>
              </a:rPr>
              <a:t>Accompanying the guide is an electronic assessment tool called Airport Climate Risk Operational Screening (ACROS). The ACROS tool uses a formula to compute an estimated level of risk for airport assets and operations</a:t>
            </a:r>
          </a:p>
          <a:p>
            <a:pPr marL="342900" indent="-342900">
              <a:buFont typeface="Arial" panose="020B0604020202020204" pitchFamily="34" charset="0"/>
              <a:buChar char="•"/>
            </a:pPr>
            <a:r>
              <a:rPr lang="en-US" sz="2000" dirty="0">
                <a:solidFill>
                  <a:schemeClr val="accent6"/>
                </a:solidFill>
                <a:latin typeface="+mn-lt"/>
              </a:rPr>
              <a:t>Update climate information as new data, models, and information become available</a:t>
            </a:r>
          </a:p>
          <a:p>
            <a:endParaRPr lang="en-US" sz="2000" dirty="0">
              <a:solidFill>
                <a:schemeClr val="accent6"/>
              </a:solidFill>
            </a:endParaRPr>
          </a:p>
        </p:txBody>
      </p:sp>
      <p:sp>
        <p:nvSpPr>
          <p:cNvPr id="3" name="Speech Bubble: Rectangle 2">
            <a:extLst>
              <a:ext uri="{FF2B5EF4-FFF2-40B4-BE49-F238E27FC236}">
                <a16:creationId xmlns:a16="http://schemas.microsoft.com/office/drawing/2014/main" id="{17C3B4E5-B006-7139-73AA-EC1A83F30016}"/>
              </a:ext>
            </a:extLst>
          </p:cNvPr>
          <p:cNvSpPr/>
          <p:nvPr/>
        </p:nvSpPr>
        <p:spPr bwMode="auto">
          <a:xfrm>
            <a:off x="8854751" y="1562878"/>
            <a:ext cx="3337249" cy="2317703"/>
          </a:xfrm>
          <a:prstGeom prst="wedgeRectCallout">
            <a:avLst>
              <a:gd name="adj1" fmla="val -56582"/>
              <a:gd name="adj2" fmla="val -21610"/>
            </a:avLst>
          </a:prstGeom>
          <a:solidFill>
            <a:srgbClr val="626262"/>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274320" tIns="45720" rIns="274320" bIns="45720" numCol="1" rtlCol="0" anchor="ctr" anchorCtr="0" compatLnSpc="1">
            <a:prstTxWarp prst="textNoShape">
              <a:avLst/>
            </a:prstTxWarp>
            <a:normAutofit/>
          </a:bodyPr>
          <a:lstStyle/>
          <a:p>
            <a:pPr eaLnBrk="0" hangingPunct="0"/>
            <a:r>
              <a:rPr lang="en-US" sz="2000" dirty="0">
                <a:latin typeface="Calibri" panose="020F0502020204030204" pitchFamily="34" charset="0"/>
                <a:ea typeface="Calibri" panose="020F0502020204030204" pitchFamily="34" charset="0"/>
                <a:cs typeface="Times New Roman" panose="02020603050405020304" pitchFamily="18" charset="0"/>
              </a:rPr>
              <a:t>Work with local officials to understand regional climate concerns and plan for how the airport can be prepared for future changes.</a:t>
            </a:r>
          </a:p>
        </p:txBody>
      </p:sp>
    </p:spTree>
    <p:extLst>
      <p:ext uri="{BB962C8B-B14F-4D97-AF65-F5344CB8AC3E}">
        <p14:creationId xmlns:p14="http://schemas.microsoft.com/office/powerpoint/2010/main" val="3599954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62E0763-E681-4341-9C25-409D5B335222}"/>
              </a:ext>
            </a:extLst>
          </p:cNvPr>
          <p:cNvSpPr>
            <a:spLocks noGrp="1"/>
          </p:cNvSpPr>
          <p:nvPr>
            <p:ph type="title"/>
          </p:nvPr>
        </p:nvSpPr>
        <p:spPr/>
        <p:txBody>
          <a:bodyPr/>
          <a:lstStyle/>
          <a:p>
            <a:r>
              <a:rPr lang="en-US" dirty="0">
                <a:solidFill>
                  <a:schemeClr val="tx1"/>
                </a:solidFill>
              </a:rPr>
              <a:t>Course Objectives and Overview</a:t>
            </a:r>
          </a:p>
        </p:txBody>
      </p:sp>
      <p:sp>
        <p:nvSpPr>
          <p:cNvPr id="6" name="Text Placeholder 5">
            <a:extLst>
              <a:ext uri="{FF2B5EF4-FFF2-40B4-BE49-F238E27FC236}">
                <a16:creationId xmlns:a16="http://schemas.microsoft.com/office/drawing/2014/main" id="{B83D7DE2-286B-4F95-BEFB-C10065E7141D}"/>
              </a:ext>
            </a:extLst>
          </p:cNvPr>
          <p:cNvSpPr>
            <a:spLocks noGrp="1"/>
          </p:cNvSpPr>
          <p:nvPr>
            <p:ph type="body" sz="quarter" idx="10"/>
          </p:nvPr>
        </p:nvSpPr>
        <p:spPr>
          <a:xfrm>
            <a:off x="558800" y="1351548"/>
            <a:ext cx="10972800" cy="4572000"/>
          </a:xfrm>
        </p:spPr>
        <p:txBody>
          <a:bodyPr/>
          <a:lstStyle/>
          <a:p>
            <a:r>
              <a:rPr lang="en-US" sz="2000" dirty="0">
                <a:solidFill>
                  <a:schemeClr val="accent6"/>
                </a:solidFill>
                <a:effectLst/>
                <a:latin typeface="+mj-lt"/>
                <a:ea typeface="Calibri" panose="020F0502020204030204" pitchFamily="34" charset="0"/>
                <a:cs typeface="Times New Roman" panose="02020603050405020304" pitchFamily="18" charset="0"/>
              </a:rPr>
              <a:t>This course will provide basic information regarding resiliency and how airports can use resiliency practices to predict, manage and prevent disruptive events. Resiliency will be discussed in terms of climate change, with the understanding that resiliency at airports can encompass a wide variety of topics.  </a:t>
            </a:r>
          </a:p>
          <a:p>
            <a:endParaRPr lang="en-US" sz="2000" dirty="0">
              <a:solidFill>
                <a:schemeClr val="accent6"/>
              </a:solidFill>
              <a:latin typeface="+mj-lt"/>
            </a:endParaRPr>
          </a:p>
          <a:p>
            <a:r>
              <a:rPr lang="en-US" sz="2000" dirty="0">
                <a:solidFill>
                  <a:schemeClr val="accent6"/>
                </a:solidFill>
                <a:latin typeface="+mj-lt"/>
              </a:rPr>
              <a:t>In this course, you will:</a:t>
            </a:r>
          </a:p>
          <a:p>
            <a:pPr marL="342900" marR="0" lvl="0" indent="-342900">
              <a:lnSpc>
                <a:spcPct val="107000"/>
              </a:lnSpc>
              <a:spcBef>
                <a:spcPts val="0"/>
              </a:spcBef>
              <a:spcAft>
                <a:spcPts val="800"/>
              </a:spcAft>
              <a:buFont typeface="Arial" panose="020B0604020202020204" pitchFamily="34" charset="0"/>
              <a:buChar char="•"/>
            </a:pPr>
            <a:r>
              <a:rPr lang="en-US" sz="2000" dirty="0">
                <a:solidFill>
                  <a:schemeClr val="accent6"/>
                </a:solidFill>
                <a:effectLst/>
                <a:latin typeface="+mj-lt"/>
                <a:ea typeface="Calibri" panose="020F0502020204030204" pitchFamily="34" charset="0"/>
                <a:cs typeface="Times New Roman" panose="02020603050405020304" pitchFamily="18" charset="0"/>
              </a:rPr>
              <a:t>Gain a basic understanding of airport resiliency as it pertains to climate change</a:t>
            </a:r>
          </a:p>
          <a:p>
            <a:pPr marL="342900" marR="0" lvl="0" indent="-342900">
              <a:lnSpc>
                <a:spcPct val="107000"/>
              </a:lnSpc>
              <a:spcBef>
                <a:spcPts val="0"/>
              </a:spcBef>
              <a:spcAft>
                <a:spcPts val="800"/>
              </a:spcAft>
              <a:buFont typeface="Arial" panose="020B0604020202020204" pitchFamily="34" charset="0"/>
              <a:buChar char="•"/>
            </a:pPr>
            <a:r>
              <a:rPr lang="en-US" sz="2000" dirty="0">
                <a:solidFill>
                  <a:schemeClr val="accent6"/>
                </a:solidFill>
                <a:effectLst/>
                <a:latin typeface="+mj-lt"/>
                <a:ea typeface="Calibri" panose="020F0502020204030204" pitchFamily="34" charset="0"/>
                <a:cs typeface="Times New Roman" panose="02020603050405020304" pitchFamily="18" charset="0"/>
              </a:rPr>
              <a:t>Become knowledgeable about climate adaptation within the aviation context</a:t>
            </a:r>
          </a:p>
          <a:p>
            <a:pPr marL="342900" marR="0" lvl="0" indent="-342900">
              <a:lnSpc>
                <a:spcPct val="107000"/>
              </a:lnSpc>
              <a:spcBef>
                <a:spcPts val="0"/>
              </a:spcBef>
              <a:spcAft>
                <a:spcPts val="800"/>
              </a:spcAft>
              <a:buFont typeface="Arial" panose="020B0604020202020204" pitchFamily="34" charset="0"/>
              <a:buChar char="•"/>
            </a:pPr>
            <a:r>
              <a:rPr lang="en-US" sz="2000" dirty="0">
                <a:solidFill>
                  <a:schemeClr val="accent6"/>
                </a:solidFill>
                <a:effectLst/>
                <a:latin typeface="+mj-lt"/>
                <a:ea typeface="Calibri" panose="020F0502020204030204" pitchFamily="34" charset="0"/>
                <a:cs typeface="Times New Roman" panose="02020603050405020304" pitchFamily="18" charset="0"/>
              </a:rPr>
              <a:t>Develop an awareness of steps that could be undertaken to minimize extended disruptions</a:t>
            </a:r>
          </a:p>
          <a:p>
            <a:endParaRPr lang="en-US" sz="2000" dirty="0">
              <a:solidFill>
                <a:schemeClr val="accent6"/>
              </a:solidFill>
              <a:latin typeface="+mj-lt"/>
            </a:endParaRPr>
          </a:p>
          <a:p>
            <a:r>
              <a:rPr lang="en-US" sz="2000" dirty="0">
                <a:solidFill>
                  <a:schemeClr val="accent6"/>
                </a:solidFill>
                <a:latin typeface="+mj-lt"/>
              </a:rPr>
              <a:t>Links to federal references may be modified over time. Please search FAA and other federal websites to find the most current reference material.</a:t>
            </a:r>
          </a:p>
          <a:p>
            <a:endParaRPr lang="en-US" sz="2400" dirty="0">
              <a:solidFill>
                <a:schemeClr val="accent6"/>
              </a:solidFill>
              <a:latin typeface="+mj-lt"/>
            </a:endParaRPr>
          </a:p>
        </p:txBody>
      </p:sp>
    </p:spTree>
    <p:extLst>
      <p:ext uri="{BB962C8B-B14F-4D97-AF65-F5344CB8AC3E}">
        <p14:creationId xmlns:p14="http://schemas.microsoft.com/office/powerpoint/2010/main" val="15632009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62E0763-E681-4341-9C25-409D5B335222}"/>
              </a:ext>
            </a:extLst>
          </p:cNvPr>
          <p:cNvSpPr>
            <a:spLocks noGrp="1"/>
          </p:cNvSpPr>
          <p:nvPr>
            <p:ph type="title"/>
          </p:nvPr>
        </p:nvSpPr>
        <p:spPr/>
        <p:txBody>
          <a:bodyPr/>
          <a:lstStyle/>
          <a:p>
            <a:r>
              <a:rPr lang="en-US" dirty="0">
                <a:solidFill>
                  <a:schemeClr val="tx1"/>
                </a:solidFill>
              </a:rPr>
              <a:t>ACRP Resources</a:t>
            </a:r>
          </a:p>
        </p:txBody>
      </p:sp>
      <p:sp>
        <p:nvSpPr>
          <p:cNvPr id="6" name="Text Placeholder 5">
            <a:extLst>
              <a:ext uri="{FF2B5EF4-FFF2-40B4-BE49-F238E27FC236}">
                <a16:creationId xmlns:a16="http://schemas.microsoft.com/office/drawing/2014/main" id="{B83D7DE2-286B-4F95-BEFB-C10065E7141D}"/>
              </a:ext>
            </a:extLst>
          </p:cNvPr>
          <p:cNvSpPr>
            <a:spLocks noGrp="1"/>
          </p:cNvSpPr>
          <p:nvPr>
            <p:ph type="body" sz="quarter" idx="10"/>
          </p:nvPr>
        </p:nvSpPr>
        <p:spPr>
          <a:xfrm>
            <a:off x="609599" y="1447800"/>
            <a:ext cx="11049001" cy="4572000"/>
          </a:xfrm>
        </p:spPr>
        <p:txBody>
          <a:bodyPr/>
          <a:lstStyle/>
          <a:p>
            <a:pPr marL="0" marR="0">
              <a:lnSpc>
                <a:spcPct val="107000"/>
              </a:lnSpc>
              <a:spcBef>
                <a:spcPts val="0"/>
              </a:spcBef>
              <a:spcAft>
                <a:spcPts val="800"/>
              </a:spcAft>
            </a:pPr>
            <a:r>
              <a:rPr lang="en-US" sz="2000" dirty="0">
                <a:solidFill>
                  <a:schemeClr val="accent6"/>
                </a:solidFill>
                <a:effectLst/>
                <a:latin typeface="+mn-lt"/>
                <a:ea typeface="Calibri" panose="020F0502020204030204" pitchFamily="34" charset="0"/>
                <a:cs typeface="Times New Roman" panose="02020603050405020304" pitchFamily="18" charset="0"/>
              </a:rPr>
              <a:t>Other ACRP publications related to resiliency and climate adaptation include:</a:t>
            </a:r>
          </a:p>
          <a:p>
            <a:pPr marL="342900" marR="0" lvl="0" indent="-342900">
              <a:lnSpc>
                <a:spcPct val="107000"/>
              </a:lnSpc>
              <a:spcBef>
                <a:spcPts val="0"/>
              </a:spcBef>
              <a:spcAft>
                <a:spcPts val="0"/>
              </a:spcAft>
              <a:buFont typeface="Arial" panose="020B0604020202020204" pitchFamily="34" charset="0"/>
              <a:buChar char="•"/>
            </a:pPr>
            <a:r>
              <a:rPr lang="en-US" sz="1800" i="1" u="sng" dirty="0">
                <a:solidFill>
                  <a:schemeClr val="accent6"/>
                </a:solidFill>
                <a:effectLst/>
                <a:latin typeface="+mn-lt"/>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ACRP Report 106: Being Prepared for IROPS: A Business-Planning and Decision-Making Approach</a:t>
            </a:r>
            <a:endParaRPr lang="en-US" sz="1800" i="1" u="sng" dirty="0">
              <a:solidFill>
                <a:schemeClr val="accent6"/>
              </a:solidFill>
              <a:effectLst/>
              <a:latin typeface="+mn-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800" i="1" u="sng" dirty="0">
                <a:solidFill>
                  <a:schemeClr val="accent6"/>
                </a:solidFill>
                <a:effectLst/>
                <a:latin typeface="+mn-lt"/>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ACRP Research Report 199: Climate Resilience and Benefit–Cost Analysis: A Handbook for Airports</a:t>
            </a:r>
            <a:endParaRPr lang="en-US" sz="1800" i="1" u="sng" dirty="0">
              <a:solidFill>
                <a:schemeClr val="accent6"/>
              </a:solidFill>
              <a:effectLst/>
              <a:latin typeface="+mn-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800" i="1" u="sng" dirty="0">
                <a:solidFill>
                  <a:schemeClr val="accent6"/>
                </a:solidFill>
                <a:effectLst/>
                <a:latin typeface="+mn-lt"/>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ACRP Synthesis 33: Airport Climate Adaptation and Resilience</a:t>
            </a:r>
            <a:endParaRPr lang="en-US" sz="1800" i="1" u="sng" dirty="0">
              <a:solidFill>
                <a:schemeClr val="accent6"/>
              </a:solidFill>
              <a:effectLst/>
              <a:latin typeface="+mn-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pPr>
            <a:r>
              <a:rPr lang="en-US" sz="1800" i="1" u="sng" dirty="0">
                <a:solidFill>
                  <a:schemeClr val="accent6"/>
                </a:solidFill>
                <a:effectLst/>
                <a:latin typeface="+mn-lt"/>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ACRP Synthesis 60: Airport Emergency Post-Event Recovery Practices</a:t>
            </a:r>
            <a:endParaRPr lang="en-US" sz="1800" i="1" u="sng" dirty="0">
              <a:solidFill>
                <a:schemeClr val="accent6"/>
              </a:solidFill>
              <a:effectLst/>
              <a:latin typeface="+mn-lt"/>
              <a:ea typeface="Calibri" panose="020F0502020204030204" pitchFamily="34" charset="0"/>
              <a:cs typeface="Times New Roman" panose="02020603050405020304" pitchFamily="18" charset="0"/>
            </a:endParaRPr>
          </a:p>
          <a:p>
            <a:endParaRPr lang="en-US" sz="2400" dirty="0">
              <a:solidFill>
                <a:schemeClr val="accent6"/>
              </a:solidFill>
            </a:endParaRPr>
          </a:p>
        </p:txBody>
      </p:sp>
    </p:spTree>
    <p:extLst>
      <p:ext uri="{BB962C8B-B14F-4D97-AF65-F5344CB8AC3E}">
        <p14:creationId xmlns:p14="http://schemas.microsoft.com/office/powerpoint/2010/main" val="166373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62E0763-E681-4341-9C25-409D5B335222}"/>
              </a:ext>
            </a:extLst>
          </p:cNvPr>
          <p:cNvSpPr>
            <a:spLocks noGrp="1"/>
          </p:cNvSpPr>
          <p:nvPr>
            <p:ph type="title"/>
          </p:nvPr>
        </p:nvSpPr>
        <p:spPr/>
        <p:txBody>
          <a:bodyPr>
            <a:normAutofit/>
          </a:bodyPr>
          <a:lstStyle/>
          <a:p>
            <a:r>
              <a:rPr lang="en-US" dirty="0">
                <a:solidFill>
                  <a:schemeClr val="tx1"/>
                </a:solidFill>
              </a:rPr>
              <a:t>What Does this Mean to Your Airport?</a:t>
            </a:r>
          </a:p>
        </p:txBody>
      </p:sp>
      <p:sp>
        <p:nvSpPr>
          <p:cNvPr id="6" name="Text Placeholder 5">
            <a:extLst>
              <a:ext uri="{FF2B5EF4-FFF2-40B4-BE49-F238E27FC236}">
                <a16:creationId xmlns:a16="http://schemas.microsoft.com/office/drawing/2014/main" id="{B83D7DE2-286B-4F95-BEFB-C10065E7141D}"/>
              </a:ext>
            </a:extLst>
          </p:cNvPr>
          <p:cNvSpPr>
            <a:spLocks noGrp="1"/>
          </p:cNvSpPr>
          <p:nvPr>
            <p:ph type="body" sz="quarter" idx="10"/>
          </p:nvPr>
        </p:nvSpPr>
        <p:spPr>
          <a:xfrm>
            <a:off x="609600" y="1475874"/>
            <a:ext cx="11094720" cy="4543926"/>
          </a:xfrm>
        </p:spPr>
        <p:txBody>
          <a:bodyPr>
            <a:normAutofit fontScale="92500" lnSpcReduction="20000"/>
          </a:bodyPr>
          <a:lstStyle/>
          <a:p>
            <a:pPr marR="0">
              <a:lnSpc>
                <a:spcPct val="107000"/>
              </a:lnSpc>
              <a:spcBef>
                <a:spcPts val="0"/>
              </a:spcBef>
              <a:spcAft>
                <a:spcPts val="800"/>
              </a:spcAft>
            </a:pPr>
            <a:r>
              <a:rPr lang="en-US" sz="2200" b="1" dirty="0">
                <a:solidFill>
                  <a:schemeClr val="accent6"/>
                </a:solidFill>
                <a:effectLst/>
                <a:latin typeface="+mj-lt"/>
                <a:ea typeface="Calibri" panose="020F0502020204030204" pitchFamily="34" charset="0"/>
                <a:cs typeface="Times New Roman" panose="02020603050405020304" pitchFamily="18" charset="0"/>
              </a:rPr>
              <a:t>What does resiliency mean to your airport?</a:t>
            </a:r>
          </a:p>
          <a:p>
            <a:pPr marL="1085850" lvl="1" indent="-342900">
              <a:lnSpc>
                <a:spcPct val="107000"/>
              </a:lnSpc>
              <a:spcBef>
                <a:spcPts val="0"/>
              </a:spcBef>
              <a:spcAft>
                <a:spcPts val="800"/>
              </a:spcAft>
              <a:buFont typeface="Courier New" panose="02070309020205020404" pitchFamily="49" charset="0"/>
              <a:buChar char="o"/>
            </a:pPr>
            <a:r>
              <a:rPr lang="en-US" sz="2200" dirty="0">
                <a:latin typeface="+mj-lt"/>
                <a:ea typeface="Calibri" panose="020F0502020204030204" pitchFamily="34" charset="0"/>
                <a:cs typeface="Times New Roman" panose="02020603050405020304" pitchFamily="18" charset="0"/>
              </a:rPr>
              <a:t>Provide the local resiliency statement</a:t>
            </a:r>
            <a:endParaRPr lang="en-US" sz="2200" dirty="0">
              <a:effectLst/>
              <a:latin typeface="+mj-lt"/>
              <a:ea typeface="Calibri" panose="020F0502020204030204" pitchFamily="34" charset="0"/>
              <a:cs typeface="Times New Roman" panose="02020603050405020304" pitchFamily="18" charset="0"/>
            </a:endParaRPr>
          </a:p>
          <a:p>
            <a:pPr marR="0">
              <a:lnSpc>
                <a:spcPct val="107000"/>
              </a:lnSpc>
              <a:spcBef>
                <a:spcPts val="0"/>
              </a:spcBef>
              <a:spcAft>
                <a:spcPts val="800"/>
              </a:spcAft>
            </a:pPr>
            <a:r>
              <a:rPr lang="en-US" sz="2200" b="1" dirty="0">
                <a:solidFill>
                  <a:schemeClr val="accent6"/>
                </a:solidFill>
                <a:effectLst/>
                <a:latin typeface="+mj-lt"/>
                <a:ea typeface="Calibri" panose="020F0502020204030204" pitchFamily="34" charset="0"/>
                <a:cs typeface="Times New Roman" panose="02020603050405020304" pitchFamily="18" charset="0"/>
              </a:rPr>
              <a:t>Are local initiatives in place? If so, does your airport participate in the initiatives? </a:t>
            </a:r>
          </a:p>
          <a:p>
            <a:pPr marL="1085850" lvl="1" indent="-342900">
              <a:lnSpc>
                <a:spcPct val="107000"/>
              </a:lnSpc>
              <a:spcBef>
                <a:spcPts val="0"/>
              </a:spcBef>
              <a:spcAft>
                <a:spcPts val="800"/>
              </a:spcAft>
              <a:buFont typeface="Courier New" panose="02070309020205020404" pitchFamily="49" charset="0"/>
              <a:buChar char="o"/>
            </a:pPr>
            <a:r>
              <a:rPr lang="en-US" sz="2200" dirty="0">
                <a:effectLst/>
                <a:latin typeface="+mj-lt"/>
                <a:ea typeface="Calibri" panose="020F0502020204030204" pitchFamily="34" charset="0"/>
                <a:cs typeface="Times New Roman" panose="02020603050405020304" pitchFamily="18" charset="0"/>
              </a:rPr>
              <a:t>Provide information on state and local initiatives and provide contact information  </a:t>
            </a:r>
          </a:p>
          <a:p>
            <a:pPr marR="0">
              <a:lnSpc>
                <a:spcPct val="107000"/>
              </a:lnSpc>
              <a:spcBef>
                <a:spcPts val="0"/>
              </a:spcBef>
              <a:spcAft>
                <a:spcPts val="800"/>
              </a:spcAft>
            </a:pPr>
            <a:r>
              <a:rPr lang="en-US" sz="2200" b="1" dirty="0">
                <a:solidFill>
                  <a:schemeClr val="accent6"/>
                </a:solidFill>
                <a:latin typeface="+mj-lt"/>
                <a:ea typeface="Calibri" panose="020F0502020204030204" pitchFamily="34" charset="0"/>
                <a:cs typeface="Times New Roman" panose="02020603050405020304" pitchFamily="18" charset="0"/>
              </a:rPr>
              <a:t>Do your airport planning documents consider resiliency and climate change</a:t>
            </a:r>
            <a:r>
              <a:rPr lang="en-US" sz="2200" b="1" dirty="0">
                <a:solidFill>
                  <a:schemeClr val="accent6"/>
                </a:solidFill>
                <a:effectLst/>
                <a:latin typeface="+mj-lt"/>
                <a:ea typeface="Calibri" panose="020F0502020204030204" pitchFamily="34" charset="0"/>
                <a:cs typeface="Times New Roman" panose="02020603050405020304" pitchFamily="18" charset="0"/>
              </a:rPr>
              <a:t>?</a:t>
            </a:r>
          </a:p>
          <a:p>
            <a:pPr marL="1085850" lvl="1" indent="-342900">
              <a:lnSpc>
                <a:spcPct val="107000"/>
              </a:lnSpc>
              <a:spcBef>
                <a:spcPts val="0"/>
              </a:spcBef>
              <a:spcAft>
                <a:spcPts val="800"/>
              </a:spcAft>
              <a:buFont typeface="Courier New" panose="02070309020205020404" pitchFamily="49" charset="0"/>
              <a:buChar char="o"/>
            </a:pPr>
            <a:r>
              <a:rPr lang="en-US" sz="2200" dirty="0">
                <a:effectLst/>
                <a:latin typeface="+mj-lt"/>
                <a:ea typeface="Calibri" panose="020F0502020204030204" pitchFamily="34" charset="0"/>
                <a:cs typeface="Times New Roman" panose="02020603050405020304" pitchFamily="18" charset="0"/>
              </a:rPr>
              <a:t>Reference resiliency and climate change text in planning documents OR plan to integrate the discussion in future documentation</a:t>
            </a:r>
            <a:endParaRPr lang="en-US" sz="2200" dirty="0">
              <a:latin typeface="+mj-lt"/>
              <a:ea typeface="Calibri" panose="020F0502020204030204" pitchFamily="34" charset="0"/>
              <a:cs typeface="Times New Roman" panose="02020603050405020304" pitchFamily="18" charset="0"/>
            </a:endParaRPr>
          </a:p>
          <a:p>
            <a:pPr marR="0">
              <a:lnSpc>
                <a:spcPct val="107000"/>
              </a:lnSpc>
              <a:spcBef>
                <a:spcPts val="0"/>
              </a:spcBef>
              <a:spcAft>
                <a:spcPts val="800"/>
              </a:spcAft>
            </a:pPr>
            <a:r>
              <a:rPr lang="en-US" sz="2200" b="1" dirty="0">
                <a:solidFill>
                  <a:schemeClr val="accent6"/>
                </a:solidFill>
                <a:latin typeface="+mj-lt"/>
                <a:ea typeface="Calibri" panose="020F0502020204030204" pitchFamily="34" charset="0"/>
                <a:cs typeface="Times New Roman" panose="02020603050405020304" pitchFamily="18" charset="0"/>
              </a:rPr>
              <a:t>Does your airport have an IROPS plan</a:t>
            </a:r>
            <a:r>
              <a:rPr lang="en-US" sz="2200" b="1" dirty="0">
                <a:solidFill>
                  <a:schemeClr val="accent6"/>
                </a:solidFill>
                <a:effectLst/>
                <a:latin typeface="+mj-lt"/>
                <a:ea typeface="Calibri" panose="020F0502020204030204" pitchFamily="34" charset="0"/>
                <a:cs typeface="Times New Roman" panose="02020603050405020304" pitchFamily="18" charset="0"/>
              </a:rPr>
              <a:t>? </a:t>
            </a:r>
            <a:r>
              <a:rPr lang="en-US" sz="2200" b="1" dirty="0">
                <a:solidFill>
                  <a:schemeClr val="accent6"/>
                </a:solidFill>
                <a:latin typeface="+mj-lt"/>
                <a:ea typeface="Calibri" panose="020F0502020204030204" pitchFamily="34" charset="0"/>
                <a:cs typeface="Times New Roman" panose="02020603050405020304" pitchFamily="18" charset="0"/>
              </a:rPr>
              <a:t>Is it up-to-date? When will it be updated next?</a:t>
            </a:r>
            <a:endParaRPr lang="en-US" sz="2200" b="1" dirty="0">
              <a:solidFill>
                <a:schemeClr val="accent6"/>
              </a:solidFill>
              <a:effectLst/>
              <a:latin typeface="+mj-lt"/>
              <a:ea typeface="Calibri" panose="020F0502020204030204" pitchFamily="34" charset="0"/>
              <a:cs typeface="Times New Roman" panose="02020603050405020304" pitchFamily="18" charset="0"/>
            </a:endParaRPr>
          </a:p>
          <a:p>
            <a:pPr marL="1085850" lvl="1" indent="-342900">
              <a:lnSpc>
                <a:spcPct val="107000"/>
              </a:lnSpc>
              <a:spcBef>
                <a:spcPts val="0"/>
              </a:spcBef>
              <a:spcAft>
                <a:spcPts val="800"/>
              </a:spcAft>
              <a:buFont typeface="Courier New" panose="02070309020205020404" pitchFamily="49" charset="0"/>
              <a:buChar char="o"/>
            </a:pPr>
            <a:r>
              <a:rPr lang="en-US" sz="2200" dirty="0">
                <a:effectLst/>
                <a:latin typeface="+mj-lt"/>
                <a:ea typeface="Calibri" panose="020F0502020204030204" pitchFamily="34" charset="0"/>
                <a:cs typeface="Times New Roman" panose="02020603050405020304" pitchFamily="18" charset="0"/>
              </a:rPr>
              <a:t>Reference the latest IROPS plan and point of contact OR plan for the development of an IROPS plan</a:t>
            </a:r>
          </a:p>
          <a:p>
            <a:pPr marR="0">
              <a:lnSpc>
                <a:spcPct val="107000"/>
              </a:lnSpc>
              <a:spcBef>
                <a:spcPts val="0"/>
              </a:spcBef>
              <a:spcAft>
                <a:spcPts val="800"/>
              </a:spcAft>
            </a:pPr>
            <a:r>
              <a:rPr lang="en-US" sz="2200" b="1" dirty="0">
                <a:solidFill>
                  <a:schemeClr val="accent6"/>
                </a:solidFill>
                <a:latin typeface="+mj-lt"/>
                <a:ea typeface="Calibri" panose="020F0502020204030204" pitchFamily="34" charset="0"/>
                <a:cs typeface="Times New Roman" panose="02020603050405020304" pitchFamily="18" charset="0"/>
              </a:rPr>
              <a:t>Are risk and criticality assessments available for your airport</a:t>
            </a:r>
            <a:r>
              <a:rPr lang="en-US" sz="2200" b="1" dirty="0">
                <a:solidFill>
                  <a:schemeClr val="accent6"/>
                </a:solidFill>
                <a:effectLst/>
                <a:latin typeface="+mj-lt"/>
                <a:ea typeface="Calibri" panose="020F0502020204030204" pitchFamily="34" charset="0"/>
                <a:cs typeface="Times New Roman" panose="02020603050405020304" pitchFamily="18" charset="0"/>
              </a:rPr>
              <a:t>?</a:t>
            </a:r>
          </a:p>
          <a:p>
            <a:pPr marL="1085850" lvl="1" indent="-342900">
              <a:lnSpc>
                <a:spcPct val="107000"/>
              </a:lnSpc>
              <a:spcBef>
                <a:spcPts val="0"/>
              </a:spcBef>
              <a:spcAft>
                <a:spcPts val="800"/>
              </a:spcAft>
              <a:buFont typeface="Courier New" panose="02070309020205020404" pitchFamily="49" charset="0"/>
              <a:buChar char="o"/>
            </a:pPr>
            <a:r>
              <a:rPr lang="en-US" sz="2200" dirty="0">
                <a:effectLst/>
                <a:latin typeface="+mj-lt"/>
                <a:ea typeface="Calibri" panose="020F0502020204030204" pitchFamily="34" charset="0"/>
                <a:cs typeface="Times New Roman" panose="02020603050405020304" pitchFamily="18" charset="0"/>
              </a:rPr>
              <a:t>Reference any local risk and criticality assessments OR discuss ways to identify risks</a:t>
            </a:r>
          </a:p>
          <a:p>
            <a:pPr marL="1085850" lvl="1" indent="-342900">
              <a:lnSpc>
                <a:spcPct val="107000"/>
              </a:lnSpc>
              <a:spcBef>
                <a:spcPts val="0"/>
              </a:spcBef>
              <a:spcAft>
                <a:spcPts val="800"/>
              </a:spcAft>
              <a:buFont typeface="Courier New" panose="02070309020205020404" pitchFamily="49" charset="0"/>
              <a:buChar char="o"/>
            </a:pPr>
            <a:endParaRPr lang="en-US" sz="22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33539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62E0763-E681-4341-9C25-409D5B335222}"/>
              </a:ext>
            </a:extLst>
          </p:cNvPr>
          <p:cNvSpPr>
            <a:spLocks noGrp="1"/>
          </p:cNvSpPr>
          <p:nvPr>
            <p:ph type="title"/>
          </p:nvPr>
        </p:nvSpPr>
        <p:spPr/>
        <p:txBody>
          <a:bodyPr>
            <a:normAutofit/>
          </a:bodyPr>
          <a:lstStyle/>
          <a:p>
            <a:r>
              <a:rPr lang="en-US" dirty="0">
                <a:solidFill>
                  <a:schemeClr val="tx1"/>
                </a:solidFill>
              </a:rPr>
              <a:t>Course Wrap-Up</a:t>
            </a:r>
          </a:p>
        </p:txBody>
      </p:sp>
      <p:sp>
        <p:nvSpPr>
          <p:cNvPr id="6" name="Text Placeholder 5">
            <a:extLst>
              <a:ext uri="{FF2B5EF4-FFF2-40B4-BE49-F238E27FC236}">
                <a16:creationId xmlns:a16="http://schemas.microsoft.com/office/drawing/2014/main" id="{B83D7DE2-286B-4F95-BEFB-C10065E7141D}"/>
              </a:ext>
            </a:extLst>
          </p:cNvPr>
          <p:cNvSpPr>
            <a:spLocks noGrp="1"/>
          </p:cNvSpPr>
          <p:nvPr>
            <p:ph type="body" sz="quarter" idx="10"/>
          </p:nvPr>
        </p:nvSpPr>
        <p:spPr>
          <a:xfrm>
            <a:off x="609600" y="1463040"/>
            <a:ext cx="10972800" cy="4404360"/>
          </a:xfrm>
        </p:spPr>
        <p:txBody>
          <a:bodyPr>
            <a:normAutofit/>
          </a:bodyPr>
          <a:lstStyle/>
          <a:p>
            <a:pPr marL="0" marR="0">
              <a:lnSpc>
                <a:spcPct val="107000"/>
              </a:lnSpc>
              <a:spcBef>
                <a:spcPts val="0"/>
              </a:spcBef>
              <a:spcAft>
                <a:spcPts val="800"/>
              </a:spcAft>
            </a:pPr>
            <a:r>
              <a:rPr lang="en-US" sz="2000" b="1" dirty="0">
                <a:solidFill>
                  <a:schemeClr val="accent6"/>
                </a:solidFill>
                <a:effectLst/>
                <a:latin typeface="+mn-lt"/>
                <a:ea typeface="Calibri" panose="020F0502020204030204" pitchFamily="34" charset="0"/>
                <a:cs typeface="Times New Roman" panose="02020603050405020304" pitchFamily="18" charset="0"/>
              </a:rPr>
              <a:t>Some key takeaways include:</a:t>
            </a:r>
          </a:p>
          <a:p>
            <a:pPr marL="342900" marR="0" lvl="0" indent="-342900">
              <a:lnSpc>
                <a:spcPct val="107000"/>
              </a:lnSpc>
              <a:spcBef>
                <a:spcPts val="0"/>
              </a:spcBef>
              <a:spcAft>
                <a:spcPts val="0"/>
              </a:spcAft>
              <a:buFont typeface="Arial" panose="020B0604020202020204" pitchFamily="34" charset="0"/>
              <a:buChar char="•"/>
            </a:pPr>
            <a:r>
              <a:rPr lang="en-US" sz="2000" dirty="0">
                <a:solidFill>
                  <a:schemeClr val="accent6"/>
                </a:solidFill>
                <a:effectLst/>
                <a:latin typeface="+mn-lt"/>
                <a:ea typeface="Calibri" panose="020F0502020204030204" pitchFamily="34" charset="0"/>
                <a:cs typeface="Times New Roman" panose="02020603050405020304" pitchFamily="18" charset="0"/>
              </a:rPr>
              <a:t>Airports are constantly at risk of minor and major disruptions to airport operations</a:t>
            </a:r>
          </a:p>
          <a:p>
            <a:pPr marL="342900" marR="0" lvl="0" indent="-342900">
              <a:lnSpc>
                <a:spcPct val="107000"/>
              </a:lnSpc>
              <a:spcBef>
                <a:spcPts val="0"/>
              </a:spcBef>
              <a:spcAft>
                <a:spcPts val="0"/>
              </a:spcAft>
              <a:buFont typeface="Arial" panose="020B0604020202020204" pitchFamily="34" charset="0"/>
              <a:buChar char="•"/>
            </a:pPr>
            <a:r>
              <a:rPr lang="en-US" sz="2000" dirty="0">
                <a:solidFill>
                  <a:schemeClr val="accent6"/>
                </a:solidFill>
                <a:effectLst/>
                <a:latin typeface="+mn-lt"/>
                <a:ea typeface="Calibri" panose="020F0502020204030204" pitchFamily="34" charset="0"/>
                <a:cs typeface="Times New Roman" panose="02020603050405020304" pitchFamily="18" charset="0"/>
              </a:rPr>
              <a:t>Many risks that airports face can be prevented or mitigated through comprehensive efforts to incorporate resiliency into operations and infrastructure</a:t>
            </a:r>
          </a:p>
          <a:p>
            <a:pPr marL="342900" marR="0" lvl="0" indent="-342900">
              <a:lnSpc>
                <a:spcPct val="107000"/>
              </a:lnSpc>
              <a:spcBef>
                <a:spcPts val="0"/>
              </a:spcBef>
              <a:spcAft>
                <a:spcPts val="0"/>
              </a:spcAft>
              <a:buFont typeface="Arial" panose="020B0604020202020204" pitchFamily="34" charset="0"/>
              <a:buChar char="•"/>
            </a:pPr>
            <a:r>
              <a:rPr lang="en-US" sz="2000" dirty="0">
                <a:solidFill>
                  <a:schemeClr val="accent6"/>
                </a:solidFill>
                <a:effectLst/>
                <a:latin typeface="+mn-lt"/>
                <a:ea typeface="Calibri" panose="020F0502020204030204" pitchFamily="34" charset="0"/>
                <a:cs typeface="Times New Roman" panose="02020603050405020304" pitchFamily="18" charset="0"/>
              </a:rPr>
              <a:t>Climate risks and adaptations are the specific focus of many aviation resiliency initiatives</a:t>
            </a:r>
          </a:p>
          <a:p>
            <a:pPr marL="285750" marR="0" indent="-285750">
              <a:lnSpc>
                <a:spcPct val="107000"/>
              </a:lnSpc>
              <a:spcBef>
                <a:spcPts val="0"/>
              </a:spcBef>
              <a:spcAft>
                <a:spcPts val="800"/>
              </a:spcAft>
              <a:buFont typeface="Arial" panose="020B0604020202020204" pitchFamily="34" charset="0"/>
              <a:buChar char="•"/>
            </a:pPr>
            <a:endParaRPr lang="en-US" sz="16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1610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7FE55-3EAA-CB54-2AD7-599450C3391D}"/>
              </a:ext>
            </a:extLst>
          </p:cNvPr>
          <p:cNvSpPr>
            <a:spLocks noGrp="1"/>
          </p:cNvSpPr>
          <p:nvPr>
            <p:ph type="title"/>
          </p:nvPr>
        </p:nvSpPr>
        <p:spPr/>
        <p:txBody>
          <a:bodyPr/>
          <a:lstStyle/>
          <a:p>
            <a:r>
              <a:rPr lang="en-US" dirty="0">
                <a:solidFill>
                  <a:schemeClr val="tx2"/>
                </a:solidFill>
              </a:rPr>
              <a:t>References</a:t>
            </a:r>
          </a:p>
        </p:txBody>
      </p:sp>
      <p:sp>
        <p:nvSpPr>
          <p:cNvPr id="3" name="Text Placeholder 2">
            <a:extLst>
              <a:ext uri="{FF2B5EF4-FFF2-40B4-BE49-F238E27FC236}">
                <a16:creationId xmlns:a16="http://schemas.microsoft.com/office/drawing/2014/main" id="{3504D5FB-553B-0501-5FBC-9EE0B7A6CCF6}"/>
              </a:ext>
            </a:extLst>
          </p:cNvPr>
          <p:cNvSpPr>
            <a:spLocks noGrp="1"/>
          </p:cNvSpPr>
          <p:nvPr>
            <p:ph type="body" sz="quarter" idx="10"/>
          </p:nvPr>
        </p:nvSpPr>
        <p:spPr/>
        <p:txBody>
          <a:bodyPr/>
          <a:lstStyle/>
          <a:p>
            <a:pPr marL="457200" indent="-457200"/>
            <a:r>
              <a:rPr lang="en-US" sz="1400" dirty="0">
                <a:solidFill>
                  <a:schemeClr val="accent6"/>
                </a:solidFill>
              </a:rPr>
              <a:t>ACI. n.d. About ACI. https://aci.aero/about-aci/</a:t>
            </a:r>
            <a:r>
              <a:rPr lang="en-US" sz="1400" i="1" dirty="0">
                <a:solidFill>
                  <a:schemeClr val="accent6"/>
                </a:solidFill>
              </a:rPr>
              <a:t> </a:t>
            </a:r>
          </a:p>
          <a:p>
            <a:pPr marL="457200" indent="-457200"/>
            <a:r>
              <a:rPr lang="en-US" sz="1400" dirty="0">
                <a:solidFill>
                  <a:schemeClr val="accent6"/>
                </a:solidFill>
              </a:rPr>
              <a:t>ACI. 2018, September. </a:t>
            </a:r>
            <a:r>
              <a:rPr lang="en-US" sz="1400" i="1" dirty="0">
                <a:solidFill>
                  <a:schemeClr val="accent6"/>
                </a:solidFill>
              </a:rPr>
              <a:t>Policy Brief: Airports’ Resilience and Adaptation to a Changing Climate.</a:t>
            </a:r>
          </a:p>
          <a:p>
            <a:pPr marL="457200" indent="-457200"/>
            <a:r>
              <a:rPr lang="en-US" sz="1400" dirty="0">
                <a:solidFill>
                  <a:schemeClr val="accent6"/>
                </a:solidFill>
              </a:rPr>
              <a:t>Dewberry et al. 2015. </a:t>
            </a:r>
            <a:r>
              <a:rPr lang="en-US" sz="1400" i="1" dirty="0">
                <a:solidFill>
                  <a:schemeClr val="accent6"/>
                </a:solidFill>
              </a:rPr>
              <a:t>ACRP Report 147: Climate Change Adaptation Planning: Risk Assessment for Airports</a:t>
            </a:r>
            <a:r>
              <a:rPr lang="en-US" sz="1400" dirty="0">
                <a:solidFill>
                  <a:schemeClr val="accent6"/>
                </a:solidFill>
              </a:rPr>
              <a:t>. Transportation Research Board, Washington, D.C. </a:t>
            </a:r>
            <a:r>
              <a:rPr lang="en-US" sz="1400" dirty="0">
                <a:solidFill>
                  <a:schemeClr val="accent6"/>
                </a:solidFill>
                <a:hlinkClick r:id="rId2"/>
              </a:rPr>
              <a:t>https://doi.org/10.17226/23461</a:t>
            </a:r>
            <a:endParaRPr lang="en-US" sz="1400" dirty="0">
              <a:solidFill>
                <a:schemeClr val="accent6"/>
              </a:solidFill>
            </a:endParaRPr>
          </a:p>
          <a:p>
            <a:pPr marL="457200" indent="-457200"/>
            <a:r>
              <a:rPr lang="en-US" sz="1400" dirty="0">
                <a:solidFill>
                  <a:schemeClr val="accent6"/>
                </a:solidFill>
              </a:rPr>
              <a:t>EDA. n.d. Climate Resilience. https://www.eda.gov/resources/comprehensive-economic-development-strategy/content/economic-resilience</a:t>
            </a:r>
          </a:p>
          <a:p>
            <a:pPr marL="457200" indent="-457200"/>
            <a:r>
              <a:rPr lang="en-US" sz="1400" dirty="0">
                <a:solidFill>
                  <a:schemeClr val="accent6"/>
                </a:solidFill>
              </a:rPr>
              <a:t>EPA. 2024. Climate Adaptation and EPA’s Role. https://www.epa.gov/climate-adaptation/climate-adaptation-and-epas-role</a:t>
            </a:r>
          </a:p>
          <a:p>
            <a:pPr marL="457200" indent="-457200"/>
            <a:r>
              <a:rPr lang="en-US" sz="1400" dirty="0">
                <a:solidFill>
                  <a:schemeClr val="accent6"/>
                </a:solidFill>
              </a:rPr>
              <a:t>ESA. 2022. </a:t>
            </a:r>
            <a:r>
              <a:rPr lang="en-US" sz="1400" i="1" dirty="0">
                <a:solidFill>
                  <a:schemeClr val="accent6"/>
                </a:solidFill>
              </a:rPr>
              <a:t>A Guide for Resilience Planning at Airports.</a:t>
            </a:r>
          </a:p>
          <a:p>
            <a:pPr marL="457200" indent="-457200"/>
            <a:r>
              <a:rPr lang="en-US" sz="1400" dirty="0">
                <a:solidFill>
                  <a:schemeClr val="accent6"/>
                </a:solidFill>
              </a:rPr>
              <a:t>FAA. 2022. Airport Resiliency. https://www.faa.gov/airports/environmental/resiliency</a:t>
            </a:r>
          </a:p>
          <a:p>
            <a:pPr marL="457200" indent="-457200"/>
            <a:r>
              <a:rPr lang="en-US" sz="1400" dirty="0">
                <a:solidFill>
                  <a:schemeClr val="accent6"/>
                </a:solidFill>
              </a:rPr>
              <a:t>FEMA. 2015, September. </a:t>
            </a:r>
            <a:r>
              <a:rPr lang="en-US" sz="1400" i="1" dirty="0">
                <a:solidFill>
                  <a:schemeClr val="accent6"/>
                </a:solidFill>
              </a:rPr>
              <a:t>National Preparedness Goal, </a:t>
            </a:r>
            <a:r>
              <a:rPr lang="en-US" sz="1400" dirty="0">
                <a:solidFill>
                  <a:schemeClr val="accent6"/>
                </a:solidFill>
              </a:rPr>
              <a:t>Second Edition.</a:t>
            </a:r>
          </a:p>
          <a:p>
            <a:pPr marL="457200" indent="-457200"/>
            <a:r>
              <a:rPr lang="en-US" sz="1400" dirty="0">
                <a:solidFill>
                  <a:schemeClr val="accent6"/>
                </a:solidFill>
              </a:rPr>
              <a:t>ICAO. n.d.-a. </a:t>
            </a:r>
            <a:r>
              <a:rPr lang="en-US" sz="1400" i="1" dirty="0">
                <a:solidFill>
                  <a:schemeClr val="accent6"/>
                </a:solidFill>
              </a:rPr>
              <a:t>Climate Resilient Airports: Eco-Airport Toolkit. </a:t>
            </a:r>
            <a:r>
              <a:rPr lang="en-US" sz="1400" dirty="0">
                <a:solidFill>
                  <a:schemeClr val="accent6"/>
                </a:solidFill>
                <a:hlinkClick r:id="rId3"/>
              </a:rPr>
              <a:t>https://www.icao.int/environmental-protection/Documents/Climate%20resilient%20airports.pdf</a:t>
            </a:r>
            <a:endParaRPr lang="en-US" sz="1400" dirty="0">
              <a:solidFill>
                <a:schemeClr val="accent6"/>
              </a:solidFill>
            </a:endParaRPr>
          </a:p>
          <a:p>
            <a:pPr marL="457200" indent="-457200"/>
            <a:r>
              <a:rPr lang="en-US" sz="1400" dirty="0">
                <a:solidFill>
                  <a:schemeClr val="accent6"/>
                </a:solidFill>
              </a:rPr>
              <a:t>ICAO. n.d.-b. Vision and Mission. https://www.icao.int/about-icao/Council/Pages/vision-and-mission.aspx</a:t>
            </a:r>
          </a:p>
          <a:p>
            <a:pPr marL="457200" indent="-457200"/>
            <a:r>
              <a:rPr lang="en-US" sz="1400" dirty="0">
                <a:solidFill>
                  <a:schemeClr val="accent6"/>
                </a:solidFill>
              </a:rPr>
              <a:t>ICF, Gresham, Smith &amp; Partners, and Faith Group, LLC. 2018. </a:t>
            </a:r>
            <a:r>
              <a:rPr lang="en-US" sz="1400" i="1" dirty="0">
                <a:solidFill>
                  <a:schemeClr val="accent6"/>
                </a:solidFill>
              </a:rPr>
              <a:t>ACRP Research Report 188: Using Existing Airport Management Systems to Manage Climate Risk. </a:t>
            </a:r>
            <a:r>
              <a:rPr lang="en-US" sz="1400" dirty="0">
                <a:solidFill>
                  <a:schemeClr val="accent6"/>
                </a:solidFill>
              </a:rPr>
              <a:t>Transportation Research Board, Washington, D.C.</a:t>
            </a:r>
            <a:r>
              <a:rPr lang="en-US" sz="1400" i="1" dirty="0">
                <a:solidFill>
                  <a:schemeClr val="accent6"/>
                </a:solidFill>
              </a:rPr>
              <a:t> </a:t>
            </a:r>
            <a:r>
              <a:rPr lang="en-US" sz="1400" dirty="0">
                <a:solidFill>
                  <a:schemeClr val="accent6"/>
                </a:solidFill>
              </a:rPr>
              <a:t>https://doi.org/10.17226/25327</a:t>
            </a:r>
          </a:p>
          <a:p>
            <a:pPr marL="457200" indent="-457200"/>
            <a:r>
              <a:rPr lang="en-US" sz="1400" dirty="0">
                <a:solidFill>
                  <a:schemeClr val="accent6"/>
                </a:solidFill>
              </a:rPr>
              <a:t>Nash, J.M. et al. 2012. </a:t>
            </a:r>
            <a:r>
              <a:rPr lang="en-US" sz="1400" i="1" dirty="0">
                <a:solidFill>
                  <a:schemeClr val="accent6"/>
                </a:solidFill>
              </a:rPr>
              <a:t>ACRP Report 65: Guidebook for Airport Irregular Operations (IROPS) Contingency Planning. </a:t>
            </a:r>
            <a:r>
              <a:rPr lang="en-US" sz="1400" dirty="0">
                <a:solidFill>
                  <a:schemeClr val="accent6"/>
                </a:solidFill>
              </a:rPr>
              <a:t>Transportation Research Board of the National Academies, Washington, D.C. </a:t>
            </a:r>
            <a:r>
              <a:rPr lang="en-US" sz="1400" dirty="0">
                <a:solidFill>
                  <a:schemeClr val="accent6"/>
                </a:solidFill>
                <a:hlinkClick r:id="rId4"/>
              </a:rPr>
              <a:t>https://doi.org/10.17226/14667</a:t>
            </a:r>
            <a:endParaRPr lang="en-US" sz="1400" dirty="0">
              <a:solidFill>
                <a:schemeClr val="accent6"/>
              </a:solidFill>
            </a:endParaRPr>
          </a:p>
        </p:txBody>
      </p:sp>
    </p:spTree>
    <p:extLst>
      <p:ext uri="{BB962C8B-B14F-4D97-AF65-F5344CB8AC3E}">
        <p14:creationId xmlns:p14="http://schemas.microsoft.com/office/powerpoint/2010/main" val="19126615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B92CC-66AF-A2C7-3161-E5369CC8402D}"/>
              </a:ext>
            </a:extLst>
          </p:cNvPr>
          <p:cNvSpPr>
            <a:spLocks noGrp="1"/>
          </p:cNvSpPr>
          <p:nvPr>
            <p:ph type="title"/>
          </p:nvPr>
        </p:nvSpPr>
        <p:spPr/>
        <p:txBody>
          <a:bodyPr/>
          <a:lstStyle/>
          <a:p>
            <a:r>
              <a:rPr lang="en-US" dirty="0">
                <a:solidFill>
                  <a:schemeClr val="tx2"/>
                </a:solidFill>
              </a:rPr>
              <a:t>ACRP Disclaimer and Publication Details</a:t>
            </a:r>
          </a:p>
        </p:txBody>
      </p:sp>
      <p:sp>
        <p:nvSpPr>
          <p:cNvPr id="3" name="Text Placeholder 2">
            <a:extLst>
              <a:ext uri="{FF2B5EF4-FFF2-40B4-BE49-F238E27FC236}">
                <a16:creationId xmlns:a16="http://schemas.microsoft.com/office/drawing/2014/main" id="{9B6545AC-DD8A-DE00-ED9A-3467BE7217F0}"/>
              </a:ext>
            </a:extLst>
          </p:cNvPr>
          <p:cNvSpPr>
            <a:spLocks noGrp="1"/>
          </p:cNvSpPr>
          <p:nvPr>
            <p:ph type="body" sz="quarter" idx="10"/>
          </p:nvPr>
        </p:nvSpPr>
        <p:spPr/>
        <p:txBody>
          <a:bodyPr/>
          <a:lstStyle/>
          <a:p>
            <a:pPr algn="l"/>
            <a:r>
              <a:rPr lang="en-US" sz="1600" dirty="0">
                <a:solidFill>
                  <a:schemeClr val="accent6"/>
                </a:solidFill>
                <a:latin typeface="+mn-lt"/>
                <a:cs typeface="Times New Roman" panose="02020603050405020304" pitchFamily="18" charset="0"/>
              </a:rPr>
              <a:t>This presentation was produced as part of ACRP Project 02-101, “Environmental Stewardship and Compliance Training for Airport Employees.” The full publication for this project can be accessed at crp.trb.org/acrpwebresource21. Program information for ACRP can be found at www.TRB.org/ACRP.</a:t>
            </a:r>
          </a:p>
          <a:p>
            <a:pPr algn="l"/>
            <a:r>
              <a:rPr lang="en-US" sz="1600" dirty="0">
                <a:solidFill>
                  <a:schemeClr val="accent6"/>
                </a:solidFill>
                <a:latin typeface="+mn-lt"/>
                <a:cs typeface="Times New Roman" panose="02020603050405020304" pitchFamily="18" charset="0"/>
              </a:rPr>
              <a:t>The ACRP is sponsored by the Federal Aviation Administration. ACRP is administered by the Transportation Research Board, part of the National Academies of Sciences, Engineering, and Medicine.</a:t>
            </a:r>
          </a:p>
          <a:p>
            <a:pPr algn="l"/>
            <a:r>
              <a:rPr lang="en-US" sz="1600" dirty="0">
                <a:solidFill>
                  <a:schemeClr val="accent6"/>
                </a:solidFill>
                <a:latin typeface="+mn-lt"/>
                <a:cs typeface="Times New Roman" panose="02020603050405020304" pitchFamily="18" charset="0"/>
              </a:rPr>
              <a:t>Any opinions expressed or implied in resulting research products are those of the individuals and organizations who performed the research and are not necessarily those of TRB; the National Academies of Sciences, Engineering, and Medicine; or ACRP sponsors.</a:t>
            </a:r>
          </a:p>
        </p:txBody>
      </p:sp>
      <p:sp>
        <p:nvSpPr>
          <p:cNvPr id="4" name="Rectangle 3">
            <a:extLst>
              <a:ext uri="{FF2B5EF4-FFF2-40B4-BE49-F238E27FC236}">
                <a16:creationId xmlns:a16="http://schemas.microsoft.com/office/drawing/2014/main" id="{7E2F87B5-0A4A-9A46-DB13-21D4AE7EC5FE}"/>
              </a:ext>
            </a:extLst>
          </p:cNvPr>
          <p:cNvSpPr/>
          <p:nvPr/>
        </p:nvSpPr>
        <p:spPr bwMode="auto">
          <a:xfrm>
            <a:off x="609600" y="6019800"/>
            <a:ext cx="2298853" cy="73354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a:endParaRPr>
          </a:p>
        </p:txBody>
      </p:sp>
    </p:spTree>
    <p:extLst>
      <p:ext uri="{BB962C8B-B14F-4D97-AF65-F5344CB8AC3E}">
        <p14:creationId xmlns:p14="http://schemas.microsoft.com/office/powerpoint/2010/main" val="7661464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62E0763-E681-4341-9C25-409D5B335222}"/>
              </a:ext>
            </a:extLst>
          </p:cNvPr>
          <p:cNvSpPr>
            <a:spLocks noGrp="1"/>
          </p:cNvSpPr>
          <p:nvPr>
            <p:ph type="title"/>
          </p:nvPr>
        </p:nvSpPr>
        <p:spPr/>
        <p:txBody>
          <a:bodyPr/>
          <a:lstStyle/>
          <a:p>
            <a:r>
              <a:rPr lang="en-US" dirty="0">
                <a:solidFill>
                  <a:schemeClr val="tx1"/>
                </a:solidFill>
              </a:rPr>
              <a:t>Course Objectives and Overview (cont’d)</a:t>
            </a:r>
          </a:p>
        </p:txBody>
      </p:sp>
      <p:sp>
        <p:nvSpPr>
          <p:cNvPr id="6" name="Text Placeholder 5">
            <a:extLst>
              <a:ext uri="{FF2B5EF4-FFF2-40B4-BE49-F238E27FC236}">
                <a16:creationId xmlns:a16="http://schemas.microsoft.com/office/drawing/2014/main" id="{B83D7DE2-286B-4F95-BEFB-C10065E7141D}"/>
              </a:ext>
            </a:extLst>
          </p:cNvPr>
          <p:cNvSpPr>
            <a:spLocks noGrp="1"/>
          </p:cNvSpPr>
          <p:nvPr>
            <p:ph type="body" sz="quarter" idx="10"/>
          </p:nvPr>
        </p:nvSpPr>
        <p:spPr/>
        <p:txBody>
          <a:bodyPr/>
          <a:lstStyle/>
          <a:p>
            <a:r>
              <a:rPr lang="en-US" sz="2000" dirty="0">
                <a:solidFill>
                  <a:schemeClr val="accent6"/>
                </a:solidFill>
                <a:latin typeface="+mj-lt"/>
              </a:rPr>
              <a:t>Additionally, participants will g</a:t>
            </a:r>
            <a:r>
              <a:rPr lang="en-US" sz="2000" dirty="0">
                <a:solidFill>
                  <a:schemeClr val="accent6"/>
                </a:solidFill>
                <a:effectLst/>
                <a:latin typeface="+mj-lt"/>
                <a:ea typeface="Calibri" panose="020F0502020204030204" pitchFamily="34" charset="0"/>
                <a:cs typeface="Times New Roman" panose="02020603050405020304" pitchFamily="18" charset="0"/>
              </a:rPr>
              <a:t>ain an understanding that:</a:t>
            </a:r>
          </a:p>
          <a:p>
            <a:pPr marL="457200" indent="-457200">
              <a:lnSpc>
                <a:spcPct val="107000"/>
              </a:lnSpc>
              <a:spcBef>
                <a:spcPts val="0"/>
              </a:spcBef>
              <a:spcAft>
                <a:spcPts val="800"/>
              </a:spcAft>
              <a:buFont typeface="Arial" panose="020B0604020202020204" pitchFamily="34" charset="0"/>
              <a:buChar char="•"/>
            </a:pPr>
            <a:r>
              <a:rPr lang="en-US" sz="2000" dirty="0">
                <a:solidFill>
                  <a:schemeClr val="accent6"/>
                </a:solidFill>
                <a:latin typeface="+mj-lt"/>
                <a:cs typeface="Times New Roman" panose="02020603050405020304" pitchFamily="18" charset="0"/>
              </a:rPr>
              <a:t>Airports are constantly at risk of minor and major disruptions to airport operations</a:t>
            </a:r>
          </a:p>
          <a:p>
            <a:pPr marL="457200" indent="-457200">
              <a:lnSpc>
                <a:spcPct val="107000"/>
              </a:lnSpc>
              <a:spcBef>
                <a:spcPts val="0"/>
              </a:spcBef>
              <a:spcAft>
                <a:spcPts val="800"/>
              </a:spcAft>
              <a:buFont typeface="Arial" panose="020B0604020202020204" pitchFamily="34" charset="0"/>
              <a:buChar char="•"/>
            </a:pPr>
            <a:r>
              <a:rPr lang="en-US" sz="2000" dirty="0">
                <a:solidFill>
                  <a:schemeClr val="accent6"/>
                </a:solidFill>
                <a:latin typeface="+mj-lt"/>
                <a:cs typeface="Times New Roman" panose="02020603050405020304" pitchFamily="18" charset="0"/>
              </a:rPr>
              <a:t>Many risks that airports face can be prevented or mitigated through comprehensive efforts to incorporate resiliency into operations and infrastructure</a:t>
            </a:r>
          </a:p>
          <a:p>
            <a:pPr marL="457200" indent="-457200">
              <a:lnSpc>
                <a:spcPct val="107000"/>
              </a:lnSpc>
              <a:spcBef>
                <a:spcPts val="0"/>
              </a:spcBef>
              <a:spcAft>
                <a:spcPts val="800"/>
              </a:spcAft>
              <a:buFont typeface="Arial" panose="020B0604020202020204" pitchFamily="34" charset="0"/>
              <a:buChar char="•"/>
            </a:pPr>
            <a:r>
              <a:rPr lang="en-US" sz="2000" dirty="0">
                <a:solidFill>
                  <a:schemeClr val="accent6"/>
                </a:solidFill>
                <a:latin typeface="+mj-lt"/>
                <a:cs typeface="Times New Roman" panose="02020603050405020304" pitchFamily="18" charset="0"/>
              </a:rPr>
              <a:t>Climate risks and adaptations are the specific focus of many aviation resiliency initiatives and the focus of this training</a:t>
            </a:r>
          </a:p>
          <a:p>
            <a:endParaRPr lang="en-US" sz="2400" dirty="0">
              <a:solidFill>
                <a:schemeClr val="accent6"/>
              </a:solidFill>
              <a:latin typeface="+mj-lt"/>
            </a:endParaRPr>
          </a:p>
        </p:txBody>
      </p:sp>
    </p:spTree>
    <p:extLst>
      <p:ext uri="{BB962C8B-B14F-4D97-AF65-F5344CB8AC3E}">
        <p14:creationId xmlns:p14="http://schemas.microsoft.com/office/powerpoint/2010/main" val="3066627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62E0763-E681-4341-9C25-409D5B335222}"/>
              </a:ext>
            </a:extLst>
          </p:cNvPr>
          <p:cNvSpPr>
            <a:spLocks noGrp="1"/>
          </p:cNvSpPr>
          <p:nvPr>
            <p:ph type="title"/>
          </p:nvPr>
        </p:nvSpPr>
        <p:spPr/>
        <p:txBody>
          <a:bodyPr/>
          <a:lstStyle/>
          <a:p>
            <a:r>
              <a:rPr lang="en-US" dirty="0">
                <a:solidFill>
                  <a:schemeClr val="tx1"/>
                </a:solidFill>
              </a:rPr>
              <a:t>Key Definitions and Terms</a:t>
            </a:r>
          </a:p>
        </p:txBody>
      </p:sp>
      <p:sp>
        <p:nvSpPr>
          <p:cNvPr id="6" name="Text Placeholder 5">
            <a:extLst>
              <a:ext uri="{FF2B5EF4-FFF2-40B4-BE49-F238E27FC236}">
                <a16:creationId xmlns:a16="http://schemas.microsoft.com/office/drawing/2014/main" id="{B83D7DE2-286B-4F95-BEFB-C10065E7141D}"/>
              </a:ext>
            </a:extLst>
          </p:cNvPr>
          <p:cNvSpPr>
            <a:spLocks noGrp="1"/>
          </p:cNvSpPr>
          <p:nvPr>
            <p:ph type="body" sz="quarter" idx="10"/>
          </p:nvPr>
        </p:nvSpPr>
        <p:spPr/>
        <p:txBody>
          <a:bodyPr>
            <a:normAutofit/>
          </a:bodyPr>
          <a:lstStyle/>
          <a:p>
            <a:pPr marL="285750" marR="0" indent="-285750">
              <a:lnSpc>
                <a:spcPct val="107000"/>
              </a:lnSpc>
              <a:spcBef>
                <a:spcPts val="0"/>
              </a:spcBef>
              <a:spcAft>
                <a:spcPts val="800"/>
              </a:spcAft>
              <a:buFont typeface="Arial" panose="020B0604020202020204" pitchFamily="34" charset="0"/>
              <a:buChar char="•"/>
            </a:pPr>
            <a:r>
              <a:rPr lang="en-US" sz="2000" b="1" dirty="0">
                <a:solidFill>
                  <a:schemeClr val="accent6"/>
                </a:solidFill>
                <a:effectLst/>
                <a:latin typeface="+mn-lt"/>
                <a:ea typeface="Calibri" panose="020F0502020204030204" pitchFamily="34" charset="0"/>
                <a:cs typeface="Times New Roman" panose="02020603050405020304" pitchFamily="18" charset="0"/>
              </a:rPr>
              <a:t>Airports Council International (ACI)</a:t>
            </a:r>
            <a:r>
              <a:rPr lang="en-US" sz="2000" dirty="0">
                <a:solidFill>
                  <a:schemeClr val="accent6"/>
                </a:solidFill>
                <a:effectLst/>
                <a:latin typeface="+mn-lt"/>
                <a:ea typeface="Calibri" panose="020F0502020204030204" pitchFamily="34" charset="0"/>
                <a:cs typeface="Times New Roman" panose="02020603050405020304" pitchFamily="18" charset="0"/>
              </a:rPr>
              <a:t> – ACI “represents the collective interests of airports around the world to promote excellence in the aviation industry . . . by working with governments, regional ACI members, experts, and international organizations like ICAO to develop policies, programs, and best practices that advance airport standards globally</a:t>
            </a:r>
            <a:r>
              <a:rPr lang="en-US" sz="2000" dirty="0">
                <a:solidFill>
                  <a:schemeClr val="accent6"/>
                </a:solidFill>
                <a:latin typeface="+mn-lt"/>
                <a:ea typeface="Calibri" panose="020F0502020204030204" pitchFamily="34" charset="0"/>
                <a:cs typeface="Times New Roman" panose="02020603050405020304" pitchFamily="18" charset="0"/>
              </a:rPr>
              <a:t>” (ACI n.d.)</a:t>
            </a:r>
            <a:endParaRPr lang="en-US" sz="2000" dirty="0">
              <a:solidFill>
                <a:schemeClr val="accent6"/>
              </a:solidFill>
              <a:effectLst/>
              <a:latin typeface="+mn-lt"/>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2000" b="1" dirty="0">
                <a:solidFill>
                  <a:schemeClr val="accent6"/>
                </a:solidFill>
                <a:effectLst/>
                <a:latin typeface="+mn-lt"/>
                <a:ea typeface="Calibri" panose="020F0502020204030204" pitchFamily="34" charset="0"/>
                <a:cs typeface="Times New Roman" panose="02020603050405020304" pitchFamily="18" charset="0"/>
              </a:rPr>
              <a:t>Climate Adaptation </a:t>
            </a:r>
            <a:r>
              <a:rPr lang="en-US" sz="2000" dirty="0">
                <a:solidFill>
                  <a:schemeClr val="accent6"/>
                </a:solidFill>
                <a:effectLst/>
                <a:latin typeface="+mn-lt"/>
                <a:ea typeface="Calibri" panose="020F0502020204030204" pitchFamily="34" charset="0"/>
                <a:cs typeface="Times New Roman" panose="02020603050405020304" pitchFamily="18" charset="0"/>
              </a:rPr>
              <a:t>– “taking action to prepare for and adjust to both the current and projected impacts of climate change,” as defined by EPA (2024)</a:t>
            </a:r>
          </a:p>
          <a:p>
            <a:pPr marL="285750" marR="0" indent="-285750">
              <a:lnSpc>
                <a:spcPct val="107000"/>
              </a:lnSpc>
              <a:spcBef>
                <a:spcPts val="0"/>
              </a:spcBef>
              <a:spcAft>
                <a:spcPts val="800"/>
              </a:spcAft>
              <a:buFont typeface="Arial" panose="020B0604020202020204" pitchFamily="34" charset="0"/>
              <a:buChar char="•"/>
            </a:pPr>
            <a:r>
              <a:rPr lang="en-US" sz="2000" b="1" dirty="0">
                <a:solidFill>
                  <a:schemeClr val="accent6"/>
                </a:solidFill>
                <a:effectLst/>
                <a:latin typeface="+mn-lt"/>
                <a:ea typeface="Calibri" panose="020F0502020204030204" pitchFamily="34" charset="0"/>
                <a:cs typeface="Times New Roman" panose="02020603050405020304" pitchFamily="18" charset="0"/>
              </a:rPr>
              <a:t>Climate Change </a:t>
            </a:r>
            <a:r>
              <a:rPr lang="en-US" sz="2000" dirty="0">
                <a:solidFill>
                  <a:schemeClr val="accent6"/>
                </a:solidFill>
                <a:effectLst/>
                <a:latin typeface="+mn-lt"/>
                <a:ea typeface="Calibri" panose="020F0502020204030204" pitchFamily="34" charset="0"/>
                <a:cs typeface="Times New Roman" panose="02020603050405020304" pitchFamily="18" charset="0"/>
              </a:rPr>
              <a:t>– “refers to changes in global or regional climate patterns attributed largely to human-caused increased levels of atmospheric greenhouse gases” (EPA 2024)</a:t>
            </a:r>
          </a:p>
          <a:p>
            <a:pPr marL="285750" marR="0" indent="-285750">
              <a:lnSpc>
                <a:spcPct val="107000"/>
              </a:lnSpc>
              <a:spcBef>
                <a:spcPts val="0"/>
              </a:spcBef>
              <a:spcAft>
                <a:spcPts val="800"/>
              </a:spcAft>
              <a:buFont typeface="Arial" panose="020B0604020202020204" pitchFamily="34" charset="0"/>
              <a:buChar char="•"/>
            </a:pPr>
            <a:endParaRPr lang="en-US" sz="2000" dirty="0">
              <a:solidFill>
                <a:schemeClr val="accent6"/>
              </a:solidFill>
              <a:effectLst/>
              <a:latin typeface="+mn-lt"/>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endParaRPr lang="en-US" sz="2000" dirty="0">
              <a:solidFill>
                <a:schemeClr val="accent6"/>
              </a:solidFill>
              <a:effectLst/>
              <a:latin typeface="+mj-lt"/>
              <a:ea typeface="Calibri" panose="020F0502020204030204" pitchFamily="34" charset="0"/>
              <a:cs typeface="Times New Roman" panose="02020603050405020304" pitchFamily="18" charset="0"/>
            </a:endParaRPr>
          </a:p>
          <a:p>
            <a:endParaRPr lang="en-US" dirty="0">
              <a:solidFill>
                <a:schemeClr val="accent6"/>
              </a:solidFill>
              <a:latin typeface="+mj-lt"/>
            </a:endParaRPr>
          </a:p>
        </p:txBody>
      </p:sp>
    </p:spTree>
    <p:extLst>
      <p:ext uri="{BB962C8B-B14F-4D97-AF65-F5344CB8AC3E}">
        <p14:creationId xmlns:p14="http://schemas.microsoft.com/office/powerpoint/2010/main" val="315995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62E0763-E681-4341-9C25-409D5B335222}"/>
              </a:ext>
            </a:extLst>
          </p:cNvPr>
          <p:cNvSpPr>
            <a:spLocks noGrp="1"/>
          </p:cNvSpPr>
          <p:nvPr>
            <p:ph type="title"/>
          </p:nvPr>
        </p:nvSpPr>
        <p:spPr/>
        <p:txBody>
          <a:bodyPr/>
          <a:lstStyle/>
          <a:p>
            <a:r>
              <a:rPr lang="en-US" dirty="0">
                <a:solidFill>
                  <a:schemeClr val="tx1"/>
                </a:solidFill>
              </a:rPr>
              <a:t>Key Definitions and Terms (cont’d)</a:t>
            </a:r>
          </a:p>
        </p:txBody>
      </p:sp>
      <p:sp>
        <p:nvSpPr>
          <p:cNvPr id="6" name="Text Placeholder 5">
            <a:extLst>
              <a:ext uri="{FF2B5EF4-FFF2-40B4-BE49-F238E27FC236}">
                <a16:creationId xmlns:a16="http://schemas.microsoft.com/office/drawing/2014/main" id="{B83D7DE2-286B-4F95-BEFB-C10065E7141D}"/>
              </a:ext>
            </a:extLst>
          </p:cNvPr>
          <p:cNvSpPr>
            <a:spLocks noGrp="1"/>
          </p:cNvSpPr>
          <p:nvPr>
            <p:ph type="body" sz="quarter" idx="10"/>
          </p:nvPr>
        </p:nvSpPr>
        <p:spPr/>
        <p:txBody>
          <a:bodyPr>
            <a:normAutofit/>
          </a:bodyPr>
          <a:lstStyle/>
          <a:p>
            <a:pPr marL="285750" marR="0" indent="-285750">
              <a:lnSpc>
                <a:spcPct val="107000"/>
              </a:lnSpc>
              <a:spcBef>
                <a:spcPts val="0"/>
              </a:spcBef>
              <a:spcAft>
                <a:spcPts val="800"/>
              </a:spcAft>
              <a:buFont typeface="Arial" panose="020B0604020202020204" pitchFamily="34" charset="0"/>
              <a:buChar char="•"/>
            </a:pPr>
            <a:r>
              <a:rPr lang="en-US" sz="2000" b="1" dirty="0">
                <a:solidFill>
                  <a:schemeClr val="accent6"/>
                </a:solidFill>
                <a:effectLst/>
                <a:latin typeface="+mj-lt"/>
                <a:ea typeface="Calibri" panose="020F0502020204030204" pitchFamily="34" charset="0"/>
                <a:cs typeface="Times New Roman" panose="02020603050405020304" pitchFamily="18" charset="0"/>
              </a:rPr>
              <a:t>International Civil Aviation Organization (ICAO) </a:t>
            </a:r>
            <a:r>
              <a:rPr lang="en-US" sz="2000" dirty="0">
                <a:solidFill>
                  <a:schemeClr val="accent6"/>
                </a:solidFill>
                <a:effectLst/>
                <a:latin typeface="+mj-lt"/>
                <a:ea typeface="Calibri" panose="020F0502020204030204" pitchFamily="34" charset="0"/>
                <a:cs typeface="Times New Roman" panose="02020603050405020304" pitchFamily="18" charset="0"/>
              </a:rPr>
              <a:t>– ICAO is funded and directed by 193 national governments to support their diplomacy and cooperation in air transport. “ICAO develops policies and standards, undertakes compliance audits, performs studies and analyses, provides assistance and builds aviation capacity through many other activities and the cooperation of its member states and stakeholders” (ICAO n.d.-b).</a:t>
            </a:r>
          </a:p>
          <a:p>
            <a:pPr marL="285750" marR="0" indent="-285750">
              <a:lnSpc>
                <a:spcPct val="107000"/>
              </a:lnSpc>
              <a:spcBef>
                <a:spcPts val="0"/>
              </a:spcBef>
              <a:spcAft>
                <a:spcPts val="800"/>
              </a:spcAft>
              <a:buFont typeface="Arial" panose="020B0604020202020204" pitchFamily="34" charset="0"/>
              <a:buChar char="•"/>
            </a:pPr>
            <a:r>
              <a:rPr lang="en-US" sz="2000" b="1" dirty="0">
                <a:solidFill>
                  <a:schemeClr val="accent6"/>
                </a:solidFill>
                <a:effectLst/>
                <a:latin typeface="+mj-lt"/>
                <a:ea typeface="Calibri" panose="020F0502020204030204" pitchFamily="34" charset="0"/>
                <a:cs typeface="Times New Roman" panose="02020603050405020304" pitchFamily="18" charset="0"/>
              </a:rPr>
              <a:t>Irregular Operations (IROPS) </a:t>
            </a:r>
            <a:r>
              <a:rPr lang="en-US" sz="2000" dirty="0">
                <a:solidFill>
                  <a:schemeClr val="accent6"/>
                </a:solidFill>
                <a:effectLst/>
                <a:latin typeface="+mj-lt"/>
                <a:ea typeface="Calibri" panose="020F0502020204030204" pitchFamily="34" charset="0"/>
                <a:cs typeface="Times New Roman" panose="02020603050405020304" pitchFamily="18" charset="0"/>
              </a:rPr>
              <a:t>– “exceptional events that require actions and/or capabilities beyond those considered usual by aviation service providers” (Nash et al. 2012)</a:t>
            </a:r>
          </a:p>
          <a:p>
            <a:pPr marL="285750" marR="0" indent="-285750">
              <a:lnSpc>
                <a:spcPct val="107000"/>
              </a:lnSpc>
              <a:spcBef>
                <a:spcPts val="0"/>
              </a:spcBef>
              <a:spcAft>
                <a:spcPts val="800"/>
              </a:spcAft>
              <a:buFont typeface="Arial" panose="020B0604020202020204" pitchFamily="34" charset="0"/>
              <a:buChar char="•"/>
            </a:pPr>
            <a:r>
              <a:rPr lang="en-US" sz="2000" b="1" dirty="0">
                <a:solidFill>
                  <a:schemeClr val="accent6"/>
                </a:solidFill>
                <a:effectLst/>
                <a:latin typeface="+mj-lt"/>
                <a:ea typeface="Calibri" panose="020F0502020204030204" pitchFamily="34" charset="0"/>
                <a:cs typeface="Times New Roman" panose="02020603050405020304" pitchFamily="18" charset="0"/>
              </a:rPr>
              <a:t>Resiliency</a:t>
            </a:r>
            <a:r>
              <a:rPr lang="en-US" sz="2000" dirty="0">
                <a:solidFill>
                  <a:schemeClr val="accent6"/>
                </a:solidFill>
                <a:effectLst/>
                <a:latin typeface="+mj-lt"/>
                <a:ea typeface="Calibri" panose="020F0502020204030204" pitchFamily="34" charset="0"/>
                <a:cs typeface="Times New Roman" panose="02020603050405020304" pitchFamily="18" charset="0"/>
              </a:rPr>
              <a:t> – “the ability to anticipate, prepare for, and respond to hazardous events, trends, or disturbances related to the climate” (EDA n.d.)</a:t>
            </a:r>
          </a:p>
          <a:p>
            <a:pPr marL="285750" marR="0" indent="-285750">
              <a:lnSpc>
                <a:spcPct val="107000"/>
              </a:lnSpc>
              <a:spcBef>
                <a:spcPts val="0"/>
              </a:spcBef>
              <a:spcAft>
                <a:spcPts val="800"/>
              </a:spcAft>
              <a:buFont typeface="Arial" panose="020B0604020202020204" pitchFamily="34" charset="0"/>
              <a:buChar char="•"/>
            </a:pPr>
            <a:endParaRPr lang="en-US" sz="1800" dirty="0">
              <a:solidFill>
                <a:schemeClr val="accent6"/>
              </a:solidFill>
              <a:effectLst/>
              <a:latin typeface="+mj-lt"/>
              <a:ea typeface="Calibri" panose="020F0502020204030204" pitchFamily="34" charset="0"/>
              <a:cs typeface="Times New Roman" panose="02020603050405020304" pitchFamily="18" charset="0"/>
            </a:endParaRPr>
          </a:p>
          <a:p>
            <a:endParaRPr lang="en-US" dirty="0">
              <a:solidFill>
                <a:schemeClr val="accent6"/>
              </a:solidFill>
              <a:latin typeface="+mj-lt"/>
            </a:endParaRPr>
          </a:p>
        </p:txBody>
      </p:sp>
    </p:spTree>
    <p:extLst>
      <p:ext uri="{BB962C8B-B14F-4D97-AF65-F5344CB8AC3E}">
        <p14:creationId xmlns:p14="http://schemas.microsoft.com/office/powerpoint/2010/main" val="3470750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62E0763-E681-4341-9C25-409D5B335222}"/>
              </a:ext>
            </a:extLst>
          </p:cNvPr>
          <p:cNvSpPr>
            <a:spLocks noGrp="1"/>
          </p:cNvSpPr>
          <p:nvPr>
            <p:ph type="title"/>
          </p:nvPr>
        </p:nvSpPr>
        <p:spPr/>
        <p:txBody>
          <a:bodyPr/>
          <a:lstStyle/>
          <a:p>
            <a:r>
              <a:rPr lang="en-US" dirty="0">
                <a:solidFill>
                  <a:schemeClr val="tx1"/>
                </a:solidFill>
              </a:rPr>
              <a:t>What is Resiliency?</a:t>
            </a:r>
          </a:p>
        </p:txBody>
      </p:sp>
      <p:sp>
        <p:nvSpPr>
          <p:cNvPr id="6" name="Text Placeholder 5">
            <a:extLst>
              <a:ext uri="{FF2B5EF4-FFF2-40B4-BE49-F238E27FC236}">
                <a16:creationId xmlns:a16="http://schemas.microsoft.com/office/drawing/2014/main" id="{B83D7DE2-286B-4F95-BEFB-C10065E7141D}"/>
              </a:ext>
            </a:extLst>
          </p:cNvPr>
          <p:cNvSpPr>
            <a:spLocks noGrp="1"/>
          </p:cNvSpPr>
          <p:nvPr>
            <p:ph type="body" sz="quarter" idx="10"/>
          </p:nvPr>
        </p:nvSpPr>
        <p:spPr>
          <a:xfrm>
            <a:off x="329325" y="1439302"/>
            <a:ext cx="10296634" cy="4370888"/>
          </a:xfrm>
        </p:spPr>
        <p:txBody>
          <a:bodyPr>
            <a:normAutofit/>
          </a:bodyPr>
          <a:lstStyle/>
          <a:p>
            <a:pPr marR="0" lvl="0">
              <a:lnSpc>
                <a:spcPct val="107000"/>
              </a:lnSpc>
              <a:spcBef>
                <a:spcPts val="0"/>
              </a:spcBef>
              <a:spcAft>
                <a:spcPts val="0"/>
              </a:spcAft>
            </a:pPr>
            <a:r>
              <a:rPr lang="en-US" sz="2000" dirty="0">
                <a:solidFill>
                  <a:schemeClr val="accent6"/>
                </a:solidFill>
                <a:latin typeface="+mj-lt"/>
                <a:ea typeface="Calibri" panose="020F0502020204030204" pitchFamily="34" charset="0"/>
                <a:cs typeface="Times New Roman" panose="02020603050405020304" pitchFamily="18" charset="0"/>
              </a:rPr>
              <a:t>Resiliency is the ability to adapt to changing conditions and withstand and rapidly recover from disruption due to emergencies (FEMA 2015):</a:t>
            </a:r>
          </a:p>
          <a:p>
            <a:pPr marL="342900" marR="0" lvl="0" indent="-342900">
              <a:lnSpc>
                <a:spcPct val="107000"/>
              </a:lnSpc>
              <a:spcBef>
                <a:spcPts val="0"/>
              </a:spcBef>
              <a:spcAft>
                <a:spcPts val="0"/>
              </a:spcAft>
              <a:buFont typeface="Arial" panose="020B0604020202020204" pitchFamily="34" charset="0"/>
              <a:buChar char="•"/>
            </a:pPr>
            <a:r>
              <a:rPr lang="en-US" sz="2000" dirty="0">
                <a:solidFill>
                  <a:schemeClr val="accent6"/>
                </a:solidFill>
                <a:latin typeface="+mj-lt"/>
                <a:ea typeface="Calibri" panose="020F0502020204030204" pitchFamily="34" charset="0"/>
                <a:cs typeface="Times New Roman" panose="02020603050405020304" pitchFamily="18" charset="0"/>
              </a:rPr>
              <a:t>Organizations use business continuity plans and procedures to keep operating during disruptive events</a:t>
            </a:r>
          </a:p>
          <a:p>
            <a:pPr marL="342900" marR="0" lvl="0" indent="-342900">
              <a:lnSpc>
                <a:spcPct val="107000"/>
              </a:lnSpc>
              <a:spcBef>
                <a:spcPts val="0"/>
              </a:spcBef>
              <a:spcAft>
                <a:spcPts val="0"/>
              </a:spcAft>
              <a:buFont typeface="Arial" panose="020B0604020202020204" pitchFamily="34" charset="0"/>
              <a:buChar char="•"/>
            </a:pPr>
            <a:r>
              <a:rPr lang="en-US" sz="2000" dirty="0">
                <a:solidFill>
                  <a:schemeClr val="accent6"/>
                </a:solidFill>
                <a:latin typeface="+mj-lt"/>
                <a:ea typeface="Calibri" panose="020F0502020204030204" pitchFamily="34" charset="0"/>
                <a:cs typeface="Times New Roman" panose="02020603050405020304" pitchFamily="18" charset="0"/>
              </a:rPr>
              <a:t>A resilient organization continuously anticipates changing conditions and disruptions and adjusts to them</a:t>
            </a:r>
          </a:p>
          <a:p>
            <a:pPr marL="342900" marR="0" lvl="0" indent="-342900">
              <a:lnSpc>
                <a:spcPct val="107000"/>
              </a:lnSpc>
              <a:spcBef>
                <a:spcPts val="0"/>
              </a:spcBef>
              <a:spcAft>
                <a:spcPts val="0"/>
              </a:spcAft>
              <a:buFont typeface="Arial" panose="020B0604020202020204" pitchFamily="34" charset="0"/>
              <a:buChar char="•"/>
            </a:pPr>
            <a:r>
              <a:rPr lang="en-US" sz="2000" dirty="0">
                <a:solidFill>
                  <a:schemeClr val="accent6"/>
                </a:solidFill>
                <a:latin typeface="+mj-lt"/>
                <a:ea typeface="Calibri" panose="020F0502020204030204" pitchFamily="34" charset="0"/>
                <a:cs typeface="Times New Roman" panose="02020603050405020304" pitchFamily="18" charset="0"/>
              </a:rPr>
              <a:t>This approach is summarized as prevention, protection, mitigation, response and recovery</a:t>
            </a:r>
          </a:p>
          <a:p>
            <a:endParaRPr lang="en-US" sz="2000" dirty="0">
              <a:solidFill>
                <a:schemeClr val="accent6"/>
              </a:solidFill>
              <a:latin typeface="+mj-lt"/>
            </a:endParaRPr>
          </a:p>
        </p:txBody>
      </p:sp>
      <p:sp>
        <p:nvSpPr>
          <p:cNvPr id="3" name="Speech Bubble: Rectangle 2">
            <a:extLst>
              <a:ext uri="{FF2B5EF4-FFF2-40B4-BE49-F238E27FC236}">
                <a16:creationId xmlns:a16="http://schemas.microsoft.com/office/drawing/2014/main" id="{03095D08-C88A-0EFB-A9C7-B444513778FF}"/>
              </a:ext>
            </a:extLst>
          </p:cNvPr>
          <p:cNvSpPr/>
          <p:nvPr/>
        </p:nvSpPr>
        <p:spPr bwMode="auto">
          <a:xfrm>
            <a:off x="7286325" y="4095109"/>
            <a:ext cx="4905676" cy="1102534"/>
          </a:xfrm>
          <a:prstGeom prst="wedgeRectCallout">
            <a:avLst>
              <a:gd name="adj1" fmla="val -56582"/>
              <a:gd name="adj2" fmla="val -21610"/>
            </a:avLst>
          </a:prstGeom>
          <a:solidFill>
            <a:srgbClr val="626262"/>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274320" tIns="45720" rIns="274320" bIns="45720" numCol="1" rtlCol="0" anchor="ctr" anchorCtr="0" compatLnSpc="1">
            <a:prstTxWarp prst="textNoShape">
              <a:avLst/>
            </a:prstTxWarp>
            <a:normAutofit/>
          </a:bodyPr>
          <a:lstStyle/>
          <a:p>
            <a:pPr eaLnBrk="0" hangingPunct="0"/>
            <a:r>
              <a:rPr lang="en-US" sz="2000" dirty="0">
                <a:latin typeface="Calibri" panose="020F0502020204030204" pitchFamily="34" charset="0"/>
                <a:ea typeface="Calibri" panose="020F0502020204030204" pitchFamily="34" charset="0"/>
                <a:cs typeface="Times New Roman" panose="02020603050405020304" pitchFamily="18" charset="0"/>
              </a:rPr>
              <a:t>Consider establishing an Airport Resiliency Team to adequately assess and create action plans following events.</a:t>
            </a:r>
          </a:p>
        </p:txBody>
      </p:sp>
      <p:sp>
        <p:nvSpPr>
          <p:cNvPr id="4" name="TextBox 3">
            <a:extLst>
              <a:ext uri="{FF2B5EF4-FFF2-40B4-BE49-F238E27FC236}">
                <a16:creationId xmlns:a16="http://schemas.microsoft.com/office/drawing/2014/main" id="{33EDCB6A-731A-EDBC-47D0-B3AEC4558D92}"/>
              </a:ext>
            </a:extLst>
          </p:cNvPr>
          <p:cNvSpPr txBox="1"/>
          <p:nvPr/>
        </p:nvSpPr>
        <p:spPr>
          <a:xfrm>
            <a:off x="7848600" y="5810190"/>
            <a:ext cx="4343400" cy="400110"/>
          </a:xfrm>
          <a:prstGeom prst="rect">
            <a:avLst/>
          </a:prstGeom>
          <a:noFill/>
        </p:spPr>
        <p:txBody>
          <a:bodyPr wrap="square" rtlCol="0">
            <a:spAutoFit/>
          </a:bodyPr>
          <a:lstStyle/>
          <a:p>
            <a:r>
              <a:rPr lang="en-US" sz="1000" dirty="0">
                <a:solidFill>
                  <a:schemeClr val="accent6"/>
                </a:solidFill>
              </a:rPr>
              <a:t>Source:</a:t>
            </a:r>
            <a:r>
              <a:rPr lang="en-US" sz="1000" i="1" dirty="0">
                <a:solidFill>
                  <a:schemeClr val="accent6"/>
                </a:solidFill>
              </a:rPr>
              <a:t> </a:t>
            </a:r>
            <a:r>
              <a:rPr lang="en-US" sz="1000" dirty="0">
                <a:solidFill>
                  <a:schemeClr val="accent6"/>
                </a:solidFill>
              </a:rPr>
              <a:t>FEMA. 2015, September. </a:t>
            </a:r>
            <a:r>
              <a:rPr lang="en-US" sz="1000" i="1" dirty="0">
                <a:solidFill>
                  <a:schemeClr val="accent6"/>
                </a:solidFill>
              </a:rPr>
              <a:t>National Preparedness Goal, Second Edition.</a:t>
            </a:r>
          </a:p>
          <a:p>
            <a:endParaRPr lang="en-US" sz="1000" dirty="0">
              <a:solidFill>
                <a:schemeClr val="accent6"/>
              </a:solidFill>
            </a:endParaRPr>
          </a:p>
        </p:txBody>
      </p:sp>
    </p:spTree>
    <p:extLst>
      <p:ext uri="{BB962C8B-B14F-4D97-AF65-F5344CB8AC3E}">
        <p14:creationId xmlns:p14="http://schemas.microsoft.com/office/powerpoint/2010/main" val="886739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62E0763-E681-4341-9C25-409D5B335222}"/>
              </a:ext>
            </a:extLst>
          </p:cNvPr>
          <p:cNvSpPr>
            <a:spLocks noGrp="1"/>
          </p:cNvSpPr>
          <p:nvPr>
            <p:ph type="title"/>
          </p:nvPr>
        </p:nvSpPr>
        <p:spPr/>
        <p:txBody>
          <a:bodyPr/>
          <a:lstStyle/>
          <a:p>
            <a:r>
              <a:rPr lang="en-US" dirty="0">
                <a:solidFill>
                  <a:schemeClr val="tx1"/>
                </a:solidFill>
              </a:rPr>
              <a:t>Why is Airport Resiliency Needed?</a:t>
            </a:r>
          </a:p>
        </p:txBody>
      </p:sp>
      <p:sp>
        <p:nvSpPr>
          <p:cNvPr id="6" name="Text Placeholder 5">
            <a:extLst>
              <a:ext uri="{FF2B5EF4-FFF2-40B4-BE49-F238E27FC236}">
                <a16:creationId xmlns:a16="http://schemas.microsoft.com/office/drawing/2014/main" id="{B83D7DE2-286B-4F95-BEFB-C10065E7141D}"/>
              </a:ext>
            </a:extLst>
          </p:cNvPr>
          <p:cNvSpPr>
            <a:spLocks noGrp="1"/>
          </p:cNvSpPr>
          <p:nvPr>
            <p:ph type="body" sz="quarter" idx="10"/>
          </p:nvPr>
        </p:nvSpPr>
        <p:spPr>
          <a:xfrm>
            <a:off x="609600" y="1447800"/>
            <a:ext cx="11295185" cy="4572000"/>
          </a:xfrm>
        </p:spPr>
        <p:txBody>
          <a:bodyPr>
            <a:normAutofit/>
          </a:bodyPr>
          <a:lstStyle/>
          <a:p>
            <a:pPr marL="0" marR="0">
              <a:lnSpc>
                <a:spcPct val="107000"/>
              </a:lnSpc>
              <a:spcBef>
                <a:spcPts val="0"/>
              </a:spcBef>
              <a:spcAft>
                <a:spcPts val="800"/>
              </a:spcAft>
            </a:pPr>
            <a:r>
              <a:rPr lang="en-US" sz="2000" dirty="0">
                <a:solidFill>
                  <a:schemeClr val="accent6"/>
                </a:solidFill>
                <a:latin typeface="+mn-lt"/>
                <a:ea typeface="Calibri" panose="020F0502020204030204" pitchFamily="34" charset="0"/>
                <a:cs typeface="Times New Roman" panose="02020603050405020304" pitchFamily="18" charset="0"/>
              </a:rPr>
              <a:t>In recent years, airports have seen historic disruptions to air travel caused by:</a:t>
            </a:r>
          </a:p>
          <a:p>
            <a:pPr marL="342900" marR="0" indent="-342900">
              <a:lnSpc>
                <a:spcPct val="107000"/>
              </a:lnSpc>
              <a:spcBef>
                <a:spcPts val="0"/>
              </a:spcBef>
              <a:spcAft>
                <a:spcPts val="800"/>
              </a:spcAft>
              <a:buFont typeface="Arial" panose="020B0604020202020204" pitchFamily="34" charset="0"/>
              <a:buChar char="•"/>
            </a:pPr>
            <a:r>
              <a:rPr lang="en-US" sz="2000" dirty="0">
                <a:solidFill>
                  <a:schemeClr val="accent6"/>
                </a:solidFill>
                <a:latin typeface="+mn-lt"/>
                <a:ea typeface="Calibri" panose="020F0502020204030204" pitchFamily="34" charset="0"/>
                <a:cs typeface="Times New Roman" panose="02020603050405020304" pitchFamily="18" charset="0"/>
              </a:rPr>
              <a:t>COVID-19 pandemic, weather events (e.g., wildfires, floods, hurricanes and tornadoes) and airport power outages</a:t>
            </a:r>
          </a:p>
          <a:p>
            <a:pPr marL="0" marR="0">
              <a:lnSpc>
                <a:spcPct val="107000"/>
              </a:lnSpc>
              <a:spcBef>
                <a:spcPts val="0"/>
              </a:spcBef>
              <a:spcAft>
                <a:spcPts val="800"/>
              </a:spcAft>
            </a:pPr>
            <a:r>
              <a:rPr lang="en-US" sz="2000" dirty="0">
                <a:solidFill>
                  <a:schemeClr val="accent6"/>
                </a:solidFill>
                <a:latin typeface="+mn-lt"/>
                <a:ea typeface="Calibri" panose="020F0502020204030204" pitchFamily="34" charset="0"/>
                <a:cs typeface="Times New Roman" panose="02020603050405020304" pitchFamily="18" charset="0"/>
              </a:rPr>
              <a:t>These events resulted in:</a:t>
            </a:r>
          </a:p>
          <a:p>
            <a:pPr marL="342900" marR="0" indent="-342900">
              <a:lnSpc>
                <a:spcPct val="107000"/>
              </a:lnSpc>
              <a:spcBef>
                <a:spcPts val="0"/>
              </a:spcBef>
              <a:spcAft>
                <a:spcPts val="800"/>
              </a:spcAft>
              <a:buFont typeface="Arial" panose="020B0604020202020204" pitchFamily="34" charset="0"/>
              <a:buChar char="•"/>
            </a:pPr>
            <a:r>
              <a:rPr lang="en-US" sz="2000" dirty="0">
                <a:solidFill>
                  <a:schemeClr val="accent6"/>
                </a:solidFill>
                <a:latin typeface="+mn-lt"/>
                <a:ea typeface="Calibri" panose="020F0502020204030204" pitchFamily="34" charset="0"/>
                <a:cs typeface="Times New Roman" panose="02020603050405020304" pitchFamily="18" charset="0"/>
              </a:rPr>
              <a:t>Airlines, passengers, and stakeholders demanding that the integrity of the National Airspace System (NAS) no longer be vulnerable to localized disruptive events</a:t>
            </a:r>
          </a:p>
          <a:p>
            <a:pPr marR="0" lvl="0">
              <a:lnSpc>
                <a:spcPct val="107000"/>
              </a:lnSpc>
              <a:spcBef>
                <a:spcPts val="0"/>
              </a:spcBef>
              <a:spcAft>
                <a:spcPts val="0"/>
              </a:spcAft>
            </a:pPr>
            <a:endParaRPr lang="en-US" sz="2000" dirty="0">
              <a:solidFill>
                <a:schemeClr val="accent6"/>
              </a:solidFill>
              <a:effectLst/>
              <a:latin typeface="+mn-lt"/>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US" sz="2000" dirty="0">
                <a:solidFill>
                  <a:schemeClr val="accent6"/>
                </a:solidFill>
                <a:effectLst/>
                <a:latin typeface="+mn-lt"/>
                <a:ea typeface="Calibri" panose="020F0502020204030204" pitchFamily="34" charset="0"/>
                <a:cs typeface="Times New Roman" panose="02020603050405020304" pitchFamily="18" charset="0"/>
              </a:rPr>
              <a:t>Air travel has long been a volatile industry, but the integration of complex systems and economic and environmental constraints has created vastly greater potential for ripple effects of singular disruptions.</a:t>
            </a:r>
          </a:p>
          <a:p>
            <a:endParaRPr lang="en-US" sz="2000" dirty="0">
              <a:solidFill>
                <a:schemeClr val="accent6"/>
              </a:solidFill>
              <a:latin typeface="+mj-lt"/>
            </a:endParaRPr>
          </a:p>
        </p:txBody>
      </p:sp>
      <p:sp>
        <p:nvSpPr>
          <p:cNvPr id="3" name="TextBox 2">
            <a:extLst>
              <a:ext uri="{FF2B5EF4-FFF2-40B4-BE49-F238E27FC236}">
                <a16:creationId xmlns:a16="http://schemas.microsoft.com/office/drawing/2014/main" id="{BC44FCAE-20AC-D42B-E914-980EA66E5E98}"/>
              </a:ext>
            </a:extLst>
          </p:cNvPr>
          <p:cNvSpPr txBox="1"/>
          <p:nvPr/>
        </p:nvSpPr>
        <p:spPr>
          <a:xfrm>
            <a:off x="7367953" y="5810190"/>
            <a:ext cx="4824047" cy="400110"/>
          </a:xfrm>
          <a:prstGeom prst="rect">
            <a:avLst/>
          </a:prstGeom>
          <a:noFill/>
        </p:spPr>
        <p:txBody>
          <a:bodyPr wrap="square" rtlCol="0">
            <a:spAutoFit/>
          </a:bodyPr>
          <a:lstStyle/>
          <a:p>
            <a:r>
              <a:rPr lang="en-US" sz="1000" dirty="0">
                <a:solidFill>
                  <a:schemeClr val="accent6"/>
                </a:solidFill>
              </a:rPr>
              <a:t>Source:</a:t>
            </a:r>
            <a:r>
              <a:rPr lang="en-US" sz="1000" i="1" dirty="0">
                <a:solidFill>
                  <a:schemeClr val="accent6"/>
                </a:solidFill>
              </a:rPr>
              <a:t> </a:t>
            </a:r>
            <a:r>
              <a:rPr lang="en-US" sz="1000" dirty="0">
                <a:solidFill>
                  <a:schemeClr val="accent6"/>
                </a:solidFill>
              </a:rPr>
              <a:t>ESA. 2022. </a:t>
            </a:r>
            <a:r>
              <a:rPr lang="en-US" sz="1000" i="1" dirty="0">
                <a:solidFill>
                  <a:schemeClr val="accent6"/>
                </a:solidFill>
              </a:rPr>
              <a:t>A Guide for Resilience Planning at Airports</a:t>
            </a:r>
          </a:p>
          <a:p>
            <a:endParaRPr lang="en-US" sz="1000" dirty="0">
              <a:solidFill>
                <a:schemeClr val="accent6"/>
              </a:solidFill>
            </a:endParaRPr>
          </a:p>
        </p:txBody>
      </p:sp>
    </p:spTree>
    <p:extLst>
      <p:ext uri="{BB962C8B-B14F-4D97-AF65-F5344CB8AC3E}">
        <p14:creationId xmlns:p14="http://schemas.microsoft.com/office/powerpoint/2010/main" val="1220605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62E0763-E681-4341-9C25-409D5B335222}"/>
              </a:ext>
            </a:extLst>
          </p:cNvPr>
          <p:cNvSpPr>
            <a:spLocks noGrp="1"/>
          </p:cNvSpPr>
          <p:nvPr>
            <p:ph type="title"/>
          </p:nvPr>
        </p:nvSpPr>
        <p:spPr/>
        <p:txBody>
          <a:bodyPr/>
          <a:lstStyle/>
          <a:p>
            <a:r>
              <a:rPr lang="en-US" dirty="0">
                <a:solidFill>
                  <a:schemeClr val="tx1"/>
                </a:solidFill>
              </a:rPr>
              <a:t>Disruptive Events</a:t>
            </a:r>
          </a:p>
        </p:txBody>
      </p:sp>
      <p:sp>
        <p:nvSpPr>
          <p:cNvPr id="6" name="Text Placeholder 5">
            <a:extLst>
              <a:ext uri="{FF2B5EF4-FFF2-40B4-BE49-F238E27FC236}">
                <a16:creationId xmlns:a16="http://schemas.microsoft.com/office/drawing/2014/main" id="{B83D7DE2-286B-4F95-BEFB-C10065E7141D}"/>
              </a:ext>
            </a:extLst>
          </p:cNvPr>
          <p:cNvSpPr>
            <a:spLocks noGrp="1"/>
          </p:cNvSpPr>
          <p:nvPr>
            <p:ph type="body" sz="quarter" idx="10"/>
          </p:nvPr>
        </p:nvSpPr>
        <p:spPr>
          <a:xfrm>
            <a:off x="609600" y="1368672"/>
            <a:ext cx="5269250" cy="4572000"/>
          </a:xfrm>
        </p:spPr>
        <p:txBody>
          <a:bodyPr/>
          <a:lstStyle/>
          <a:p>
            <a:pPr marR="0">
              <a:lnSpc>
                <a:spcPct val="107000"/>
              </a:lnSpc>
              <a:spcBef>
                <a:spcPts val="0"/>
              </a:spcBef>
              <a:spcAft>
                <a:spcPts val="800"/>
              </a:spcAft>
            </a:pPr>
            <a:r>
              <a:rPr lang="en-US" sz="2000" dirty="0">
                <a:solidFill>
                  <a:schemeClr val="accent6"/>
                </a:solidFill>
                <a:effectLst/>
                <a:latin typeface="+mn-lt"/>
                <a:ea typeface="Calibri" panose="020F0502020204030204" pitchFamily="34" charset="0"/>
                <a:cs typeface="Times New Roman" panose="02020603050405020304" pitchFamily="18" charset="0"/>
              </a:rPr>
              <a:t>Discussions of resiliency often turn to catastrophic events that require immediate response. Examples that will be familiar to airport operators include:</a:t>
            </a:r>
          </a:p>
          <a:p>
            <a:pPr marL="342900" marR="0" indent="-342900">
              <a:lnSpc>
                <a:spcPct val="107000"/>
              </a:lnSpc>
              <a:spcBef>
                <a:spcPts val="0"/>
              </a:spcBef>
              <a:spcAft>
                <a:spcPts val="800"/>
              </a:spcAft>
              <a:buFont typeface="Arial" panose="020B0604020202020204" pitchFamily="34" charset="0"/>
              <a:buChar char="•"/>
            </a:pPr>
            <a:r>
              <a:rPr lang="en-US" sz="2000" dirty="0">
                <a:solidFill>
                  <a:schemeClr val="accent6"/>
                </a:solidFill>
                <a:effectLst/>
                <a:latin typeface="+mn-lt"/>
                <a:ea typeface="Calibri" panose="020F0502020204030204" pitchFamily="34" charset="0"/>
                <a:cs typeface="Times New Roman" panose="02020603050405020304" pitchFamily="18" charset="0"/>
              </a:rPr>
              <a:t>Aircraft emergencies</a:t>
            </a:r>
          </a:p>
          <a:p>
            <a:pPr marL="342900" marR="0" indent="-342900">
              <a:lnSpc>
                <a:spcPct val="107000"/>
              </a:lnSpc>
              <a:spcBef>
                <a:spcPts val="0"/>
              </a:spcBef>
              <a:spcAft>
                <a:spcPts val="800"/>
              </a:spcAft>
              <a:buFont typeface="Arial" panose="020B0604020202020204" pitchFamily="34" charset="0"/>
              <a:buChar char="•"/>
            </a:pPr>
            <a:r>
              <a:rPr lang="en-US" sz="2000" dirty="0">
                <a:solidFill>
                  <a:schemeClr val="accent6"/>
                </a:solidFill>
                <a:effectLst/>
                <a:latin typeface="+mn-lt"/>
                <a:ea typeface="Calibri" panose="020F0502020204030204" pitchFamily="34" charset="0"/>
                <a:cs typeface="Times New Roman" panose="02020603050405020304" pitchFamily="18" charset="0"/>
              </a:rPr>
              <a:t>Power disruptions</a:t>
            </a:r>
          </a:p>
          <a:p>
            <a:pPr marL="342900" marR="0" indent="-342900">
              <a:lnSpc>
                <a:spcPct val="107000"/>
              </a:lnSpc>
              <a:spcBef>
                <a:spcPts val="0"/>
              </a:spcBef>
              <a:spcAft>
                <a:spcPts val="800"/>
              </a:spcAft>
              <a:buFont typeface="Arial" panose="020B0604020202020204" pitchFamily="34" charset="0"/>
              <a:buChar char="•"/>
            </a:pPr>
            <a:r>
              <a:rPr lang="en-US" sz="2000" dirty="0">
                <a:solidFill>
                  <a:schemeClr val="accent6"/>
                </a:solidFill>
                <a:effectLst/>
                <a:latin typeface="+mn-lt"/>
                <a:ea typeface="Calibri" panose="020F0502020204030204" pitchFamily="34" charset="0"/>
                <a:cs typeface="Times New Roman" panose="02020603050405020304" pitchFamily="18" charset="0"/>
              </a:rPr>
              <a:t>Severe weather</a:t>
            </a:r>
          </a:p>
          <a:p>
            <a:pPr marL="342900" marR="0" indent="-342900">
              <a:lnSpc>
                <a:spcPct val="107000"/>
              </a:lnSpc>
              <a:spcBef>
                <a:spcPts val="0"/>
              </a:spcBef>
              <a:spcAft>
                <a:spcPts val="800"/>
              </a:spcAft>
              <a:buFont typeface="Arial" panose="020B0604020202020204" pitchFamily="34" charset="0"/>
              <a:buChar char="•"/>
            </a:pPr>
            <a:r>
              <a:rPr lang="en-US" sz="2000" dirty="0">
                <a:solidFill>
                  <a:schemeClr val="accent6"/>
                </a:solidFill>
                <a:effectLst/>
                <a:latin typeface="+mn-lt"/>
                <a:ea typeface="Calibri" panose="020F0502020204030204" pitchFamily="34" charset="0"/>
                <a:cs typeface="Times New Roman" panose="02020603050405020304" pitchFamily="18" charset="0"/>
              </a:rPr>
              <a:t>Pandemics</a:t>
            </a:r>
          </a:p>
          <a:p>
            <a:pPr marL="342900" marR="0" indent="-342900">
              <a:lnSpc>
                <a:spcPct val="107000"/>
              </a:lnSpc>
              <a:spcBef>
                <a:spcPts val="0"/>
              </a:spcBef>
              <a:spcAft>
                <a:spcPts val="800"/>
              </a:spcAft>
              <a:buFont typeface="Arial" panose="020B0604020202020204" pitchFamily="34" charset="0"/>
              <a:buChar char="•"/>
            </a:pPr>
            <a:r>
              <a:rPr lang="en-US" sz="2000" dirty="0">
                <a:solidFill>
                  <a:schemeClr val="accent6"/>
                </a:solidFill>
                <a:effectLst/>
                <a:latin typeface="+mn-lt"/>
                <a:ea typeface="Calibri" panose="020F0502020204030204" pitchFamily="34" charset="0"/>
                <a:cs typeface="Times New Roman" panose="02020603050405020304" pitchFamily="18" charset="0"/>
              </a:rPr>
              <a:t>Natural disasters</a:t>
            </a:r>
          </a:p>
          <a:p>
            <a:pPr marL="342900" marR="0" indent="-342900">
              <a:lnSpc>
                <a:spcPct val="107000"/>
              </a:lnSpc>
              <a:spcBef>
                <a:spcPts val="0"/>
              </a:spcBef>
              <a:spcAft>
                <a:spcPts val="800"/>
              </a:spcAft>
              <a:buFont typeface="Arial" panose="020B0604020202020204" pitchFamily="34" charset="0"/>
              <a:buChar char="•"/>
            </a:pPr>
            <a:r>
              <a:rPr lang="en-US" sz="2000" dirty="0">
                <a:solidFill>
                  <a:schemeClr val="accent6"/>
                </a:solidFill>
                <a:effectLst/>
                <a:latin typeface="+mn-lt"/>
                <a:ea typeface="Calibri" panose="020F0502020204030204" pitchFamily="34" charset="0"/>
                <a:cs typeface="Times New Roman" panose="02020603050405020304" pitchFamily="18" charset="0"/>
              </a:rPr>
              <a:t>Cyberattacks</a:t>
            </a:r>
          </a:p>
          <a:p>
            <a:pPr marL="342900" marR="0" indent="-342900">
              <a:lnSpc>
                <a:spcPct val="107000"/>
              </a:lnSpc>
              <a:spcBef>
                <a:spcPts val="0"/>
              </a:spcBef>
              <a:spcAft>
                <a:spcPts val="800"/>
              </a:spcAft>
              <a:buFont typeface="Arial" panose="020B0604020202020204" pitchFamily="34" charset="0"/>
              <a:buChar char="•"/>
            </a:pPr>
            <a:r>
              <a:rPr lang="en-US" sz="2000" dirty="0">
                <a:solidFill>
                  <a:schemeClr val="accent6"/>
                </a:solidFill>
                <a:effectLst/>
                <a:latin typeface="+mn-lt"/>
                <a:ea typeface="Calibri" panose="020F0502020204030204" pitchFamily="34" charset="0"/>
                <a:cs typeface="Times New Roman" panose="02020603050405020304" pitchFamily="18" charset="0"/>
              </a:rPr>
              <a:t>Infrastructure failures</a:t>
            </a:r>
          </a:p>
          <a:p>
            <a:pPr marL="342900" marR="0" lvl="0" indent="-342900">
              <a:lnSpc>
                <a:spcPct val="107000"/>
              </a:lnSpc>
              <a:spcBef>
                <a:spcPts val="0"/>
              </a:spcBef>
              <a:spcAft>
                <a:spcPts val="0"/>
              </a:spcAft>
              <a:buFont typeface="Symbol" panose="05050102010706020507" pitchFamily="18" charset="2"/>
              <a:buChar char=""/>
            </a:pPr>
            <a:endParaRPr lang="en-US" sz="2400" dirty="0">
              <a:solidFill>
                <a:schemeClr val="accent6"/>
              </a:solidFill>
              <a:effectLst/>
              <a:latin typeface="+mn-lt"/>
              <a:ea typeface="Calibri" panose="020F0502020204030204" pitchFamily="34" charset="0"/>
              <a:cs typeface="Times New Roman" panose="02020603050405020304" pitchFamily="18" charset="0"/>
            </a:endParaRPr>
          </a:p>
          <a:p>
            <a:endParaRPr lang="en-US" sz="2400" dirty="0">
              <a:solidFill>
                <a:schemeClr val="accent6"/>
              </a:solidFill>
            </a:endParaRPr>
          </a:p>
        </p:txBody>
      </p:sp>
      <p:pic>
        <p:nvPicPr>
          <p:cNvPr id="2" name="Picture 1" descr="A yellow vehicles clearing the snow off runway">
            <a:extLst>
              <a:ext uri="{FF2B5EF4-FFF2-40B4-BE49-F238E27FC236}">
                <a16:creationId xmlns:a16="http://schemas.microsoft.com/office/drawing/2014/main" id="{EF3CA059-AFAD-BDEC-2481-801DCA758B31}"/>
              </a:ext>
            </a:extLst>
          </p:cNvPr>
          <p:cNvPicPr>
            <a:picLocks noChangeAspect="1"/>
          </p:cNvPicPr>
          <p:nvPr/>
        </p:nvPicPr>
        <p:blipFill>
          <a:blip r:embed="rId3" cstate="print">
            <a:extLst>
              <a:ext uri="{28A0092B-C50C-407E-A947-70E740481C1C}">
                <a14:useLocalDpi xmlns:a14="http://schemas.microsoft.com/office/drawing/2010/main" val="0"/>
              </a:ext>
            </a:extLst>
          </a:blip>
          <a:srcRect l="19373" r="19373"/>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1070965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go plane being loaded with boxes">
            <a:extLst>
              <a:ext uri="{FF2B5EF4-FFF2-40B4-BE49-F238E27FC236}">
                <a16:creationId xmlns:a16="http://schemas.microsoft.com/office/drawing/2014/main" id="{1D663DE1-F94A-CDD5-8BB3-8F549B6B43B4}"/>
              </a:ex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rcRect l="6356" r="6356"/>
          <a:stretch/>
        </p:blipFill>
        <p:spPr>
          <a:xfrm>
            <a:off x="0" y="1447800"/>
            <a:ext cx="6733309" cy="4339546"/>
          </a:xfrm>
          <a:prstGeom prst="rect">
            <a:avLst/>
          </a:prstGeom>
          <a:effectLst>
            <a:outerShdw blurRad="50800" dist="38100" dir="2700000" algn="tl" rotWithShape="0">
              <a:prstClr val="black">
                <a:alpha val="40000"/>
              </a:prstClr>
            </a:outerShdw>
          </a:effectLst>
        </p:spPr>
      </p:pic>
      <p:sp>
        <p:nvSpPr>
          <p:cNvPr id="5" name="Title 4">
            <a:extLst>
              <a:ext uri="{FF2B5EF4-FFF2-40B4-BE49-F238E27FC236}">
                <a16:creationId xmlns:a16="http://schemas.microsoft.com/office/drawing/2014/main" id="{562E0763-E681-4341-9C25-409D5B335222}"/>
              </a:ext>
            </a:extLst>
          </p:cNvPr>
          <p:cNvSpPr>
            <a:spLocks noGrp="1"/>
          </p:cNvSpPr>
          <p:nvPr>
            <p:ph type="title"/>
          </p:nvPr>
        </p:nvSpPr>
        <p:spPr/>
        <p:txBody>
          <a:bodyPr/>
          <a:lstStyle/>
          <a:p>
            <a:r>
              <a:rPr lang="en-US" dirty="0">
                <a:solidFill>
                  <a:schemeClr val="tx1"/>
                </a:solidFill>
              </a:rPr>
              <a:t>Sources of Risk</a:t>
            </a:r>
          </a:p>
        </p:txBody>
      </p:sp>
      <p:sp>
        <p:nvSpPr>
          <p:cNvPr id="6" name="Text Placeholder 5">
            <a:extLst>
              <a:ext uri="{FF2B5EF4-FFF2-40B4-BE49-F238E27FC236}">
                <a16:creationId xmlns:a16="http://schemas.microsoft.com/office/drawing/2014/main" id="{B83D7DE2-286B-4F95-BEFB-C10065E7141D}"/>
              </a:ext>
            </a:extLst>
          </p:cNvPr>
          <p:cNvSpPr>
            <a:spLocks noGrp="1"/>
          </p:cNvSpPr>
          <p:nvPr>
            <p:ph type="body" sz="quarter" idx="10"/>
          </p:nvPr>
        </p:nvSpPr>
        <p:spPr>
          <a:xfrm>
            <a:off x="6979298" y="1327638"/>
            <a:ext cx="5120966" cy="4692162"/>
          </a:xfrm>
        </p:spPr>
        <p:txBody>
          <a:bodyPr/>
          <a:lstStyle/>
          <a:p>
            <a:pPr marR="0">
              <a:lnSpc>
                <a:spcPct val="107000"/>
              </a:lnSpc>
              <a:spcBef>
                <a:spcPts val="0"/>
              </a:spcBef>
              <a:spcAft>
                <a:spcPts val="800"/>
              </a:spcAft>
            </a:pPr>
            <a:r>
              <a:rPr lang="en-US" sz="2000" dirty="0">
                <a:solidFill>
                  <a:schemeClr val="accent6"/>
                </a:solidFill>
                <a:effectLst/>
                <a:latin typeface="+mn-lt"/>
                <a:ea typeface="Calibri" panose="020F0502020204030204" pitchFamily="34" charset="0"/>
                <a:cs typeface="Times New Roman" panose="02020603050405020304" pitchFamily="18" charset="0"/>
              </a:rPr>
              <a:t>While disruptive events demand the ability to respond immediately, other sources of risk, if allowed to manifest over time, can result in serious events.</a:t>
            </a:r>
          </a:p>
          <a:p>
            <a:pPr marR="0">
              <a:lnSpc>
                <a:spcPct val="107000"/>
              </a:lnSpc>
              <a:spcBef>
                <a:spcPts val="0"/>
              </a:spcBef>
              <a:spcAft>
                <a:spcPts val="800"/>
              </a:spcAft>
            </a:pPr>
            <a:r>
              <a:rPr lang="en-US" sz="2000" dirty="0">
                <a:solidFill>
                  <a:schemeClr val="accent6"/>
                </a:solidFill>
                <a:effectLst/>
                <a:latin typeface="+mn-lt"/>
                <a:ea typeface="Calibri" panose="020F0502020204030204" pitchFamily="34" charset="0"/>
                <a:cs typeface="Times New Roman" panose="02020603050405020304" pitchFamily="18" charset="0"/>
              </a:rPr>
              <a:t>Examples of risks that can accumulate over time include:</a:t>
            </a:r>
          </a:p>
          <a:p>
            <a:pPr marL="342900" marR="0" indent="-342900">
              <a:lnSpc>
                <a:spcPct val="107000"/>
              </a:lnSpc>
              <a:spcBef>
                <a:spcPts val="0"/>
              </a:spcBef>
              <a:spcAft>
                <a:spcPts val="800"/>
              </a:spcAft>
              <a:buFont typeface="Arial" panose="020B0604020202020204" pitchFamily="34" charset="0"/>
              <a:buChar char="•"/>
            </a:pPr>
            <a:r>
              <a:rPr lang="en-US" sz="2000" dirty="0">
                <a:solidFill>
                  <a:schemeClr val="accent6"/>
                </a:solidFill>
                <a:effectLst/>
                <a:latin typeface="+mn-lt"/>
                <a:ea typeface="Calibri" panose="020F0502020204030204" pitchFamily="34" charset="0"/>
                <a:cs typeface="Times New Roman" panose="02020603050405020304" pitchFamily="18" charset="0"/>
              </a:rPr>
              <a:t>Climate change impacts</a:t>
            </a:r>
          </a:p>
          <a:p>
            <a:pPr marL="342900" marR="0" indent="-342900">
              <a:lnSpc>
                <a:spcPct val="107000"/>
              </a:lnSpc>
              <a:spcBef>
                <a:spcPts val="0"/>
              </a:spcBef>
              <a:spcAft>
                <a:spcPts val="800"/>
              </a:spcAft>
              <a:buFont typeface="Arial" panose="020B0604020202020204" pitchFamily="34" charset="0"/>
              <a:buChar char="•"/>
            </a:pPr>
            <a:r>
              <a:rPr lang="en-US" sz="2000" dirty="0">
                <a:solidFill>
                  <a:schemeClr val="accent6"/>
                </a:solidFill>
                <a:effectLst/>
                <a:latin typeface="+mn-lt"/>
                <a:ea typeface="Calibri" panose="020F0502020204030204" pitchFamily="34" charset="0"/>
                <a:cs typeface="Times New Roman" panose="02020603050405020304" pitchFamily="18" charset="0"/>
              </a:rPr>
              <a:t>Aging infrastructure</a:t>
            </a:r>
          </a:p>
          <a:p>
            <a:pPr marL="342900" marR="0" indent="-342900">
              <a:lnSpc>
                <a:spcPct val="107000"/>
              </a:lnSpc>
              <a:spcBef>
                <a:spcPts val="0"/>
              </a:spcBef>
              <a:spcAft>
                <a:spcPts val="800"/>
              </a:spcAft>
              <a:buFont typeface="Arial" panose="020B0604020202020204" pitchFamily="34" charset="0"/>
              <a:buChar char="•"/>
            </a:pPr>
            <a:r>
              <a:rPr lang="en-US" sz="2000" dirty="0">
                <a:solidFill>
                  <a:schemeClr val="accent6"/>
                </a:solidFill>
                <a:effectLst/>
                <a:latin typeface="+mn-lt"/>
                <a:ea typeface="Calibri" panose="020F0502020204030204" pitchFamily="34" charset="0"/>
                <a:cs typeface="Times New Roman" panose="02020603050405020304" pitchFamily="18" charset="0"/>
              </a:rPr>
              <a:t>Supply chain constraints</a:t>
            </a:r>
          </a:p>
          <a:p>
            <a:pPr marL="342900" marR="0" indent="-342900">
              <a:lnSpc>
                <a:spcPct val="107000"/>
              </a:lnSpc>
              <a:spcBef>
                <a:spcPts val="0"/>
              </a:spcBef>
              <a:spcAft>
                <a:spcPts val="800"/>
              </a:spcAft>
              <a:buFont typeface="Arial" panose="020B0604020202020204" pitchFamily="34" charset="0"/>
              <a:buChar char="•"/>
            </a:pPr>
            <a:r>
              <a:rPr lang="en-US" sz="2000" dirty="0">
                <a:solidFill>
                  <a:schemeClr val="accent6"/>
                </a:solidFill>
                <a:effectLst/>
                <a:latin typeface="+mn-lt"/>
                <a:ea typeface="Calibri" panose="020F0502020204030204" pitchFamily="34" charset="0"/>
                <a:cs typeface="Times New Roman" panose="02020603050405020304" pitchFamily="18" charset="0"/>
              </a:rPr>
              <a:t>Labor shortages</a:t>
            </a:r>
          </a:p>
          <a:p>
            <a:pPr marL="342900" marR="0" indent="-342900">
              <a:lnSpc>
                <a:spcPct val="107000"/>
              </a:lnSpc>
              <a:spcBef>
                <a:spcPts val="0"/>
              </a:spcBef>
              <a:spcAft>
                <a:spcPts val="800"/>
              </a:spcAft>
              <a:buFont typeface="Arial" panose="020B0604020202020204" pitchFamily="34" charset="0"/>
              <a:buChar char="•"/>
            </a:pPr>
            <a:r>
              <a:rPr lang="en-US" sz="2000" dirty="0">
                <a:solidFill>
                  <a:schemeClr val="accent6"/>
                </a:solidFill>
                <a:effectLst/>
                <a:latin typeface="+mn-lt"/>
                <a:ea typeface="Calibri" panose="020F0502020204030204" pitchFamily="34" charset="0"/>
                <a:cs typeface="Times New Roman" panose="02020603050405020304" pitchFamily="18" charset="0"/>
              </a:rPr>
              <a:t>Deferred maintenance</a:t>
            </a:r>
          </a:p>
          <a:p>
            <a:pPr marL="342900" marR="0" indent="-342900">
              <a:lnSpc>
                <a:spcPct val="107000"/>
              </a:lnSpc>
              <a:spcBef>
                <a:spcPts val="0"/>
              </a:spcBef>
              <a:spcAft>
                <a:spcPts val="800"/>
              </a:spcAft>
              <a:buFont typeface="Arial" panose="020B0604020202020204" pitchFamily="34" charset="0"/>
              <a:buChar char="•"/>
            </a:pPr>
            <a:r>
              <a:rPr lang="en-US" sz="2000" dirty="0">
                <a:solidFill>
                  <a:schemeClr val="accent6"/>
                </a:solidFill>
                <a:effectLst/>
                <a:latin typeface="+mn-lt"/>
                <a:ea typeface="Calibri" panose="020F0502020204030204" pitchFamily="34" charset="0"/>
                <a:cs typeface="Times New Roman" panose="02020603050405020304" pitchFamily="18" charset="0"/>
              </a:rPr>
              <a:t>Lack of knowledge transfer</a:t>
            </a:r>
          </a:p>
          <a:p>
            <a:endParaRPr lang="en-US" sz="2400" dirty="0">
              <a:solidFill>
                <a:schemeClr val="accent6"/>
              </a:solidFill>
            </a:endParaRPr>
          </a:p>
        </p:txBody>
      </p:sp>
    </p:spTree>
    <p:extLst>
      <p:ext uri="{BB962C8B-B14F-4D97-AF65-F5344CB8AC3E}">
        <p14:creationId xmlns:p14="http://schemas.microsoft.com/office/powerpoint/2010/main" val="1107801199"/>
      </p:ext>
    </p:extLst>
  </p:cSld>
  <p:clrMapOvr>
    <a:masterClrMapping/>
  </p:clrMapOvr>
</p:sld>
</file>

<file path=ppt/theme/theme1.xml><?xml version="1.0" encoding="utf-8"?>
<a:theme xmlns:a="http://schemas.openxmlformats.org/drawingml/2006/main" name="Basic slide">
  <a:themeElements>
    <a:clrScheme name="ACRP-blue-v2">
      <a:dk1>
        <a:srgbClr val="FFFFFF"/>
      </a:dk1>
      <a:lt1>
        <a:srgbClr val="7CA1C9"/>
      </a:lt1>
      <a:dk2>
        <a:srgbClr val="FFFFFF"/>
      </a:dk2>
      <a:lt2>
        <a:srgbClr val="7CA1C9"/>
      </a:lt2>
      <a:accent1>
        <a:srgbClr val="7CA1C9"/>
      </a:accent1>
      <a:accent2>
        <a:srgbClr val="59BD7D"/>
      </a:accent2>
      <a:accent3>
        <a:srgbClr val="1E4734"/>
      </a:accent3>
      <a:accent4>
        <a:srgbClr val="B77B28"/>
      </a:accent4>
      <a:accent5>
        <a:srgbClr val="E09E26"/>
      </a:accent5>
      <a:accent6>
        <a:srgbClr val="47391D"/>
      </a:accent6>
      <a:hlink>
        <a:srgbClr val="0378AD"/>
      </a:hlink>
      <a:folHlink>
        <a:srgbClr val="7CA1C9"/>
      </a:folHlink>
    </a:clrScheme>
    <a:fontScheme name="HelveticaNeueLT Std">
      <a:majorFont>
        <a:latin typeface="HelveticaNeueLT Std Med"/>
        <a:ea typeface=""/>
        <a:cs typeface=""/>
      </a:majorFont>
      <a:minorFont>
        <a:latin typeface="HelveticaNeueLT Std L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827997BB1DD3243AEC199A181F649C4" ma:contentTypeVersion="13" ma:contentTypeDescription="Create a new document." ma:contentTypeScope="" ma:versionID="0596f5648c06859226f165c2a9d3fafa">
  <xsd:schema xmlns:xsd="http://www.w3.org/2001/XMLSchema" xmlns:xs="http://www.w3.org/2001/XMLSchema" xmlns:p="http://schemas.microsoft.com/office/2006/metadata/properties" xmlns:ns2="0d6dc564-9f0f-4004-8a0e-d846b60e2f08" xmlns:ns3="6280b2e6-5ff0-49a4-9c15-759b9ac3c61f" targetNamespace="http://schemas.microsoft.com/office/2006/metadata/properties" ma:root="true" ma:fieldsID="f3cc389b2b95c1a3226512aa61062d63" ns2:_="" ns3:_="">
    <xsd:import namespace="0d6dc564-9f0f-4004-8a0e-d846b60e2f08"/>
    <xsd:import namespace="6280b2e6-5ff0-49a4-9c15-759b9ac3c61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6dc564-9f0f-4004-8a0e-d846b60e2f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280b2e6-5ff0-49a4-9c15-759b9ac3c61f"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70D7424-FE5E-41B2-80B3-B9844F5AF2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d6dc564-9f0f-4004-8a0e-d846b60e2f08"/>
    <ds:schemaRef ds:uri="6280b2e6-5ff0-49a4-9c15-759b9ac3c6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E2A837A-022F-4A8E-817E-2F44797A334A}">
  <ds:schemaRefs>
    <ds:schemaRef ds:uri="http://schemas.microsoft.com/office/2006/documentManagement/types"/>
    <ds:schemaRef ds:uri="http://schemas.openxmlformats.org/package/2006/metadata/core-properties"/>
    <ds:schemaRef ds:uri="6280b2e6-5ff0-49a4-9c15-759b9ac3c61f"/>
    <ds:schemaRef ds:uri="http://schemas.microsoft.com/office/infopath/2007/PartnerControls"/>
    <ds:schemaRef ds:uri="http://purl.org/dc/terms/"/>
    <ds:schemaRef ds:uri="0d6dc564-9f0f-4004-8a0e-d846b60e2f08"/>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68C30585-61A0-4877-980C-8A06F8BB05A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5746</TotalTime>
  <Words>2613</Words>
  <Application>Microsoft Office PowerPoint</Application>
  <PresentationFormat>Widescreen</PresentationFormat>
  <Paragraphs>201</Paragraphs>
  <Slides>24</Slides>
  <Notes>21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Arial</vt:lpstr>
      <vt:lpstr>Calibri</vt:lpstr>
      <vt:lpstr>Courier New</vt:lpstr>
      <vt:lpstr>DIN</vt:lpstr>
      <vt:lpstr>Futura</vt:lpstr>
      <vt:lpstr>HelveticaNeueLT Std Blk</vt:lpstr>
      <vt:lpstr>HelveticaNeueLT Std Lt</vt:lpstr>
      <vt:lpstr>HelveticaNeueLT Std Med</vt:lpstr>
      <vt:lpstr>Symbol</vt:lpstr>
      <vt:lpstr>Times</vt:lpstr>
      <vt:lpstr>Wingdings</vt:lpstr>
      <vt:lpstr>Basic slide</vt:lpstr>
      <vt:lpstr>ACRP WebResource 21: Environmental Stewardship and Compliance Training for Airport Employees</vt:lpstr>
      <vt:lpstr>Course Objectives and Overview</vt:lpstr>
      <vt:lpstr>Course Objectives and Overview (cont’d)</vt:lpstr>
      <vt:lpstr>Key Definitions and Terms</vt:lpstr>
      <vt:lpstr>Key Definitions and Terms (cont’d)</vt:lpstr>
      <vt:lpstr>What is Resiliency?</vt:lpstr>
      <vt:lpstr>Why is Airport Resiliency Needed?</vt:lpstr>
      <vt:lpstr>Disruptive Events</vt:lpstr>
      <vt:lpstr>Sources of Risk</vt:lpstr>
      <vt:lpstr>Climate Adaptation and Airports</vt:lpstr>
      <vt:lpstr>Aviation Climate Impacts</vt:lpstr>
      <vt:lpstr>Aviation Industry Recommendations</vt:lpstr>
      <vt:lpstr>Federal Aviation Administration Airport Resiliency Project</vt:lpstr>
      <vt:lpstr>Achieving Resiliency</vt:lpstr>
      <vt:lpstr>Preparation and Planning Before an Event</vt:lpstr>
      <vt:lpstr>Absorbing and Responding to an Event</vt:lpstr>
      <vt:lpstr>Irregular Operations Planning Resources</vt:lpstr>
      <vt:lpstr>Recovery and Adaptation after an Event</vt:lpstr>
      <vt:lpstr>Climate Risk and Adaptation for Airports</vt:lpstr>
      <vt:lpstr>ACRP Resources</vt:lpstr>
      <vt:lpstr>What Does this Mean to Your Airport?</vt:lpstr>
      <vt:lpstr>Course Wrap-Up</vt:lpstr>
      <vt:lpstr>References</vt:lpstr>
      <vt:lpstr>ACRP Disclaimer and Publication Details</vt:lpstr>
    </vt:vector>
  </TitlesOfParts>
  <Company>NAP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NAP</dc:creator>
  <cp:lastModifiedBy>Whittington, Lisa</cp:lastModifiedBy>
  <cp:revision>111</cp:revision>
  <dcterms:created xsi:type="dcterms:W3CDTF">2005-12-13T19:08:17Z</dcterms:created>
  <dcterms:modified xsi:type="dcterms:W3CDTF">2024-11-26T16:22:58Z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0x010100D827997BB1DD3243AEC199A181F649C4</vt:lpwstr>
  </property>
</Properties>
</file>