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3"/>
  </p:notesMasterIdLst>
  <p:handoutMasterIdLst>
    <p:handoutMasterId r:id="rId34"/>
  </p:handoutMasterIdLst>
  <p:sldIdLst>
    <p:sldId id="313" r:id="rId5"/>
    <p:sldId id="257" r:id="rId6"/>
    <p:sldId id="259" r:id="rId7"/>
    <p:sldId id="260" r:id="rId8"/>
    <p:sldId id="262" r:id="rId9"/>
    <p:sldId id="263" r:id="rId10"/>
    <p:sldId id="264" r:id="rId11"/>
    <p:sldId id="265" r:id="rId12"/>
    <p:sldId id="320" r:id="rId13"/>
    <p:sldId id="322" r:id="rId14"/>
    <p:sldId id="317" r:id="rId15"/>
    <p:sldId id="318" r:id="rId16"/>
    <p:sldId id="319" r:id="rId17"/>
    <p:sldId id="274" r:id="rId18"/>
    <p:sldId id="323" r:id="rId19"/>
    <p:sldId id="267" r:id="rId20"/>
    <p:sldId id="268" r:id="rId21"/>
    <p:sldId id="270" r:id="rId22"/>
    <p:sldId id="271" r:id="rId23"/>
    <p:sldId id="272" r:id="rId24"/>
    <p:sldId id="316" r:id="rId25"/>
    <p:sldId id="273" r:id="rId26"/>
    <p:sldId id="275" r:id="rId27"/>
    <p:sldId id="276" r:id="rId28"/>
    <p:sldId id="277" r:id="rId29"/>
    <p:sldId id="278" r:id="rId30"/>
    <p:sldId id="342" r:id="rId31"/>
    <p:sldId id="341" r:id="rId3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7EC688A1-A212-7E77-2A60-CE34E67734E0}" name="Einspahr, Morgan" initials="EM" userId="S::Morgan.Einspahr@woolpert.com::aa94c37d-eade-4fc2-93f6-348413425f2d"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599B9B"/>
    <a:srgbClr val="0067AC"/>
    <a:srgbClr val="005792"/>
    <a:srgbClr val="000000"/>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0129" autoAdjust="0"/>
  </p:normalViewPr>
  <p:slideViewPr>
    <p:cSldViewPr snapToGrid="0">
      <p:cViewPr>
        <p:scale>
          <a:sx n="70" d="100"/>
          <a:sy n="70" d="100"/>
        </p:scale>
        <p:origin x="2478" y="792"/>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11/25/2024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11/25/2024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B9332-B151-47C2-AD61-4136C83AF8D5}" type="slidenum">
              <a:rPr lang="en-US" smtClean="0"/>
              <a:pPr>
                <a:defRPr/>
              </a:pPr>
              <a:t>12</a:t>
            </a:fld>
            <a:endParaRPr lang="en-US" dirty="0"/>
          </a:p>
        </p:txBody>
      </p:sp>
    </p:spTree>
    <p:extLst>
      <p:ext uri="{BB962C8B-B14F-4D97-AF65-F5344CB8AC3E}">
        <p14:creationId xmlns:p14="http://schemas.microsoft.com/office/powerpoint/2010/main" val="428813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7828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396598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141284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1945232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214747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143495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43112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380040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274350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4037936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24</a:t>
            </a:fld>
            <a:endParaRPr lang="en-US" dirty="0"/>
          </a:p>
        </p:txBody>
      </p:sp>
    </p:spTree>
    <p:extLst>
      <p:ext uri="{BB962C8B-B14F-4D97-AF65-F5344CB8AC3E}">
        <p14:creationId xmlns:p14="http://schemas.microsoft.com/office/powerpoint/2010/main" val="2028434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25</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26</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312711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227721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301286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1260011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 useBgFill="1">
        <p:nvSpPr>
          <p:cNvPr id="3" name="Rectangle 2">
            <a:extLst>
              <a:ext uri="{FF2B5EF4-FFF2-40B4-BE49-F238E27FC236}">
                <a16:creationId xmlns:a16="http://schemas.microsoft.com/office/drawing/2014/main" id="{21A78413-6C07-7B02-0720-D30303D30B8D}"/>
              </a:ext>
            </a:extLst>
          </p:cNvPr>
          <p:cNvSpPr/>
          <p:nvPr userDrawn="1"/>
        </p:nvSpPr>
        <p:spPr bwMode="auto">
          <a:xfrm>
            <a:off x="382772" y="6134986"/>
            <a:ext cx="3157870" cy="595423"/>
          </a:xfrm>
          <a:prstGeom prst="rect">
            <a:avLst/>
          </a:prstGeom>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pa.gov/"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epa.gov/climateleadership/scope-3-inventory-guidance" TargetMode="External"/><Relationship Id="rId5" Type="http://schemas.openxmlformats.org/officeDocument/2006/relationships/hyperlink" Target="https://www.epa.gov/climateleadership/scope-1-and-scope-2-inventory-guidance" TargetMode="External"/><Relationship Id="rId4" Type="http://schemas.openxmlformats.org/officeDocument/2006/relationships/hyperlink" Target="https://www.epa.gov/climateleadership/ghg-inventory-development-process-and-guidanc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irportcarbonaccreditatio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aa.gov/airports/environmental/air_quality/carbon_emissions_reductio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a.gov/unleaded"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3.epa.gov/airquality/greenbook/anayo_ak.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criteria-air-pollutants/naaqs-tabl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caa-permittin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faa.gov/"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www.faa.gov/airports/environmental/vale" TargetMode="External"/><Relationship Id="rId4" Type="http://schemas.openxmlformats.org/officeDocument/2006/relationships/hyperlink" Target="https://www.faa.gov/airports/environmental/zero_emissions_vehicl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a.gov/airports/environmental/air_quality/carbon_emissions_reduction" TargetMode="External"/><Relationship Id="rId2" Type="http://schemas.openxmlformats.org/officeDocument/2006/relationships/hyperlink" Target="https://www.airportcarbonaccreditation.org/" TargetMode="External"/><Relationship Id="rId1" Type="http://schemas.openxmlformats.org/officeDocument/2006/relationships/slideLayout" Target="../slideLayouts/slideLayout4.xml"/><Relationship Id="rId4" Type="http://schemas.openxmlformats.org/officeDocument/2006/relationships/hyperlink" Target="https://www.icao.int/environmental-protection/Documents/ecoairports/AIR%20QUALITY%20MANAGEMENT%20AT%20AIRPORTS.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gispub.epa.gov/air/trendsreport/2019/#introduct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airportcarbonaccreditation.org/about/6-levels-of-accreditation.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faa.gov/sustainability/aviation-climate-action-pla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Air Quality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Greenhouse Gas Resources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29407"/>
            <a:ext cx="5232935" cy="4542767"/>
          </a:xfrm>
        </p:spPr>
        <p:txBody>
          <a:bodyPr/>
          <a:lstStyle/>
          <a:p>
            <a:r>
              <a:rPr lang="en-US" sz="2000" dirty="0">
                <a:solidFill>
                  <a:schemeClr val="accent6"/>
                </a:solidFill>
              </a:rPr>
              <a:t>Additional information on greenhouse gases (GHGs) can be found on the EPA website pages provided below or by searching for “GHG Inventory Development Process and Guidance” at </a:t>
            </a:r>
            <a:r>
              <a:rPr lang="en-US" sz="2000" dirty="0">
                <a:solidFill>
                  <a:schemeClr val="accent6"/>
                </a:solidFill>
                <a:hlinkClick r:id="rId3"/>
              </a:rPr>
              <a:t>www.epa.gov</a:t>
            </a:r>
            <a:r>
              <a:rPr lang="en-US" sz="2000" dirty="0">
                <a:solidFill>
                  <a:schemeClr val="accent6"/>
                </a:solidFill>
              </a:rPr>
              <a:t>.</a:t>
            </a:r>
          </a:p>
          <a:p>
            <a:pPr marL="342900" indent="-342900">
              <a:buFont typeface="Arial" panose="020B0604020202020204" pitchFamily="34" charset="0"/>
              <a:buChar char="•"/>
            </a:pPr>
            <a:r>
              <a:rPr lang="en-US" sz="2000" dirty="0">
                <a:solidFill>
                  <a:schemeClr val="accent6"/>
                </a:solidFill>
                <a:latin typeface="+mn-lt"/>
                <a:hlinkClick r:id="rId4"/>
              </a:rPr>
              <a:t>Scopes 1, 2 and 3 Emissions Inventorying and Guidance</a:t>
            </a:r>
            <a:r>
              <a:rPr lang="en-US" sz="2000" dirty="0">
                <a:solidFill>
                  <a:schemeClr val="accent6"/>
                </a:solidFill>
                <a:latin typeface="+mn-lt"/>
              </a:rPr>
              <a:t> </a:t>
            </a:r>
          </a:p>
          <a:p>
            <a:pPr marL="342900" indent="-342900">
              <a:buFont typeface="Arial" panose="020B0604020202020204" pitchFamily="34" charset="0"/>
              <a:buChar char="•"/>
            </a:pPr>
            <a:r>
              <a:rPr lang="en-US" sz="2000" dirty="0">
                <a:solidFill>
                  <a:schemeClr val="accent6"/>
                </a:solidFill>
                <a:latin typeface="+mn-lt"/>
                <a:hlinkClick r:id="rId5"/>
              </a:rPr>
              <a:t>Scope 1 and Scope 2 Inventory Guidance</a:t>
            </a:r>
            <a:endParaRPr lang="en-US" sz="2000" dirty="0">
              <a:solidFill>
                <a:schemeClr val="accent6"/>
              </a:solidFill>
              <a:latin typeface="+mn-lt"/>
            </a:endParaRPr>
          </a:p>
          <a:p>
            <a:pPr marL="342900" indent="-342900">
              <a:buFont typeface="Arial" panose="020B0604020202020204" pitchFamily="34" charset="0"/>
              <a:buChar char="•"/>
            </a:pPr>
            <a:r>
              <a:rPr lang="en-US" sz="2000" dirty="0">
                <a:solidFill>
                  <a:schemeClr val="accent6"/>
                </a:solidFill>
                <a:latin typeface="+mn-lt"/>
                <a:hlinkClick r:id="rId6"/>
              </a:rPr>
              <a:t>Scope 3 Inventory Guidance</a:t>
            </a:r>
            <a:endParaRPr lang="en-US" sz="2000" dirty="0">
              <a:solidFill>
                <a:schemeClr val="accent6"/>
              </a:solidFill>
              <a:latin typeface="+mn-lt"/>
            </a:endParaRPr>
          </a:p>
          <a:p>
            <a:pPr marL="342900" indent="-342900">
              <a:buFont typeface="Arial" panose="020B0604020202020204" pitchFamily="34" charset="0"/>
              <a:buChar char="•"/>
            </a:pPr>
            <a:endParaRPr lang="en-US" sz="2000" dirty="0">
              <a:solidFill>
                <a:schemeClr val="accent6"/>
              </a:solidFill>
              <a:latin typeface="+mn-lt"/>
            </a:endParaRPr>
          </a:p>
          <a:p>
            <a:endParaRPr lang="en-US" sz="2000" dirty="0">
              <a:solidFill>
                <a:schemeClr val="accent6"/>
              </a:solidFill>
            </a:endParaRPr>
          </a:p>
        </p:txBody>
      </p:sp>
      <p:pic>
        <p:nvPicPr>
          <p:cNvPr id="1026" name="Picture 2" descr="WRI/WBCSD Corporate Value Chain (Scope 3) Accounting and Reporting Standard">
            <a:extLst>
              <a:ext uri="{FF2B5EF4-FFF2-40B4-BE49-F238E27FC236}">
                <a16:creationId xmlns:a16="http://schemas.microsoft.com/office/drawing/2014/main" id="{51BB03E0-DE6A-7A93-AC0C-B4464A3436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2261" y="1336689"/>
            <a:ext cx="5939739" cy="3810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DA3A82-E7E9-5525-9546-1F7DD6A3E192}"/>
              </a:ext>
            </a:extLst>
          </p:cNvPr>
          <p:cNvSpPr txBox="1"/>
          <p:nvPr/>
        </p:nvSpPr>
        <p:spPr>
          <a:xfrm>
            <a:off x="6206808" y="5147154"/>
            <a:ext cx="5853111" cy="246221"/>
          </a:xfrm>
          <a:prstGeom prst="rect">
            <a:avLst/>
          </a:prstGeom>
          <a:noFill/>
        </p:spPr>
        <p:txBody>
          <a:bodyPr wrap="square" rtlCol="0">
            <a:spAutoFit/>
          </a:bodyPr>
          <a:lstStyle/>
          <a:p>
            <a:r>
              <a:rPr lang="en-US" sz="1000" dirty="0">
                <a:solidFill>
                  <a:schemeClr val="accent3"/>
                </a:solidFill>
              </a:rPr>
              <a:t>Source:  WRI/WBCSD. n.d. </a:t>
            </a:r>
            <a:r>
              <a:rPr lang="en-US" sz="1000" i="1" dirty="0">
                <a:solidFill>
                  <a:schemeClr val="accent3"/>
                </a:solidFill>
              </a:rPr>
              <a:t>Corporate Value Chain (Scope 3) Accounting and Reporting Standard</a:t>
            </a:r>
            <a:r>
              <a:rPr lang="en-US" sz="1000" dirty="0">
                <a:solidFill>
                  <a:schemeClr val="accent3"/>
                </a:solidFill>
              </a:rPr>
              <a:t>, page 5.</a:t>
            </a:r>
          </a:p>
        </p:txBody>
      </p:sp>
    </p:spTree>
    <p:extLst>
      <p:ext uri="{BB962C8B-B14F-4D97-AF65-F5344CB8AC3E}">
        <p14:creationId xmlns:p14="http://schemas.microsoft.com/office/powerpoint/2010/main" val="196173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uit standing next to a fire truck">
            <a:extLst>
              <a:ext uri="{FF2B5EF4-FFF2-40B4-BE49-F238E27FC236}">
                <a16:creationId xmlns:a16="http://schemas.microsoft.com/office/drawing/2014/main" id="{16858E0A-DAB9-D432-F1B2-36500687ED11}"/>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t="1494" b="1494"/>
          <a:stretch/>
        </p:blipFill>
        <p:spPr>
          <a:xfrm>
            <a:off x="6096000" y="1447801"/>
            <a:ext cx="6095999" cy="3928806"/>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9CA193D-A8A1-95C2-E65C-B3B350961005}"/>
              </a:ext>
            </a:extLst>
          </p:cNvPr>
          <p:cNvSpPr>
            <a:spLocks noGrp="1"/>
          </p:cNvSpPr>
          <p:nvPr>
            <p:ph type="title"/>
          </p:nvPr>
        </p:nvSpPr>
        <p:spPr>
          <a:xfrm>
            <a:off x="609600" y="228600"/>
            <a:ext cx="10871200" cy="838200"/>
          </a:xfrm>
        </p:spPr>
        <p:txBody>
          <a:bodyPr wrap="square" anchor="ctr">
            <a:normAutofit/>
          </a:bodyPr>
          <a:lstStyle/>
          <a:p>
            <a:r>
              <a:rPr lang="en-US" b="0" dirty="0">
                <a:solidFill>
                  <a:schemeClr val="tx1"/>
                </a:solidFill>
              </a:rPr>
              <a:t>Scope 1 Emissions</a:t>
            </a:r>
          </a:p>
        </p:txBody>
      </p:sp>
      <p:sp>
        <p:nvSpPr>
          <p:cNvPr id="3" name="Text Placeholder 2">
            <a:extLst>
              <a:ext uri="{FF2B5EF4-FFF2-40B4-BE49-F238E27FC236}">
                <a16:creationId xmlns:a16="http://schemas.microsoft.com/office/drawing/2014/main" id="{A6179587-2B72-9B90-CABE-9A904EE4F14A}"/>
              </a:ext>
            </a:extLst>
          </p:cNvPr>
          <p:cNvSpPr>
            <a:spLocks noGrp="1"/>
          </p:cNvSpPr>
          <p:nvPr>
            <p:ph type="body" sz="quarter" idx="10"/>
          </p:nvPr>
        </p:nvSpPr>
        <p:spPr>
          <a:xfrm>
            <a:off x="558800" y="1447800"/>
            <a:ext cx="5312611" cy="4572000"/>
          </a:xfrm>
        </p:spPr>
        <p:txBody>
          <a:bodyPr wrap="square" anchor="t">
            <a:normAutofit/>
          </a:bodyPr>
          <a:lstStyle/>
          <a:p>
            <a:pPr>
              <a:lnSpc>
                <a:spcPct val="90000"/>
              </a:lnSpc>
            </a:pPr>
            <a:r>
              <a:rPr lang="en-US" sz="2200" b="1" dirty="0">
                <a:solidFill>
                  <a:schemeClr val="accent6"/>
                </a:solidFill>
                <a:latin typeface="HelveticaNeueLT Std Blk"/>
              </a:rPr>
              <a:t>Scope 1</a:t>
            </a:r>
            <a:r>
              <a:rPr lang="en-US" sz="2200" b="0" dirty="0">
                <a:solidFill>
                  <a:schemeClr val="accent6"/>
                </a:solidFill>
                <a:latin typeface="HelveticaNeueLT Std Blk"/>
              </a:rPr>
              <a:t> – emissions from airport-controlled sources include:</a:t>
            </a:r>
          </a:p>
          <a:p>
            <a:pPr>
              <a:lnSpc>
                <a:spcPct val="90000"/>
              </a:lnSpc>
            </a:pPr>
            <a:endParaRPr lang="en-US" sz="2200" b="0" dirty="0">
              <a:solidFill>
                <a:schemeClr val="accent6"/>
              </a:solidFill>
              <a:latin typeface="HelveticaNeueLT Std Blk"/>
            </a:endParaRP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Vehicles/GSE belonging to the airport</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On-site waste management</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On-site wastewater management</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On-site power generation</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Firefighting exercises</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Boilers and furnaces</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De-icing substances</a:t>
            </a:r>
          </a:p>
          <a:p>
            <a:pPr marL="457200" indent="-457200">
              <a:lnSpc>
                <a:spcPct val="90000"/>
              </a:lnSpc>
              <a:buFont typeface="Arial" panose="020B0604020202020204" pitchFamily="34" charset="0"/>
              <a:buChar char="•"/>
            </a:pPr>
            <a:r>
              <a:rPr lang="en-US" sz="2200" b="0" dirty="0">
                <a:solidFill>
                  <a:schemeClr val="accent6"/>
                </a:solidFill>
                <a:latin typeface="HelveticaNeueLT Std Blk"/>
              </a:rPr>
              <a:t>Refrigerant losses</a:t>
            </a:r>
          </a:p>
          <a:p>
            <a:pPr>
              <a:lnSpc>
                <a:spcPct val="90000"/>
              </a:lnSpc>
            </a:pPr>
            <a:endParaRPr lang="en-US" sz="2600" dirty="0"/>
          </a:p>
        </p:txBody>
      </p:sp>
      <p:sp>
        <p:nvSpPr>
          <p:cNvPr id="6" name="TextBox 5">
            <a:extLst>
              <a:ext uri="{FF2B5EF4-FFF2-40B4-BE49-F238E27FC236}">
                <a16:creationId xmlns:a16="http://schemas.microsoft.com/office/drawing/2014/main" id="{852B0C56-6B16-2D81-93E3-D53EDE534783}"/>
              </a:ext>
            </a:extLst>
          </p:cNvPr>
          <p:cNvSpPr txBox="1"/>
          <p:nvPr/>
        </p:nvSpPr>
        <p:spPr>
          <a:xfrm>
            <a:off x="1000125" y="5757608"/>
            <a:ext cx="5619750" cy="400110"/>
          </a:xfrm>
          <a:prstGeom prst="rect">
            <a:avLst/>
          </a:prstGeom>
          <a:noFill/>
        </p:spPr>
        <p:txBody>
          <a:bodyPr wrap="square" rtlCol="0">
            <a:spAutoFit/>
          </a:bodyPr>
          <a:lstStyle/>
          <a:p>
            <a:r>
              <a:rPr lang="en-US" sz="1000" dirty="0">
                <a:solidFill>
                  <a:schemeClr val="accent6"/>
                </a:solidFill>
              </a:rPr>
              <a:t>Text Source: Airport Carbon Accreditation. n.d. Home page. https://www.airportcarbonaccreditation.org/</a:t>
            </a:r>
          </a:p>
          <a:p>
            <a:endParaRPr lang="en-US" sz="1000" dirty="0">
              <a:solidFill>
                <a:schemeClr val="accent6"/>
              </a:solidFill>
            </a:endParaRPr>
          </a:p>
        </p:txBody>
      </p:sp>
    </p:spTree>
    <p:extLst>
      <p:ext uri="{BB962C8B-B14F-4D97-AF65-F5344CB8AC3E}">
        <p14:creationId xmlns:p14="http://schemas.microsoft.com/office/powerpoint/2010/main" val="34039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427A-078D-F0FF-514B-CCD098743ACA}"/>
              </a:ext>
            </a:extLst>
          </p:cNvPr>
          <p:cNvSpPr>
            <a:spLocks noGrp="1"/>
          </p:cNvSpPr>
          <p:nvPr>
            <p:ph type="title"/>
          </p:nvPr>
        </p:nvSpPr>
        <p:spPr/>
        <p:txBody>
          <a:bodyPr/>
          <a:lstStyle/>
          <a:p>
            <a:r>
              <a:rPr lang="en-US" b="0" dirty="0"/>
              <a:t>Scope 2 Emissions</a:t>
            </a:r>
          </a:p>
        </p:txBody>
      </p:sp>
      <p:sp>
        <p:nvSpPr>
          <p:cNvPr id="3" name="Text Placeholder 2">
            <a:extLst>
              <a:ext uri="{FF2B5EF4-FFF2-40B4-BE49-F238E27FC236}">
                <a16:creationId xmlns:a16="http://schemas.microsoft.com/office/drawing/2014/main" id="{3581B16F-2031-30C5-CC31-4182BB639C6D}"/>
              </a:ext>
            </a:extLst>
          </p:cNvPr>
          <p:cNvSpPr>
            <a:spLocks noGrp="1"/>
          </p:cNvSpPr>
          <p:nvPr>
            <p:ph type="body" sz="quarter" idx="10"/>
          </p:nvPr>
        </p:nvSpPr>
        <p:spPr>
          <a:xfrm>
            <a:off x="609600" y="1371600"/>
            <a:ext cx="4770268" cy="4572000"/>
          </a:xfrm>
        </p:spPr>
        <p:txBody>
          <a:bodyPr/>
          <a:lstStyle/>
          <a:p>
            <a:pPr marL="0" indent="0">
              <a:lnSpc>
                <a:spcPct val="90000"/>
              </a:lnSpc>
            </a:pPr>
            <a:r>
              <a:rPr lang="en-US" sz="2200" dirty="0">
                <a:solidFill>
                  <a:schemeClr val="accent6"/>
                </a:solidFill>
                <a:latin typeface="HelveticaNeueLT Std Blk"/>
              </a:rPr>
              <a:t>Scope 2 </a:t>
            </a:r>
            <a:r>
              <a:rPr lang="en-US" sz="2200" b="0" dirty="0">
                <a:solidFill>
                  <a:schemeClr val="accent6"/>
                </a:solidFill>
                <a:latin typeface="HelveticaNeueLT Std Blk"/>
              </a:rPr>
              <a:t>– emissions from electricity purchased by airports include off-site electricity generation for:</a:t>
            </a:r>
          </a:p>
          <a:p>
            <a:pPr marL="342900" indent="-342900">
              <a:buFont typeface="Arial" panose="020B0604020202020204" pitchFamily="34" charset="0"/>
              <a:buChar char="•"/>
            </a:pPr>
            <a:r>
              <a:rPr lang="en-US" sz="2200" b="0" dirty="0">
                <a:solidFill>
                  <a:schemeClr val="accent6"/>
                </a:solidFill>
                <a:latin typeface="+mn-lt"/>
              </a:rPr>
              <a:t>Heating</a:t>
            </a:r>
          </a:p>
          <a:p>
            <a:pPr marL="342900" indent="-342900">
              <a:buFont typeface="Arial" panose="020B0604020202020204" pitchFamily="34" charset="0"/>
              <a:buChar char="•"/>
            </a:pPr>
            <a:r>
              <a:rPr lang="en-US" sz="2200" b="0" dirty="0">
                <a:solidFill>
                  <a:schemeClr val="accent6"/>
                </a:solidFill>
                <a:latin typeface="+mn-lt"/>
              </a:rPr>
              <a:t>Cooling</a:t>
            </a:r>
          </a:p>
          <a:p>
            <a:pPr marL="342900" indent="-342900">
              <a:buFont typeface="Arial" panose="020B0604020202020204" pitchFamily="34" charset="0"/>
              <a:buChar char="•"/>
            </a:pPr>
            <a:r>
              <a:rPr lang="en-US" sz="2200" b="0" dirty="0">
                <a:solidFill>
                  <a:schemeClr val="accent6"/>
                </a:solidFill>
                <a:latin typeface="+mn-lt"/>
              </a:rPr>
              <a:t>Lighting</a:t>
            </a:r>
          </a:p>
          <a:p>
            <a:endParaRPr lang="en-US" sz="2400" dirty="0"/>
          </a:p>
        </p:txBody>
      </p:sp>
      <p:sp>
        <p:nvSpPr>
          <p:cNvPr id="12" name="TextBox 11">
            <a:extLst>
              <a:ext uri="{FF2B5EF4-FFF2-40B4-BE49-F238E27FC236}">
                <a16:creationId xmlns:a16="http://schemas.microsoft.com/office/drawing/2014/main" id="{687F5B1E-1175-DDD8-3BE5-9F9330601086}"/>
              </a:ext>
            </a:extLst>
          </p:cNvPr>
          <p:cNvSpPr txBox="1"/>
          <p:nvPr/>
        </p:nvSpPr>
        <p:spPr>
          <a:xfrm>
            <a:off x="0" y="5747619"/>
            <a:ext cx="5661913" cy="400110"/>
          </a:xfrm>
          <a:prstGeom prst="rect">
            <a:avLst/>
          </a:prstGeom>
          <a:noFill/>
        </p:spPr>
        <p:txBody>
          <a:bodyPr wrap="square" rtlCol="0">
            <a:spAutoFit/>
          </a:bodyPr>
          <a:lstStyle/>
          <a:p>
            <a:r>
              <a:rPr lang="en-US" sz="1000" dirty="0">
                <a:solidFill>
                  <a:schemeClr val="accent6"/>
                </a:solidFill>
              </a:rPr>
              <a:t>Text Source: Airport Carbon Accreditation. n.d. Home page. https://www.airportcarbonaccreditation.org/</a:t>
            </a:r>
          </a:p>
          <a:p>
            <a:endParaRPr lang="en-US" sz="1000" dirty="0">
              <a:solidFill>
                <a:schemeClr val="accent6"/>
              </a:solidFill>
            </a:endParaRPr>
          </a:p>
        </p:txBody>
      </p:sp>
      <p:pic>
        <p:nvPicPr>
          <p:cNvPr id="4" name="Picture 3" descr="A plane flying over a row of lights">
            <a:extLst>
              <a:ext uri="{FF2B5EF4-FFF2-40B4-BE49-F238E27FC236}">
                <a16:creationId xmlns:a16="http://schemas.microsoft.com/office/drawing/2014/main" id="{F7607C36-0E67-EFD4-0A74-FF6D03793A1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l="3324" r="3324"/>
          <a:stretch/>
        </p:blipFill>
        <p:spPr>
          <a:xfrm>
            <a:off x="5458691" y="1447800"/>
            <a:ext cx="6733309" cy="4339546"/>
          </a:xfrm>
          <a:prstGeom prst="rect">
            <a:avLst/>
          </a:prstGeom>
          <a:effectLst>
            <a:outerShdw blurRad="50800" dist="38100" dir="2700000" algn="tl" rotWithShape="0">
              <a:prstClr val="black">
                <a:alpha val="40000"/>
              </a:prstClr>
            </a:outerShdw>
          </a:effectLst>
        </p:spPr>
      </p:pic>
      <p:sp useBgFill="1">
        <p:nvSpPr>
          <p:cNvPr id="5" name="Rectangle 4">
            <a:extLst>
              <a:ext uri="{FF2B5EF4-FFF2-40B4-BE49-F238E27FC236}">
                <a16:creationId xmlns:a16="http://schemas.microsoft.com/office/drawing/2014/main" id="{C41BB004-AEEF-8081-96A5-70E101E31EA8}"/>
              </a:ext>
            </a:extLst>
          </p:cNvPr>
          <p:cNvSpPr/>
          <p:nvPr/>
        </p:nvSpPr>
        <p:spPr bwMode="auto">
          <a:xfrm>
            <a:off x="381965" y="6123008"/>
            <a:ext cx="2939969" cy="625033"/>
          </a:xfrm>
          <a:prstGeom prst="rect">
            <a:avLst/>
          </a:prstGeom>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418660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C7E3-AD13-F2E6-DAC1-4F16ECB864EB}"/>
              </a:ext>
            </a:extLst>
          </p:cNvPr>
          <p:cNvSpPr>
            <a:spLocks noGrp="1"/>
          </p:cNvSpPr>
          <p:nvPr>
            <p:ph type="title"/>
          </p:nvPr>
        </p:nvSpPr>
        <p:spPr/>
        <p:txBody>
          <a:bodyPr/>
          <a:lstStyle/>
          <a:p>
            <a:r>
              <a:rPr lang="en-US" b="0" dirty="0"/>
              <a:t>Scope 3 Emissions</a:t>
            </a:r>
          </a:p>
        </p:txBody>
      </p:sp>
      <p:sp>
        <p:nvSpPr>
          <p:cNvPr id="3" name="Text Placeholder 2">
            <a:extLst>
              <a:ext uri="{FF2B5EF4-FFF2-40B4-BE49-F238E27FC236}">
                <a16:creationId xmlns:a16="http://schemas.microsoft.com/office/drawing/2014/main" id="{23C6A1F6-FABE-E490-4712-501BE63B865B}"/>
              </a:ext>
            </a:extLst>
          </p:cNvPr>
          <p:cNvSpPr>
            <a:spLocks noGrp="1"/>
          </p:cNvSpPr>
          <p:nvPr>
            <p:ph type="body" sz="quarter" idx="10"/>
          </p:nvPr>
        </p:nvSpPr>
        <p:spPr>
          <a:xfrm>
            <a:off x="609600" y="1356948"/>
            <a:ext cx="10636468" cy="525676"/>
          </a:xfrm>
        </p:spPr>
        <p:txBody>
          <a:bodyPr numCol="1"/>
          <a:lstStyle/>
          <a:p>
            <a:r>
              <a:rPr lang="en-US" sz="2200" dirty="0">
                <a:solidFill>
                  <a:schemeClr val="accent6"/>
                </a:solidFill>
                <a:latin typeface="+mn-lt"/>
              </a:rPr>
              <a:t>Scope 3</a:t>
            </a:r>
            <a:r>
              <a:rPr lang="en-US" sz="2200" b="0" dirty="0">
                <a:solidFill>
                  <a:schemeClr val="accent6"/>
                </a:solidFill>
                <a:latin typeface="+mn-lt"/>
              </a:rPr>
              <a:t> – emissions from other sources for airport-related activities include:</a:t>
            </a:r>
          </a:p>
        </p:txBody>
      </p:sp>
      <p:sp>
        <p:nvSpPr>
          <p:cNvPr id="7" name="TextBox 6">
            <a:extLst>
              <a:ext uri="{FF2B5EF4-FFF2-40B4-BE49-F238E27FC236}">
                <a16:creationId xmlns:a16="http://schemas.microsoft.com/office/drawing/2014/main" id="{3E8BC352-D4A8-5E16-322C-C33D766D2F22}"/>
              </a:ext>
            </a:extLst>
          </p:cNvPr>
          <p:cNvSpPr txBox="1"/>
          <p:nvPr/>
        </p:nvSpPr>
        <p:spPr>
          <a:xfrm>
            <a:off x="6889280" y="5744125"/>
            <a:ext cx="5486400" cy="400110"/>
          </a:xfrm>
          <a:prstGeom prst="rect">
            <a:avLst/>
          </a:prstGeom>
          <a:noFill/>
        </p:spPr>
        <p:txBody>
          <a:bodyPr wrap="square" rtlCol="0">
            <a:spAutoFit/>
          </a:bodyPr>
          <a:lstStyle/>
          <a:p>
            <a:r>
              <a:rPr lang="en-US" sz="1000" dirty="0">
                <a:solidFill>
                  <a:schemeClr val="accent6"/>
                </a:solidFill>
              </a:rPr>
              <a:t>Source: </a:t>
            </a:r>
            <a:r>
              <a:rPr lang="en-US" sz="1000" b="0" u="none" dirty="0">
                <a:solidFill>
                  <a:schemeClr val="accent6"/>
                </a:solidFill>
              </a:rPr>
              <a:t>Airport Carbon Accreditation. n.d. Home page. </a:t>
            </a:r>
            <a:r>
              <a:rPr lang="en-US" sz="1000" b="0" u="none" dirty="0">
                <a:solidFill>
                  <a:schemeClr val="accent6"/>
                </a:solidFill>
                <a:hlinkClick r:id="rId2"/>
              </a:rPr>
              <a:t>https://www.airportcarbonaccreditation.org/</a:t>
            </a:r>
            <a:endParaRPr lang="en-US" sz="1000" b="0" u="none" dirty="0">
              <a:solidFill>
                <a:schemeClr val="accent6"/>
              </a:solidFill>
            </a:endParaRPr>
          </a:p>
          <a:p>
            <a:endParaRPr lang="en-US" sz="1000" dirty="0">
              <a:solidFill>
                <a:schemeClr val="accent6"/>
              </a:solidFill>
            </a:endParaRPr>
          </a:p>
        </p:txBody>
      </p:sp>
      <p:sp>
        <p:nvSpPr>
          <p:cNvPr id="5" name="Text Placeholder 2">
            <a:extLst>
              <a:ext uri="{FF2B5EF4-FFF2-40B4-BE49-F238E27FC236}">
                <a16:creationId xmlns:a16="http://schemas.microsoft.com/office/drawing/2014/main" id="{A00C1050-A60B-69F4-FD76-D8B85B27C074}"/>
              </a:ext>
            </a:extLst>
          </p:cNvPr>
          <p:cNvSpPr txBox="1">
            <a:spLocks/>
          </p:cNvSpPr>
          <p:nvPr/>
        </p:nvSpPr>
        <p:spPr bwMode="auto">
          <a:xfrm>
            <a:off x="6096000" y="1894409"/>
            <a:ext cx="5486400" cy="3069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285943" indent="0" algn="l" rtl="0" fontAlgn="base">
              <a:spcBef>
                <a:spcPct val="20000"/>
              </a:spcBef>
              <a:spcAft>
                <a:spcPct val="0"/>
              </a:spcAft>
              <a:buNone/>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a:lstStyle>
          <a:p>
            <a:pPr marL="342900" indent="-342900">
              <a:buFont typeface="Arial" panose="020B0604020202020204" pitchFamily="34" charset="0"/>
              <a:buChar char="•"/>
            </a:pPr>
            <a:r>
              <a:rPr lang="en-US" sz="2200" b="0" kern="0" dirty="0">
                <a:solidFill>
                  <a:schemeClr val="accent6"/>
                </a:solidFill>
                <a:latin typeface="+mn-lt"/>
              </a:rPr>
              <a:t>Off-site waste management </a:t>
            </a:r>
          </a:p>
          <a:p>
            <a:pPr marL="342900" indent="-342900">
              <a:buFont typeface="Arial" panose="020B0604020202020204" pitchFamily="34" charset="0"/>
              <a:buChar char="•"/>
            </a:pPr>
            <a:r>
              <a:rPr lang="en-US" sz="2200" b="0" kern="0" dirty="0">
                <a:solidFill>
                  <a:schemeClr val="accent6"/>
                </a:solidFill>
                <a:latin typeface="+mn-lt"/>
              </a:rPr>
              <a:t>Off-site water management</a:t>
            </a:r>
          </a:p>
          <a:p>
            <a:pPr marL="342900" indent="-342900">
              <a:buFont typeface="Arial" panose="020B0604020202020204" pitchFamily="34" charset="0"/>
              <a:buChar char="•"/>
            </a:pPr>
            <a:r>
              <a:rPr lang="en-US" sz="2200" b="0" kern="0" dirty="0">
                <a:solidFill>
                  <a:schemeClr val="accent6"/>
                </a:solidFill>
                <a:latin typeface="+mn-lt"/>
              </a:rPr>
              <a:t>Staff business travel</a:t>
            </a:r>
          </a:p>
          <a:p>
            <a:pPr marL="342900" indent="-342900">
              <a:buFont typeface="Arial" panose="020B0604020202020204" pitchFamily="34" charset="0"/>
              <a:buChar char="•"/>
            </a:pPr>
            <a:r>
              <a:rPr lang="en-US" sz="2200" b="0" kern="0" dirty="0">
                <a:solidFill>
                  <a:schemeClr val="accent6"/>
                </a:solidFill>
                <a:latin typeface="+mn-lt"/>
              </a:rPr>
              <a:t>Non-road construction vehicles and equipment</a:t>
            </a:r>
          </a:p>
          <a:p>
            <a:pPr marL="342900" indent="-342900">
              <a:buFont typeface="Arial" panose="020B0604020202020204" pitchFamily="34" charset="0"/>
              <a:buChar char="•"/>
            </a:pPr>
            <a:r>
              <a:rPr lang="en-US" sz="2200" b="0" kern="0" dirty="0">
                <a:solidFill>
                  <a:schemeClr val="accent6"/>
                </a:solidFill>
                <a:latin typeface="+mn-lt"/>
              </a:rPr>
              <a:t>De-icing substances</a:t>
            </a:r>
          </a:p>
          <a:p>
            <a:pPr marL="342900" indent="-342900">
              <a:buFont typeface="Arial" panose="020B0604020202020204" pitchFamily="34" charset="0"/>
              <a:buChar char="•"/>
            </a:pPr>
            <a:r>
              <a:rPr lang="en-US" sz="2200" b="0" kern="0" dirty="0">
                <a:solidFill>
                  <a:schemeClr val="accent6"/>
                </a:solidFill>
                <a:latin typeface="+mn-lt"/>
              </a:rPr>
              <a:t>Refrigeration losses</a:t>
            </a:r>
          </a:p>
        </p:txBody>
      </p:sp>
      <p:sp>
        <p:nvSpPr>
          <p:cNvPr id="6" name="Text Placeholder 2">
            <a:extLst>
              <a:ext uri="{FF2B5EF4-FFF2-40B4-BE49-F238E27FC236}">
                <a16:creationId xmlns:a16="http://schemas.microsoft.com/office/drawing/2014/main" id="{704348B5-3685-4C87-0780-B468A312B43F}"/>
              </a:ext>
            </a:extLst>
          </p:cNvPr>
          <p:cNvSpPr txBox="1">
            <a:spLocks/>
          </p:cNvSpPr>
          <p:nvPr/>
        </p:nvSpPr>
        <p:spPr bwMode="auto">
          <a:xfrm>
            <a:off x="609600" y="1917980"/>
            <a:ext cx="5759668" cy="4227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285943" indent="0" algn="l" rtl="0" fontAlgn="base">
              <a:spcBef>
                <a:spcPct val="20000"/>
              </a:spcBef>
              <a:spcAft>
                <a:spcPct val="0"/>
              </a:spcAft>
              <a:buNone/>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a:lstStyle>
          <a:p>
            <a:pPr marL="342900" indent="-342900">
              <a:buFont typeface="Arial" panose="020B0604020202020204" pitchFamily="34" charset="0"/>
              <a:buChar char="•"/>
            </a:pPr>
            <a:r>
              <a:rPr lang="en-US" sz="2200" b="0" kern="0" dirty="0">
                <a:solidFill>
                  <a:schemeClr val="accent6"/>
                </a:solidFill>
                <a:latin typeface="+mn-lt"/>
              </a:rPr>
              <a:t>Flights</a:t>
            </a:r>
          </a:p>
          <a:p>
            <a:pPr marL="342900" indent="-342900">
              <a:buFont typeface="Arial" panose="020B0604020202020204" pitchFamily="34" charset="0"/>
              <a:buChar char="•"/>
            </a:pPr>
            <a:r>
              <a:rPr lang="en-US" sz="2200" b="0" kern="0" dirty="0">
                <a:solidFill>
                  <a:schemeClr val="accent6"/>
                </a:solidFill>
                <a:latin typeface="+mn-lt"/>
              </a:rPr>
              <a:t>Aircraft ground movements</a:t>
            </a:r>
          </a:p>
          <a:p>
            <a:pPr marL="342900" indent="-342900">
              <a:buFont typeface="Arial" panose="020B0604020202020204" pitchFamily="34" charset="0"/>
              <a:buChar char="•"/>
            </a:pPr>
            <a:r>
              <a:rPr lang="en-US" sz="2200" b="0" kern="0" dirty="0">
                <a:solidFill>
                  <a:schemeClr val="accent6"/>
                </a:solidFill>
                <a:latin typeface="+mn-lt"/>
              </a:rPr>
              <a:t>Auxiliary power unit</a:t>
            </a:r>
          </a:p>
          <a:p>
            <a:pPr marL="342900" indent="-342900">
              <a:buFont typeface="Arial" panose="020B0604020202020204" pitchFamily="34" charset="0"/>
              <a:buChar char="•"/>
            </a:pPr>
            <a:r>
              <a:rPr lang="en-US" sz="2200" b="0" kern="0" dirty="0">
                <a:solidFill>
                  <a:schemeClr val="accent6"/>
                </a:solidFill>
                <a:latin typeface="+mn-lt"/>
              </a:rPr>
              <a:t>Third-party vehicles/GSE</a:t>
            </a:r>
          </a:p>
          <a:p>
            <a:pPr marL="342900" indent="-342900">
              <a:buFont typeface="Arial" panose="020B0604020202020204" pitchFamily="34" charset="0"/>
              <a:buChar char="•"/>
            </a:pPr>
            <a:r>
              <a:rPr lang="en-US" sz="2200" b="0" kern="0" dirty="0">
                <a:solidFill>
                  <a:schemeClr val="accent6"/>
                </a:solidFill>
                <a:latin typeface="+mn-lt"/>
              </a:rPr>
              <a:t>Passenger travel to the airport</a:t>
            </a:r>
          </a:p>
          <a:p>
            <a:pPr marL="342900" indent="-342900">
              <a:buFont typeface="Arial" panose="020B0604020202020204" pitchFamily="34" charset="0"/>
              <a:buChar char="•"/>
            </a:pPr>
            <a:r>
              <a:rPr lang="en-US" sz="2200" b="0" kern="0" dirty="0">
                <a:solidFill>
                  <a:schemeClr val="accent6"/>
                </a:solidFill>
                <a:latin typeface="+mn-lt"/>
              </a:rPr>
              <a:t>Staff commutes</a:t>
            </a:r>
          </a:p>
        </p:txBody>
      </p:sp>
      <p:sp useBgFill="1">
        <p:nvSpPr>
          <p:cNvPr id="4" name="Rectangle 3">
            <a:extLst>
              <a:ext uri="{FF2B5EF4-FFF2-40B4-BE49-F238E27FC236}">
                <a16:creationId xmlns:a16="http://schemas.microsoft.com/office/drawing/2014/main" id="{098F3647-67FD-12E2-EF9F-C39E5AE2D490}"/>
              </a:ext>
            </a:extLst>
          </p:cNvPr>
          <p:cNvSpPr/>
          <p:nvPr/>
        </p:nvSpPr>
        <p:spPr bwMode="auto">
          <a:xfrm>
            <a:off x="324091" y="6145486"/>
            <a:ext cx="3044142" cy="614129"/>
          </a:xfrm>
          <a:prstGeom prst="rect">
            <a:avLst/>
          </a:prstGeom>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a:endParaRPr>
          </a:p>
        </p:txBody>
      </p:sp>
    </p:spTree>
    <p:extLst>
      <p:ext uri="{BB962C8B-B14F-4D97-AF65-F5344CB8AC3E}">
        <p14:creationId xmlns:p14="http://schemas.microsoft.com/office/powerpoint/2010/main" val="221478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Airport GHG Emissions Reduction Techniques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63578"/>
            <a:ext cx="11239500" cy="4856247"/>
          </a:xfrm>
        </p:spPr>
        <p:txBody>
          <a:bodyPr>
            <a:normAutofit fontScale="85000" lnSpcReduction="20000"/>
          </a:bodyPr>
          <a:lstStyle/>
          <a:p>
            <a:pPr marL="346075" marR="0" indent="-346075">
              <a:lnSpc>
                <a:spcPct val="107000"/>
              </a:lnSpc>
              <a:spcBef>
                <a:spcPts val="0"/>
              </a:spcBef>
              <a:spcAft>
                <a:spcPts val="800"/>
              </a:spcAft>
            </a:pPr>
            <a:r>
              <a:rPr lang="en-US" sz="2400" dirty="0">
                <a:solidFill>
                  <a:schemeClr val="accent6"/>
                </a:solidFill>
                <a:effectLst/>
                <a:latin typeface="+mj-lt"/>
                <a:ea typeface="Calibri" panose="020F0502020204030204" pitchFamily="34" charset="0"/>
                <a:cs typeface="Times New Roman" panose="02020603050405020304" pitchFamily="18" charset="0"/>
              </a:rPr>
              <a:t>Multiple techniques can be used to reduce GHG emissions at airports:</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Map out and identify emissions sources and scopes</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Inventory existing airport carbon emissions using Airports Council International’s free Airport Carbon and Emissions Reporting Tool (ACERT)</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Pursue cost-effective energy efficiency measures, like improving building insulation to reduce GHG emissions and lower operating costs</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Purchase renewable energy</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Install renewable energy systems at the airport (provided they are compatible with airport operations)</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Reduce energy consumption</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Monitor the efficiency of heating, ventilation, and cooling systems</a:t>
            </a:r>
          </a:p>
          <a:p>
            <a:pPr marL="346075" marR="0" indent="-346075">
              <a:lnSpc>
                <a:spcPct val="107000"/>
              </a:lnSpc>
              <a:spcBef>
                <a:spcPts val="0"/>
              </a:spcBef>
              <a:spcAft>
                <a:spcPts val="800"/>
              </a:spcAft>
              <a:buFont typeface="Arial" panose="020B0604020202020204" pitchFamily="34" charset="0"/>
              <a:buChar char="•"/>
            </a:pPr>
            <a:r>
              <a:rPr lang="en-US" sz="2400" dirty="0">
                <a:solidFill>
                  <a:schemeClr val="accent6"/>
                </a:solidFill>
                <a:effectLst/>
                <a:latin typeface="+mj-lt"/>
                <a:ea typeface="Calibri" panose="020F0502020204030204" pitchFamily="34" charset="0"/>
                <a:cs typeface="Times New Roman" panose="02020603050405020304" pitchFamily="18" charset="0"/>
              </a:rPr>
              <a:t>Purchase low- or zero-emissions vehicles and ground support equipment (GSE)</a:t>
            </a:r>
          </a:p>
          <a:p>
            <a:pPr marR="0">
              <a:lnSpc>
                <a:spcPct val="107000"/>
              </a:lnSpc>
              <a:spcBef>
                <a:spcPts val="0"/>
              </a:spcBef>
              <a:spcAft>
                <a:spcPts val="800"/>
              </a:spcAft>
            </a:pPr>
            <a:r>
              <a:rPr lang="en-US" sz="2400" dirty="0">
                <a:solidFill>
                  <a:schemeClr val="accent6"/>
                </a:solidFill>
                <a:effectLst/>
                <a:latin typeface="+mj-lt"/>
                <a:ea typeface="Calibri" panose="020F0502020204030204" pitchFamily="34" charset="0"/>
                <a:cs typeface="Times New Roman" panose="02020603050405020304" pitchFamily="18" charset="0"/>
              </a:rPr>
              <a:t>More information on GHG emissions reduction and ACERT can be found on FAA’s website under </a:t>
            </a:r>
            <a:r>
              <a:rPr lang="en-US" sz="2400" dirty="0">
                <a:solidFill>
                  <a:schemeClr val="accent6"/>
                </a:solidFill>
                <a:effectLst/>
                <a:latin typeface="+mj-lt"/>
                <a:ea typeface="Calibri" panose="020F0502020204030204" pitchFamily="34" charset="0"/>
                <a:cs typeface="Times New Roman" panose="02020603050405020304" pitchFamily="18" charset="0"/>
                <a:hlinkClick r:id="rId3"/>
              </a:rPr>
              <a:t>Airport Carbon Emissions Reduction</a:t>
            </a:r>
            <a:r>
              <a:rPr lang="en-US" sz="2400" dirty="0">
                <a:solidFill>
                  <a:schemeClr val="accent6"/>
                </a:solidFill>
                <a:effectLst/>
                <a:latin typeface="+mj-lt"/>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endParaRPr lang="en-US" sz="24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67927A9-BAAD-FF35-E4AC-2F48D7E7ED1E}"/>
              </a:ext>
            </a:extLst>
          </p:cNvPr>
          <p:cNvSpPr txBox="1"/>
          <p:nvPr/>
        </p:nvSpPr>
        <p:spPr>
          <a:xfrm>
            <a:off x="7760473" y="5696605"/>
            <a:ext cx="5033176" cy="523220"/>
          </a:xfrm>
          <a:prstGeom prst="rect">
            <a:avLst/>
          </a:prstGeom>
          <a:noFill/>
        </p:spPr>
        <p:txBody>
          <a:bodyPr wrap="square" rtlCol="0">
            <a:spAutoFit/>
          </a:bodyPr>
          <a:lstStyle/>
          <a:p>
            <a:r>
              <a:rPr lang="en-US" sz="900" dirty="0">
                <a:solidFill>
                  <a:schemeClr val="accent6"/>
                </a:solidFill>
              </a:rPr>
              <a:t>Source: </a:t>
            </a:r>
            <a:r>
              <a:rPr lang="fr-FR" sz="900" dirty="0">
                <a:solidFill>
                  <a:schemeClr val="accent6"/>
                </a:solidFill>
              </a:rPr>
              <a:t>FAA. 2023, </a:t>
            </a:r>
            <a:r>
              <a:rPr lang="fr-FR" sz="900" dirty="0" err="1">
                <a:solidFill>
                  <a:schemeClr val="accent6"/>
                </a:solidFill>
              </a:rPr>
              <a:t>November</a:t>
            </a:r>
            <a:r>
              <a:rPr lang="fr-FR" sz="900" dirty="0">
                <a:solidFill>
                  <a:schemeClr val="accent6"/>
                </a:solidFill>
              </a:rPr>
              <a:t>. Airport Carbon Emissions Reduction. https://www.faa.gov/airports/environmental/air_quality/carbon_emissions_reduction</a:t>
            </a:r>
          </a:p>
          <a:p>
            <a:endParaRPr lang="en-US" sz="1000" dirty="0">
              <a:solidFill>
                <a:schemeClr val="accent6"/>
              </a:solidFill>
            </a:endParaRPr>
          </a:p>
        </p:txBody>
      </p:sp>
    </p:spTree>
    <p:extLst>
      <p:ext uri="{BB962C8B-B14F-4D97-AF65-F5344CB8AC3E}">
        <p14:creationId xmlns:p14="http://schemas.microsoft.com/office/powerpoint/2010/main" val="117276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AvGas and Lead Emissions Reduction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63578"/>
            <a:ext cx="11239500" cy="4856247"/>
          </a:xfrm>
        </p:spPr>
        <p:txBody>
          <a:bodyPr>
            <a:normAutofit fontScale="92500" lnSpcReduction="10000"/>
          </a:bodyPr>
          <a:lstStyle/>
          <a:p>
            <a:pPr marL="346075" marR="0" indent="-346075">
              <a:lnSpc>
                <a:spcPct val="107000"/>
              </a:lnSpc>
              <a:spcBef>
                <a:spcPts val="0"/>
              </a:spcBef>
              <a:spcAft>
                <a:spcPts val="800"/>
              </a:spcAft>
            </a:pPr>
            <a:r>
              <a:rPr lang="en-US" sz="2200" dirty="0">
                <a:solidFill>
                  <a:schemeClr val="accent6"/>
                </a:solidFill>
                <a:effectLst/>
                <a:latin typeface="+mn-lt"/>
                <a:ea typeface="Calibri" panose="020F0502020204030204" pitchFamily="34" charset="0"/>
                <a:cs typeface="Times New Roman" panose="02020603050405020304" pitchFamily="18" charset="0"/>
              </a:rPr>
              <a:t>Aviation gas (</a:t>
            </a:r>
            <a:r>
              <a:rPr lang="en-US" sz="2200" dirty="0" err="1">
                <a:solidFill>
                  <a:schemeClr val="accent6"/>
                </a:solidFill>
                <a:effectLst/>
                <a:latin typeface="+mn-lt"/>
                <a:ea typeface="Calibri" panose="020F0502020204030204" pitchFamily="34" charset="0"/>
                <a:cs typeface="Times New Roman" panose="02020603050405020304" pitchFamily="18" charset="0"/>
              </a:rPr>
              <a:t>AvGas</a:t>
            </a:r>
            <a:r>
              <a:rPr lang="en-US" sz="2200" dirty="0">
                <a:solidFill>
                  <a:schemeClr val="accent6"/>
                </a:solidFill>
                <a:effectLst/>
                <a:latin typeface="+mn-lt"/>
                <a:ea typeface="Calibri" panose="020F0502020204030204" pitchFamily="34" charset="0"/>
                <a:cs typeface="Times New Roman" panose="02020603050405020304" pitchFamily="18" charset="0"/>
              </a:rPr>
              <a:t>) is a source of lead emissions at airports:</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AvGas contains tetraethyl lead (TEL), which is toxic and can affect human health if inhaled or ingested </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The U.S. has a goal to eliminate the use of leaded aviation fuels for piston-engine aircraft by 2030</a:t>
            </a:r>
          </a:p>
          <a:p>
            <a:pPr marR="0">
              <a:lnSpc>
                <a:spcPct val="107000"/>
              </a:lnSpc>
              <a:spcBef>
                <a:spcPts val="0"/>
              </a:spcBef>
              <a:spcAft>
                <a:spcPts val="800"/>
              </a:spcAft>
            </a:pPr>
            <a:r>
              <a:rPr lang="en-US" sz="2200" dirty="0">
                <a:solidFill>
                  <a:schemeClr val="accent6"/>
                </a:solidFill>
                <a:effectLst/>
                <a:latin typeface="+mn-lt"/>
                <a:ea typeface="Calibri" panose="020F0502020204030204" pitchFamily="34" charset="0"/>
                <a:cs typeface="Times New Roman" panose="02020603050405020304" pitchFamily="18" charset="0"/>
              </a:rPr>
              <a:t>Ways to reduce lead emissions at airports include:</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Working to offer additional unleaded fuel types to facilitate the transition</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Minimizing engine idling time and run-up times of piston-engine aircraft</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Promote airport and pilot awareness </a:t>
            </a:r>
          </a:p>
          <a:p>
            <a:pPr marL="346075" marR="0" indent="-346075">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Increase distance between pre-flight/maintenance run-up locations and people on/off airport by relocating run-up locations or distributing run-ups to multiple locations</a:t>
            </a:r>
          </a:p>
          <a:p>
            <a:pPr marR="0">
              <a:lnSpc>
                <a:spcPct val="107000"/>
              </a:lnSpc>
              <a:spcBef>
                <a:spcPts val="0"/>
              </a:spcBef>
              <a:spcAft>
                <a:spcPts val="800"/>
              </a:spcAft>
            </a:pPr>
            <a:r>
              <a:rPr lang="en-US" sz="2200" dirty="0">
                <a:solidFill>
                  <a:schemeClr val="accent6"/>
                </a:solidFill>
                <a:latin typeface="+mn-lt"/>
                <a:ea typeface="Calibri" panose="020F0502020204030204" pitchFamily="34" charset="0"/>
                <a:cs typeface="Times New Roman" panose="02020603050405020304" pitchFamily="18" charset="0"/>
              </a:rPr>
              <a:t>For m</a:t>
            </a:r>
            <a:r>
              <a:rPr lang="en-US" sz="2200" dirty="0">
                <a:solidFill>
                  <a:schemeClr val="accent6"/>
                </a:solidFill>
                <a:effectLst/>
                <a:latin typeface="+mn-lt"/>
                <a:ea typeface="Calibri" panose="020F0502020204030204" pitchFamily="34" charset="0"/>
                <a:cs typeface="Times New Roman" panose="02020603050405020304" pitchFamily="18" charset="0"/>
              </a:rPr>
              <a:t>ore information from the FAA on lead emissions reduction, visit their </a:t>
            </a:r>
            <a:r>
              <a:rPr lang="en-US" sz="2200" dirty="0">
                <a:solidFill>
                  <a:schemeClr val="accent6"/>
                </a:solidFill>
                <a:effectLst/>
                <a:latin typeface="+mn-lt"/>
                <a:ea typeface="Calibri" panose="020F0502020204030204" pitchFamily="34" charset="0"/>
                <a:cs typeface="Times New Roman" panose="02020603050405020304" pitchFamily="18" charset="0"/>
                <a:hlinkClick r:id="rId3"/>
              </a:rPr>
              <a:t>EAGLE initiative page</a:t>
            </a:r>
            <a:r>
              <a:rPr lang="en-US" sz="2200" dirty="0">
                <a:solidFill>
                  <a:schemeClr val="accent6"/>
                </a:solidFill>
                <a:latin typeface="+mn-lt"/>
                <a:ea typeface="Calibri" panose="020F0502020204030204" pitchFamily="34" charset="0"/>
                <a:cs typeface="Times New Roman" panose="02020603050405020304" pitchFamily="18" charset="0"/>
              </a:rPr>
              <a:t>.</a:t>
            </a:r>
            <a:endParaRPr lang="en-US" sz="22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4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67927A9-BAAD-FF35-E4AC-2F48D7E7ED1E}"/>
              </a:ext>
            </a:extLst>
          </p:cNvPr>
          <p:cNvSpPr txBox="1"/>
          <p:nvPr/>
        </p:nvSpPr>
        <p:spPr>
          <a:xfrm>
            <a:off x="6472363" y="5801274"/>
            <a:ext cx="5819284" cy="400110"/>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fr-FR" sz="1000" dirty="0">
                <a:solidFill>
                  <a:schemeClr val="accent6"/>
                </a:solidFill>
              </a:rPr>
              <a:t>FAA. 2022. </a:t>
            </a:r>
            <a:r>
              <a:rPr lang="fr-FR" sz="1000" dirty="0" err="1">
                <a:solidFill>
                  <a:schemeClr val="accent6"/>
                </a:solidFill>
              </a:rPr>
              <a:t>Environment</a:t>
            </a:r>
            <a:r>
              <a:rPr lang="fr-FR" sz="1000" dirty="0">
                <a:solidFill>
                  <a:schemeClr val="accent6"/>
                </a:solidFill>
              </a:rPr>
              <a:t> &amp; </a:t>
            </a:r>
            <a:r>
              <a:rPr lang="fr-FR" sz="1000" dirty="0" err="1">
                <a:solidFill>
                  <a:schemeClr val="accent6"/>
                </a:solidFill>
              </a:rPr>
              <a:t>Airports</a:t>
            </a:r>
            <a:r>
              <a:rPr lang="fr-FR" sz="1000" dirty="0">
                <a:solidFill>
                  <a:schemeClr val="accent6"/>
                </a:solidFill>
              </a:rPr>
              <a:t>. https://www.faa.gov/about/initiatives/avgas/env_airports</a:t>
            </a:r>
          </a:p>
          <a:p>
            <a:endParaRPr lang="en-US" sz="1000" dirty="0">
              <a:solidFill>
                <a:schemeClr val="accent6"/>
              </a:solidFill>
            </a:endParaRPr>
          </a:p>
        </p:txBody>
      </p:sp>
    </p:spTree>
    <p:extLst>
      <p:ext uri="{BB962C8B-B14F-4D97-AF65-F5344CB8AC3E}">
        <p14:creationId xmlns:p14="http://schemas.microsoft.com/office/powerpoint/2010/main" val="62799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 Quality Regulations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22514" y="1443120"/>
            <a:ext cx="4936177" cy="4572000"/>
          </a:xfrm>
        </p:spPr>
        <p:txBody>
          <a:bodyPr/>
          <a:lstStyle/>
          <a:p>
            <a:r>
              <a:rPr lang="en-US" sz="2000" dirty="0">
                <a:solidFill>
                  <a:schemeClr val="accent6"/>
                </a:solidFill>
                <a:latin typeface="+mn-lt"/>
              </a:rPr>
              <a:t>The Clean Air Act (CAA) is the federal regulation for protecting air quality:  </a:t>
            </a:r>
          </a:p>
          <a:p>
            <a:pPr marL="342900" indent="-342900">
              <a:buFont typeface="Arial" panose="020B0604020202020204" pitchFamily="34" charset="0"/>
              <a:buChar char="•"/>
            </a:pPr>
            <a:r>
              <a:rPr lang="en-US" sz="2000" dirty="0">
                <a:solidFill>
                  <a:schemeClr val="accent6"/>
                </a:solidFill>
                <a:latin typeface="+mn-lt"/>
              </a:rPr>
              <a:t>CAA regulates air pollutant emissions from stationary and mobile sources</a:t>
            </a:r>
          </a:p>
          <a:p>
            <a:pPr marL="342900" indent="-342900">
              <a:buFont typeface="Arial" panose="020B0604020202020204" pitchFamily="34" charset="0"/>
              <a:buChar char="•"/>
            </a:pPr>
            <a:r>
              <a:rPr lang="en-US" sz="2000" dirty="0">
                <a:solidFill>
                  <a:schemeClr val="accent6"/>
                </a:solidFill>
                <a:latin typeface="+mn-lt"/>
              </a:rPr>
              <a:t>CAA authorizes the EPA to establish National Ambient Air Quality Standards (NAAQS) for criteria pollutants</a:t>
            </a:r>
          </a:p>
          <a:p>
            <a:pPr marL="342900" indent="-342900">
              <a:buFont typeface="Arial" panose="020B0604020202020204" pitchFamily="34" charset="0"/>
              <a:buChar char="•"/>
            </a:pPr>
            <a:r>
              <a:rPr lang="en-US" sz="2000" dirty="0">
                <a:solidFill>
                  <a:schemeClr val="accent6"/>
                </a:solidFill>
                <a:latin typeface="+mn-lt"/>
              </a:rPr>
              <a:t>CAA authorizes EPA to regulate hazardous air pollutants (HAPs)</a:t>
            </a:r>
          </a:p>
        </p:txBody>
      </p:sp>
      <p:pic>
        <p:nvPicPr>
          <p:cNvPr id="2" name="Picture 1" descr="A runway with trees and clouds in the sky">
            <a:extLst>
              <a:ext uri="{FF2B5EF4-FFF2-40B4-BE49-F238E27FC236}">
                <a16:creationId xmlns:a16="http://schemas.microsoft.com/office/drawing/2014/main" id="{BFA271D8-E39D-CE55-9FF3-5A735D50F61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t="6947" b="6947"/>
          <a:stretch/>
        </p:blipFill>
        <p:spPr>
          <a:xfrm>
            <a:off x="5458691" y="1447800"/>
            <a:ext cx="6733309" cy="433954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25AB12C0-4DD0-6436-1C3A-5E67352C8B0E}"/>
              </a:ext>
            </a:extLst>
          </p:cNvPr>
          <p:cNvSpPr txBox="1"/>
          <p:nvPr/>
        </p:nvSpPr>
        <p:spPr>
          <a:xfrm>
            <a:off x="78187" y="5460460"/>
            <a:ext cx="5380504" cy="707886"/>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Text 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2672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Clean Air Act and Airport Construction and Development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18249" y="1318897"/>
            <a:ext cx="11544797" cy="4519197"/>
          </a:xfrm>
        </p:spPr>
        <p:txBody>
          <a:bodyPr/>
          <a:lstStyle/>
          <a:p>
            <a:r>
              <a:rPr lang="en-US" sz="2000" dirty="0">
                <a:solidFill>
                  <a:schemeClr val="accent6"/>
                </a:solidFill>
                <a:latin typeface="+mn-lt"/>
              </a:rPr>
              <a:t>CAA governs air quality impacts from airport actions, including construction and development projects. The FAA must evaluate proposed airport landside and airside projects and their potential for impacting air quality.</a:t>
            </a:r>
          </a:p>
          <a:p>
            <a:pPr marL="457200" indent="-457200">
              <a:buFont typeface="Arial" panose="020B0604020202020204" pitchFamily="34" charset="0"/>
              <a:buChar char="•"/>
            </a:pPr>
            <a:r>
              <a:rPr lang="en-US" sz="2000" dirty="0">
                <a:solidFill>
                  <a:schemeClr val="accent6"/>
                </a:solidFill>
                <a:latin typeface="+mn-lt"/>
              </a:rPr>
              <a:t>Example landside projects include:</a:t>
            </a:r>
          </a:p>
          <a:p>
            <a:pPr marL="1085850" lvl="1" indent="-342900">
              <a:buFont typeface="Courier New" panose="02070309020205020404" pitchFamily="49" charset="0"/>
              <a:buChar char="o"/>
            </a:pPr>
            <a:r>
              <a:rPr lang="en-US" dirty="0">
                <a:solidFill>
                  <a:schemeClr val="accent6"/>
                </a:solidFill>
                <a:latin typeface="+mn-lt"/>
              </a:rPr>
              <a:t>Construction, relocation and repair of airport access roads</a:t>
            </a:r>
          </a:p>
          <a:p>
            <a:pPr marL="1085850" lvl="1" indent="-342900">
              <a:buFont typeface="Courier New" panose="02070309020205020404" pitchFamily="49" charset="0"/>
              <a:buChar char="o"/>
            </a:pPr>
            <a:r>
              <a:rPr lang="en-US" dirty="0">
                <a:solidFill>
                  <a:schemeClr val="accent6"/>
                </a:solidFill>
                <a:latin typeface="+mn-lt"/>
              </a:rPr>
              <a:t>Repair and maintenance of remote parking facilities</a:t>
            </a:r>
          </a:p>
          <a:p>
            <a:pPr marL="1085850" lvl="1" indent="-342900">
              <a:buFont typeface="Courier New" panose="02070309020205020404" pitchFamily="49" charset="0"/>
              <a:buChar char="o"/>
            </a:pPr>
            <a:r>
              <a:rPr lang="en-US" dirty="0">
                <a:solidFill>
                  <a:schemeClr val="accent6"/>
                </a:solidFill>
                <a:latin typeface="+mn-lt"/>
              </a:rPr>
              <a:t>Repair and maintenance of rental car lots</a:t>
            </a:r>
          </a:p>
          <a:p>
            <a:pPr marL="457200" indent="-457200">
              <a:buFont typeface="Arial" panose="020B0604020202020204" pitchFamily="34" charset="0"/>
              <a:buChar char="•"/>
            </a:pPr>
            <a:r>
              <a:rPr lang="en-US" sz="2000" dirty="0">
                <a:solidFill>
                  <a:schemeClr val="accent6"/>
                </a:solidFill>
                <a:latin typeface="+mn-lt"/>
              </a:rPr>
              <a:t>Example airside projects include:</a:t>
            </a:r>
          </a:p>
          <a:p>
            <a:pPr marL="1085850" lvl="1" indent="-342900">
              <a:buFont typeface="Courier New" panose="02070309020205020404" pitchFamily="49" charset="0"/>
              <a:buChar char="o"/>
            </a:pPr>
            <a:r>
              <a:rPr lang="en-US" dirty="0">
                <a:solidFill>
                  <a:schemeClr val="accent6"/>
                </a:solidFill>
                <a:latin typeface="+mn-lt"/>
              </a:rPr>
              <a:t>Building or expanding terminals and hangars</a:t>
            </a:r>
          </a:p>
          <a:p>
            <a:pPr marL="1085850" lvl="1" indent="-342900">
              <a:buFont typeface="Courier New" panose="02070309020205020404" pitchFamily="49" charset="0"/>
              <a:buChar char="o"/>
            </a:pPr>
            <a:r>
              <a:rPr lang="en-US" dirty="0">
                <a:solidFill>
                  <a:schemeClr val="accent6"/>
                </a:solidFill>
                <a:latin typeface="+mn-lt"/>
              </a:rPr>
              <a:t>Building new or extending runways and taxiways</a:t>
            </a:r>
          </a:p>
          <a:p>
            <a:pPr marL="1085850" lvl="1" indent="-342900">
              <a:buFont typeface="Courier New" panose="02070309020205020404" pitchFamily="49" charset="0"/>
              <a:buChar char="o"/>
            </a:pPr>
            <a:r>
              <a:rPr lang="en-US" dirty="0">
                <a:solidFill>
                  <a:schemeClr val="accent6"/>
                </a:solidFill>
                <a:latin typeface="+mn-lt"/>
              </a:rPr>
              <a:t>Installing navigational aids</a:t>
            </a:r>
            <a:endParaRPr lang="en-US" sz="2000" dirty="0">
              <a:solidFill>
                <a:schemeClr val="accent6"/>
              </a:solidFill>
              <a:latin typeface="+mn-lt"/>
            </a:endParaRPr>
          </a:p>
        </p:txBody>
      </p:sp>
      <p:sp>
        <p:nvSpPr>
          <p:cNvPr id="2" name="Speech Bubble: Rectangle 1">
            <a:extLst>
              <a:ext uri="{FF2B5EF4-FFF2-40B4-BE49-F238E27FC236}">
                <a16:creationId xmlns:a16="http://schemas.microsoft.com/office/drawing/2014/main" id="{94724B14-56BD-87AA-9484-59F11DA44C93}"/>
              </a:ext>
            </a:extLst>
          </p:cNvPr>
          <p:cNvSpPr/>
          <p:nvPr/>
        </p:nvSpPr>
        <p:spPr bwMode="auto">
          <a:xfrm>
            <a:off x="8467725" y="3257419"/>
            <a:ext cx="3724275" cy="2281684"/>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fontScale="92500" lnSpcReduction="10000"/>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environmental review for proposed development projects that may impact air quality often requires an emissions and GHG analysis. These are most often required if the airport is in a non-attainment area for NAAQS.</a:t>
            </a:r>
            <a:endParaRPr lang="en-US" sz="2000" i="1" dirty="0">
              <a:solidFill>
                <a:schemeClr val="tx2"/>
              </a:solidFill>
              <a:latin typeface="Times"/>
            </a:endParaRPr>
          </a:p>
        </p:txBody>
      </p:sp>
      <p:sp>
        <p:nvSpPr>
          <p:cNvPr id="3" name="TextBox 2">
            <a:extLst>
              <a:ext uri="{FF2B5EF4-FFF2-40B4-BE49-F238E27FC236}">
                <a16:creationId xmlns:a16="http://schemas.microsoft.com/office/drawing/2014/main" id="{5E47B91D-5AE2-40F9-0469-810CE97CAFC5}"/>
              </a:ext>
            </a:extLst>
          </p:cNvPr>
          <p:cNvSpPr txBox="1"/>
          <p:nvPr/>
        </p:nvSpPr>
        <p:spPr>
          <a:xfrm>
            <a:off x="2815589" y="5605047"/>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a:t>
            </a:r>
            <a:r>
              <a:rPr lang="en-US" sz="1000" b="0" u="none" dirty="0">
                <a:solidFill>
                  <a:schemeClr val="accent6"/>
                </a:solidFill>
              </a:rPr>
              <a:t>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10533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National Ambient Air Quality Standards</a:t>
            </a:r>
          </a:p>
        </p:txBody>
      </p:sp>
      <p:sp>
        <p:nvSpPr>
          <p:cNvPr id="12" name="Text Placeholder 5">
            <a:extLst>
              <a:ext uri="{FF2B5EF4-FFF2-40B4-BE49-F238E27FC236}">
                <a16:creationId xmlns:a16="http://schemas.microsoft.com/office/drawing/2014/main" id="{37EAED86-B77C-78E9-9920-07191646C710}"/>
              </a:ext>
            </a:extLst>
          </p:cNvPr>
          <p:cNvSpPr>
            <a:spLocks noGrp="1"/>
          </p:cNvSpPr>
          <p:nvPr>
            <p:ph type="body" sz="quarter" idx="10"/>
          </p:nvPr>
        </p:nvSpPr>
        <p:spPr>
          <a:xfrm>
            <a:off x="609599" y="1271956"/>
            <a:ext cx="11089594" cy="4645265"/>
          </a:xfrm>
        </p:spPr>
        <p:txBody>
          <a:bodyPr/>
          <a:lstStyle/>
          <a:p>
            <a:r>
              <a:rPr lang="en-US" sz="2000" dirty="0">
                <a:solidFill>
                  <a:schemeClr val="accent6"/>
                </a:solidFill>
                <a:latin typeface="+mn-lt"/>
              </a:rPr>
              <a:t>Under the CAA, the EPA has established National Ambient Air Quality Standards (NAAQS) for the six criteria pollutants. </a:t>
            </a:r>
            <a:r>
              <a:rPr kumimoji="0" lang="en-US" sz="2000" b="0" i="0" u="none" strike="noStrike" kern="0" cap="none" spc="0" normalizeH="0" baseline="0" noProof="0" dirty="0">
                <a:ln>
                  <a:noFill/>
                </a:ln>
                <a:solidFill>
                  <a:srgbClr val="47391D"/>
                </a:solidFill>
                <a:effectLst/>
                <a:uLnTx/>
                <a:uFillTx/>
                <a:latin typeface="+mn-lt"/>
              </a:rPr>
              <a:t>Counties and air pollution districts may be in attainment, in nonattainment, or in maintenance for the criteria pollutants as designated by a state’s EPA-approved State Implementation Plan (SIP)</a:t>
            </a:r>
            <a:r>
              <a:rPr lang="en-US" sz="2000" dirty="0">
                <a:solidFill>
                  <a:schemeClr val="accent6"/>
                </a:solidFill>
                <a:latin typeface="+mn-lt"/>
              </a:rPr>
              <a:t>:</a:t>
            </a:r>
          </a:p>
          <a:p>
            <a:pPr marL="457200" indent="-457200">
              <a:buFont typeface="Arial" panose="020B0604020202020204" pitchFamily="34" charset="0"/>
              <a:buChar char="•"/>
            </a:pPr>
            <a:r>
              <a:rPr lang="en-US" sz="2000" dirty="0">
                <a:solidFill>
                  <a:schemeClr val="accent6"/>
                </a:solidFill>
                <a:latin typeface="+mn-lt"/>
              </a:rPr>
              <a:t>Attainment area – a geographical area where the levels of all criteria pollutants meet NAAQS</a:t>
            </a:r>
          </a:p>
          <a:p>
            <a:pPr marL="457200" indent="-457200">
              <a:buFont typeface="Arial" panose="020B0604020202020204" pitchFamily="34" charset="0"/>
              <a:buChar char="•"/>
            </a:pPr>
            <a:r>
              <a:rPr lang="en-US" sz="2000" dirty="0">
                <a:solidFill>
                  <a:schemeClr val="accent6"/>
                </a:solidFill>
                <a:latin typeface="+mn-lt"/>
              </a:rPr>
              <a:t>Nonattainment area – a geographical area where the concentration of one or more of the criteria air pollutants is higher than NAAQS</a:t>
            </a:r>
          </a:p>
          <a:p>
            <a:pPr marL="457200" indent="-457200">
              <a:buFont typeface="Arial" panose="020B0604020202020204" pitchFamily="34" charset="0"/>
              <a:buChar char="•"/>
            </a:pPr>
            <a:r>
              <a:rPr lang="en-US" sz="2000" dirty="0">
                <a:solidFill>
                  <a:schemeClr val="accent6"/>
                </a:solidFill>
                <a:latin typeface="+mn-lt"/>
              </a:rPr>
              <a:t>Maintenance area – a geographical area previously designated “nonattainment” but re-designated as a “maintenance area” because air pollution levels have improved above levels that would place the area in nonattainment status</a:t>
            </a:r>
          </a:p>
          <a:p>
            <a:endParaRPr lang="en-US" sz="2000" dirty="0">
              <a:solidFill>
                <a:schemeClr val="accent6"/>
              </a:solidFill>
              <a:latin typeface="+mn-lt"/>
            </a:endParaRPr>
          </a:p>
        </p:txBody>
      </p:sp>
      <p:sp>
        <p:nvSpPr>
          <p:cNvPr id="13" name="TextBox 12">
            <a:extLst>
              <a:ext uri="{FF2B5EF4-FFF2-40B4-BE49-F238E27FC236}">
                <a16:creationId xmlns:a16="http://schemas.microsoft.com/office/drawing/2014/main" id="{7754D01B-D26A-8811-8B69-1D19A7854556}"/>
              </a:ext>
            </a:extLst>
          </p:cNvPr>
          <p:cNvSpPr txBox="1"/>
          <p:nvPr/>
        </p:nvSpPr>
        <p:spPr>
          <a:xfrm>
            <a:off x="2266950" y="5794111"/>
            <a:ext cx="9707028" cy="400110"/>
          </a:xfrm>
          <a:prstGeom prst="rect">
            <a:avLst/>
          </a:prstGeom>
          <a:noFill/>
        </p:spPr>
        <p:txBody>
          <a:bodyPr wrap="square" rtlCol="0">
            <a:spAutoFit/>
          </a:body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F2B12E5C-4A97-53D2-F2AB-CF4E426183C9}"/>
              </a:ext>
            </a:extLst>
          </p:cNvPr>
          <p:cNvSpPr/>
          <p:nvPr/>
        </p:nvSpPr>
        <p:spPr bwMode="auto">
          <a:xfrm>
            <a:off x="3695283" y="4938480"/>
            <a:ext cx="8496717" cy="693531"/>
          </a:xfrm>
          <a:prstGeom prst="wedgeRectCallout">
            <a:avLst>
              <a:gd name="adj1" fmla="val -52164"/>
              <a:gd name="adj2" fmla="val -38264"/>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Autofit/>
          </a:bodyPr>
          <a:lstStyle/>
          <a:p>
            <a:pPr eaLnBrk="0" hangingPunct="0"/>
            <a:r>
              <a:rPr lang="en-US" sz="2000" dirty="0">
                <a:solidFill>
                  <a:srgbClr val="00B0F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EPA’s </a:t>
            </a:r>
            <a:r>
              <a:rPr lang="en-US" sz="2000" i="1" dirty="0">
                <a:solidFill>
                  <a:srgbClr val="00B0F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Green Book </a:t>
            </a:r>
            <a:r>
              <a:rPr lang="en-US" sz="2000" dirty="0">
                <a:latin typeface="Calibri" panose="020F0502020204030204" pitchFamily="34" charset="0"/>
                <a:ea typeface="Calibri" panose="020F0502020204030204" pitchFamily="34" charset="0"/>
              </a:rPr>
              <a:t>has county-level data showing whether a county is in attainment. To access the </a:t>
            </a:r>
            <a:r>
              <a:rPr lang="en-US" sz="2000" i="1" dirty="0">
                <a:latin typeface="Calibri" panose="020F0502020204030204" pitchFamily="34" charset="0"/>
                <a:ea typeface="Calibri" panose="020F0502020204030204" pitchFamily="34" charset="0"/>
              </a:rPr>
              <a:t>Green Book</a:t>
            </a:r>
            <a:r>
              <a:rPr lang="en-US" sz="2000" dirty="0">
                <a:latin typeface="Calibri" panose="020F0502020204030204" pitchFamily="34" charset="0"/>
                <a:ea typeface="Calibri" panose="020F0502020204030204" pitchFamily="34" charset="0"/>
              </a:rPr>
              <a:t>, visit www.epa.gov/green-book.</a:t>
            </a:r>
            <a:endParaRPr lang="en-US" sz="2000" i="1" dirty="0">
              <a:solidFill>
                <a:srgbClr val="00B0F0"/>
              </a:solidFill>
              <a:latin typeface="Times"/>
            </a:endParaRPr>
          </a:p>
        </p:txBody>
      </p:sp>
    </p:spTree>
    <p:extLst>
      <p:ext uri="{BB962C8B-B14F-4D97-AF65-F5344CB8AC3E}">
        <p14:creationId xmlns:p14="http://schemas.microsoft.com/office/powerpoint/2010/main" val="301096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Actions Normally Requiring an Air Quality Analysis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08000" y="1232387"/>
            <a:ext cx="10972800" cy="4415452"/>
          </a:xfrm>
        </p:spPr>
        <p:txBody>
          <a:bodyPr>
            <a:noAutofit/>
          </a:bodyPr>
          <a:lstStyle/>
          <a:p>
            <a:r>
              <a:rPr lang="en-US" sz="1800" dirty="0">
                <a:solidFill>
                  <a:schemeClr val="accent6"/>
                </a:solidFill>
                <a:latin typeface="+mn-lt"/>
              </a:rPr>
              <a:t>An air quality analysis (emissions inventory) may be required in the</a:t>
            </a:r>
            <a:br>
              <a:rPr lang="en-US" sz="1800" dirty="0">
                <a:solidFill>
                  <a:schemeClr val="accent6"/>
                </a:solidFill>
                <a:latin typeface="+mn-lt"/>
              </a:rPr>
            </a:br>
            <a:r>
              <a:rPr lang="en-US" sz="1800" dirty="0">
                <a:solidFill>
                  <a:schemeClr val="accent6"/>
                </a:solidFill>
                <a:latin typeface="+mn-lt"/>
              </a:rPr>
              <a:t>following scenarios since they can change aircraft operations: </a:t>
            </a:r>
          </a:p>
          <a:p>
            <a:pPr marL="342900" indent="-342900">
              <a:buFont typeface="Arial" panose="020B0604020202020204" pitchFamily="34" charset="0"/>
              <a:buChar char="•"/>
            </a:pPr>
            <a:r>
              <a:rPr lang="en-US" sz="1800" dirty="0">
                <a:solidFill>
                  <a:schemeClr val="accent6"/>
                </a:solidFill>
                <a:latin typeface="+mn-lt"/>
              </a:rPr>
              <a:t>New airport location</a:t>
            </a:r>
          </a:p>
          <a:p>
            <a:pPr marL="342900" indent="-342900">
              <a:buFont typeface="Arial" panose="020B0604020202020204" pitchFamily="34" charset="0"/>
              <a:buChar char="•"/>
            </a:pPr>
            <a:r>
              <a:rPr lang="en-US" sz="1800" dirty="0">
                <a:solidFill>
                  <a:schemeClr val="accent6"/>
                </a:solidFill>
                <a:latin typeface="+mn-lt"/>
              </a:rPr>
              <a:t>A new runway</a:t>
            </a:r>
          </a:p>
          <a:p>
            <a:pPr marL="342900" indent="-342900">
              <a:buFont typeface="Arial" panose="020B0604020202020204" pitchFamily="34" charset="0"/>
              <a:buChar char="•"/>
            </a:pPr>
            <a:r>
              <a:rPr lang="en-US" sz="1800" dirty="0">
                <a:solidFill>
                  <a:schemeClr val="accent6"/>
                </a:solidFill>
                <a:latin typeface="+mn-lt"/>
              </a:rPr>
              <a:t>A major runway extension</a:t>
            </a:r>
          </a:p>
          <a:p>
            <a:pPr marL="342900" indent="-342900">
              <a:buFont typeface="Arial" panose="020B0604020202020204" pitchFamily="34" charset="0"/>
              <a:buChar char="•"/>
            </a:pPr>
            <a:r>
              <a:rPr lang="en-US" sz="1800" dirty="0">
                <a:solidFill>
                  <a:schemeClr val="accent6"/>
                </a:solidFill>
                <a:latin typeface="+mn-lt"/>
              </a:rPr>
              <a:t>Runway strengthening</a:t>
            </a:r>
          </a:p>
          <a:p>
            <a:pPr marL="342900" indent="-342900">
              <a:buFont typeface="Arial" panose="020B0604020202020204" pitchFamily="34" charset="0"/>
              <a:buChar char="•"/>
            </a:pPr>
            <a:r>
              <a:rPr lang="en-US" sz="1800" dirty="0">
                <a:solidFill>
                  <a:schemeClr val="accent6"/>
                </a:solidFill>
                <a:latin typeface="+mn-lt"/>
              </a:rPr>
              <a:t>Aviation actions where:</a:t>
            </a:r>
          </a:p>
          <a:p>
            <a:pPr marL="798513" lvl="1" indent="-339725">
              <a:buFont typeface="Courier New" panose="02070309020205020404" pitchFamily="49" charset="0"/>
              <a:buChar char="o"/>
            </a:pPr>
            <a:r>
              <a:rPr lang="en-US" sz="1800" dirty="0">
                <a:solidFill>
                  <a:schemeClr val="accent6"/>
                </a:solidFill>
                <a:latin typeface="+mn-lt"/>
              </a:rPr>
              <a:t>The proposed airport action would occur at a general aviation (GA) airport with a total of 180,000 GA and air taxi annual operations</a:t>
            </a:r>
          </a:p>
          <a:p>
            <a:pPr marL="798513" lvl="1" indent="-339725">
              <a:buFont typeface="Courier New" panose="02070309020205020404" pitchFamily="49" charset="0"/>
              <a:buChar char="o"/>
            </a:pPr>
            <a:r>
              <a:rPr lang="en-US" sz="1800" dirty="0">
                <a:solidFill>
                  <a:schemeClr val="accent6"/>
                </a:solidFill>
                <a:latin typeface="+mn-lt"/>
              </a:rPr>
              <a:t>The proposed airport action would occur at a commercial service airport with more than 1.3 million enplanements (2.6 million passengers) or more than 180,000 GA and air taxi annual operations</a:t>
            </a:r>
          </a:p>
          <a:p>
            <a:pPr marL="798513" lvl="1" indent="-339725">
              <a:buFont typeface="Courier New" panose="02070309020205020404" pitchFamily="49" charset="0"/>
              <a:buChar char="o"/>
            </a:pPr>
            <a:r>
              <a:rPr lang="en-US" sz="1800" dirty="0">
                <a:solidFill>
                  <a:schemeClr val="accent6"/>
                </a:solidFill>
                <a:latin typeface="+mn-lt"/>
              </a:rPr>
              <a:t>The proposed airport action serves a combination of operations and passengers</a:t>
            </a:r>
          </a:p>
          <a:p>
            <a:pPr marL="798513" lvl="1" indent="-339725">
              <a:buFont typeface="Courier New" panose="02070309020205020404" pitchFamily="49" charset="0"/>
              <a:buChar char="o"/>
            </a:pPr>
            <a:r>
              <a:rPr lang="en-US" sz="1800" dirty="0">
                <a:solidFill>
                  <a:schemeClr val="accent6"/>
                </a:solidFill>
                <a:latin typeface="+mn-lt"/>
              </a:rPr>
              <a:t>The proposed airport action would increase traffic coming to the airport and increase congestion at off-airport highway intersections</a:t>
            </a:r>
          </a:p>
          <a:p>
            <a:pPr marL="342900" marR="0" lvl="0" indent="-342900">
              <a:lnSpc>
                <a:spcPct val="107000"/>
              </a:lnSpc>
              <a:spcBef>
                <a:spcPts val="0"/>
              </a:spcBef>
              <a:spcAft>
                <a:spcPts val="0"/>
              </a:spcAft>
              <a:buFont typeface="Symbol" panose="05050102010706020507" pitchFamily="18" charset="2"/>
              <a:buChar char=""/>
            </a:pPr>
            <a:endParaRPr lang="en-US" sz="2200" dirty="0">
              <a:solidFill>
                <a:schemeClr val="accent6"/>
              </a:solidFill>
              <a:effectLst/>
              <a:latin typeface="+mn-lt"/>
              <a:ea typeface="Calibri" panose="020F0502020204030204" pitchFamily="34" charset="0"/>
              <a:cs typeface="Times New Roman" panose="02020603050405020304" pitchFamily="18" charset="0"/>
            </a:endParaRPr>
          </a:p>
          <a:p>
            <a:endParaRPr lang="en-US" sz="2200" dirty="0">
              <a:solidFill>
                <a:schemeClr val="accent6"/>
              </a:solidFill>
              <a:latin typeface="+mn-lt"/>
            </a:endParaRPr>
          </a:p>
        </p:txBody>
      </p:sp>
      <p:sp>
        <p:nvSpPr>
          <p:cNvPr id="4" name="Speech Bubble: Rectangle 3">
            <a:extLst>
              <a:ext uri="{FF2B5EF4-FFF2-40B4-BE49-F238E27FC236}">
                <a16:creationId xmlns:a16="http://schemas.microsoft.com/office/drawing/2014/main" id="{3DA7DE97-5687-64A8-8680-3FF8A87F6E94}"/>
              </a:ext>
            </a:extLst>
          </p:cNvPr>
          <p:cNvSpPr/>
          <p:nvPr/>
        </p:nvSpPr>
        <p:spPr bwMode="auto">
          <a:xfrm>
            <a:off x="8467725" y="1452116"/>
            <a:ext cx="3724275" cy="177686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Be sure to consider the entire project, landside and airside, when analyzing air quality emissions.</a:t>
            </a:r>
            <a:endParaRPr lang="en-US" sz="2000" dirty="0">
              <a:latin typeface="Times"/>
            </a:endParaRPr>
          </a:p>
        </p:txBody>
      </p:sp>
      <p:sp>
        <p:nvSpPr>
          <p:cNvPr id="3" name="TextBox 2">
            <a:extLst>
              <a:ext uri="{FF2B5EF4-FFF2-40B4-BE49-F238E27FC236}">
                <a16:creationId xmlns:a16="http://schemas.microsoft.com/office/drawing/2014/main" id="{B8ED9B8C-997D-67E2-0928-E73609600E60}"/>
              </a:ext>
            </a:extLst>
          </p:cNvPr>
          <p:cNvSpPr txBox="1"/>
          <p:nvPr/>
        </p:nvSpPr>
        <p:spPr>
          <a:xfrm>
            <a:off x="2600326" y="5813426"/>
            <a:ext cx="9513492"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0529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This course will provide a high-level overview of air quality, air quality regulations, and how these regulations apply to airports.</a:t>
            </a:r>
          </a:p>
          <a:p>
            <a:endParaRPr lang="en-US" sz="2000" dirty="0">
              <a:solidFill>
                <a:schemeClr val="accent6"/>
              </a:solidFill>
              <a:latin typeface="+mj-lt"/>
            </a:endParaRPr>
          </a:p>
          <a:p>
            <a:r>
              <a:rPr lang="en-US" sz="2000" dirty="0">
                <a:solidFill>
                  <a:schemeClr val="accent6"/>
                </a:solidFill>
                <a:latin typeface="+mj-lt"/>
              </a:rPr>
              <a:t>In this course you will learn:</a:t>
            </a:r>
          </a:p>
          <a:p>
            <a:pPr marR="0" lvl="0">
              <a:lnSpc>
                <a:spcPct val="107000"/>
              </a:lnSpc>
              <a:spcBef>
                <a:spcPts val="0"/>
              </a:spcBef>
              <a:spcAft>
                <a:spcPts val="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importance of air quality at airports and potential impacts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 quality statutes and regulations relevant to airports and airport projects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Greenhouse gas (GHG) emissions at airports</a:t>
            </a:r>
          </a:p>
          <a:p>
            <a:pPr marL="342900" marR="0" lvl="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Typical airport air pollutants and their sources</a:t>
            </a:r>
          </a:p>
          <a:p>
            <a:pPr>
              <a:lnSpc>
                <a:spcPct val="107000"/>
              </a:lnSpc>
              <a:spcBef>
                <a:spcPts val="0"/>
              </a:spcBef>
              <a:spcAft>
                <a:spcPts val="80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 </a:t>
            </a:r>
          </a:p>
          <a:p>
            <a:pPr marR="0" lvl="0">
              <a:lnSpc>
                <a:spcPct val="107000"/>
              </a:lnSpc>
              <a:spcBef>
                <a:spcPts val="0"/>
              </a:spcBef>
              <a:spcAft>
                <a:spcPts val="80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 Quality Analysis Significance Threshold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56084"/>
            <a:ext cx="10972800" cy="4235116"/>
          </a:xfrm>
        </p:spPr>
        <p:txBody>
          <a:bodyPr>
            <a:normAutofit/>
          </a:bodyPr>
          <a:lstStyle/>
          <a:p>
            <a:r>
              <a:rPr lang="en-US" sz="2000" dirty="0">
                <a:solidFill>
                  <a:schemeClr val="accent6"/>
                </a:solidFill>
                <a:latin typeface="+mj-lt"/>
              </a:rPr>
              <a:t>The FAA must consider if an action is significant and has potential impacts:</a:t>
            </a:r>
          </a:p>
          <a:p>
            <a:pPr marL="342900" indent="-342900">
              <a:buFont typeface="Arial" panose="020B0604020202020204" pitchFamily="34" charset="0"/>
              <a:buChar char="•"/>
            </a:pPr>
            <a:r>
              <a:rPr lang="en-US" sz="2000" dirty="0">
                <a:solidFill>
                  <a:schemeClr val="accent6"/>
                </a:solidFill>
                <a:latin typeface="+mj-lt"/>
              </a:rPr>
              <a:t>Considered significant if an action would exceed one or more NAAQS</a:t>
            </a:r>
          </a:p>
          <a:p>
            <a:pPr marL="342900" indent="-342900">
              <a:buFont typeface="Arial" panose="020B0604020202020204" pitchFamily="34" charset="0"/>
              <a:buChar char="•"/>
            </a:pPr>
            <a:r>
              <a:rPr lang="en-US" sz="2000" dirty="0">
                <a:solidFill>
                  <a:schemeClr val="accent6"/>
                </a:solidFill>
                <a:latin typeface="+mj-lt"/>
              </a:rPr>
              <a:t>Impacts are determined by comparing base case (no action/existing condition) to proposed alternatives</a:t>
            </a:r>
          </a:p>
          <a:p>
            <a:endParaRPr lang="en-US" sz="2000" dirty="0">
              <a:solidFill>
                <a:schemeClr val="accent6"/>
              </a:solidFill>
              <a:latin typeface="+mj-lt"/>
            </a:endParaRPr>
          </a:p>
          <a:p>
            <a:r>
              <a:rPr lang="en-US" sz="2000" dirty="0">
                <a:solidFill>
                  <a:schemeClr val="accent6"/>
                </a:solidFill>
                <a:latin typeface="+mj-lt"/>
              </a:rPr>
              <a:t>More information on NAAQS can be found in the </a:t>
            </a:r>
            <a:r>
              <a:rPr lang="en-US" sz="2000" dirty="0">
                <a:solidFill>
                  <a:schemeClr val="accent6"/>
                </a:solidFill>
                <a:latin typeface="+mj-lt"/>
                <a:hlinkClick r:id="rId3"/>
              </a:rPr>
              <a:t>NAAQS Table</a:t>
            </a:r>
            <a:r>
              <a:rPr lang="en-US" sz="2000" dirty="0">
                <a:solidFill>
                  <a:schemeClr val="accent6"/>
                </a:solidFill>
                <a:latin typeface="+mj-lt"/>
              </a:rPr>
              <a:t> on the EPA’s website, under Criteria Air Pollutants.</a:t>
            </a:r>
          </a:p>
        </p:txBody>
      </p:sp>
      <p:sp>
        <p:nvSpPr>
          <p:cNvPr id="3" name="TextBox 2">
            <a:extLst>
              <a:ext uri="{FF2B5EF4-FFF2-40B4-BE49-F238E27FC236}">
                <a16:creationId xmlns:a16="http://schemas.microsoft.com/office/drawing/2014/main" id="{E75D1757-9FE9-19C9-05DB-540E6C4835F5}"/>
              </a:ext>
            </a:extLst>
          </p:cNvPr>
          <p:cNvSpPr txBox="1"/>
          <p:nvPr/>
        </p:nvSpPr>
        <p:spPr>
          <a:xfrm>
            <a:off x="2552701" y="5805250"/>
            <a:ext cx="9589692"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09993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 Quality Permits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56084"/>
            <a:ext cx="5974080" cy="4235116"/>
          </a:xfrm>
        </p:spPr>
        <p:txBody>
          <a:bodyPr>
            <a:normAutofit/>
          </a:bodyPr>
          <a:lstStyle/>
          <a:p>
            <a:r>
              <a:rPr lang="en-US" sz="2000" dirty="0">
                <a:solidFill>
                  <a:schemeClr val="accent6"/>
                </a:solidFill>
                <a:latin typeface="+mj-lt"/>
              </a:rPr>
              <a:t>Permits may be required for air quality impact actions:</a:t>
            </a:r>
          </a:p>
          <a:p>
            <a:pPr marL="342900" indent="-342900">
              <a:buFont typeface="Arial" panose="020B0604020202020204" pitchFamily="34" charset="0"/>
              <a:buChar char="•"/>
            </a:pPr>
            <a:r>
              <a:rPr lang="en-US" sz="2000" dirty="0">
                <a:solidFill>
                  <a:schemeClr val="accent6"/>
                </a:solidFill>
                <a:latin typeface="+mj-lt"/>
              </a:rPr>
              <a:t>Permitting under CAA differs by EPA region, state and Tribe</a:t>
            </a:r>
          </a:p>
          <a:p>
            <a:pPr marL="342900" indent="-342900">
              <a:buFont typeface="Arial" panose="020B0604020202020204" pitchFamily="34" charset="0"/>
              <a:buChar char="•"/>
            </a:pPr>
            <a:r>
              <a:rPr lang="en-US" sz="2000" dirty="0">
                <a:solidFill>
                  <a:schemeClr val="accent6"/>
                </a:solidFill>
                <a:latin typeface="+mj-lt"/>
              </a:rPr>
              <a:t>Specific permitting information for each area can be found on the </a:t>
            </a:r>
            <a:r>
              <a:rPr lang="en-US" sz="2000" dirty="0">
                <a:solidFill>
                  <a:schemeClr val="accent6"/>
                </a:solidFill>
                <a:latin typeface="+mj-lt"/>
                <a:hlinkClick r:id="rId3"/>
              </a:rPr>
              <a:t>EPA’s website under CAA Permitting</a:t>
            </a:r>
            <a:r>
              <a:rPr lang="en-US" sz="2000" dirty="0">
                <a:solidFill>
                  <a:schemeClr val="accent6"/>
                </a:solidFill>
                <a:latin typeface="+mj-lt"/>
              </a:rPr>
              <a:t> at www.epa.gov/caa-permitting</a:t>
            </a:r>
          </a:p>
          <a:p>
            <a:pPr marL="342900" indent="-342900">
              <a:buFont typeface="Arial" panose="020B0604020202020204" pitchFamily="34" charset="0"/>
              <a:buChar char="•"/>
            </a:pPr>
            <a:endParaRPr lang="en-US" sz="2000" dirty="0">
              <a:solidFill>
                <a:schemeClr val="accent6"/>
              </a:solidFill>
              <a:latin typeface="+mj-lt"/>
            </a:endParaRPr>
          </a:p>
        </p:txBody>
      </p:sp>
      <p:pic>
        <p:nvPicPr>
          <p:cNvPr id="4" name="Picture 3" descr="A yellow construction helmet on a construction cone.">
            <a:extLst>
              <a:ext uri="{FF2B5EF4-FFF2-40B4-BE49-F238E27FC236}">
                <a16:creationId xmlns:a16="http://schemas.microsoft.com/office/drawing/2014/main" id="{31F2BAB7-BC88-83CC-101B-E0EF8F4A438D}"/>
              </a:ext>
            </a:extLst>
          </p:cNvPr>
          <p:cNvPicPr>
            <a:picLocks noChangeAspect="1"/>
          </p:cNvPicPr>
          <p:nvPr/>
        </p:nvPicPr>
        <p:blipFill>
          <a:blip r:embed="rId4"/>
          <a:stretch>
            <a:fillRect/>
          </a:stretch>
        </p:blipFill>
        <p:spPr>
          <a:xfrm>
            <a:off x="6583680" y="1198880"/>
            <a:ext cx="5701073" cy="3704173"/>
          </a:xfrm>
          <a:prstGeom prst="rect">
            <a:avLst/>
          </a:prstGeom>
        </p:spPr>
      </p:pic>
      <p:sp>
        <p:nvSpPr>
          <p:cNvPr id="3" name="TextBox 2">
            <a:extLst>
              <a:ext uri="{FF2B5EF4-FFF2-40B4-BE49-F238E27FC236}">
                <a16:creationId xmlns:a16="http://schemas.microsoft.com/office/drawing/2014/main" id="{194CF83D-E65D-C56A-80BD-99FC92E8E8EF}"/>
              </a:ext>
            </a:extLst>
          </p:cNvPr>
          <p:cNvSpPr txBox="1"/>
          <p:nvPr/>
        </p:nvSpPr>
        <p:spPr>
          <a:xfrm>
            <a:off x="609600" y="5514201"/>
            <a:ext cx="9629775"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Text Source: </a:t>
            </a:r>
            <a:r>
              <a:rPr lang="en-US" sz="1000" b="0" u="none" dirty="0">
                <a:solidFill>
                  <a:schemeClr val="accent6"/>
                </a:solidFill>
              </a:rPr>
              <a:t>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410535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Best Management Practices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79268" y="1527716"/>
            <a:ext cx="4879423" cy="4264223"/>
          </a:xfrm>
        </p:spPr>
        <p:txBody>
          <a:bodyPr>
            <a:normAutofit/>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Dust and other airborne particles can be controlled during construction using Best Management Practices (BMPs):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Expose the minimum area of erodible earth</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Apply temporary mulch with or without seeding</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Use water sprinkler trucks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Use covered haul trucks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Use dust palliatives or penetration asphalt on haul roads</a:t>
            </a:r>
          </a:p>
          <a:p>
            <a:pPr marL="342900" indent="-342900">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Use plastic sheet coverings</a:t>
            </a:r>
          </a:p>
        </p:txBody>
      </p:sp>
      <p:sp>
        <p:nvSpPr>
          <p:cNvPr id="4" name="Speech Bubble: Rectangle 3">
            <a:extLst>
              <a:ext uri="{FF2B5EF4-FFF2-40B4-BE49-F238E27FC236}">
                <a16:creationId xmlns:a16="http://schemas.microsoft.com/office/drawing/2014/main" id="{CD3B63D6-5188-F422-A4FE-A0AC830FAA57}"/>
              </a:ext>
            </a:extLst>
          </p:cNvPr>
          <p:cNvSpPr/>
          <p:nvPr/>
        </p:nvSpPr>
        <p:spPr bwMode="auto">
          <a:xfrm>
            <a:off x="7545937" y="1371924"/>
            <a:ext cx="4646064" cy="1507715"/>
          </a:xfrm>
          <a:prstGeom prst="wedgeRectCallout">
            <a:avLst>
              <a:gd name="adj1" fmla="val -53792"/>
              <a:gd name="adj2" fmla="val -20985"/>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BMPs can be employed in day-to-day construction and development activities to reduce air quality impacts.</a:t>
            </a:r>
            <a:endParaRPr lang="en-US" sz="2000" dirty="0">
              <a:latin typeface="Times"/>
            </a:endParaRPr>
          </a:p>
        </p:txBody>
      </p:sp>
      <p:sp>
        <p:nvSpPr>
          <p:cNvPr id="3" name="TextBox 2">
            <a:extLst>
              <a:ext uri="{FF2B5EF4-FFF2-40B4-BE49-F238E27FC236}">
                <a16:creationId xmlns:a16="http://schemas.microsoft.com/office/drawing/2014/main" id="{FB3EC5DA-55E0-0CF0-2BBA-1EB8F93CF99A}"/>
              </a:ext>
            </a:extLst>
          </p:cNvPr>
          <p:cNvSpPr txBox="1"/>
          <p:nvPr/>
        </p:nvSpPr>
        <p:spPr>
          <a:xfrm>
            <a:off x="4282439" y="5624275"/>
            <a:ext cx="9002953" cy="55399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8290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Airport Air Quality Management Plan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387493"/>
            <a:ext cx="7158528" cy="4228691"/>
          </a:xfrm>
        </p:spPr>
        <p:txBody>
          <a:bodyPr>
            <a:noAutofit/>
          </a:bodyPr>
          <a:lstStyle/>
          <a:p>
            <a:pPr>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An Air </a:t>
            </a:r>
            <a:r>
              <a:rPr lang="en-US" sz="2000" dirty="0">
                <a:solidFill>
                  <a:schemeClr val="accent6"/>
                </a:solidFill>
                <a:latin typeface="+mj-lt"/>
                <a:ea typeface="Calibri" panose="020F0502020204030204" pitchFamily="34" charset="0"/>
                <a:cs typeface="Times New Roman" panose="02020603050405020304" pitchFamily="18" charset="0"/>
              </a:rPr>
              <a:t>Q</a:t>
            </a:r>
            <a:r>
              <a:rPr lang="en-US" sz="2000" dirty="0">
                <a:solidFill>
                  <a:schemeClr val="accent6"/>
                </a:solidFill>
                <a:effectLst/>
                <a:latin typeface="+mj-lt"/>
                <a:ea typeface="Calibri" panose="020F0502020204030204" pitchFamily="34" charset="0"/>
                <a:cs typeface="Times New Roman" panose="02020603050405020304" pitchFamily="18" charset="0"/>
              </a:rPr>
              <a:t>uality </a:t>
            </a:r>
            <a:r>
              <a:rPr lang="en-US" sz="2000" dirty="0">
                <a:solidFill>
                  <a:schemeClr val="accent6"/>
                </a:solidFill>
                <a:latin typeface="+mj-lt"/>
                <a:ea typeface="Calibri" panose="020F0502020204030204" pitchFamily="34" charset="0"/>
                <a:cs typeface="Times New Roman" panose="02020603050405020304" pitchFamily="18" charset="0"/>
              </a:rPr>
              <a:t>M</a:t>
            </a:r>
            <a:r>
              <a:rPr lang="en-US" sz="2000" dirty="0">
                <a:solidFill>
                  <a:schemeClr val="accent6"/>
                </a:solidFill>
                <a:effectLst/>
                <a:latin typeface="+mj-lt"/>
                <a:ea typeface="Calibri" panose="020F0502020204030204" pitchFamily="34" charset="0"/>
                <a:cs typeface="Times New Roman" panose="02020603050405020304" pitchFamily="18" charset="0"/>
              </a:rPr>
              <a:t>anagement </a:t>
            </a:r>
            <a:r>
              <a:rPr lang="en-US" sz="2000" dirty="0">
                <a:solidFill>
                  <a:schemeClr val="accent6"/>
                </a:solidFill>
                <a:latin typeface="+mj-lt"/>
                <a:ea typeface="Calibri" panose="020F0502020204030204" pitchFamily="34" charset="0"/>
                <a:cs typeface="Times New Roman" panose="02020603050405020304" pitchFamily="18" charset="0"/>
              </a:rPr>
              <a:t>P</a:t>
            </a:r>
            <a:r>
              <a:rPr lang="en-US" sz="2000" dirty="0">
                <a:solidFill>
                  <a:schemeClr val="accent6"/>
                </a:solidFill>
                <a:effectLst/>
                <a:latin typeface="+mj-lt"/>
                <a:ea typeface="Calibri" panose="020F0502020204030204" pitchFamily="34" charset="0"/>
                <a:cs typeface="Times New Roman" panose="02020603050405020304" pitchFamily="18" charset="0"/>
              </a:rPr>
              <a:t>lan is a distinct document that provides data on airport emissions and outlines the actions to be taken to reduce airport emissions. The goal of the plan is to improve efficiency and effectiveness in airport operations.</a:t>
            </a:r>
          </a:p>
          <a:p>
            <a:pPr marR="0">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The plan:</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Can be part of the Airport Master Plan</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Includes an inventory of existing emissions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Provides a systematic plan for managing air quality issues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Includes mitigation plans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Can be utilized by airport tenants to further reduce emissions</a:t>
            </a: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73C416D-EA04-8C9D-FD4C-9FD7637504C5}"/>
              </a:ext>
            </a:extLst>
          </p:cNvPr>
          <p:cNvSpPr txBox="1"/>
          <p:nvPr/>
        </p:nvSpPr>
        <p:spPr>
          <a:xfrm>
            <a:off x="5693019" y="5616184"/>
            <a:ext cx="7051431"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ICAO. n.d. Air Quality Management at Airports: Eco Airport Toolkit. https://www.icao.int/environmental-protection/Documents/ecoairports/AIR%20QUALITY%20MANAGEMENT%20AT%20AIRPORTS.pdf</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9AD738FB-62EC-FA60-0791-3DFFE84BB6C5}"/>
              </a:ext>
            </a:extLst>
          </p:cNvPr>
          <p:cNvSpPr/>
          <p:nvPr/>
        </p:nvSpPr>
        <p:spPr bwMode="auto">
          <a:xfrm>
            <a:off x="7768127" y="1490215"/>
            <a:ext cx="4423873" cy="3116917"/>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eaLnBrk="0" hangingPunct="0">
              <a:lnSpc>
                <a:spcPct val="107000"/>
              </a:lnSpc>
              <a:spcBef>
                <a:spcPts val="0"/>
              </a:spcBef>
              <a:spcAft>
                <a:spcPts val="800"/>
              </a:spcAft>
              <a:defRPr/>
            </a:pPr>
            <a:r>
              <a:rPr lang="en-US" sz="2000" dirty="0">
                <a:latin typeface="+mn-lt"/>
              </a:rPr>
              <a:t>Maintaining vehicles and GSE</a:t>
            </a:r>
            <a:r>
              <a:rPr lang="en-US" dirty="0"/>
              <a:t>—</a:t>
            </a:r>
            <a:r>
              <a:rPr lang="en-US" sz="2000" dirty="0">
                <a:latin typeface="+mn-lt"/>
              </a:rPr>
              <a:t>including replacing old equipment with new, fuel-efficient equipment</a:t>
            </a:r>
            <a:r>
              <a:rPr lang="en-US" dirty="0"/>
              <a:t>—</a:t>
            </a:r>
            <a:r>
              <a:rPr lang="en-US" sz="2000" dirty="0">
                <a:latin typeface="+mn-lt"/>
              </a:rPr>
              <a:t>is a good first step in reducing overall airport emissions under mitigation plans.</a:t>
            </a:r>
          </a:p>
        </p:txBody>
      </p:sp>
    </p:spTree>
    <p:extLst>
      <p:ext uri="{BB962C8B-B14F-4D97-AF65-F5344CB8AC3E}">
        <p14:creationId xmlns:p14="http://schemas.microsoft.com/office/powerpoint/2010/main" val="2027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Funding for Airports to Improve Air Quality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51810"/>
            <a:ext cx="8786648" cy="4309537"/>
          </a:xfrm>
        </p:spPr>
        <p:txBody>
          <a:bodyPr>
            <a:normAutofit fontScale="92500" lnSpcReduction="10000"/>
          </a:bodyPr>
          <a:lstStyle/>
          <a:p>
            <a:pPr marR="0">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The FAA offers two programs to aid airports in funding air quality improvements:</a:t>
            </a:r>
          </a:p>
          <a:p>
            <a:pPr marL="342900" marR="0" indent="-34290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Zero Emissions Vehicle (ZEV) Program</a:t>
            </a:r>
            <a:r>
              <a:rPr lang="en-US" sz="2000" dirty="0">
                <a:solidFill>
                  <a:schemeClr val="accent6"/>
                </a:solidFill>
                <a:effectLst/>
                <a:latin typeface="+mj-lt"/>
                <a:ea typeface="Calibri" panose="020F0502020204030204" pitchFamily="34" charset="0"/>
                <a:cs typeface="Times New Roman" panose="02020603050405020304" pitchFamily="18" charset="0"/>
              </a:rPr>
              <a:t>: The FAA’s Airport Zero Emissions Vehicle and Infrastructure Pilot Program boosts air quality and the use of new zero-emissions technologies at airports across the country. The program lets airports use Airport Improvement Program (AIP) funding to purchase zero-emissions vehicles.</a:t>
            </a:r>
          </a:p>
          <a:p>
            <a:pPr marL="342900" marR="0" indent="-34290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Voluntary Airport Low Emissions (VALE) Program</a:t>
            </a:r>
            <a:r>
              <a:rPr lang="en-US" sz="2000" dirty="0">
                <a:solidFill>
                  <a:schemeClr val="accent6"/>
                </a:solidFill>
                <a:effectLst/>
                <a:latin typeface="+mj-lt"/>
                <a:ea typeface="Calibri" panose="020F0502020204030204" pitchFamily="34" charset="0"/>
                <a:cs typeface="Times New Roman" panose="02020603050405020304" pitchFamily="18" charset="0"/>
              </a:rPr>
              <a:t>: Similar to ZEV, the VALE program allows the use of AIP funding and Passenger Facility Charges (PFCs) to purchase low-emissions vehicles and related infrastructure and air quality improvements. This program helps airports meet their state-related requirements under the Clean Air Act.</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More information on the two FAA programs can be found at </a:t>
            </a:r>
            <a:r>
              <a:rPr lang="en-US" sz="2000" dirty="0">
                <a:solidFill>
                  <a:schemeClr val="accent6"/>
                </a:solidFill>
                <a:effectLst/>
                <a:latin typeface="+mj-lt"/>
                <a:ea typeface="Calibri" panose="020F0502020204030204" pitchFamily="34" charset="0"/>
                <a:cs typeface="Times New Roman" panose="02020603050405020304" pitchFamily="18" charset="0"/>
                <a:hlinkClick r:id="rId3"/>
              </a:rPr>
              <a:t>www.faa.gov</a:t>
            </a:r>
            <a:r>
              <a:rPr lang="en-US" sz="2000" dirty="0">
                <a:solidFill>
                  <a:schemeClr val="accent6"/>
                </a:solidFill>
                <a:effectLst/>
                <a:latin typeface="+mj-lt"/>
                <a:ea typeface="Calibri" panose="020F0502020204030204" pitchFamily="34" charset="0"/>
                <a:cs typeface="Times New Roman" panose="02020603050405020304" pitchFamily="18" charset="0"/>
              </a:rPr>
              <a:t> by searching for the </a:t>
            </a:r>
            <a:r>
              <a:rPr lang="en-US" sz="2100" u="sng" dirty="0">
                <a:solidFill>
                  <a:srgbClr val="0563C1"/>
                </a:solidFill>
                <a:effectLst/>
                <a:latin typeface="+mj-lt"/>
                <a:ea typeface="Calibri" panose="020F0502020204030204" pitchFamily="34" charset="0"/>
                <a:cs typeface="Times New Roman" panose="02020603050405020304" pitchFamily="18" charset="0"/>
                <a:hlinkClick r:id="rId4"/>
              </a:rPr>
              <a:t>Zero Emissions Vehicle Program</a:t>
            </a:r>
            <a:r>
              <a:rPr lang="en-US" sz="2100" dirty="0">
                <a:solidFill>
                  <a:schemeClr val="accent6"/>
                </a:solidFill>
                <a:latin typeface="+mj-lt"/>
                <a:ea typeface="Calibri" panose="020F0502020204030204" pitchFamily="34" charset="0"/>
                <a:cs typeface="Times New Roman" panose="02020603050405020304" pitchFamily="18" charset="0"/>
              </a:rPr>
              <a:t> and </a:t>
            </a:r>
            <a:r>
              <a:rPr lang="en-US" sz="2100" u="sng" dirty="0">
                <a:solidFill>
                  <a:srgbClr val="0563C1"/>
                </a:solidFill>
                <a:effectLst/>
                <a:latin typeface="+mj-lt"/>
                <a:ea typeface="Calibri" panose="020F0502020204030204" pitchFamily="34" charset="0"/>
                <a:cs typeface="Times New Roman" panose="02020603050405020304" pitchFamily="18" charset="0"/>
                <a:hlinkClick r:id="rId5"/>
              </a:rPr>
              <a:t>VALE Program</a:t>
            </a:r>
            <a:endParaRPr lang="en-US" sz="2100" dirty="0">
              <a:effectLst/>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196575C-46C6-0C84-6CFD-DB48852598FA}"/>
              </a:ext>
            </a:extLst>
          </p:cNvPr>
          <p:cNvSpPr txBox="1"/>
          <p:nvPr/>
        </p:nvSpPr>
        <p:spPr>
          <a:xfrm>
            <a:off x="6884377" y="5592359"/>
            <a:ext cx="5650523" cy="553998"/>
          </a:xfrm>
          <a:prstGeom prst="rect">
            <a:avLst/>
          </a:prstGeom>
          <a:noFill/>
        </p:spPr>
        <p:txBody>
          <a:bodyPr wrap="square" rtlCol="0">
            <a:spAutoFit/>
          </a:bodyPr>
          <a:lstStyle/>
          <a:p>
            <a:r>
              <a:rPr lang="en-US" sz="1000" dirty="0">
                <a:solidFill>
                  <a:schemeClr val="accent6"/>
                </a:solidFill>
              </a:rPr>
              <a:t>Source: FAA. 2023, November. Airport Carbon Emissions Reduction. https://www.faa.gov/airports/environmental/air_quality/carbon_emissions_reduction</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7CCEECA1-4994-90F8-A4F9-64D02F3EBA97}"/>
              </a:ext>
            </a:extLst>
          </p:cNvPr>
          <p:cNvSpPr/>
          <p:nvPr/>
        </p:nvSpPr>
        <p:spPr bwMode="auto">
          <a:xfrm>
            <a:off x="9229457" y="2613504"/>
            <a:ext cx="2962543" cy="1600768"/>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eaLnBrk="0" hangingPunct="0">
              <a:lnSpc>
                <a:spcPct val="107000"/>
              </a:lnSpc>
              <a:spcBef>
                <a:spcPts val="0"/>
              </a:spcBef>
              <a:spcAft>
                <a:spcPts val="800"/>
              </a:spcAft>
              <a:defRPr/>
            </a:pPr>
            <a:r>
              <a:rPr lang="en-US" sz="2000" dirty="0">
                <a:latin typeface="Calibri" panose="020F0502020204030204" pitchFamily="34" charset="0"/>
                <a:cs typeface="Calibri" panose="020F0502020204030204" pitchFamily="34" charset="0"/>
              </a:rPr>
              <a:t>These programs are only available to select airports in non-attainment areas.</a:t>
            </a:r>
          </a:p>
        </p:txBody>
      </p:sp>
    </p:spTree>
    <p:extLst>
      <p:ext uri="{BB962C8B-B14F-4D97-AF65-F5344CB8AC3E}">
        <p14:creationId xmlns:p14="http://schemas.microsoft.com/office/powerpoint/2010/main" val="344968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a:bodyPr>
          <a:lstStyle/>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What are the sources of emissions at your airport?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Provide </a:t>
            </a:r>
            <a:r>
              <a:rPr lang="en-US" dirty="0">
                <a:latin typeface="+mj-lt"/>
                <a:ea typeface="Calibri" panose="020F0502020204030204" pitchFamily="34" charset="0"/>
                <a:cs typeface="Times New Roman" panose="02020603050405020304" pitchFamily="18" charset="0"/>
              </a:rPr>
              <a:t>a list of Scope 1, 2, and 3 emission sources at your airport</a:t>
            </a:r>
          </a:p>
          <a:p>
            <a:pPr>
              <a:lnSpc>
                <a:spcPct val="107000"/>
              </a:lnSpc>
              <a:spcBef>
                <a:spcPts val="0"/>
              </a:spcBef>
              <a:spcAft>
                <a:spcPts val="800"/>
              </a:spcAft>
            </a:pPr>
            <a:r>
              <a:rPr lang="en-US" sz="2000" b="1" dirty="0">
                <a:solidFill>
                  <a:schemeClr val="accent6"/>
                </a:solidFill>
                <a:latin typeface="+mj-lt"/>
                <a:cs typeface="Times New Roman" panose="02020603050405020304" pitchFamily="18" charset="0"/>
              </a:rPr>
              <a:t>Based on the previous training slides, how can your airport reduce greenhouse gas (GHG) emissions?</a:t>
            </a:r>
          </a:p>
          <a:p>
            <a:pPr marL="1082675" indent="-342900">
              <a:lnSpc>
                <a:spcPct val="107000"/>
              </a:lnSpc>
              <a:spcBef>
                <a:spcPts val="0"/>
              </a:spcBef>
              <a:spcAft>
                <a:spcPts val="800"/>
              </a:spcAft>
              <a:buClr>
                <a:srgbClr val="0067AC"/>
              </a:buClr>
              <a:buFont typeface="Courier New" panose="02070309020205020404" pitchFamily="49" charset="0"/>
              <a:buChar char="o"/>
            </a:pPr>
            <a:r>
              <a:rPr lang="en-US" sz="2000" dirty="0">
                <a:solidFill>
                  <a:schemeClr val="accent6"/>
                </a:solidFill>
                <a:latin typeface="+mj-lt"/>
                <a:cs typeface="Times New Roman" panose="02020603050405020304" pitchFamily="18" charset="0"/>
              </a:rPr>
              <a:t>Consider developing an action plan to reduce GHG emissions</a:t>
            </a:r>
          </a:p>
          <a:p>
            <a:pPr marR="0">
              <a:lnSpc>
                <a:spcPct val="107000"/>
              </a:lnSpc>
              <a:spcBef>
                <a:spcPts val="0"/>
              </a:spcBef>
              <a:spcAft>
                <a:spcPts val="800"/>
              </a:spcAft>
            </a:pPr>
            <a:r>
              <a:rPr lang="en-US" sz="2000" b="1" dirty="0">
                <a:solidFill>
                  <a:schemeClr val="accent6"/>
                </a:solidFill>
                <a:latin typeface="+mj-lt"/>
                <a:ea typeface="Calibri" panose="020F0502020204030204" pitchFamily="34" charset="0"/>
                <a:cs typeface="Times New Roman" panose="02020603050405020304" pitchFamily="18" charset="0"/>
              </a:rPr>
              <a:t>What are the construction-related emissions at your airport</a:t>
            </a:r>
            <a:r>
              <a:rPr lang="en-US" sz="20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Determine whether your airport is in a nonattainment area</a:t>
            </a:r>
          </a:p>
        </p:txBody>
      </p:sp>
    </p:spTree>
    <p:extLst>
      <p:ext uri="{BB962C8B-B14F-4D97-AF65-F5344CB8AC3E}">
        <p14:creationId xmlns:p14="http://schemas.microsoft.com/office/powerpoint/2010/main" val="9335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8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takeaways:</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Emissions from aircraft, surface transportation and construction vehicles all contribute to an airport’s emissions footprint, including direct and indirect emissions</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FAA conducts air quality analysis for airport improvements to reduce emissions-related impacts and ensure compatibility with the local State Implementation Plan (SIP).</a:t>
            </a:r>
          </a:p>
          <a:p>
            <a:pPr marL="285750" marR="0" indent="-28575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Airports need to understand their emission scopes and footprint when making key decisions that may change future operations and emission sources potentially affecting surrounding communities</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25629-3FAC-C745-F618-EDDEFD79887F}"/>
              </a:ext>
            </a:extLst>
          </p:cNvPr>
          <p:cNvSpPr>
            <a:spLocks noGrp="1"/>
          </p:cNvSpPr>
          <p:nvPr>
            <p:ph idx="1"/>
          </p:nvPr>
        </p:nvSpPr>
        <p:spPr/>
        <p:txBody>
          <a:bodyPr/>
          <a:lstStyle/>
          <a:p>
            <a:r>
              <a:rPr lang="en-US" sz="1400" b="0" u="none" dirty="0">
                <a:solidFill>
                  <a:schemeClr val="accent6"/>
                </a:solidFill>
              </a:rPr>
              <a:t>Airport Carbon Accreditation. n.d. Home page. </a:t>
            </a:r>
            <a:r>
              <a:rPr lang="en-US" sz="1400" b="0" u="none" dirty="0">
                <a:solidFill>
                  <a:schemeClr val="accent6"/>
                </a:solidFill>
                <a:hlinkClick r:id="rId2"/>
              </a:rPr>
              <a:t>https://www.airportcarbonaccreditation.org/</a:t>
            </a:r>
            <a:endParaRPr lang="en-US" sz="1400" b="0" u="none" dirty="0">
              <a:solidFill>
                <a:schemeClr val="accent6"/>
              </a:solidFill>
            </a:endParaRPr>
          </a:p>
          <a:p>
            <a:r>
              <a:rPr lang="en-US" sz="1400" b="0" u="none" dirty="0">
                <a:solidFill>
                  <a:schemeClr val="accent6"/>
                </a:solidFill>
              </a:rPr>
              <a:t>EPA. n.d. Home page. https://www.epa.gov/</a:t>
            </a:r>
          </a:p>
          <a:p>
            <a:r>
              <a:rPr lang="fr-FR" sz="1400" b="0" u="none" dirty="0">
                <a:solidFill>
                  <a:schemeClr val="accent6"/>
                </a:solidFill>
              </a:rPr>
              <a:t>FAA. 2022. </a:t>
            </a:r>
            <a:r>
              <a:rPr lang="fr-FR" sz="1400" b="0" u="none" dirty="0" err="1">
                <a:solidFill>
                  <a:schemeClr val="accent6"/>
                </a:solidFill>
              </a:rPr>
              <a:t>Environment</a:t>
            </a:r>
            <a:r>
              <a:rPr lang="fr-FR" sz="1400" b="0" u="none" dirty="0">
                <a:solidFill>
                  <a:schemeClr val="accent6"/>
                </a:solidFill>
              </a:rPr>
              <a:t> &amp; </a:t>
            </a:r>
            <a:r>
              <a:rPr lang="fr-FR" sz="1400" b="0" u="none" dirty="0" err="1">
                <a:solidFill>
                  <a:schemeClr val="accent6"/>
                </a:solidFill>
              </a:rPr>
              <a:t>Airports</a:t>
            </a:r>
            <a:r>
              <a:rPr lang="fr-FR" sz="1400" b="0" u="none" dirty="0">
                <a:solidFill>
                  <a:schemeClr val="accent6"/>
                </a:solidFill>
              </a:rPr>
              <a:t>. https://www.faa.gov/about/initiatives/avgas/env_airports</a:t>
            </a:r>
            <a:endParaRPr lang="en-US" sz="1400" b="0" u="none" dirty="0">
              <a:solidFill>
                <a:schemeClr val="accent6"/>
              </a:solidFill>
            </a:endParaRPr>
          </a:p>
          <a:p>
            <a:r>
              <a:rPr lang="en-US" sz="1400" b="0" u="none" dirty="0">
                <a:solidFill>
                  <a:schemeClr val="accent6"/>
                </a:solidFill>
              </a:rPr>
              <a:t>FAA. 2023, October. 1050.1 Desk Reference (v3). https://www.faa.gov/about/office_org/headquarters_offices/apl/environ_policy_guidance/policy/faa_nepa_order/desk_ref</a:t>
            </a:r>
          </a:p>
          <a:p>
            <a:r>
              <a:rPr lang="fr-FR" sz="1400" b="0" u="none" dirty="0">
                <a:solidFill>
                  <a:schemeClr val="accent6"/>
                </a:solidFill>
              </a:rPr>
              <a:t>FAA. 2023, </a:t>
            </a:r>
            <a:r>
              <a:rPr lang="fr-FR" sz="1400" b="0" u="none" dirty="0" err="1">
                <a:solidFill>
                  <a:schemeClr val="accent6"/>
                </a:solidFill>
              </a:rPr>
              <a:t>November</a:t>
            </a:r>
            <a:r>
              <a:rPr lang="fr-FR" sz="1400" b="0" u="none" dirty="0">
                <a:solidFill>
                  <a:schemeClr val="accent6"/>
                </a:solidFill>
              </a:rPr>
              <a:t>. Airport Carbon Emissions Reduction. </a:t>
            </a:r>
            <a:r>
              <a:rPr lang="fr-FR" sz="1400" b="0" u="none" dirty="0">
                <a:solidFill>
                  <a:schemeClr val="accent6"/>
                </a:solidFill>
                <a:hlinkClick r:id="rId3"/>
              </a:rPr>
              <a:t>https://www.faa.gov/airports/environmental/air_quality/carbon_emissions_reduction</a:t>
            </a:r>
            <a:endParaRPr lang="fr-FR" sz="1400" b="0" u="none" dirty="0">
              <a:solidFill>
                <a:schemeClr val="accent6"/>
              </a:solidFill>
            </a:endParaRPr>
          </a:p>
          <a:p>
            <a:r>
              <a:rPr lang="en-US" sz="1400" b="0" u="none" dirty="0">
                <a:solidFill>
                  <a:schemeClr val="accent6"/>
                </a:solidFill>
              </a:rPr>
              <a:t>ICAO. n.d. </a:t>
            </a:r>
            <a:r>
              <a:rPr lang="en-US" sz="1400" b="0" i="1" u="none" dirty="0">
                <a:solidFill>
                  <a:schemeClr val="accent6"/>
                </a:solidFill>
              </a:rPr>
              <a:t>Air Quality Management at Airports: Eco Airport Toolkit.</a:t>
            </a:r>
            <a:r>
              <a:rPr lang="en-US" sz="1400" b="0" u="none" dirty="0">
                <a:solidFill>
                  <a:schemeClr val="accent6"/>
                </a:solidFill>
              </a:rPr>
              <a:t> </a:t>
            </a:r>
            <a:r>
              <a:rPr lang="en-US" sz="1400" b="0" u="none" dirty="0">
                <a:solidFill>
                  <a:schemeClr val="accent6"/>
                </a:solidFill>
                <a:hlinkClick r:id="rId4"/>
              </a:rPr>
              <a:t>https://www.icao.int/environmental-protection/Documents/ecoairports/AIR%20QUALITY%20MANAGEMENT%20AT%20AIRPORTS.pdf</a:t>
            </a:r>
            <a:endParaRPr lang="en-US" sz="1400" b="0" u="none" dirty="0">
              <a:solidFill>
                <a:schemeClr val="accent6"/>
              </a:solidFill>
            </a:endParaRPr>
          </a:p>
          <a:p>
            <a:r>
              <a:rPr lang="en-US" sz="1400" b="0" u="none" dirty="0">
                <a:solidFill>
                  <a:schemeClr val="accent3"/>
                </a:solidFill>
              </a:rPr>
              <a:t>WRI/WBCSD. n.d. </a:t>
            </a:r>
            <a:r>
              <a:rPr lang="en-US" sz="1400" b="0" i="1" u="none" dirty="0">
                <a:solidFill>
                  <a:schemeClr val="accent3"/>
                </a:solidFill>
              </a:rPr>
              <a:t>Corporate Value Chain (Scope 3) Accounting and Reporting Standard</a:t>
            </a:r>
            <a:r>
              <a:rPr lang="en-US" sz="1400" b="0" u="none" dirty="0">
                <a:solidFill>
                  <a:schemeClr val="accent3"/>
                </a:solidFill>
              </a:rPr>
              <a:t>, page 5.</a:t>
            </a:r>
            <a:endParaRPr lang="en-US" sz="1400" b="0" u="none" dirty="0">
              <a:solidFill>
                <a:schemeClr val="accent6"/>
              </a:solidFill>
              <a:latin typeface="+mn-lt"/>
              <a:cs typeface="Times New Roman" panose="02020603050405020304" pitchFamily="18" charset="0"/>
            </a:endParaRPr>
          </a:p>
        </p:txBody>
      </p:sp>
      <p:sp>
        <p:nvSpPr>
          <p:cNvPr id="3" name="Title 2">
            <a:extLst>
              <a:ext uri="{FF2B5EF4-FFF2-40B4-BE49-F238E27FC236}">
                <a16:creationId xmlns:a16="http://schemas.microsoft.com/office/drawing/2014/main" id="{D847A503-F79B-673B-9CA4-8A1D465CA789}"/>
              </a:ext>
            </a:extLst>
          </p:cNvPr>
          <p:cNvSpPr>
            <a:spLocks noGrp="1"/>
          </p:cNvSpPr>
          <p:nvPr>
            <p:ph type="title"/>
          </p:nvPr>
        </p:nvSpPr>
        <p:spPr/>
        <p:txBody>
          <a:bodyPr/>
          <a:lstStyle/>
          <a:p>
            <a:r>
              <a:rPr lang="en-US" b="0" dirty="0"/>
              <a:t>References</a:t>
            </a:r>
          </a:p>
        </p:txBody>
      </p:sp>
    </p:spTree>
    <p:extLst>
      <p:ext uri="{BB962C8B-B14F-4D97-AF65-F5344CB8AC3E}">
        <p14:creationId xmlns:p14="http://schemas.microsoft.com/office/powerpoint/2010/main" val="369382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Attainment Area</a:t>
            </a:r>
            <a:r>
              <a:rPr lang="en-US" sz="2000" dirty="0">
                <a:solidFill>
                  <a:schemeClr val="accent6"/>
                </a:solidFill>
                <a:effectLst/>
                <a:latin typeface="+mj-lt"/>
                <a:ea typeface="Calibri" panose="020F0502020204030204" pitchFamily="34" charset="0"/>
                <a:cs typeface="Times New Roman" panose="02020603050405020304" pitchFamily="18" charset="0"/>
              </a:rPr>
              <a:t> – a geographical area where the levels of all criteria pollutants meet the </a:t>
            </a:r>
            <a:r>
              <a:rPr lang="fr-FR" sz="2000" dirty="0">
                <a:solidFill>
                  <a:schemeClr val="accent6"/>
                </a:solidFill>
                <a:effectLst/>
                <a:latin typeface="+mj-lt"/>
                <a:ea typeface="Calibri" panose="020F0502020204030204" pitchFamily="34" charset="0"/>
                <a:cs typeface="Times New Roman" panose="02020603050405020304" pitchFamily="18" charset="0"/>
              </a:rPr>
              <a:t>National Ambient Air Quality Standards (NAAQS)</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Clean Air Act (CAA)</a:t>
            </a:r>
            <a:r>
              <a:rPr lang="en-US" sz="2000" dirty="0">
                <a:solidFill>
                  <a:schemeClr val="accent6"/>
                </a:solidFill>
                <a:effectLst/>
                <a:latin typeface="+mj-lt"/>
                <a:ea typeface="Calibri" panose="020F0502020204030204" pitchFamily="34" charset="0"/>
                <a:cs typeface="Times New Roman" panose="02020603050405020304" pitchFamily="18" charset="0"/>
              </a:rPr>
              <a:t> – the United States’ primary federal air quality law, intended to reduce and control air pollution nationwide</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Criteria Air Pollutants</a:t>
            </a:r>
            <a:r>
              <a:rPr lang="en-US" sz="2000" dirty="0">
                <a:solidFill>
                  <a:schemeClr val="accent6"/>
                </a:solidFill>
                <a:effectLst/>
                <a:latin typeface="+mj-lt"/>
                <a:ea typeface="Calibri" panose="020F0502020204030204" pitchFamily="34" charset="0"/>
                <a:cs typeface="Times New Roman" panose="02020603050405020304" pitchFamily="18" charset="0"/>
              </a:rPr>
              <a:t> – air pollutants for which the Environmental Protection Agency (EPA) has established a set of air quality standards. The six “criteria” air pollutants are: carbon monoxide (CO); lead (Pb); nitrogen dioxide (NO</a:t>
            </a:r>
            <a:r>
              <a:rPr lang="en-US" sz="2000" baseline="-25000" dirty="0">
                <a:solidFill>
                  <a:schemeClr val="accent6"/>
                </a:solidFill>
                <a:latin typeface="+mj-lt"/>
                <a:cs typeface="Times New Roman" panose="02020603050405020304" pitchFamily="18" charset="0"/>
              </a:rPr>
              <a:t>2</a:t>
            </a:r>
            <a:r>
              <a:rPr lang="en-US" sz="2000" dirty="0">
                <a:solidFill>
                  <a:schemeClr val="accent6"/>
                </a:solidFill>
                <a:latin typeface="+mj-lt"/>
                <a:cs typeface="Times New Roman" panose="02020603050405020304" pitchFamily="18" charset="0"/>
              </a:rPr>
              <a:t>), </a:t>
            </a:r>
            <a:r>
              <a:rPr lang="en-US" sz="2000" dirty="0">
                <a:solidFill>
                  <a:schemeClr val="accent6"/>
                </a:solidFill>
                <a:effectLst/>
                <a:latin typeface="+mj-lt"/>
                <a:ea typeface="Calibri" panose="020F0502020204030204" pitchFamily="34" charset="0"/>
                <a:cs typeface="Times New Roman" panose="02020603050405020304" pitchFamily="18" charset="0"/>
              </a:rPr>
              <a:t>ozone (O</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3</a:t>
            </a:r>
            <a:r>
              <a:rPr lang="en-US" sz="2000" dirty="0">
                <a:solidFill>
                  <a:schemeClr val="accent6"/>
                </a:solidFill>
                <a:effectLst/>
                <a:latin typeface="+mj-lt"/>
                <a:ea typeface="Calibri" panose="020F0502020204030204" pitchFamily="34" charset="0"/>
                <a:cs typeface="Times New Roman" panose="02020603050405020304" pitchFamily="18" charset="0"/>
              </a:rPr>
              <a:t>), particulate matter (PM) for both PM10 and PM2.5, and sulfur dioxide (SO</a:t>
            </a:r>
            <a:r>
              <a:rPr lang="en-US" sz="2000" baseline="-25000" dirty="0">
                <a:solidFill>
                  <a:schemeClr val="accent6"/>
                </a:solidFill>
                <a:latin typeface="+mj-lt"/>
                <a:cs typeface="Times New Roman" panose="02020603050405020304" pitchFamily="18" charset="0"/>
              </a:rPr>
              <a:t>2</a:t>
            </a:r>
            <a:r>
              <a:rPr lang="en-US" sz="2000" dirty="0">
                <a:solidFill>
                  <a:schemeClr val="accent6"/>
                </a:solidFill>
                <a:effectLst/>
                <a:latin typeface="+mj-lt"/>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Emissions</a:t>
            </a:r>
            <a:r>
              <a:rPr lang="en-US" sz="2000" dirty="0">
                <a:solidFill>
                  <a:schemeClr val="accent6"/>
                </a:solidFill>
                <a:effectLst/>
                <a:latin typeface="+mj-lt"/>
                <a:ea typeface="Calibri" panose="020F0502020204030204" pitchFamily="34" charset="0"/>
                <a:cs typeface="Times New Roman" panose="02020603050405020304" pitchFamily="18" charset="0"/>
              </a:rPr>
              <a:t> – gases and particles which are put into the air or emitted by various sources</a:t>
            </a:r>
          </a:p>
          <a:p>
            <a:pPr marL="28575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Greenhouse Gases (GHGs)</a:t>
            </a:r>
            <a:r>
              <a:rPr lang="en-US" sz="2000" dirty="0">
                <a:solidFill>
                  <a:schemeClr val="accent6"/>
                </a:solidFill>
                <a:effectLst/>
                <a:latin typeface="+mj-lt"/>
                <a:ea typeface="Calibri" panose="020F0502020204030204" pitchFamily="34" charset="0"/>
                <a:cs typeface="Times New Roman" panose="02020603050405020304" pitchFamily="18" charset="0"/>
              </a:rPr>
              <a:t> – certain types of gaseous emissions that may contribute to increases in the earth’s average temperature through a phenomenon called the “greenhouse effect”</a:t>
            </a:r>
          </a:p>
          <a:p>
            <a:endParaRPr lang="en-US" dirty="0">
              <a:solidFill>
                <a:schemeClr val="accent6"/>
              </a:solidFill>
              <a:latin typeface="+mj-lt"/>
            </a:endParaRPr>
          </a:p>
        </p:txBody>
      </p:sp>
      <p:sp>
        <p:nvSpPr>
          <p:cNvPr id="3" name="TextBox 2">
            <a:extLst>
              <a:ext uri="{FF2B5EF4-FFF2-40B4-BE49-F238E27FC236}">
                <a16:creationId xmlns:a16="http://schemas.microsoft.com/office/drawing/2014/main" id="{08910C5B-6E93-BDE8-82A2-053645DF4655}"/>
              </a:ext>
            </a:extLst>
          </p:cNvPr>
          <p:cNvSpPr txBox="1"/>
          <p:nvPr/>
        </p:nvSpPr>
        <p:spPr>
          <a:xfrm>
            <a:off x="8601075" y="5630321"/>
            <a:ext cx="3590924"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EPA. n.d. Home page. https://www.epa.gov/</a:t>
            </a:r>
          </a:p>
          <a:p>
            <a:endParaRPr lang="en-US" sz="1000" dirty="0">
              <a:solidFill>
                <a:schemeClr val="accent6"/>
              </a:solidFill>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lnSpcReduction="10000"/>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Hazardous Air Pollutants (HAPs)</a:t>
            </a:r>
            <a:r>
              <a:rPr lang="en-US" sz="2000" dirty="0">
                <a:solidFill>
                  <a:schemeClr val="accent6"/>
                </a:solidFill>
                <a:effectLst/>
                <a:latin typeface="+mj-lt"/>
                <a:ea typeface="Calibri" panose="020F0502020204030204" pitchFamily="34" charset="0"/>
                <a:cs typeface="Times New Roman" panose="02020603050405020304" pitchFamily="18" charset="0"/>
              </a:rPr>
              <a:t> – toxic gases known to have impacts on human health</a:t>
            </a:r>
            <a:endParaRPr lang="en-US" sz="2000" b="1" dirty="0">
              <a:solidFill>
                <a:schemeClr val="accent6"/>
              </a:solidFill>
              <a:effectLst/>
              <a:latin typeface="+mj-lt"/>
              <a:ea typeface="Calibri" panose="020F050202020403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Maintenance Area</a:t>
            </a:r>
            <a:r>
              <a:rPr lang="en-US" sz="2000" dirty="0">
                <a:solidFill>
                  <a:schemeClr val="accent6"/>
                </a:solidFill>
                <a:effectLst/>
                <a:latin typeface="+mj-lt"/>
                <a:ea typeface="Calibri" panose="020F0502020204030204" pitchFamily="34" charset="0"/>
                <a:cs typeface="Times New Roman" panose="02020603050405020304" pitchFamily="18" charset="0"/>
              </a:rPr>
              <a:t> – a geographical area previously designated “nonattainment” but re-designated as a “maintenance area” because air pollution levels have improved above levels that would place the area in nonattainment status</a:t>
            </a:r>
          </a:p>
          <a:p>
            <a:pPr marL="28575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National Ambient Air Quality Standards (NAAQS)</a:t>
            </a:r>
            <a:r>
              <a:rPr lang="en-US" sz="2000" dirty="0">
                <a:solidFill>
                  <a:schemeClr val="accent6"/>
                </a:solidFill>
                <a:effectLst/>
                <a:latin typeface="+mj-lt"/>
                <a:ea typeface="Calibri" panose="020F0502020204030204" pitchFamily="34" charset="0"/>
                <a:cs typeface="Times New Roman" panose="02020603050405020304" pitchFamily="18" charset="0"/>
              </a:rPr>
              <a:t> – Standards set by the EPA as required by the CAA for the six criteria air pollutants</a:t>
            </a:r>
            <a:endParaRPr lang="en-US" sz="2000" b="1"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Non-attainment Area</a:t>
            </a:r>
            <a:r>
              <a:rPr lang="en-US" sz="2000" dirty="0">
                <a:solidFill>
                  <a:schemeClr val="accent6"/>
                </a:solidFill>
                <a:effectLst/>
                <a:latin typeface="+mj-lt"/>
                <a:ea typeface="Calibri" panose="020F0502020204030204" pitchFamily="34" charset="0"/>
                <a:cs typeface="Times New Roman" panose="02020603050405020304" pitchFamily="18" charset="0"/>
              </a:rPr>
              <a:t> – a geographical area where the concentration of one or more criteria air pollutants is higher than NAAQS</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State Implementation Plan (SIP)</a:t>
            </a:r>
            <a:r>
              <a:rPr lang="en-US" sz="2000" dirty="0">
                <a:solidFill>
                  <a:schemeClr val="accent6"/>
                </a:solidFill>
                <a:effectLst/>
                <a:latin typeface="+mj-lt"/>
                <a:ea typeface="Calibri" panose="020F0502020204030204" pitchFamily="34" charset="0"/>
                <a:cs typeface="Times New Roman" panose="02020603050405020304" pitchFamily="18" charset="0"/>
              </a:rPr>
              <a:t> – an EPA-approved plan developed by a state to achieve or maintain the NAAQS within timeframes set under CAA</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Ultrafine Particulate Matter</a:t>
            </a:r>
            <a:r>
              <a:rPr lang="en-US" sz="2000" dirty="0">
                <a:solidFill>
                  <a:schemeClr val="accent6"/>
                </a:solidFill>
                <a:effectLst/>
                <a:latin typeface="+mj-lt"/>
                <a:ea typeface="Calibri" panose="020F0502020204030204" pitchFamily="34" charset="0"/>
                <a:cs typeface="Times New Roman" panose="02020603050405020304" pitchFamily="18" charset="0"/>
              </a:rPr>
              <a:t> – Particulate matter (PM) with an aerodynamic diameter of less than 0.1 µm (a particle small enough to penetrate the lower respiratory tract)</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400" dirty="0">
              <a:solidFill>
                <a:schemeClr val="accent6"/>
              </a:solidFill>
              <a:latin typeface="+mj-lt"/>
            </a:endParaRPr>
          </a:p>
        </p:txBody>
      </p:sp>
      <p:sp>
        <p:nvSpPr>
          <p:cNvPr id="2" name="TextBox 1">
            <a:extLst>
              <a:ext uri="{FF2B5EF4-FFF2-40B4-BE49-F238E27FC236}">
                <a16:creationId xmlns:a16="http://schemas.microsoft.com/office/drawing/2014/main" id="{67EF7155-19FB-8A45-397D-8C67FA0DA632}"/>
              </a:ext>
            </a:extLst>
          </p:cNvPr>
          <p:cNvSpPr txBox="1"/>
          <p:nvPr/>
        </p:nvSpPr>
        <p:spPr>
          <a:xfrm>
            <a:off x="1623214" y="5646224"/>
            <a:ext cx="10568786" cy="40011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dirty="0">
                <a:solidFill>
                  <a:schemeClr val="accent6"/>
                </a:solidFill>
              </a:rPr>
              <a:t>Source: EPA. n.d. Home page. https://www.epa.gov/</a:t>
            </a:r>
          </a:p>
          <a:p>
            <a:endParaRPr lang="en-US" sz="1000" dirty="0">
              <a:solidFill>
                <a:schemeClr val="accent6"/>
              </a:solidFill>
            </a:endParaRPr>
          </a:p>
        </p:txBody>
      </p:sp>
    </p:spTree>
    <p:extLst>
      <p:ext uri="{BB962C8B-B14F-4D97-AF65-F5344CB8AC3E}">
        <p14:creationId xmlns:p14="http://schemas.microsoft.com/office/powerpoint/2010/main" val="170464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Impacts of Air Quality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638889"/>
            <a:ext cx="9304421" cy="4021183"/>
          </a:xfrm>
        </p:spPr>
        <p:txBody>
          <a:bodyPr>
            <a:normAutofit/>
          </a:bodyPr>
          <a:lstStyle/>
          <a:p>
            <a:pPr marR="0" lvl="0">
              <a:lnSpc>
                <a:spcPct val="107000"/>
              </a:lnSpc>
              <a:spcBef>
                <a:spcPts val="0"/>
              </a:spcBef>
              <a:spcAft>
                <a:spcPts val="0"/>
              </a:spcAft>
            </a:pPr>
            <a:r>
              <a:rPr lang="en-US" sz="2000" dirty="0">
                <a:solidFill>
                  <a:schemeClr val="accent6"/>
                </a:solidFill>
                <a:latin typeface="+mj-lt"/>
                <a:ea typeface="Calibri" panose="020F0502020204030204" pitchFamily="34" charset="0"/>
                <a:cs typeface="Times New Roman" panose="02020603050405020304" pitchFamily="18" charset="0"/>
              </a:rPr>
              <a:t>Humans can be impacted by air quality every day: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 pollution reduces the quality of the air we breathe daily</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Poor air quality from air pollution has been linked to a variety of health problems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Older adults, children, and people with heart and respiratory diseases have greater risk for air pollution-related health effects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Air pollutants such as </a:t>
            </a:r>
            <a:r>
              <a:rPr lang="en-US" sz="2000" dirty="0">
                <a:solidFill>
                  <a:schemeClr val="accent6"/>
                </a:solidFill>
                <a:latin typeface="+mj-lt"/>
                <a:ea typeface="Calibri" panose="020F0502020204030204" pitchFamily="34" charset="0"/>
                <a:cs typeface="Times New Roman" panose="02020603050405020304" pitchFamily="18" charset="0"/>
              </a:rPr>
              <a:t>g</a:t>
            </a:r>
            <a:r>
              <a:rPr lang="en-US" sz="2000" dirty="0">
                <a:solidFill>
                  <a:schemeClr val="accent6"/>
                </a:solidFill>
                <a:effectLst/>
                <a:latin typeface="+mj-lt"/>
                <a:ea typeface="Calibri" panose="020F0502020204030204" pitchFamily="34" charset="0"/>
                <a:cs typeface="Times New Roman" panose="02020603050405020304" pitchFamily="18" charset="0"/>
              </a:rPr>
              <a:t>reenhouse gases (GHGs) contribute to climate change</a:t>
            </a:r>
          </a:p>
          <a:p>
            <a:endParaRPr lang="en-US" sz="2000" dirty="0">
              <a:solidFill>
                <a:schemeClr val="accent6"/>
              </a:solidFill>
              <a:effectLst/>
              <a:latin typeface="+mj-lt"/>
              <a:ea typeface="Calibri" panose="020F0502020204030204" pitchFamily="34" charset="0"/>
              <a:cs typeface="Times New Roman" panose="02020603050405020304" pitchFamily="18" charset="0"/>
            </a:endParaRPr>
          </a:p>
          <a:p>
            <a:r>
              <a:rPr lang="en-US" sz="2000" dirty="0">
                <a:solidFill>
                  <a:schemeClr val="accent6"/>
                </a:solidFill>
                <a:effectLst/>
                <a:latin typeface="+mj-lt"/>
                <a:ea typeface="Calibri" panose="020F0502020204030204" pitchFamily="34" charset="0"/>
                <a:cs typeface="Times New Roman" panose="02020603050405020304" pitchFamily="18" charset="0"/>
              </a:rPr>
              <a:t>For additional information on air quality, see the EPA’s website </a:t>
            </a:r>
            <a:r>
              <a:rPr lang="en-US" sz="2000" dirty="0">
                <a:solidFill>
                  <a:schemeClr val="accent6"/>
                </a:solidFill>
                <a:latin typeface="+mj-lt"/>
                <a:cs typeface="Times New Roman" panose="02020603050405020304" pitchFamily="18" charset="0"/>
                <a:hlinkClick r:id="rId3"/>
              </a:rPr>
              <a:t>Our Nation’s Air</a:t>
            </a:r>
            <a:r>
              <a:rPr lang="en-US" sz="2000" dirty="0">
                <a:solidFill>
                  <a:schemeClr val="accent6"/>
                </a:solidFill>
                <a:latin typeface="+mj-lt"/>
                <a:cs typeface="Times New Roman" panose="02020603050405020304" pitchFamily="18" charset="0"/>
              </a:rPr>
              <a:t>.</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88673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Aviation Contributions to Air Quality</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4747491" cy="4572000"/>
          </a:xfrm>
        </p:spPr>
        <p:txBody>
          <a:bodyPr/>
          <a:lstStyle/>
          <a:p>
            <a:r>
              <a:rPr lang="en-US" sz="2000" dirty="0">
                <a:solidFill>
                  <a:schemeClr val="accent6"/>
                </a:solidFill>
                <a:effectLst/>
                <a:latin typeface="+mj-lt"/>
                <a:ea typeface="Calibri" panose="020F0502020204030204" pitchFamily="34" charset="0"/>
                <a:cs typeface="Times New Roman" panose="02020603050405020304" pitchFamily="18" charset="0"/>
              </a:rPr>
              <a:t>Primary air pollutants of interest from airport operations include:</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Greenhouse gases (GHGs)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Criteria pollutants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Hazardous air pollutants (HAPs)</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Ultrafine particulate matter </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Lead from aviation </a:t>
            </a:r>
            <a:r>
              <a:rPr lang="en-US" sz="2000" dirty="0">
                <a:solidFill>
                  <a:schemeClr val="accent6"/>
                </a:solidFill>
                <a:latin typeface="+mj-lt"/>
                <a:ea typeface="Calibri" panose="020F0502020204030204" pitchFamily="34" charset="0"/>
                <a:cs typeface="Times New Roman" panose="02020603050405020304" pitchFamily="18" charset="0"/>
              </a:rPr>
              <a:t>gasoline (</a:t>
            </a:r>
            <a:r>
              <a:rPr lang="en-US" sz="2000" dirty="0" err="1">
                <a:solidFill>
                  <a:schemeClr val="accent6"/>
                </a:solidFill>
                <a:latin typeface="+mj-lt"/>
                <a:ea typeface="Calibri" panose="020F0502020204030204" pitchFamily="34" charset="0"/>
                <a:cs typeface="Times New Roman" panose="02020603050405020304" pitchFamily="18" charset="0"/>
              </a:rPr>
              <a:t>AvGas</a:t>
            </a:r>
            <a:r>
              <a:rPr lang="en-US" sz="2000" dirty="0">
                <a:solidFill>
                  <a:schemeClr val="accent6"/>
                </a:solidFill>
                <a:latin typeface="+mj-lt"/>
                <a:ea typeface="Calibri" panose="020F0502020204030204" pitchFamily="34" charset="0"/>
                <a:cs typeface="Times New Roman" panose="02020603050405020304" pitchFamily="18" charset="0"/>
              </a:rPr>
              <a:t>)</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pic>
        <p:nvPicPr>
          <p:cNvPr id="3" name="Picture 2" descr="A plane flying in the sky">
            <a:extLst>
              <a:ext uri="{FF2B5EF4-FFF2-40B4-BE49-F238E27FC236}">
                <a16:creationId xmlns:a16="http://schemas.microsoft.com/office/drawing/2014/main" id="{34328E05-E42A-70A2-55B0-A171C202FDC9}"/>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13"/>
          <a:stretch/>
        </p:blipFill>
        <p:spPr>
          <a:xfrm>
            <a:off x="5458691" y="1447800"/>
            <a:ext cx="6733309" cy="43395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49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Greenhouse Gas Emissions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295185" cy="4572000"/>
          </a:xfrm>
        </p:spPr>
        <p:txBody>
          <a:bodyPr>
            <a:normAutofit/>
          </a:bodyPr>
          <a:lstStyle/>
          <a:p>
            <a:pPr marR="0" lvl="0">
              <a:lnSpc>
                <a:spcPct val="107000"/>
              </a:lnSpc>
              <a:spcBef>
                <a:spcPts val="0"/>
              </a:spcBef>
              <a:spcAft>
                <a:spcPts val="0"/>
              </a:spcAft>
            </a:pPr>
            <a:r>
              <a:rPr lang="en-US" sz="2000" dirty="0">
                <a:solidFill>
                  <a:schemeClr val="accent6"/>
                </a:solidFill>
                <a:effectLst/>
                <a:latin typeface="+mj-lt"/>
                <a:ea typeface="Calibri" panose="020F0502020204030204" pitchFamily="34" charset="0"/>
                <a:cs typeface="Times New Roman" panose="02020603050405020304" pitchFamily="18" charset="0"/>
              </a:rPr>
              <a:t>Greenhouse gas (GHG) emissions are often associated with climate change:</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GHGs refer to certain types of gaseous emissions that may contribute to increases in the earth’s average temperature through a phenomenon called the “greenhouse effect” </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Primary GHGs include </a:t>
            </a:r>
            <a:r>
              <a:rPr lang="en-US" sz="2000" dirty="0">
                <a:solidFill>
                  <a:schemeClr val="accent6"/>
                </a:solidFill>
                <a:latin typeface="+mj-lt"/>
                <a:ea typeface="Calibri" panose="020F0502020204030204" pitchFamily="34" charset="0"/>
                <a:cs typeface="Times New Roman" panose="02020603050405020304" pitchFamily="18" charset="0"/>
              </a:rPr>
              <a:t>c</a:t>
            </a:r>
            <a:r>
              <a:rPr lang="en-US" sz="2000" dirty="0">
                <a:solidFill>
                  <a:schemeClr val="accent6"/>
                </a:solidFill>
                <a:effectLst/>
                <a:latin typeface="+mj-lt"/>
                <a:ea typeface="Calibri" panose="020F0502020204030204" pitchFamily="34" charset="0"/>
                <a:cs typeface="Times New Roman" panose="02020603050405020304" pitchFamily="18" charset="0"/>
              </a:rPr>
              <a:t>arbon dioxide (CO</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2</a:t>
            </a:r>
            <a:r>
              <a:rPr lang="en-US" sz="2000" dirty="0">
                <a:solidFill>
                  <a:schemeClr val="accent6"/>
                </a:solidFill>
                <a:effectLst/>
                <a:latin typeface="+mj-lt"/>
                <a:ea typeface="Calibri" panose="020F0502020204030204" pitchFamily="34" charset="0"/>
                <a:cs typeface="Times New Roman" panose="02020603050405020304" pitchFamily="18" charset="0"/>
              </a:rPr>
              <a:t>), methane (CH</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4</a:t>
            </a:r>
            <a:r>
              <a:rPr lang="en-US" sz="2000" dirty="0">
                <a:solidFill>
                  <a:schemeClr val="accent6"/>
                </a:solidFill>
                <a:effectLst/>
                <a:latin typeface="+mj-lt"/>
                <a:ea typeface="Calibri" panose="020F0502020204030204" pitchFamily="34" charset="0"/>
                <a:cs typeface="Times New Roman" panose="02020603050405020304" pitchFamily="18" charset="0"/>
              </a:rPr>
              <a:t>), nitrous oxide (N</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2</a:t>
            </a:r>
            <a:r>
              <a:rPr lang="en-US" sz="2000" dirty="0">
                <a:solidFill>
                  <a:schemeClr val="accent6"/>
                </a:solidFill>
                <a:effectLst/>
                <a:latin typeface="+mj-lt"/>
                <a:ea typeface="Calibri" panose="020F0502020204030204" pitchFamily="34" charset="0"/>
                <a:cs typeface="Times New Roman" panose="02020603050405020304" pitchFamily="18" charset="0"/>
              </a:rPr>
              <a:t>O), hydrofluorocarbons (HFCs), perfluorocarbons (PFCs), and sulphur hexafluoride (SF</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6</a:t>
            </a:r>
            <a:r>
              <a:rPr lang="en-US" sz="2000" dirty="0">
                <a:solidFill>
                  <a:schemeClr val="accent6"/>
                </a:solidFill>
                <a:effectLst/>
                <a:latin typeface="+mj-l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GHG most relevant to aviation is CO</a:t>
            </a:r>
            <a:r>
              <a:rPr lang="en-US" sz="2000" baseline="-25000" dirty="0">
                <a:solidFill>
                  <a:schemeClr val="accent6"/>
                </a:solidFill>
                <a:effectLst/>
                <a:latin typeface="+mj-lt"/>
                <a:ea typeface="Calibri" panose="020F0502020204030204" pitchFamily="34" charset="0"/>
                <a:cs typeface="Times New Roman" panose="02020603050405020304" pitchFamily="18" charset="0"/>
              </a:rPr>
              <a:t>2</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According to the Intergovernmental Panel on Climate Change, aviation is responsible for between 2-3% of total current global human-induced carbon emissions, with airports accounting for approximately “2% of total global share”</a:t>
            </a:r>
          </a:p>
          <a:p>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64FA76CC-93B2-A28B-EE20-B4F29C43DE89}"/>
              </a:ext>
            </a:extLst>
          </p:cNvPr>
          <p:cNvSpPr txBox="1"/>
          <p:nvPr/>
        </p:nvSpPr>
        <p:spPr>
          <a:xfrm>
            <a:off x="6257192" y="5742273"/>
            <a:ext cx="5735541" cy="400110"/>
          </a:xfrm>
          <a:prstGeom prst="rect">
            <a:avLst/>
          </a:prstGeom>
          <a:noFill/>
        </p:spPr>
        <p:txBody>
          <a:bodyPr wrap="square" rtlCol="0">
            <a:spAutoFit/>
          </a:bodyPr>
          <a:lstStyle/>
          <a:p>
            <a:r>
              <a:rPr lang="en-US" sz="1000" dirty="0">
                <a:solidFill>
                  <a:schemeClr val="accent6"/>
                </a:solidFill>
              </a:rPr>
              <a:t>Source: Airport Carbon Accreditation. n.d. Home page. https://www.airportcarbonaccreditation.org/</a:t>
            </a:r>
          </a:p>
          <a:p>
            <a:endParaRPr lang="en-US" sz="1000" dirty="0">
              <a:solidFill>
                <a:schemeClr val="accent6"/>
              </a:solidFill>
            </a:endParaRPr>
          </a:p>
        </p:txBody>
      </p:sp>
    </p:spTree>
    <p:extLst>
      <p:ext uri="{BB962C8B-B14F-4D97-AF65-F5344CB8AC3E}">
        <p14:creationId xmlns:p14="http://schemas.microsoft.com/office/powerpoint/2010/main" val="122060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Greenhouse Gas Emissions – Progress as Promised!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7232073" cy="4572000"/>
          </a:xfrm>
        </p:spPr>
        <p:txBody>
          <a:bodyPr/>
          <a:lstStyle/>
          <a:p>
            <a:r>
              <a:rPr lang="en-US" sz="2000" dirty="0">
                <a:solidFill>
                  <a:schemeClr val="accent6"/>
                </a:solidFill>
                <a:latin typeface="+mj-lt"/>
                <a:ea typeface="Calibri" panose="020F0502020204030204" pitchFamily="34" charset="0"/>
                <a:cs typeface="Times New Roman" panose="02020603050405020304" pitchFamily="18" charset="0"/>
              </a:rPr>
              <a:t>The a</a:t>
            </a:r>
            <a:r>
              <a:rPr lang="en-US" sz="2000" dirty="0">
                <a:solidFill>
                  <a:schemeClr val="accent6"/>
                </a:solidFill>
                <a:effectLst/>
                <a:latin typeface="+mj-lt"/>
                <a:ea typeface="Calibri" panose="020F0502020204030204" pitchFamily="34" charset="0"/>
                <a:cs typeface="Times New Roman" panose="02020603050405020304" pitchFamily="18" charset="0"/>
              </a:rPr>
              <a:t>viation industry is taking action to reduce its impacts on climate, including a net zero carbon goal by 2050 (by reducing and offsetting carbon emissions). The aviation industry is making progress:</a:t>
            </a:r>
          </a:p>
          <a:p>
            <a:pPr marL="342900" indent="-342900">
              <a:buFont typeface="Arial" panose="020B0604020202020204" pitchFamily="34" charset="0"/>
              <a:buChar char="•"/>
            </a:pPr>
            <a:r>
              <a:rPr lang="en-US" sz="2000" dirty="0">
                <a:solidFill>
                  <a:schemeClr val="accent6"/>
                </a:solidFill>
                <a:latin typeface="+mn-lt"/>
              </a:rPr>
              <a:t>Aviation carbon reduction July 2009 to June 2010 </a:t>
            </a:r>
          </a:p>
          <a:p>
            <a:pPr marL="1085850" lvl="1" indent="-342900">
              <a:lnSpc>
                <a:spcPct val="107000"/>
              </a:lnSpc>
              <a:spcBef>
                <a:spcPts val="0"/>
              </a:spcBef>
              <a:spcAft>
                <a:spcPts val="0"/>
              </a:spcAft>
              <a:buFont typeface="Courier New" panose="02070309020205020404" pitchFamily="49" charset="0"/>
              <a:buChar char="o"/>
            </a:pPr>
            <a:r>
              <a:rPr lang="en-US" dirty="0">
                <a:solidFill>
                  <a:schemeClr val="accent6"/>
                </a:solidFill>
                <a:effectLst/>
                <a:latin typeface="+mn-lt"/>
                <a:ea typeface="Calibri" panose="020F0502020204030204" pitchFamily="34" charset="0"/>
                <a:cs typeface="Times New Roman" panose="02020603050405020304" pitchFamily="18" charset="0"/>
              </a:rPr>
              <a:t>56,633 tons of CO</a:t>
            </a:r>
            <a:r>
              <a:rPr lang="en-US" baseline="-25000" dirty="0">
                <a:solidFill>
                  <a:schemeClr val="accent6"/>
                </a:solidFill>
                <a:effectLst/>
                <a:latin typeface="+mn-lt"/>
                <a:ea typeface="Calibri" panose="020F0502020204030204" pitchFamily="34" charset="0"/>
                <a:cs typeface="Times New Roman" panose="02020603050405020304" pitchFamily="18" charset="0"/>
              </a:rPr>
              <a:t>2</a:t>
            </a:r>
            <a:r>
              <a:rPr lang="en-US" dirty="0">
                <a:solidFill>
                  <a:schemeClr val="accent6"/>
                </a:solidFill>
                <a:effectLst/>
                <a:latin typeface="+mn-lt"/>
                <a:ea typeface="Calibri" panose="020F0502020204030204" pitchFamily="34" charset="0"/>
                <a:cs typeface="Times New Roman" panose="02020603050405020304" pitchFamily="18" charset="0"/>
              </a:rPr>
              <a:t> – the equivalent of carbon sequestered by 399 acres of forest</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Aviation carbon reduction July 2018 to June 2019</a:t>
            </a:r>
          </a:p>
          <a:p>
            <a:pPr marL="1085850" lvl="1" indent="-342900">
              <a:lnSpc>
                <a:spcPct val="107000"/>
              </a:lnSpc>
              <a:spcBef>
                <a:spcPts val="0"/>
              </a:spcBef>
              <a:spcAft>
                <a:spcPts val="0"/>
              </a:spcAft>
              <a:buFont typeface="Courier New" panose="02070309020205020404" pitchFamily="49" charset="0"/>
              <a:buChar char="o"/>
              <a:defRPr/>
            </a:pPr>
            <a:r>
              <a:rPr kumimoji="0" lang="en-US" b="0" i="0" u="none" strike="noStrike" kern="0" cap="none" spc="0" normalizeH="0" baseline="0" noProof="0" dirty="0">
                <a:ln>
                  <a:noFill/>
                </a:ln>
                <a:solidFill>
                  <a:srgbClr val="47391D"/>
                </a:solidFill>
                <a:effectLst/>
                <a:uLnTx/>
                <a:uFillTx/>
                <a:latin typeface="HelveticaNeueLT Std Lt"/>
                <a:ea typeface="Calibri" panose="020F0502020204030204" pitchFamily="34" charset="0"/>
                <a:cs typeface="Times New Roman" panose="02020603050405020304" pitchFamily="18" charset="0"/>
              </a:rPr>
              <a:t>322,297 tons of CO</a:t>
            </a:r>
            <a:r>
              <a:rPr kumimoji="0" lang="en-US" b="0" i="0" u="none" strike="noStrike" kern="0" cap="none" spc="0" normalizeH="0" baseline="-25000" noProof="0" dirty="0">
                <a:ln>
                  <a:noFill/>
                </a:ln>
                <a:solidFill>
                  <a:srgbClr val="47391D"/>
                </a:solidFill>
                <a:effectLst/>
                <a:uLnTx/>
                <a:uFillTx/>
                <a:latin typeface="HelveticaNeueLT Std Lt"/>
                <a:ea typeface="Calibri" panose="020F0502020204030204" pitchFamily="34" charset="0"/>
                <a:cs typeface="Times New Roman" panose="02020603050405020304" pitchFamily="18" charset="0"/>
              </a:rPr>
              <a:t>2</a:t>
            </a:r>
            <a:r>
              <a:rPr kumimoji="0" lang="en-US" b="0" i="0" u="none" strike="noStrike" kern="0" cap="none" spc="0" normalizeH="0" baseline="0" noProof="0" dirty="0">
                <a:ln>
                  <a:noFill/>
                </a:ln>
                <a:solidFill>
                  <a:srgbClr val="47391D"/>
                </a:solidFill>
                <a:effectLst/>
                <a:uLnTx/>
                <a:uFillTx/>
                <a:latin typeface="HelveticaNeueLT Std Lt"/>
                <a:ea typeface="Calibri" panose="020F0502020204030204" pitchFamily="34" charset="0"/>
                <a:cs typeface="Times New Roman" panose="02020603050405020304" pitchFamily="18" charset="0"/>
              </a:rPr>
              <a:t> – the equivalent of emissions from 767 million hours of video streaming in </a:t>
            </a:r>
            <a:r>
              <a:rPr lang="en-US" dirty="0">
                <a:solidFill>
                  <a:srgbClr val="47391D"/>
                </a:solidFill>
                <a:latin typeface="HelveticaNeueLT Std Lt"/>
                <a:ea typeface="Calibri" panose="020F0502020204030204" pitchFamily="34" charset="0"/>
                <a:cs typeface="Times New Roman" panose="02020603050405020304" pitchFamily="18" charset="0"/>
              </a:rPr>
              <a:t>high definition</a:t>
            </a:r>
            <a:endParaRPr kumimoji="0" lang="en-US" b="0" i="0" u="none" strike="noStrike" kern="0" cap="none" spc="0" normalizeH="0" baseline="0" noProof="0" dirty="0">
              <a:ln>
                <a:noFill/>
              </a:ln>
              <a:solidFill>
                <a:srgbClr val="47391D"/>
              </a:solidFill>
              <a:effectLst/>
              <a:uLnTx/>
              <a:uFillTx/>
              <a:latin typeface="HelveticaNeueLT Std Lt"/>
              <a:ea typeface="Calibri" panose="020F0502020204030204" pitchFamily="34" charset="0"/>
              <a:cs typeface="Times New Roman" panose="02020603050405020304" pitchFamily="18" charset="0"/>
            </a:endParaRPr>
          </a:p>
          <a:p>
            <a:pPr>
              <a:lnSpc>
                <a:spcPct val="107000"/>
              </a:lnSpc>
              <a:spcBef>
                <a:spcPts val="0"/>
              </a:spcBef>
              <a:spcAft>
                <a:spcPts val="0"/>
              </a:spcAft>
              <a:defRPr/>
            </a:pPr>
            <a:r>
              <a:rPr kumimoji="0" lang="en-US" sz="2000" b="0"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Additional information on airport CO</a:t>
            </a:r>
            <a:r>
              <a:rPr kumimoji="0" lang="en-US" sz="2000" b="0" i="0" u="none" strike="noStrike" kern="0" cap="none" spc="0" normalizeH="0" baseline="-25000" noProof="0" dirty="0">
                <a:ln>
                  <a:noFill/>
                </a:ln>
                <a:solidFill>
                  <a:srgbClr val="47391D"/>
                </a:solidFill>
                <a:effectLst/>
                <a:uLnTx/>
                <a:uFillTx/>
                <a:latin typeface="+mn-lt"/>
                <a:ea typeface="Calibri" panose="020F0502020204030204" pitchFamily="34" charset="0"/>
                <a:cs typeface="Times New Roman" panose="02020603050405020304" pitchFamily="18" charset="0"/>
              </a:rPr>
              <a:t>2</a:t>
            </a:r>
            <a:r>
              <a:rPr kumimoji="0" lang="en-US" sz="2000" b="0"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 reduction and airport carbon accreditation can be found on the About pages for the </a:t>
            </a:r>
            <a:r>
              <a:rPr lang="en-US" sz="2000" dirty="0">
                <a:solidFill>
                  <a:schemeClr val="accent6"/>
                </a:solidFill>
                <a:latin typeface="+mn-lt"/>
                <a:ea typeface="Calibri" panose="020F0502020204030204" pitchFamily="34" charset="0"/>
                <a:cs typeface="Times New Roman" panose="02020603050405020304" pitchFamily="18" charset="0"/>
                <a:hlinkClick r:id="rId3"/>
              </a:rPr>
              <a:t>Airport Carbon Accreditation program</a:t>
            </a:r>
            <a:r>
              <a:rPr lang="en-US" sz="2000" dirty="0">
                <a:solidFill>
                  <a:schemeClr val="accent6"/>
                </a:solidFill>
                <a:latin typeface="+mn-lt"/>
                <a:ea typeface="Calibri" panose="020F0502020204030204" pitchFamily="34" charset="0"/>
                <a:cs typeface="Times New Roman" panose="02020603050405020304" pitchFamily="18" charset="0"/>
              </a:rPr>
              <a:t>.</a:t>
            </a:r>
            <a:endParaRPr lang="en-US" sz="2000" dirty="0">
              <a:solidFill>
                <a:schemeClr val="accent6"/>
              </a:solidFill>
            </a:endParaRP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9048584" y="5465802"/>
            <a:ext cx="2952585" cy="553998"/>
          </a:xfrm>
          <a:prstGeom prst="rect">
            <a:avLst/>
          </a:prstGeom>
          <a:noFill/>
        </p:spPr>
        <p:txBody>
          <a:bodyPr wrap="square" rtlCol="0">
            <a:spAutoFit/>
          </a:bodyPr>
          <a:lstStyle/>
          <a:p>
            <a:r>
              <a:rPr lang="en-US" sz="1000" dirty="0">
                <a:solidFill>
                  <a:schemeClr val="accent6"/>
                </a:solidFill>
              </a:rPr>
              <a:t>Source: Airport Carbon Accreditation. n.d. Home page. https://www.airportcarbonaccreditation.org/</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39499B00-712F-5FDA-EF35-3B2FCC33D63C}"/>
              </a:ext>
            </a:extLst>
          </p:cNvPr>
          <p:cNvSpPr/>
          <p:nvPr/>
        </p:nvSpPr>
        <p:spPr bwMode="auto">
          <a:xfrm>
            <a:off x="7650480" y="2108200"/>
            <a:ext cx="4541520" cy="2996059"/>
          </a:xfrm>
          <a:prstGeom prst="wedgeRectCallout">
            <a:avLst>
              <a:gd name="adj1" fmla="val -63293"/>
              <a:gd name="adj2" fmla="val -35514"/>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FAA published the </a:t>
            </a:r>
            <a:r>
              <a:rPr lang="en-US" sz="2000" i="1" dirty="0">
                <a:latin typeface="Calibri" panose="020F0502020204030204" pitchFamily="34" charset="0"/>
                <a:ea typeface="Calibri" panose="020F0502020204030204" pitchFamily="34" charset="0"/>
                <a:cs typeface="Times New Roman" panose="02020603050405020304" pitchFamily="18" charset="0"/>
              </a:rPr>
              <a:t>United States Aviation Climate Action Plan </a:t>
            </a:r>
            <a:r>
              <a:rPr lang="en-US" sz="2000" dirty="0">
                <a:latin typeface="Calibri" panose="020F0502020204030204" pitchFamily="34" charset="0"/>
                <a:ea typeface="Calibri" panose="020F0502020204030204" pitchFamily="34" charset="0"/>
                <a:cs typeface="Times New Roman" panose="02020603050405020304" pitchFamily="18" charset="0"/>
              </a:rPr>
              <a:t>on November 9, 2021. The plan describes the government’s path toward achieving net-zero emissions by 2050. For additional information, visit </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Aviation Climate Action Plan</a:t>
            </a:r>
            <a:r>
              <a:rPr lang="en-US" sz="2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endParaRPr lang="en-US" sz="2000" i="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Greenhouse Gas Emissions 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232639"/>
            <a:ext cx="8353425" cy="4739535"/>
          </a:xfrm>
        </p:spPr>
        <p:txBody>
          <a:bodyPr/>
          <a:lstStyle/>
          <a:p>
            <a:r>
              <a:rPr lang="en-US" sz="2000" dirty="0">
                <a:solidFill>
                  <a:schemeClr val="accent6"/>
                </a:solidFill>
                <a:effectLst/>
                <a:latin typeface="+mn-lt"/>
                <a:ea typeface="Calibri" panose="020F0502020204030204" pitchFamily="34" charset="0"/>
                <a:cs typeface="Times New Roman" panose="02020603050405020304" pitchFamily="18" charset="0"/>
              </a:rPr>
              <a:t>Greenhouse gas </a:t>
            </a:r>
            <a:r>
              <a:rPr lang="en-US" sz="2000" dirty="0">
                <a:solidFill>
                  <a:schemeClr val="accent6"/>
                </a:solidFill>
                <a:latin typeface="+mn-lt"/>
                <a:ea typeface="Calibri" panose="020F0502020204030204" pitchFamily="34" charset="0"/>
                <a:cs typeface="Times New Roman" panose="02020603050405020304" pitchFamily="18" charset="0"/>
              </a:rPr>
              <a:t>sources at airports are </a:t>
            </a:r>
            <a:r>
              <a:rPr lang="en-US" sz="2000" dirty="0">
                <a:solidFill>
                  <a:schemeClr val="accent6"/>
                </a:solidFill>
                <a:effectLst/>
                <a:latin typeface="+mn-lt"/>
                <a:ea typeface="Calibri" panose="020F0502020204030204" pitchFamily="34" charset="0"/>
                <a:cs typeface="Times New Roman" panose="02020603050405020304" pitchFamily="18" charset="0"/>
              </a:rPr>
              <a:t>typically divided into three categories, or “scopes,” based on the amount of control an airport has in reducing the emissions:</a:t>
            </a:r>
          </a:p>
          <a:p>
            <a:pPr marL="342900" marR="0" lvl="0" indent="-342900">
              <a:lnSpc>
                <a:spcPct val="107000"/>
              </a:lnSpc>
              <a:spcBef>
                <a:spcPts val="0"/>
              </a:spcBef>
              <a:spcAft>
                <a:spcPts val="0"/>
              </a:spcAft>
              <a:buFont typeface="Symbol" panose="05050102010706020507" pitchFamily="18" charset="2"/>
              <a:buChar char=""/>
            </a:pPr>
            <a:r>
              <a:rPr lang="en-US" sz="2000" b="1" dirty="0">
                <a:solidFill>
                  <a:schemeClr val="accent6"/>
                </a:solidFill>
                <a:effectLst/>
                <a:latin typeface="+mn-lt"/>
                <a:ea typeface="Calibri" panose="020F0502020204030204" pitchFamily="34" charset="0"/>
                <a:cs typeface="Times New Roman" panose="02020603050405020304" pitchFamily="18" charset="0"/>
              </a:rPr>
              <a:t>Scope 1</a:t>
            </a:r>
            <a:r>
              <a:rPr lang="en-US" sz="2000" dirty="0">
                <a:solidFill>
                  <a:schemeClr val="accent6"/>
                </a:solidFill>
                <a:effectLst/>
                <a:latin typeface="+mn-lt"/>
                <a:ea typeface="Calibri" panose="020F0502020204030204" pitchFamily="34" charset="0"/>
                <a:cs typeface="Times New Roman" panose="02020603050405020304" pitchFamily="18" charset="0"/>
              </a:rPr>
              <a:t> – emissions from airport-owned or controlled sources. Examples include airport-owned power plants that burn fossil fuels, conventional vehicles that use gasoline, or conventional ground support equipment (GSE) that uses diesel fuel.</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000" b="1"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Scope 2 –</a:t>
            </a:r>
            <a:r>
              <a:rPr kumimoji="0" lang="en-US" sz="2000" b="0"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 indirect emissions from the consumption of purchased energy (electricity, heat, steam, cooling, etc.).</a:t>
            </a:r>
          </a:p>
          <a:p>
            <a:pPr marL="342900" indent="-342900">
              <a:lnSpc>
                <a:spcPct val="107000"/>
              </a:lnSpc>
              <a:spcBef>
                <a:spcPts val="0"/>
              </a:spcBef>
              <a:spcAft>
                <a:spcPts val="0"/>
              </a:spcAft>
              <a:buFont typeface="Symbol" panose="05050102010706020507" pitchFamily="18" charset="2"/>
              <a:buChar char=""/>
              <a:defRPr/>
            </a:pPr>
            <a:r>
              <a:rPr kumimoji="0" lang="en-US" sz="2000" b="1"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Scope 3 –</a:t>
            </a:r>
            <a:r>
              <a:rPr kumimoji="0" lang="en-US" sz="2000" b="0" i="0" u="none" strike="noStrike" kern="0" cap="none" spc="0" normalizeH="0" baseline="0" noProof="0" dirty="0">
                <a:ln>
                  <a:noFill/>
                </a:ln>
                <a:solidFill>
                  <a:srgbClr val="47391D"/>
                </a:solidFill>
                <a:effectLst/>
                <a:uLnTx/>
                <a:uFillTx/>
                <a:latin typeface="+mn-lt"/>
                <a:ea typeface="Calibri" panose="020F0502020204030204" pitchFamily="34" charset="0"/>
                <a:cs typeface="Times New Roman" panose="02020603050405020304" pitchFamily="18" charset="0"/>
              </a:rPr>
              <a:t> indirect emissions that the airport does not control but can influence. Examples include tenant emissions, on-airport aircraft emissions (typically after an aircraft is parked on the apron), emissions from passenger vehicles arriving or departing the airport, and emissions from waste disposal and processing.</a:t>
            </a:r>
            <a:endParaRPr lang="en-US" sz="2000" dirty="0">
              <a:solidFill>
                <a:schemeClr val="accent6"/>
              </a:solidFill>
            </a:endParaRPr>
          </a:p>
        </p:txBody>
      </p:sp>
      <p:sp>
        <p:nvSpPr>
          <p:cNvPr id="2" name="TextBox 1">
            <a:extLst>
              <a:ext uri="{FF2B5EF4-FFF2-40B4-BE49-F238E27FC236}">
                <a16:creationId xmlns:a16="http://schemas.microsoft.com/office/drawing/2014/main" id="{85104F87-AF46-33BA-1D1C-1C53CC2A8A75}"/>
              </a:ext>
            </a:extLst>
          </p:cNvPr>
          <p:cNvSpPr txBox="1"/>
          <p:nvPr/>
        </p:nvSpPr>
        <p:spPr>
          <a:xfrm>
            <a:off x="7577242" y="5584015"/>
            <a:ext cx="5362107" cy="553998"/>
          </a:xfrm>
          <a:prstGeom prst="rect">
            <a:avLst/>
          </a:prstGeom>
          <a:noFill/>
        </p:spPr>
        <p:txBody>
          <a:bodyPr wrap="square" rtlCol="0">
            <a:spAutoFit/>
          </a:bodyPr>
          <a:lstStyle/>
          <a:p>
            <a:r>
              <a:rPr lang="en-US" sz="1000" dirty="0">
                <a:solidFill>
                  <a:schemeClr val="accent6"/>
                </a:solidFill>
              </a:rPr>
              <a:t>Source: FAA. 2023, November. Airport Carbon Emissions Reduction. https://www.faa.gov/airports/environmental/air_quality/carbon_emissions_reduction</a:t>
            </a:r>
          </a:p>
          <a:p>
            <a:endParaRPr lang="en-US" sz="1000" dirty="0">
              <a:solidFill>
                <a:schemeClr val="accent6"/>
              </a:solidFill>
            </a:endParaRPr>
          </a:p>
        </p:txBody>
      </p:sp>
      <p:sp>
        <p:nvSpPr>
          <p:cNvPr id="3" name="Speech Bubble: Rectangle 2">
            <a:extLst>
              <a:ext uri="{FF2B5EF4-FFF2-40B4-BE49-F238E27FC236}">
                <a16:creationId xmlns:a16="http://schemas.microsoft.com/office/drawing/2014/main" id="{2FDFF958-6A58-6F2C-DE24-2D92AAD7EBA3}"/>
              </a:ext>
            </a:extLst>
          </p:cNvPr>
          <p:cNvSpPr/>
          <p:nvPr/>
        </p:nvSpPr>
        <p:spPr bwMode="auto">
          <a:xfrm>
            <a:off x="8963025" y="1452115"/>
            <a:ext cx="3228975" cy="2996059"/>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When considering pollutant emission impacts, be sure to consider areas that will be directly and indirectly impacted. Indirect areas may be outside the project area but still impacted by emissions.</a:t>
            </a:r>
          </a:p>
        </p:txBody>
      </p:sp>
    </p:spTree>
    <p:extLst>
      <p:ext uri="{BB962C8B-B14F-4D97-AF65-F5344CB8AC3E}">
        <p14:creationId xmlns:p14="http://schemas.microsoft.com/office/powerpoint/2010/main" val="18425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C30585-61A0-4877-980C-8A06F8BB05AF}">
  <ds:schemaRefs>
    <ds:schemaRef ds:uri="http://schemas.microsoft.com/sharepoint/v3/contenttype/forms"/>
  </ds:schemaRefs>
</ds:datastoreItem>
</file>

<file path=customXml/itemProps2.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3031</TotalTime>
  <Words>3635</Words>
  <Application>Microsoft Office PowerPoint</Application>
  <PresentationFormat>Widescreen</PresentationFormat>
  <Paragraphs>254</Paragraphs>
  <Slides>28</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Impacts of Air Quality</vt:lpstr>
      <vt:lpstr>Aviation Contributions to Air Quality</vt:lpstr>
      <vt:lpstr>Airport Greenhouse Gas Emissions</vt:lpstr>
      <vt:lpstr>Airport Greenhouse Gas Emissions – Progress as Promised!</vt:lpstr>
      <vt:lpstr>Greenhouse Gas Emissions Sources</vt:lpstr>
      <vt:lpstr>Greenhouse Gas Resources</vt:lpstr>
      <vt:lpstr>Scope 1 Emissions</vt:lpstr>
      <vt:lpstr>Scope 2 Emissions</vt:lpstr>
      <vt:lpstr>Scope 3 Emissions</vt:lpstr>
      <vt:lpstr>Airport GHG Emissions Reduction Techniques</vt:lpstr>
      <vt:lpstr>AvGas and Lead Emissions Reduction</vt:lpstr>
      <vt:lpstr>Air Quality Regulations</vt:lpstr>
      <vt:lpstr>Clean Air Act and Airport Construction and Development</vt:lpstr>
      <vt:lpstr>National Ambient Air Quality Standards</vt:lpstr>
      <vt:lpstr>Actions Normally Requiring an Air Quality Analysis</vt:lpstr>
      <vt:lpstr>Air Quality Analysis Significance Threshold</vt:lpstr>
      <vt:lpstr>Air Quality Permits</vt:lpstr>
      <vt:lpstr>Best Management Practices</vt:lpstr>
      <vt:lpstr>Airport Air Quality Management Plan</vt:lpstr>
      <vt:lpstr>Funding for Airports to Improve Air Quality</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110</cp:revision>
  <dcterms:created xsi:type="dcterms:W3CDTF">2005-12-13T19:08:17Z</dcterms:created>
  <dcterms:modified xsi:type="dcterms:W3CDTF">2024-11-26T02:23:27Z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