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1" r:id="rId3"/>
    <p:sldId id="257" r:id="rId4"/>
    <p:sldId id="273" r:id="rId5"/>
    <p:sldId id="267" r:id="rId6"/>
    <p:sldId id="262" r:id="rId7"/>
    <p:sldId id="261" r:id="rId8"/>
    <p:sldId id="263" r:id="rId9"/>
    <p:sldId id="272" r:id="rId10"/>
    <p:sldId id="274" r:id="rId11"/>
    <p:sldId id="275" r:id="rId12"/>
    <p:sldId id="276" r:id="rId13"/>
    <p:sldId id="277" r:id="rId14"/>
    <p:sldId id="278" r:id="rId15"/>
    <p:sldId id="279" r:id="rId16"/>
    <p:sldId id="28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3" autoAdjust="0"/>
    <p:restoredTop sz="94660"/>
  </p:normalViewPr>
  <p:slideViewPr>
    <p:cSldViewPr snapToGrid="0">
      <p:cViewPr varScale="1">
        <p:scale>
          <a:sx n="77" d="100"/>
          <a:sy n="77" d="100"/>
        </p:scale>
        <p:origin x="1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D9BC1C-BBF7-4C3D-84D1-75D9213B5D99}" type="doc">
      <dgm:prSet loTypeId="urn:microsoft.com/office/officeart/2005/8/layout/hierarchy3" loCatId="hierarchy" qsTypeId="urn:microsoft.com/office/officeart/2005/8/quickstyle/simple5" qsCatId="simple" csTypeId="urn:microsoft.com/office/officeart/2005/8/colors/colorful2" csCatId="colorful" phldr="1"/>
      <dgm:spPr/>
      <dgm:t>
        <a:bodyPr/>
        <a:lstStyle/>
        <a:p>
          <a:endParaRPr lang="en-US"/>
        </a:p>
      </dgm:t>
    </dgm:pt>
    <dgm:pt modelId="{3041C0A4-0839-4049-B6F1-AE1022EAD777}">
      <dgm:prSet/>
      <dgm:spPr/>
      <dgm:t>
        <a:bodyPr/>
        <a:lstStyle/>
        <a:p>
          <a:r>
            <a:rPr lang="en-US" dirty="0"/>
            <a:t>Most regulator problems can be solved with these simple steps.</a:t>
          </a:r>
        </a:p>
      </dgm:t>
    </dgm:pt>
    <dgm:pt modelId="{0DB26906-12FF-4705-89DA-6B01BC00D613}" type="parTrans" cxnId="{64336866-71C4-4451-98D3-2398505720C9}">
      <dgm:prSet/>
      <dgm:spPr/>
      <dgm:t>
        <a:bodyPr/>
        <a:lstStyle/>
        <a:p>
          <a:endParaRPr lang="en-US"/>
        </a:p>
      </dgm:t>
    </dgm:pt>
    <dgm:pt modelId="{BBD4C7A8-9AF8-404E-9218-EE2998B0D63A}" type="sibTrans" cxnId="{64336866-71C4-4451-98D3-2398505720C9}">
      <dgm:prSet/>
      <dgm:spPr/>
      <dgm:t>
        <a:bodyPr/>
        <a:lstStyle/>
        <a:p>
          <a:endParaRPr lang="en-US"/>
        </a:p>
      </dgm:t>
    </dgm:pt>
    <dgm:pt modelId="{27B7B408-DF13-4FC0-AF30-9A36624EAB27}">
      <dgm:prSet custT="1"/>
      <dgm:spPr/>
      <dgm:t>
        <a:bodyPr/>
        <a:lstStyle/>
        <a:p>
          <a:r>
            <a:rPr lang="en-US" sz="2900" kern="1200" dirty="0"/>
            <a:t>If more in-depth troubleshooting is required, </a:t>
          </a:r>
          <a:r>
            <a:rPr lang="en-US" sz="2900" kern="1200" dirty="0">
              <a:solidFill>
                <a:prstClr val="white"/>
              </a:solidFill>
              <a:latin typeface="Calibri" panose="020F0502020204030204"/>
              <a:ea typeface="+mn-ea"/>
              <a:cs typeface="+mn-cs"/>
            </a:rPr>
            <a:t>calling</a:t>
          </a:r>
          <a:r>
            <a:rPr lang="en-US" sz="2900" kern="1200" dirty="0"/>
            <a:t> the manufacturer or a qualified service technician is recommended.</a:t>
          </a:r>
        </a:p>
      </dgm:t>
    </dgm:pt>
    <dgm:pt modelId="{6CD650AA-383D-4982-862C-62EE7F985CC7}" type="parTrans" cxnId="{7DF0D3C6-08B1-4252-BEEF-DCF7761BA570}">
      <dgm:prSet/>
      <dgm:spPr/>
      <dgm:t>
        <a:bodyPr/>
        <a:lstStyle/>
        <a:p>
          <a:endParaRPr lang="en-US"/>
        </a:p>
      </dgm:t>
    </dgm:pt>
    <dgm:pt modelId="{B036659A-DEBD-44E7-A89D-497607BA2AF9}" type="sibTrans" cxnId="{7DF0D3C6-08B1-4252-BEEF-DCF7761BA570}">
      <dgm:prSet/>
      <dgm:spPr/>
      <dgm:t>
        <a:bodyPr/>
        <a:lstStyle/>
        <a:p>
          <a:endParaRPr lang="en-US"/>
        </a:p>
      </dgm:t>
    </dgm:pt>
    <dgm:pt modelId="{5B74FC86-3062-41C2-B2B6-A9B9C0AEA7E7}" type="pres">
      <dgm:prSet presAssocID="{1CD9BC1C-BBF7-4C3D-84D1-75D9213B5D99}" presName="diagram" presStyleCnt="0">
        <dgm:presLayoutVars>
          <dgm:chPref val="1"/>
          <dgm:dir/>
          <dgm:animOne val="branch"/>
          <dgm:animLvl val="lvl"/>
          <dgm:resizeHandles/>
        </dgm:presLayoutVars>
      </dgm:prSet>
      <dgm:spPr/>
    </dgm:pt>
    <dgm:pt modelId="{92360FF7-A031-47F1-9490-9E2DAB21A9F1}" type="pres">
      <dgm:prSet presAssocID="{3041C0A4-0839-4049-B6F1-AE1022EAD777}" presName="root" presStyleCnt="0"/>
      <dgm:spPr/>
    </dgm:pt>
    <dgm:pt modelId="{72FE941D-EFBF-42B8-9A1C-DA5F6701E7A2}" type="pres">
      <dgm:prSet presAssocID="{3041C0A4-0839-4049-B6F1-AE1022EAD777}" presName="rootComposite" presStyleCnt="0"/>
      <dgm:spPr/>
    </dgm:pt>
    <dgm:pt modelId="{2BA411DB-A12E-429C-BFCB-969C3E9EA367}" type="pres">
      <dgm:prSet presAssocID="{3041C0A4-0839-4049-B6F1-AE1022EAD777}" presName="rootText" presStyleLbl="node1" presStyleIdx="0" presStyleCnt="2" custScaleX="115799" custScaleY="126791"/>
      <dgm:spPr/>
    </dgm:pt>
    <dgm:pt modelId="{D6F86876-8CDA-4DF9-9091-980B85EA80D7}" type="pres">
      <dgm:prSet presAssocID="{3041C0A4-0839-4049-B6F1-AE1022EAD777}" presName="rootConnector" presStyleLbl="node1" presStyleIdx="0" presStyleCnt="2"/>
      <dgm:spPr/>
    </dgm:pt>
    <dgm:pt modelId="{4CD362CE-F9C7-4050-AA82-067DA8BBCE88}" type="pres">
      <dgm:prSet presAssocID="{3041C0A4-0839-4049-B6F1-AE1022EAD777}" presName="childShape" presStyleCnt="0"/>
      <dgm:spPr/>
    </dgm:pt>
    <dgm:pt modelId="{086AE489-2CBE-4375-BC0B-F8EBBE664F63}" type="pres">
      <dgm:prSet presAssocID="{27B7B408-DF13-4FC0-AF30-9A36624EAB27}" presName="root" presStyleCnt="0"/>
      <dgm:spPr/>
    </dgm:pt>
    <dgm:pt modelId="{2B04E9C1-4360-4977-AE5D-A12C112CF24B}" type="pres">
      <dgm:prSet presAssocID="{27B7B408-DF13-4FC0-AF30-9A36624EAB27}" presName="rootComposite" presStyleCnt="0"/>
      <dgm:spPr/>
    </dgm:pt>
    <dgm:pt modelId="{4050A58F-D65C-41E9-AE1C-56B9CC2151EC}" type="pres">
      <dgm:prSet presAssocID="{27B7B408-DF13-4FC0-AF30-9A36624EAB27}" presName="rootText" presStyleLbl="node1" presStyleIdx="1" presStyleCnt="2" custScaleX="110961" custScaleY="123681"/>
      <dgm:spPr/>
    </dgm:pt>
    <dgm:pt modelId="{F23A2349-A114-4DDF-8F22-9FE7E45FA329}" type="pres">
      <dgm:prSet presAssocID="{27B7B408-DF13-4FC0-AF30-9A36624EAB27}" presName="rootConnector" presStyleLbl="node1" presStyleIdx="1" presStyleCnt="2"/>
      <dgm:spPr/>
    </dgm:pt>
    <dgm:pt modelId="{924A0C39-9E7A-47CD-8B25-FBDEBF0D2E36}" type="pres">
      <dgm:prSet presAssocID="{27B7B408-DF13-4FC0-AF30-9A36624EAB27}" presName="childShape" presStyleCnt="0"/>
      <dgm:spPr/>
    </dgm:pt>
  </dgm:ptLst>
  <dgm:cxnLst>
    <dgm:cxn modelId="{B24DD50B-BA4D-4AB6-86F8-1E87F86AD8A2}" type="presOf" srcId="{3041C0A4-0839-4049-B6F1-AE1022EAD777}" destId="{2BA411DB-A12E-429C-BFCB-969C3E9EA367}" srcOrd="0" destOrd="0" presId="urn:microsoft.com/office/officeart/2005/8/layout/hierarchy3"/>
    <dgm:cxn modelId="{893C4327-60B7-420A-B6E1-ABCD000BAEE4}" type="presOf" srcId="{3041C0A4-0839-4049-B6F1-AE1022EAD777}" destId="{D6F86876-8CDA-4DF9-9091-980B85EA80D7}" srcOrd="1" destOrd="0" presId="urn:microsoft.com/office/officeart/2005/8/layout/hierarchy3"/>
    <dgm:cxn modelId="{64336866-71C4-4451-98D3-2398505720C9}" srcId="{1CD9BC1C-BBF7-4C3D-84D1-75D9213B5D99}" destId="{3041C0A4-0839-4049-B6F1-AE1022EAD777}" srcOrd="0" destOrd="0" parTransId="{0DB26906-12FF-4705-89DA-6B01BC00D613}" sibTransId="{BBD4C7A8-9AF8-404E-9218-EE2998B0D63A}"/>
    <dgm:cxn modelId="{01739093-50AE-4190-8460-13AA9B9F737C}" type="presOf" srcId="{27B7B408-DF13-4FC0-AF30-9A36624EAB27}" destId="{F23A2349-A114-4DDF-8F22-9FE7E45FA329}" srcOrd="1" destOrd="0" presId="urn:microsoft.com/office/officeart/2005/8/layout/hierarchy3"/>
    <dgm:cxn modelId="{7DF0D3C6-08B1-4252-BEEF-DCF7761BA570}" srcId="{1CD9BC1C-BBF7-4C3D-84D1-75D9213B5D99}" destId="{27B7B408-DF13-4FC0-AF30-9A36624EAB27}" srcOrd="1" destOrd="0" parTransId="{6CD650AA-383D-4982-862C-62EE7F985CC7}" sibTransId="{B036659A-DEBD-44E7-A89D-497607BA2AF9}"/>
    <dgm:cxn modelId="{DC0485CA-B1C2-495A-A362-8CBDBB7567F6}" type="presOf" srcId="{27B7B408-DF13-4FC0-AF30-9A36624EAB27}" destId="{4050A58F-D65C-41E9-AE1C-56B9CC2151EC}" srcOrd="0" destOrd="0" presId="urn:microsoft.com/office/officeart/2005/8/layout/hierarchy3"/>
    <dgm:cxn modelId="{D31785FD-D0D6-42BA-9AA0-102CE0A24AC3}" type="presOf" srcId="{1CD9BC1C-BBF7-4C3D-84D1-75D9213B5D99}" destId="{5B74FC86-3062-41C2-B2B6-A9B9C0AEA7E7}" srcOrd="0" destOrd="0" presId="urn:microsoft.com/office/officeart/2005/8/layout/hierarchy3"/>
    <dgm:cxn modelId="{96BAE810-FB20-4DC2-B6CF-4ED09252A774}" type="presParOf" srcId="{5B74FC86-3062-41C2-B2B6-A9B9C0AEA7E7}" destId="{92360FF7-A031-47F1-9490-9E2DAB21A9F1}" srcOrd="0" destOrd="0" presId="urn:microsoft.com/office/officeart/2005/8/layout/hierarchy3"/>
    <dgm:cxn modelId="{D7BD603C-A74B-422F-934B-41B31FD29172}" type="presParOf" srcId="{92360FF7-A031-47F1-9490-9E2DAB21A9F1}" destId="{72FE941D-EFBF-42B8-9A1C-DA5F6701E7A2}" srcOrd="0" destOrd="0" presId="urn:microsoft.com/office/officeart/2005/8/layout/hierarchy3"/>
    <dgm:cxn modelId="{1BEE5E68-8A4D-4EEE-9790-32E73AF4FB44}" type="presParOf" srcId="{72FE941D-EFBF-42B8-9A1C-DA5F6701E7A2}" destId="{2BA411DB-A12E-429C-BFCB-969C3E9EA367}" srcOrd="0" destOrd="0" presId="urn:microsoft.com/office/officeart/2005/8/layout/hierarchy3"/>
    <dgm:cxn modelId="{8E40B461-EB29-46C0-8584-F7AA77C7D9E6}" type="presParOf" srcId="{72FE941D-EFBF-42B8-9A1C-DA5F6701E7A2}" destId="{D6F86876-8CDA-4DF9-9091-980B85EA80D7}" srcOrd="1" destOrd="0" presId="urn:microsoft.com/office/officeart/2005/8/layout/hierarchy3"/>
    <dgm:cxn modelId="{2747FD05-BD5B-4BA0-86C7-478CD74ACDA9}" type="presParOf" srcId="{92360FF7-A031-47F1-9490-9E2DAB21A9F1}" destId="{4CD362CE-F9C7-4050-AA82-067DA8BBCE88}" srcOrd="1" destOrd="0" presId="urn:microsoft.com/office/officeart/2005/8/layout/hierarchy3"/>
    <dgm:cxn modelId="{87C0B654-8137-44DB-8589-03775ED56A36}" type="presParOf" srcId="{5B74FC86-3062-41C2-B2B6-A9B9C0AEA7E7}" destId="{086AE489-2CBE-4375-BC0B-F8EBBE664F63}" srcOrd="1" destOrd="0" presId="urn:microsoft.com/office/officeart/2005/8/layout/hierarchy3"/>
    <dgm:cxn modelId="{770011DA-1E3C-44CF-8F8B-DF7170AE92D7}" type="presParOf" srcId="{086AE489-2CBE-4375-BC0B-F8EBBE664F63}" destId="{2B04E9C1-4360-4977-AE5D-A12C112CF24B}" srcOrd="0" destOrd="0" presId="urn:microsoft.com/office/officeart/2005/8/layout/hierarchy3"/>
    <dgm:cxn modelId="{93986076-F8D8-471D-9E64-FB5F45248CB3}" type="presParOf" srcId="{2B04E9C1-4360-4977-AE5D-A12C112CF24B}" destId="{4050A58F-D65C-41E9-AE1C-56B9CC2151EC}" srcOrd="0" destOrd="0" presId="urn:microsoft.com/office/officeart/2005/8/layout/hierarchy3"/>
    <dgm:cxn modelId="{08EA35A8-28D8-43D9-A8CC-CBEB6823EB48}" type="presParOf" srcId="{2B04E9C1-4360-4977-AE5D-A12C112CF24B}" destId="{F23A2349-A114-4DDF-8F22-9FE7E45FA329}" srcOrd="1" destOrd="0" presId="urn:microsoft.com/office/officeart/2005/8/layout/hierarchy3"/>
    <dgm:cxn modelId="{771DB68D-F034-4024-98C3-655220D0C5C8}" type="presParOf" srcId="{086AE489-2CBE-4375-BC0B-F8EBBE664F63}" destId="{924A0C39-9E7A-47CD-8B25-FBDEBF0D2E36}"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411DB-A12E-429C-BFCB-969C3E9EA367}">
      <dsp:nvSpPr>
        <dsp:cNvPr id="0" name=""/>
        <dsp:cNvSpPr/>
      </dsp:nvSpPr>
      <dsp:spPr>
        <a:xfrm>
          <a:off x="3058" y="1389903"/>
          <a:ext cx="4833920" cy="2646385"/>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80010" bIns="53340" numCol="1" spcCol="1270" anchor="ctr" anchorCtr="0">
          <a:noAutofit/>
        </a:bodyPr>
        <a:lstStyle/>
        <a:p>
          <a:pPr marL="0" lvl="0" indent="0" algn="ctr" defTabSz="1866900">
            <a:lnSpc>
              <a:spcPct val="90000"/>
            </a:lnSpc>
            <a:spcBef>
              <a:spcPct val="0"/>
            </a:spcBef>
            <a:spcAft>
              <a:spcPct val="35000"/>
            </a:spcAft>
            <a:buNone/>
          </a:pPr>
          <a:r>
            <a:rPr lang="en-US" sz="4200" kern="1200" dirty="0"/>
            <a:t>Most regulator problems can be solved with these simple steps.</a:t>
          </a:r>
        </a:p>
      </dsp:txBody>
      <dsp:txXfrm>
        <a:off x="80568" y="1467413"/>
        <a:ext cx="4678900" cy="2491365"/>
      </dsp:txXfrm>
    </dsp:sp>
    <dsp:sp modelId="{4050A58F-D65C-41E9-AE1C-56B9CC2151EC}">
      <dsp:nvSpPr>
        <dsp:cNvPr id="0" name=""/>
        <dsp:cNvSpPr/>
      </dsp:nvSpPr>
      <dsp:spPr>
        <a:xfrm>
          <a:off x="5880579" y="1389903"/>
          <a:ext cx="4631962" cy="2581473"/>
        </a:xfrm>
        <a:prstGeom prst="roundRect">
          <a:avLst>
            <a:gd name="adj" fmla="val 10000"/>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dirty="0"/>
            <a:t>If more in-depth troubleshooting is required, </a:t>
          </a:r>
          <a:r>
            <a:rPr lang="en-US" sz="2900" kern="1200" dirty="0">
              <a:solidFill>
                <a:prstClr val="white"/>
              </a:solidFill>
              <a:latin typeface="Calibri" panose="020F0502020204030204"/>
              <a:ea typeface="+mn-ea"/>
              <a:cs typeface="+mn-cs"/>
            </a:rPr>
            <a:t>calling</a:t>
          </a:r>
          <a:r>
            <a:rPr lang="en-US" sz="2900" kern="1200" dirty="0"/>
            <a:t> the manufacturer or a qualified service technician is recommended.</a:t>
          </a:r>
        </a:p>
      </dsp:txBody>
      <dsp:txXfrm>
        <a:off x="5956188" y="1465512"/>
        <a:ext cx="4480744" cy="243025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4A663-F67A-EDCB-A0AB-281EEB7A1C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107456-4C62-EE20-1356-E00CB17456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AF1D01-1B3F-ADED-8EC2-C4C6533C97F4}"/>
              </a:ext>
            </a:extLst>
          </p:cNvPr>
          <p:cNvSpPr>
            <a:spLocks noGrp="1"/>
          </p:cNvSpPr>
          <p:nvPr>
            <p:ph type="dt" sz="half" idx="10"/>
          </p:nvPr>
        </p:nvSpPr>
        <p:spPr/>
        <p:txBody>
          <a:bodyPr/>
          <a:lstStyle/>
          <a:p>
            <a:fld id="{78EFEBEA-173D-4C06-B361-7645B5082FA0}" type="datetimeFigureOut">
              <a:rPr lang="en-US" smtClean="0"/>
              <a:t>8/21/2024</a:t>
            </a:fld>
            <a:endParaRPr lang="en-US"/>
          </a:p>
        </p:txBody>
      </p:sp>
      <p:sp>
        <p:nvSpPr>
          <p:cNvPr id="5" name="Footer Placeholder 4">
            <a:extLst>
              <a:ext uri="{FF2B5EF4-FFF2-40B4-BE49-F238E27FC236}">
                <a16:creationId xmlns:a16="http://schemas.microsoft.com/office/drawing/2014/main" id="{469207CC-DF6B-041A-A034-0F58F73B57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35BB51-47CB-4035-BF12-53A975A7DE25}"/>
              </a:ext>
            </a:extLst>
          </p:cNvPr>
          <p:cNvSpPr>
            <a:spLocks noGrp="1"/>
          </p:cNvSpPr>
          <p:nvPr>
            <p:ph type="sldNum" sz="quarter" idx="12"/>
          </p:nvPr>
        </p:nvSpPr>
        <p:spPr/>
        <p:txBody>
          <a:bodyPr/>
          <a:lstStyle/>
          <a:p>
            <a:fld id="{C564FAB1-350C-45A0-BEDE-5DFE71AA6F4C}" type="slidenum">
              <a:rPr lang="en-US" smtClean="0"/>
              <a:t>‹#›</a:t>
            </a:fld>
            <a:endParaRPr lang="en-US"/>
          </a:p>
        </p:txBody>
      </p:sp>
    </p:spTree>
    <p:extLst>
      <p:ext uri="{BB962C8B-B14F-4D97-AF65-F5344CB8AC3E}">
        <p14:creationId xmlns:p14="http://schemas.microsoft.com/office/powerpoint/2010/main" val="221580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B89-B76F-5A13-C677-C553D3DF9E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9841AE-A2DB-BE25-E8D3-2BE9702A46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2C3EB0-9086-3E2D-7AF0-FA54241F31B3}"/>
              </a:ext>
            </a:extLst>
          </p:cNvPr>
          <p:cNvSpPr>
            <a:spLocks noGrp="1"/>
          </p:cNvSpPr>
          <p:nvPr>
            <p:ph type="dt" sz="half" idx="10"/>
          </p:nvPr>
        </p:nvSpPr>
        <p:spPr/>
        <p:txBody>
          <a:bodyPr/>
          <a:lstStyle/>
          <a:p>
            <a:fld id="{78EFEBEA-173D-4C06-B361-7645B5082FA0}" type="datetimeFigureOut">
              <a:rPr lang="en-US" smtClean="0"/>
              <a:t>8/21/2024</a:t>
            </a:fld>
            <a:endParaRPr lang="en-US"/>
          </a:p>
        </p:txBody>
      </p:sp>
      <p:sp>
        <p:nvSpPr>
          <p:cNvPr id="5" name="Footer Placeholder 4">
            <a:extLst>
              <a:ext uri="{FF2B5EF4-FFF2-40B4-BE49-F238E27FC236}">
                <a16:creationId xmlns:a16="http://schemas.microsoft.com/office/drawing/2014/main" id="{C84B5330-A849-8ABA-75C7-1B81522C7A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107AC1-E215-CAFE-1BC4-1D9825732913}"/>
              </a:ext>
            </a:extLst>
          </p:cNvPr>
          <p:cNvSpPr>
            <a:spLocks noGrp="1"/>
          </p:cNvSpPr>
          <p:nvPr>
            <p:ph type="sldNum" sz="quarter" idx="12"/>
          </p:nvPr>
        </p:nvSpPr>
        <p:spPr/>
        <p:txBody>
          <a:bodyPr/>
          <a:lstStyle/>
          <a:p>
            <a:fld id="{C564FAB1-350C-45A0-BEDE-5DFE71AA6F4C}" type="slidenum">
              <a:rPr lang="en-US" smtClean="0"/>
              <a:t>‹#›</a:t>
            </a:fld>
            <a:endParaRPr lang="en-US"/>
          </a:p>
        </p:txBody>
      </p:sp>
    </p:spTree>
    <p:extLst>
      <p:ext uri="{BB962C8B-B14F-4D97-AF65-F5344CB8AC3E}">
        <p14:creationId xmlns:p14="http://schemas.microsoft.com/office/powerpoint/2010/main" val="375171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EAD720-72B2-AE26-95E8-47ADB028D6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D015C6-3405-BED9-61DC-AA4A51DFF2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EBC909-ADBB-9FD9-6833-70EE48EB7BA0}"/>
              </a:ext>
            </a:extLst>
          </p:cNvPr>
          <p:cNvSpPr>
            <a:spLocks noGrp="1"/>
          </p:cNvSpPr>
          <p:nvPr>
            <p:ph type="dt" sz="half" idx="10"/>
          </p:nvPr>
        </p:nvSpPr>
        <p:spPr/>
        <p:txBody>
          <a:bodyPr/>
          <a:lstStyle/>
          <a:p>
            <a:fld id="{78EFEBEA-173D-4C06-B361-7645B5082FA0}" type="datetimeFigureOut">
              <a:rPr lang="en-US" smtClean="0"/>
              <a:t>8/21/2024</a:t>
            </a:fld>
            <a:endParaRPr lang="en-US"/>
          </a:p>
        </p:txBody>
      </p:sp>
      <p:sp>
        <p:nvSpPr>
          <p:cNvPr id="5" name="Footer Placeholder 4">
            <a:extLst>
              <a:ext uri="{FF2B5EF4-FFF2-40B4-BE49-F238E27FC236}">
                <a16:creationId xmlns:a16="http://schemas.microsoft.com/office/drawing/2014/main" id="{4F9EB13D-E317-77BE-C241-14820E9FE6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B8DC1-1CC8-4A5E-2DE0-E70A60DBD485}"/>
              </a:ext>
            </a:extLst>
          </p:cNvPr>
          <p:cNvSpPr>
            <a:spLocks noGrp="1"/>
          </p:cNvSpPr>
          <p:nvPr>
            <p:ph type="sldNum" sz="quarter" idx="12"/>
          </p:nvPr>
        </p:nvSpPr>
        <p:spPr/>
        <p:txBody>
          <a:bodyPr/>
          <a:lstStyle/>
          <a:p>
            <a:fld id="{C564FAB1-350C-45A0-BEDE-5DFE71AA6F4C}" type="slidenum">
              <a:rPr lang="en-US" smtClean="0"/>
              <a:t>‹#›</a:t>
            </a:fld>
            <a:endParaRPr lang="en-US"/>
          </a:p>
        </p:txBody>
      </p:sp>
    </p:spTree>
    <p:extLst>
      <p:ext uri="{BB962C8B-B14F-4D97-AF65-F5344CB8AC3E}">
        <p14:creationId xmlns:p14="http://schemas.microsoft.com/office/powerpoint/2010/main" val="193724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692CD-DD94-AF37-D0AA-221DD10CB0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F404ED-2CB3-DBED-73DD-425FBF0074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CF10AA-97A0-CB4C-AE78-D8641BD72172}"/>
              </a:ext>
            </a:extLst>
          </p:cNvPr>
          <p:cNvSpPr>
            <a:spLocks noGrp="1"/>
          </p:cNvSpPr>
          <p:nvPr>
            <p:ph type="dt" sz="half" idx="10"/>
          </p:nvPr>
        </p:nvSpPr>
        <p:spPr/>
        <p:txBody>
          <a:bodyPr/>
          <a:lstStyle/>
          <a:p>
            <a:fld id="{78EFEBEA-173D-4C06-B361-7645B5082FA0}" type="datetimeFigureOut">
              <a:rPr lang="en-US" smtClean="0"/>
              <a:t>8/21/2024</a:t>
            </a:fld>
            <a:endParaRPr lang="en-US"/>
          </a:p>
        </p:txBody>
      </p:sp>
      <p:sp>
        <p:nvSpPr>
          <p:cNvPr id="5" name="Footer Placeholder 4">
            <a:extLst>
              <a:ext uri="{FF2B5EF4-FFF2-40B4-BE49-F238E27FC236}">
                <a16:creationId xmlns:a16="http://schemas.microsoft.com/office/drawing/2014/main" id="{1FA6184A-18C8-BD85-4D2C-AEAD51B3E2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0F5E9C-B183-6A99-2C09-BD2800D7337C}"/>
              </a:ext>
            </a:extLst>
          </p:cNvPr>
          <p:cNvSpPr>
            <a:spLocks noGrp="1"/>
          </p:cNvSpPr>
          <p:nvPr>
            <p:ph type="sldNum" sz="quarter" idx="12"/>
          </p:nvPr>
        </p:nvSpPr>
        <p:spPr/>
        <p:txBody>
          <a:bodyPr/>
          <a:lstStyle/>
          <a:p>
            <a:fld id="{C564FAB1-350C-45A0-BEDE-5DFE71AA6F4C}" type="slidenum">
              <a:rPr lang="en-US" smtClean="0"/>
              <a:t>‹#›</a:t>
            </a:fld>
            <a:endParaRPr lang="en-US"/>
          </a:p>
        </p:txBody>
      </p:sp>
    </p:spTree>
    <p:extLst>
      <p:ext uri="{BB962C8B-B14F-4D97-AF65-F5344CB8AC3E}">
        <p14:creationId xmlns:p14="http://schemas.microsoft.com/office/powerpoint/2010/main" val="108429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065AA-6952-0751-A6A0-75FEC0D4F7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BB5CD5-8280-35F1-D7BE-798E175F54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861268-C4AF-9773-95AE-6D086769BF51}"/>
              </a:ext>
            </a:extLst>
          </p:cNvPr>
          <p:cNvSpPr>
            <a:spLocks noGrp="1"/>
          </p:cNvSpPr>
          <p:nvPr>
            <p:ph type="dt" sz="half" idx="10"/>
          </p:nvPr>
        </p:nvSpPr>
        <p:spPr/>
        <p:txBody>
          <a:bodyPr/>
          <a:lstStyle/>
          <a:p>
            <a:fld id="{78EFEBEA-173D-4C06-B361-7645B5082FA0}" type="datetimeFigureOut">
              <a:rPr lang="en-US" smtClean="0"/>
              <a:t>8/21/2024</a:t>
            </a:fld>
            <a:endParaRPr lang="en-US"/>
          </a:p>
        </p:txBody>
      </p:sp>
      <p:sp>
        <p:nvSpPr>
          <p:cNvPr id="5" name="Footer Placeholder 4">
            <a:extLst>
              <a:ext uri="{FF2B5EF4-FFF2-40B4-BE49-F238E27FC236}">
                <a16:creationId xmlns:a16="http://schemas.microsoft.com/office/drawing/2014/main" id="{3D822826-3BF3-6553-3CA3-F651309895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DB3AEA-C92C-C56F-80DD-CCD387F8304A}"/>
              </a:ext>
            </a:extLst>
          </p:cNvPr>
          <p:cNvSpPr>
            <a:spLocks noGrp="1"/>
          </p:cNvSpPr>
          <p:nvPr>
            <p:ph type="sldNum" sz="quarter" idx="12"/>
          </p:nvPr>
        </p:nvSpPr>
        <p:spPr/>
        <p:txBody>
          <a:bodyPr/>
          <a:lstStyle/>
          <a:p>
            <a:fld id="{C564FAB1-350C-45A0-BEDE-5DFE71AA6F4C}" type="slidenum">
              <a:rPr lang="en-US" smtClean="0"/>
              <a:t>‹#›</a:t>
            </a:fld>
            <a:endParaRPr lang="en-US"/>
          </a:p>
        </p:txBody>
      </p:sp>
    </p:spTree>
    <p:extLst>
      <p:ext uri="{BB962C8B-B14F-4D97-AF65-F5344CB8AC3E}">
        <p14:creationId xmlns:p14="http://schemas.microsoft.com/office/powerpoint/2010/main" val="168825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EF75C-5A24-2DFF-C4E0-4CD66E952C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7878-0997-2763-9A11-A10F2FAF77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760124-0A1D-8B57-FCE5-35B7354214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F158D1-3095-7DD7-36DF-771D9318A1CF}"/>
              </a:ext>
            </a:extLst>
          </p:cNvPr>
          <p:cNvSpPr>
            <a:spLocks noGrp="1"/>
          </p:cNvSpPr>
          <p:nvPr>
            <p:ph type="dt" sz="half" idx="10"/>
          </p:nvPr>
        </p:nvSpPr>
        <p:spPr/>
        <p:txBody>
          <a:bodyPr/>
          <a:lstStyle/>
          <a:p>
            <a:fld id="{78EFEBEA-173D-4C06-B361-7645B5082FA0}" type="datetimeFigureOut">
              <a:rPr lang="en-US" smtClean="0"/>
              <a:t>8/21/2024</a:t>
            </a:fld>
            <a:endParaRPr lang="en-US"/>
          </a:p>
        </p:txBody>
      </p:sp>
      <p:sp>
        <p:nvSpPr>
          <p:cNvPr id="6" name="Footer Placeholder 5">
            <a:extLst>
              <a:ext uri="{FF2B5EF4-FFF2-40B4-BE49-F238E27FC236}">
                <a16:creationId xmlns:a16="http://schemas.microsoft.com/office/drawing/2014/main" id="{9ABA739C-93FB-F760-BEE6-FB389F42F6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0BA74E-3F04-C467-9F6E-A98272B90EFF}"/>
              </a:ext>
            </a:extLst>
          </p:cNvPr>
          <p:cNvSpPr>
            <a:spLocks noGrp="1"/>
          </p:cNvSpPr>
          <p:nvPr>
            <p:ph type="sldNum" sz="quarter" idx="12"/>
          </p:nvPr>
        </p:nvSpPr>
        <p:spPr/>
        <p:txBody>
          <a:bodyPr/>
          <a:lstStyle/>
          <a:p>
            <a:fld id="{C564FAB1-350C-45A0-BEDE-5DFE71AA6F4C}" type="slidenum">
              <a:rPr lang="en-US" smtClean="0"/>
              <a:t>‹#›</a:t>
            </a:fld>
            <a:endParaRPr lang="en-US"/>
          </a:p>
        </p:txBody>
      </p:sp>
    </p:spTree>
    <p:extLst>
      <p:ext uri="{BB962C8B-B14F-4D97-AF65-F5344CB8AC3E}">
        <p14:creationId xmlns:p14="http://schemas.microsoft.com/office/powerpoint/2010/main" val="202742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DD9B7-CAAE-3718-5A59-EC1D72DB64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1C0F4C-CDE7-9969-0FDB-5943FDF657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749B5E-630B-A305-9680-88A3BA0DA2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D4D497-73E7-83D9-E61A-60B8D0281A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2BAA2E-339B-0EF6-9CEF-6A3CE1F2AD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264B8B-CA4F-F022-E992-318792F95721}"/>
              </a:ext>
            </a:extLst>
          </p:cNvPr>
          <p:cNvSpPr>
            <a:spLocks noGrp="1"/>
          </p:cNvSpPr>
          <p:nvPr>
            <p:ph type="dt" sz="half" idx="10"/>
          </p:nvPr>
        </p:nvSpPr>
        <p:spPr/>
        <p:txBody>
          <a:bodyPr/>
          <a:lstStyle/>
          <a:p>
            <a:fld id="{78EFEBEA-173D-4C06-B361-7645B5082FA0}" type="datetimeFigureOut">
              <a:rPr lang="en-US" smtClean="0"/>
              <a:t>8/21/2024</a:t>
            </a:fld>
            <a:endParaRPr lang="en-US"/>
          </a:p>
        </p:txBody>
      </p:sp>
      <p:sp>
        <p:nvSpPr>
          <p:cNvPr id="8" name="Footer Placeholder 7">
            <a:extLst>
              <a:ext uri="{FF2B5EF4-FFF2-40B4-BE49-F238E27FC236}">
                <a16:creationId xmlns:a16="http://schemas.microsoft.com/office/drawing/2014/main" id="{C7DB9CA2-B842-4E2B-0D52-138A761FB4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BEADB6-E2BA-2728-18DF-794086D0C9F0}"/>
              </a:ext>
            </a:extLst>
          </p:cNvPr>
          <p:cNvSpPr>
            <a:spLocks noGrp="1"/>
          </p:cNvSpPr>
          <p:nvPr>
            <p:ph type="sldNum" sz="quarter" idx="12"/>
          </p:nvPr>
        </p:nvSpPr>
        <p:spPr/>
        <p:txBody>
          <a:bodyPr/>
          <a:lstStyle/>
          <a:p>
            <a:fld id="{C564FAB1-350C-45A0-BEDE-5DFE71AA6F4C}" type="slidenum">
              <a:rPr lang="en-US" smtClean="0"/>
              <a:t>‹#›</a:t>
            </a:fld>
            <a:endParaRPr lang="en-US"/>
          </a:p>
        </p:txBody>
      </p:sp>
    </p:spTree>
    <p:extLst>
      <p:ext uri="{BB962C8B-B14F-4D97-AF65-F5344CB8AC3E}">
        <p14:creationId xmlns:p14="http://schemas.microsoft.com/office/powerpoint/2010/main" val="51929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73B64-68D5-1F55-BEB6-1AD2D416F8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59C1A6-B69F-2342-8B39-486FA5C518BB}"/>
              </a:ext>
            </a:extLst>
          </p:cNvPr>
          <p:cNvSpPr>
            <a:spLocks noGrp="1"/>
          </p:cNvSpPr>
          <p:nvPr>
            <p:ph type="dt" sz="half" idx="10"/>
          </p:nvPr>
        </p:nvSpPr>
        <p:spPr/>
        <p:txBody>
          <a:bodyPr/>
          <a:lstStyle/>
          <a:p>
            <a:fld id="{78EFEBEA-173D-4C06-B361-7645B5082FA0}" type="datetimeFigureOut">
              <a:rPr lang="en-US" smtClean="0"/>
              <a:t>8/21/2024</a:t>
            </a:fld>
            <a:endParaRPr lang="en-US"/>
          </a:p>
        </p:txBody>
      </p:sp>
      <p:sp>
        <p:nvSpPr>
          <p:cNvPr id="4" name="Footer Placeholder 3">
            <a:extLst>
              <a:ext uri="{FF2B5EF4-FFF2-40B4-BE49-F238E27FC236}">
                <a16:creationId xmlns:a16="http://schemas.microsoft.com/office/drawing/2014/main" id="{0ED08F8D-B354-DDED-39C6-09937A70F5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2FAA55-D137-5408-B7F4-3FA5479B92CF}"/>
              </a:ext>
            </a:extLst>
          </p:cNvPr>
          <p:cNvSpPr>
            <a:spLocks noGrp="1"/>
          </p:cNvSpPr>
          <p:nvPr>
            <p:ph type="sldNum" sz="quarter" idx="12"/>
          </p:nvPr>
        </p:nvSpPr>
        <p:spPr/>
        <p:txBody>
          <a:bodyPr/>
          <a:lstStyle/>
          <a:p>
            <a:fld id="{C564FAB1-350C-45A0-BEDE-5DFE71AA6F4C}" type="slidenum">
              <a:rPr lang="en-US" smtClean="0"/>
              <a:t>‹#›</a:t>
            </a:fld>
            <a:endParaRPr lang="en-US"/>
          </a:p>
        </p:txBody>
      </p:sp>
    </p:spTree>
    <p:extLst>
      <p:ext uri="{BB962C8B-B14F-4D97-AF65-F5344CB8AC3E}">
        <p14:creationId xmlns:p14="http://schemas.microsoft.com/office/powerpoint/2010/main" val="212591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8F311C-CC83-3D1D-D526-807C28A46246}"/>
              </a:ext>
            </a:extLst>
          </p:cNvPr>
          <p:cNvSpPr>
            <a:spLocks noGrp="1"/>
          </p:cNvSpPr>
          <p:nvPr>
            <p:ph type="dt" sz="half" idx="10"/>
          </p:nvPr>
        </p:nvSpPr>
        <p:spPr/>
        <p:txBody>
          <a:bodyPr/>
          <a:lstStyle/>
          <a:p>
            <a:fld id="{78EFEBEA-173D-4C06-B361-7645B5082FA0}" type="datetimeFigureOut">
              <a:rPr lang="en-US" smtClean="0"/>
              <a:t>8/21/2024</a:t>
            </a:fld>
            <a:endParaRPr lang="en-US"/>
          </a:p>
        </p:txBody>
      </p:sp>
      <p:sp>
        <p:nvSpPr>
          <p:cNvPr id="3" name="Footer Placeholder 2">
            <a:extLst>
              <a:ext uri="{FF2B5EF4-FFF2-40B4-BE49-F238E27FC236}">
                <a16:creationId xmlns:a16="http://schemas.microsoft.com/office/drawing/2014/main" id="{5C56EA60-5E12-3253-6159-4FC7E524D1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D9ED4F-1A1C-72DC-8D07-3804D9B28E67}"/>
              </a:ext>
            </a:extLst>
          </p:cNvPr>
          <p:cNvSpPr>
            <a:spLocks noGrp="1"/>
          </p:cNvSpPr>
          <p:nvPr>
            <p:ph type="sldNum" sz="quarter" idx="12"/>
          </p:nvPr>
        </p:nvSpPr>
        <p:spPr/>
        <p:txBody>
          <a:bodyPr/>
          <a:lstStyle/>
          <a:p>
            <a:fld id="{C564FAB1-350C-45A0-BEDE-5DFE71AA6F4C}" type="slidenum">
              <a:rPr lang="en-US" smtClean="0"/>
              <a:t>‹#›</a:t>
            </a:fld>
            <a:endParaRPr lang="en-US"/>
          </a:p>
        </p:txBody>
      </p:sp>
    </p:spTree>
    <p:extLst>
      <p:ext uri="{BB962C8B-B14F-4D97-AF65-F5344CB8AC3E}">
        <p14:creationId xmlns:p14="http://schemas.microsoft.com/office/powerpoint/2010/main" val="1350606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4DDDD-D04C-30DA-6ACB-4804C643F3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5726FA-3F36-2034-CEA3-9A37879BDA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0585D5-CB7D-7A99-050E-8879DDB78B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F7C9C0-F5F0-0BC4-8F52-6060B53A9197}"/>
              </a:ext>
            </a:extLst>
          </p:cNvPr>
          <p:cNvSpPr>
            <a:spLocks noGrp="1"/>
          </p:cNvSpPr>
          <p:nvPr>
            <p:ph type="dt" sz="half" idx="10"/>
          </p:nvPr>
        </p:nvSpPr>
        <p:spPr/>
        <p:txBody>
          <a:bodyPr/>
          <a:lstStyle/>
          <a:p>
            <a:fld id="{78EFEBEA-173D-4C06-B361-7645B5082FA0}" type="datetimeFigureOut">
              <a:rPr lang="en-US" smtClean="0"/>
              <a:t>8/21/2024</a:t>
            </a:fld>
            <a:endParaRPr lang="en-US"/>
          </a:p>
        </p:txBody>
      </p:sp>
      <p:sp>
        <p:nvSpPr>
          <p:cNvPr id="6" name="Footer Placeholder 5">
            <a:extLst>
              <a:ext uri="{FF2B5EF4-FFF2-40B4-BE49-F238E27FC236}">
                <a16:creationId xmlns:a16="http://schemas.microsoft.com/office/drawing/2014/main" id="{FFB0192E-A537-FDAD-327E-3E9F1CF747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2DB37F-78EF-28D5-B6AB-1A138DD65191}"/>
              </a:ext>
            </a:extLst>
          </p:cNvPr>
          <p:cNvSpPr>
            <a:spLocks noGrp="1"/>
          </p:cNvSpPr>
          <p:nvPr>
            <p:ph type="sldNum" sz="quarter" idx="12"/>
          </p:nvPr>
        </p:nvSpPr>
        <p:spPr/>
        <p:txBody>
          <a:bodyPr/>
          <a:lstStyle/>
          <a:p>
            <a:fld id="{C564FAB1-350C-45A0-BEDE-5DFE71AA6F4C}" type="slidenum">
              <a:rPr lang="en-US" smtClean="0"/>
              <a:t>‹#›</a:t>
            </a:fld>
            <a:endParaRPr lang="en-US"/>
          </a:p>
        </p:txBody>
      </p:sp>
    </p:spTree>
    <p:extLst>
      <p:ext uri="{BB962C8B-B14F-4D97-AF65-F5344CB8AC3E}">
        <p14:creationId xmlns:p14="http://schemas.microsoft.com/office/powerpoint/2010/main" val="310006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B7945-9A6E-6C19-B9AD-0EFFC216B4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B12D2-B3F7-91B8-888E-485F7B8C51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EE715E-2D75-24D1-5D54-F7795EC467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9748E4-6750-E5BC-DC0C-E89D78AC6F88}"/>
              </a:ext>
            </a:extLst>
          </p:cNvPr>
          <p:cNvSpPr>
            <a:spLocks noGrp="1"/>
          </p:cNvSpPr>
          <p:nvPr>
            <p:ph type="dt" sz="half" idx="10"/>
          </p:nvPr>
        </p:nvSpPr>
        <p:spPr/>
        <p:txBody>
          <a:bodyPr/>
          <a:lstStyle/>
          <a:p>
            <a:fld id="{78EFEBEA-173D-4C06-B361-7645B5082FA0}" type="datetimeFigureOut">
              <a:rPr lang="en-US" smtClean="0"/>
              <a:t>8/21/2024</a:t>
            </a:fld>
            <a:endParaRPr lang="en-US"/>
          </a:p>
        </p:txBody>
      </p:sp>
      <p:sp>
        <p:nvSpPr>
          <p:cNvPr id="6" name="Footer Placeholder 5">
            <a:extLst>
              <a:ext uri="{FF2B5EF4-FFF2-40B4-BE49-F238E27FC236}">
                <a16:creationId xmlns:a16="http://schemas.microsoft.com/office/drawing/2014/main" id="{292707CD-7CA5-742E-39DD-53F1CE4511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7634F0-4288-F209-E990-90AC66DE2E89}"/>
              </a:ext>
            </a:extLst>
          </p:cNvPr>
          <p:cNvSpPr>
            <a:spLocks noGrp="1"/>
          </p:cNvSpPr>
          <p:nvPr>
            <p:ph type="sldNum" sz="quarter" idx="12"/>
          </p:nvPr>
        </p:nvSpPr>
        <p:spPr/>
        <p:txBody>
          <a:bodyPr/>
          <a:lstStyle/>
          <a:p>
            <a:fld id="{C564FAB1-350C-45A0-BEDE-5DFE71AA6F4C}" type="slidenum">
              <a:rPr lang="en-US" smtClean="0"/>
              <a:t>‹#›</a:t>
            </a:fld>
            <a:endParaRPr lang="en-US"/>
          </a:p>
        </p:txBody>
      </p:sp>
    </p:spTree>
    <p:extLst>
      <p:ext uri="{BB962C8B-B14F-4D97-AF65-F5344CB8AC3E}">
        <p14:creationId xmlns:p14="http://schemas.microsoft.com/office/powerpoint/2010/main" val="1086105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2C1201-06F9-E477-0733-E28F3AF099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F2CDFA-784E-C705-6030-6CF0F344FA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4AD52D-FA7B-4670-E373-792ED9EDD7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EFEBEA-173D-4C06-B361-7645B5082FA0}" type="datetimeFigureOut">
              <a:rPr lang="en-US" smtClean="0"/>
              <a:t>8/21/2024</a:t>
            </a:fld>
            <a:endParaRPr lang="en-US"/>
          </a:p>
        </p:txBody>
      </p:sp>
      <p:sp>
        <p:nvSpPr>
          <p:cNvPr id="5" name="Footer Placeholder 4">
            <a:extLst>
              <a:ext uri="{FF2B5EF4-FFF2-40B4-BE49-F238E27FC236}">
                <a16:creationId xmlns:a16="http://schemas.microsoft.com/office/drawing/2014/main" id="{7EEAB052-AFAD-989E-13ED-0B4E785CA5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CA9FC8-464E-D0F3-8338-1497ED63C5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64FAB1-350C-45A0-BEDE-5DFE71AA6F4C}" type="slidenum">
              <a:rPr lang="en-US" smtClean="0"/>
              <a:t>‹#›</a:t>
            </a:fld>
            <a:endParaRPr lang="en-US"/>
          </a:p>
        </p:txBody>
      </p:sp>
    </p:spTree>
    <p:extLst>
      <p:ext uri="{BB962C8B-B14F-4D97-AF65-F5344CB8AC3E}">
        <p14:creationId xmlns:p14="http://schemas.microsoft.com/office/powerpoint/2010/main" val="2644241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10FEF04-9FA2-4DD8-EC29-60D92C722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71844" y="-4329"/>
            <a:ext cx="7020159" cy="6869586"/>
            <a:chOff x="5171844" y="-11586"/>
            <a:chExt cx="7020159" cy="6869586"/>
          </a:xfrm>
        </p:grpSpPr>
        <p:sp>
          <p:nvSpPr>
            <p:cNvPr id="11" name="Rectangle 10">
              <a:extLst>
                <a:ext uri="{FF2B5EF4-FFF2-40B4-BE49-F238E27FC236}">
                  <a16:creationId xmlns:a16="http://schemas.microsoft.com/office/drawing/2014/main" id="{1B4A5D8B-34EC-D352-BE87-4809E4CE4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71848" y="-11580"/>
              <a:ext cx="7020152" cy="686957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411AD96-CCBD-9812-0D19-0E7C7A79E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351336" y="876304"/>
              <a:ext cx="5840664" cy="5981696"/>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5AF89D92-20DD-C8E9-DF7A-988B09642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71844" y="-11586"/>
              <a:ext cx="5171848" cy="6869586"/>
            </a:xfrm>
            <a:prstGeom prst="rect">
              <a:avLst/>
            </a:prstGeom>
            <a:gradFill flip="none" rotWithShape="1">
              <a:gsLst>
                <a:gs pos="3000">
                  <a:schemeClr val="accent2">
                    <a:alpha val="70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7F78F10-63E0-611E-AC78-66E24EA30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42356" y="708353"/>
              <a:ext cx="6869583" cy="5429710"/>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ubtitle 2">
            <a:extLst>
              <a:ext uri="{FF2B5EF4-FFF2-40B4-BE49-F238E27FC236}">
                <a16:creationId xmlns:a16="http://schemas.microsoft.com/office/drawing/2014/main" id="{FD060BEE-ED19-684B-C320-E2DF6CE5A6EA}"/>
              </a:ext>
            </a:extLst>
          </p:cNvPr>
          <p:cNvSpPr>
            <a:spLocks noGrp="1"/>
          </p:cNvSpPr>
          <p:nvPr>
            <p:ph type="subTitle" idx="1"/>
          </p:nvPr>
        </p:nvSpPr>
        <p:spPr>
          <a:xfrm>
            <a:off x="5650181" y="1986144"/>
            <a:ext cx="6445888" cy="1263985"/>
          </a:xfrm>
        </p:spPr>
        <p:txBody>
          <a:bodyPr>
            <a:noAutofit/>
          </a:bodyPr>
          <a:lstStyle/>
          <a:p>
            <a:r>
              <a:rPr lang="en-US" sz="60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Basic </a:t>
            </a:r>
          </a:p>
          <a:p>
            <a:r>
              <a:rPr lang="en-US" sz="60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De-energized Regulator Troubleshooting</a:t>
            </a:r>
          </a:p>
        </p:txBody>
      </p:sp>
      <p:pic>
        <p:nvPicPr>
          <p:cNvPr id="5" name="Picture 4">
            <a:extLst>
              <a:ext uri="{FF2B5EF4-FFF2-40B4-BE49-F238E27FC236}">
                <a16:creationId xmlns:a16="http://schemas.microsoft.com/office/drawing/2014/main" id="{03C64374-0AB5-CF04-D99F-B6C44E898B90}"/>
              </a:ext>
            </a:extLst>
          </p:cNvPr>
          <p:cNvPicPr>
            <a:picLocks noChangeAspect="1"/>
          </p:cNvPicPr>
          <p:nvPr/>
        </p:nvPicPr>
        <p:blipFill rotWithShape="1">
          <a:blip r:embed="rId2">
            <a:extLst>
              <a:ext uri="{28A0092B-C50C-407E-A947-70E740481C1C}">
                <a14:useLocalDpi xmlns:a14="http://schemas.microsoft.com/office/drawing/2010/main" val="0"/>
              </a:ext>
            </a:extLst>
          </a:blip>
          <a:srcRect r="435" b="-3"/>
          <a:stretch/>
        </p:blipFill>
        <p:spPr>
          <a:xfrm rot="5400000">
            <a:off x="-846887" y="846887"/>
            <a:ext cx="6865622" cy="5171848"/>
          </a:xfrm>
          <a:prstGeom prst="rect">
            <a:avLst/>
          </a:prstGeom>
        </p:spPr>
      </p:pic>
    </p:spTree>
    <p:extLst>
      <p:ext uri="{BB962C8B-B14F-4D97-AF65-F5344CB8AC3E}">
        <p14:creationId xmlns:p14="http://schemas.microsoft.com/office/powerpoint/2010/main" val="78954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D023AAF-2B00-F44F-B1A3-6C51C5FF83DA}"/>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dirty="0"/>
              <a:t>The Regulator Control Board is the most common failure point in Regulators.</a:t>
            </a:r>
          </a:p>
          <a:p>
            <a:pPr indent="-228600">
              <a:lnSpc>
                <a:spcPct val="90000"/>
              </a:lnSpc>
              <a:spcAft>
                <a:spcPts val="600"/>
              </a:spcAft>
              <a:buFont typeface="Arial" panose="020B0604020202020204" pitchFamily="34" charset="0"/>
              <a:buChar char="•"/>
            </a:pPr>
            <a:endParaRPr lang="en-US" sz="2000" b="1" dirty="0"/>
          </a:p>
          <a:p>
            <a:pPr indent="-228600">
              <a:lnSpc>
                <a:spcPct val="90000"/>
              </a:lnSpc>
              <a:spcAft>
                <a:spcPts val="600"/>
              </a:spcAft>
              <a:buFont typeface="Arial" panose="020B0604020202020204" pitchFamily="34" charset="0"/>
              <a:buChar char="•"/>
            </a:pPr>
            <a:r>
              <a:rPr lang="en-US" sz="2000" b="1" dirty="0"/>
              <a:t>Changing it can be a simple solution to most regulator problems.</a:t>
            </a:r>
          </a:p>
          <a:p>
            <a:pPr indent="-228600">
              <a:lnSpc>
                <a:spcPct val="90000"/>
              </a:lnSpc>
              <a:spcAft>
                <a:spcPts val="600"/>
              </a:spcAft>
              <a:buFont typeface="Arial" panose="020B0604020202020204" pitchFamily="34" charset="0"/>
              <a:buChar char="•"/>
            </a:pPr>
            <a:endParaRPr lang="en-US" sz="2000" b="1" dirty="0"/>
          </a:p>
          <a:p>
            <a:pPr indent="-228600">
              <a:lnSpc>
                <a:spcPct val="90000"/>
              </a:lnSpc>
              <a:spcAft>
                <a:spcPts val="600"/>
              </a:spcAft>
              <a:buFont typeface="Arial" panose="020B0604020202020204" pitchFamily="34" charset="0"/>
              <a:buChar char="•"/>
            </a:pPr>
            <a:r>
              <a:rPr lang="en-US" sz="2000" b="1" dirty="0"/>
              <a:t>Always de-energize all sources of energy before replacing the board.</a:t>
            </a:r>
          </a:p>
        </p:txBody>
      </p:sp>
      <p:pic>
        <p:nvPicPr>
          <p:cNvPr id="4" name="Picture 3" descr="A picture containing text, electronics, circuit&#10;&#10;Description automatically generated">
            <a:extLst>
              <a:ext uri="{FF2B5EF4-FFF2-40B4-BE49-F238E27FC236}">
                <a16:creationId xmlns:a16="http://schemas.microsoft.com/office/drawing/2014/main" id="{6AB4A0B0-C51B-E0E0-2FC4-0FE8991E5845}"/>
              </a:ext>
            </a:extLst>
          </p:cNvPr>
          <p:cNvPicPr>
            <a:picLocks noChangeAspect="1"/>
          </p:cNvPicPr>
          <p:nvPr/>
        </p:nvPicPr>
        <p:blipFill rotWithShape="1">
          <a:blip r:embed="rId2">
            <a:extLst>
              <a:ext uri="{28A0092B-C50C-407E-A947-70E740481C1C}">
                <a14:useLocalDpi xmlns:a14="http://schemas.microsoft.com/office/drawing/2010/main" val="0"/>
              </a:ext>
            </a:extLst>
          </a:blip>
          <a:srcRect l="11599" r="1317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2043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518BCE60-EB58-4019-B93A-1094BA89F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5239C5D7-3A83-4B28-BA16-9364DA5F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5385538" cy="6858000"/>
          </a:xfrm>
          <a:prstGeom prst="rect">
            <a:avLst/>
          </a:prstGeom>
          <a:ln>
            <a:noFill/>
          </a:ln>
          <a:effectLst>
            <a:outerShdw blurRad="635000" dist="254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C0E4BDC5-1DF0-B758-02E4-0AA24AB72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087"/>
            <a:ext cx="6103704" cy="5125412"/>
          </a:xfrm>
          <a:prstGeom prst="rect">
            <a:avLst/>
          </a:prstGeom>
          <a:ln>
            <a:noFill/>
          </a:ln>
          <a:effectLst>
            <a:outerShdw blurRad="635000" dist="254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721825A-9BB2-E034-EB0C-C018C387333A}"/>
              </a:ext>
            </a:extLst>
          </p:cNvPr>
          <p:cNvSpPr txBox="1"/>
          <p:nvPr/>
        </p:nvSpPr>
        <p:spPr>
          <a:xfrm>
            <a:off x="768096" y="777240"/>
            <a:ext cx="4502683" cy="379207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800">
                <a:latin typeface="+mj-lt"/>
                <a:ea typeface="+mj-ea"/>
                <a:cs typeface="+mj-cs"/>
              </a:rPr>
              <a:t>The SCR is another common failure point in a regulator.</a:t>
            </a:r>
          </a:p>
        </p:txBody>
      </p:sp>
      <p:pic>
        <p:nvPicPr>
          <p:cNvPr id="4" name="Picture 3" descr="A picture containing indoor&#10;&#10;Description automatically generated">
            <a:extLst>
              <a:ext uri="{FF2B5EF4-FFF2-40B4-BE49-F238E27FC236}">
                <a16:creationId xmlns:a16="http://schemas.microsoft.com/office/drawing/2014/main" id="{5215FFCF-91DA-DBDE-42F6-16D66D60667D}"/>
              </a:ext>
            </a:extLst>
          </p:cNvPr>
          <p:cNvPicPr>
            <a:picLocks noChangeAspect="1"/>
          </p:cNvPicPr>
          <p:nvPr/>
        </p:nvPicPr>
        <p:blipFill rotWithShape="1">
          <a:blip r:embed="rId2">
            <a:extLst>
              <a:ext uri="{28A0092B-C50C-407E-A947-70E740481C1C}">
                <a14:useLocalDpi xmlns:a14="http://schemas.microsoft.com/office/drawing/2010/main" val="0"/>
              </a:ext>
            </a:extLst>
          </a:blip>
          <a:srcRect r="4495" b="1"/>
          <a:stretch/>
        </p:blipFill>
        <p:spPr>
          <a:xfrm rot="5400000">
            <a:off x="5367474" y="736230"/>
            <a:ext cx="6858000" cy="5385539"/>
          </a:xfrm>
          <a:prstGeom prst="rect">
            <a:avLst/>
          </a:prstGeom>
        </p:spPr>
      </p:pic>
      <p:sp>
        <p:nvSpPr>
          <p:cNvPr id="15" name="tint">
            <a:extLst>
              <a:ext uri="{FF2B5EF4-FFF2-40B4-BE49-F238E27FC236}">
                <a16:creationId xmlns:a16="http://schemas.microsoft.com/office/drawing/2014/main" id="{49109861-B852-BC17-33D7-416D00A39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92294" y="0"/>
            <a:ext cx="696657"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00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8B96F8-2DC3-5112-5FDB-D6A00ECF2C13}"/>
              </a:ext>
            </a:extLst>
          </p:cNvPr>
          <p:cNvSpPr txBox="1"/>
          <p:nvPr/>
        </p:nvSpPr>
        <p:spPr>
          <a:xfrm>
            <a:off x="4792939" y="523452"/>
            <a:ext cx="4196614" cy="1384995"/>
          </a:xfrm>
          <a:prstGeom prst="rect">
            <a:avLst/>
          </a:prstGeom>
          <a:noFill/>
        </p:spPr>
        <p:txBody>
          <a:bodyPr wrap="square" rtlCol="0">
            <a:spAutoFit/>
          </a:bodyPr>
          <a:lstStyle/>
          <a:p>
            <a:pPr algn="ctr"/>
            <a:r>
              <a:rPr lang="en-US" sz="2800" dirty="0"/>
              <a:t>Check all fuses and inspect the capacitor bank for leaks and bulging.</a:t>
            </a:r>
          </a:p>
        </p:txBody>
      </p:sp>
      <p:sp>
        <p:nvSpPr>
          <p:cNvPr id="5" name="TextBox 4">
            <a:extLst>
              <a:ext uri="{FF2B5EF4-FFF2-40B4-BE49-F238E27FC236}">
                <a16:creationId xmlns:a16="http://schemas.microsoft.com/office/drawing/2014/main" id="{56DA323E-8F0E-45F3-805F-92326E9E4C9A}"/>
              </a:ext>
            </a:extLst>
          </p:cNvPr>
          <p:cNvSpPr txBox="1"/>
          <p:nvPr/>
        </p:nvSpPr>
        <p:spPr>
          <a:xfrm>
            <a:off x="3246539" y="5070347"/>
            <a:ext cx="4657597" cy="1200329"/>
          </a:xfrm>
          <a:prstGeom prst="rect">
            <a:avLst/>
          </a:prstGeom>
          <a:noFill/>
        </p:spPr>
        <p:txBody>
          <a:bodyPr wrap="square" rtlCol="0">
            <a:spAutoFit/>
          </a:bodyPr>
          <a:lstStyle/>
          <a:p>
            <a:pPr algn="ctr"/>
            <a:r>
              <a:rPr lang="en-US" sz="2400" dirty="0"/>
              <a:t>If the regulator will not reach required ampacity at high step, it could be related to bad capacitors.</a:t>
            </a:r>
          </a:p>
        </p:txBody>
      </p:sp>
      <p:pic>
        <p:nvPicPr>
          <p:cNvPr id="7" name="Picture 6" descr="A picture containing indoor, steel, stainless&#10;&#10;Description automatically generated">
            <a:extLst>
              <a:ext uri="{FF2B5EF4-FFF2-40B4-BE49-F238E27FC236}">
                <a16:creationId xmlns:a16="http://schemas.microsoft.com/office/drawing/2014/main" id="{0C5FDAE8-1DDD-3447-17AE-F31EB781A2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572407" y="2552825"/>
            <a:ext cx="4667192" cy="3500394"/>
          </a:xfrm>
          <a:prstGeom prst="rect">
            <a:avLst/>
          </a:prstGeom>
        </p:spPr>
      </p:pic>
      <p:pic>
        <p:nvPicPr>
          <p:cNvPr id="9" name="Picture 8" descr="A close-up of a circuit board&#10;&#10;Description automatically generated with medium confidence">
            <a:extLst>
              <a:ext uri="{FF2B5EF4-FFF2-40B4-BE49-F238E27FC236}">
                <a16:creationId xmlns:a16="http://schemas.microsoft.com/office/drawing/2014/main" id="{CACF1C4E-8204-9FAF-3716-BF66CA44D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27581" y="1085175"/>
            <a:ext cx="4230511" cy="3126804"/>
          </a:xfrm>
          <a:prstGeom prst="rect">
            <a:avLst/>
          </a:prstGeom>
        </p:spPr>
      </p:pic>
    </p:spTree>
    <p:extLst>
      <p:ext uri="{BB962C8B-B14F-4D97-AF65-F5344CB8AC3E}">
        <p14:creationId xmlns:p14="http://schemas.microsoft.com/office/powerpoint/2010/main" val="266923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1609EE6-D7AC-223A-9513-09A3C08B17E5}"/>
              </a:ext>
            </a:extLst>
          </p:cNvPr>
          <p:cNvSpPr txBox="1"/>
          <p:nvPr/>
        </p:nvSpPr>
        <p:spPr>
          <a:xfrm>
            <a:off x="327259" y="1337918"/>
            <a:ext cx="5091763" cy="4804466"/>
          </a:xfrm>
          <a:prstGeom prst="rect">
            <a:avLst/>
          </a:prstGeom>
        </p:spPr>
        <p:txBody>
          <a:bodyPr vert="horz" lIns="91440" tIns="45720" rIns="91440" bIns="45720" rtlCol="0">
            <a:noAutofit/>
          </a:bodyPr>
          <a:lstStyle/>
          <a:p>
            <a:pPr indent="-228600" algn="ctr">
              <a:lnSpc>
                <a:spcPct val="90000"/>
              </a:lnSpc>
              <a:spcAft>
                <a:spcPts val="600"/>
              </a:spcAft>
              <a:buFont typeface="Arial" panose="020B0604020202020204" pitchFamily="34" charset="0"/>
              <a:buChar char="•"/>
            </a:pPr>
            <a:r>
              <a:rPr lang="en-US" sz="3600" dirty="0"/>
              <a:t>Inspect the main contactor for scorches or discoloration. Check input and output voltage if you are qualified to do so. </a:t>
            </a:r>
          </a:p>
          <a:p>
            <a:pPr indent="-228600" algn="ctr">
              <a:lnSpc>
                <a:spcPct val="90000"/>
              </a:lnSpc>
              <a:spcAft>
                <a:spcPts val="600"/>
              </a:spcAft>
              <a:buFont typeface="Arial" panose="020B0604020202020204" pitchFamily="34" charset="0"/>
              <a:buChar char="•"/>
            </a:pPr>
            <a:r>
              <a:rPr lang="en-US" sz="3600" dirty="0"/>
              <a:t>Contactors have been known to “stick open.”  Manually exercising can free it. Replace if necessary.</a:t>
            </a:r>
          </a:p>
        </p:txBody>
      </p:sp>
      <p:pic>
        <p:nvPicPr>
          <p:cNvPr id="3" name="Picture 2" descr="A picture containing electronics&#10;&#10;Description automatically generated">
            <a:extLst>
              <a:ext uri="{FF2B5EF4-FFF2-40B4-BE49-F238E27FC236}">
                <a16:creationId xmlns:a16="http://schemas.microsoft.com/office/drawing/2014/main" id="{92B731AB-4EA2-04DC-3BED-7B3A3AEC75A1}"/>
              </a:ext>
            </a:extLst>
          </p:cNvPr>
          <p:cNvPicPr>
            <a:picLocks noChangeAspect="1"/>
          </p:cNvPicPr>
          <p:nvPr/>
        </p:nvPicPr>
        <p:blipFill rotWithShape="1">
          <a:blip r:embed="rId2">
            <a:extLst>
              <a:ext uri="{28A0092B-C50C-407E-A947-70E740481C1C}">
                <a14:useLocalDpi xmlns:a14="http://schemas.microsoft.com/office/drawing/2010/main" val="0"/>
              </a:ext>
            </a:extLst>
          </a:blip>
          <a:srcRect l="4227" r="17138" b="-2"/>
          <a:stretch/>
        </p:blipFill>
        <p:spPr>
          <a:xfrm rot="5400000">
            <a:off x="5492496" y="158496"/>
            <a:ext cx="6858000" cy="6541008"/>
          </a:xfrm>
          <a:prstGeom prst="rect">
            <a:avLst/>
          </a:prstGeom>
        </p:spPr>
      </p:pic>
    </p:spTree>
    <p:extLst>
      <p:ext uri="{BB962C8B-B14F-4D97-AF65-F5344CB8AC3E}">
        <p14:creationId xmlns:p14="http://schemas.microsoft.com/office/powerpoint/2010/main" val="171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21516CB1-E8C8-4751-B6A6-46B2D1E72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0C0C0D1-E79A-41FF-8322-256F6DD1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521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electronics&#10;&#10;Description automatically generated">
            <a:extLst>
              <a:ext uri="{FF2B5EF4-FFF2-40B4-BE49-F238E27FC236}">
                <a16:creationId xmlns:a16="http://schemas.microsoft.com/office/drawing/2014/main" id="{47355AB5-EE43-7F01-1C0A-21FB5DC72167}"/>
              </a:ext>
            </a:extLst>
          </p:cNvPr>
          <p:cNvPicPr>
            <a:picLocks noChangeAspect="1"/>
          </p:cNvPicPr>
          <p:nvPr/>
        </p:nvPicPr>
        <p:blipFill rotWithShape="1">
          <a:blip r:embed="rId2">
            <a:extLst>
              <a:ext uri="{28A0092B-C50C-407E-A947-70E740481C1C}">
                <a14:useLocalDpi xmlns:a14="http://schemas.microsoft.com/office/drawing/2010/main" val="0"/>
              </a:ext>
            </a:extLst>
          </a:blip>
          <a:srcRect r="865" b="4"/>
          <a:stretch/>
        </p:blipFill>
        <p:spPr>
          <a:xfrm rot="5400000">
            <a:off x="-120585" y="2272274"/>
            <a:ext cx="4520560" cy="3419856"/>
          </a:xfrm>
          <a:prstGeom prst="rect">
            <a:avLst/>
          </a:prstGeom>
        </p:spPr>
      </p:pic>
      <p:pic>
        <p:nvPicPr>
          <p:cNvPr id="5" name="Picture 4">
            <a:extLst>
              <a:ext uri="{FF2B5EF4-FFF2-40B4-BE49-F238E27FC236}">
                <a16:creationId xmlns:a16="http://schemas.microsoft.com/office/drawing/2014/main" id="{DA7456CE-2740-68C4-0395-4D387EE2A2F9}"/>
              </a:ext>
            </a:extLst>
          </p:cNvPr>
          <p:cNvPicPr>
            <a:picLocks noChangeAspect="1"/>
          </p:cNvPicPr>
          <p:nvPr/>
        </p:nvPicPr>
        <p:blipFill rotWithShape="1">
          <a:blip r:embed="rId3">
            <a:extLst>
              <a:ext uri="{28A0092B-C50C-407E-A947-70E740481C1C}">
                <a14:useLocalDpi xmlns:a14="http://schemas.microsoft.com/office/drawing/2010/main" val="0"/>
              </a:ext>
            </a:extLst>
          </a:blip>
          <a:srcRect l="10059" r="33192" b="3"/>
          <a:stretch/>
        </p:blipFill>
        <p:spPr>
          <a:xfrm>
            <a:off x="4226837" y="1721922"/>
            <a:ext cx="3420596" cy="4520560"/>
          </a:xfrm>
          <a:prstGeom prst="rect">
            <a:avLst/>
          </a:prstGeom>
        </p:spPr>
      </p:pic>
      <p:sp useBgFill="1">
        <p:nvSpPr>
          <p:cNvPr id="42" name="Rectangle 41">
            <a:extLst>
              <a:ext uri="{FF2B5EF4-FFF2-40B4-BE49-F238E27FC236}">
                <a16:creationId xmlns:a16="http://schemas.microsoft.com/office/drawing/2014/main" id="{395FA420-5595-49D1-9D5F-79EC43B55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4648" y="1721922"/>
            <a:ext cx="3609143"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157C486-5218-AA19-A82A-410616793680}"/>
              </a:ext>
            </a:extLst>
          </p:cNvPr>
          <p:cNvSpPr txBox="1"/>
          <p:nvPr/>
        </p:nvSpPr>
        <p:spPr>
          <a:xfrm>
            <a:off x="8309347" y="760396"/>
            <a:ext cx="3324443" cy="5219780"/>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3600" dirty="0"/>
              <a:t>Always have the correct spare parts for your regulator.</a:t>
            </a:r>
          </a:p>
          <a:p>
            <a:pPr marL="285750" indent="-228600">
              <a:lnSpc>
                <a:spcPct val="90000"/>
              </a:lnSpc>
              <a:spcAft>
                <a:spcPts val="600"/>
              </a:spcAft>
              <a:buFont typeface="Arial" panose="020B0604020202020204" pitchFamily="34" charset="0"/>
              <a:buChar char="•"/>
            </a:pPr>
            <a:r>
              <a:rPr lang="en-US" sz="3600" dirty="0"/>
              <a:t>Control Board</a:t>
            </a:r>
          </a:p>
          <a:p>
            <a:pPr marL="285750" indent="-228600">
              <a:lnSpc>
                <a:spcPct val="90000"/>
              </a:lnSpc>
              <a:spcAft>
                <a:spcPts val="600"/>
              </a:spcAft>
              <a:buFont typeface="Arial" panose="020B0604020202020204" pitchFamily="34" charset="0"/>
              <a:buChar char="•"/>
            </a:pPr>
            <a:r>
              <a:rPr lang="en-US" sz="3600" dirty="0"/>
              <a:t>SCR</a:t>
            </a:r>
          </a:p>
          <a:p>
            <a:pPr marL="285750" indent="-228600">
              <a:lnSpc>
                <a:spcPct val="90000"/>
              </a:lnSpc>
              <a:spcAft>
                <a:spcPts val="600"/>
              </a:spcAft>
              <a:buFont typeface="Arial" panose="020B0604020202020204" pitchFamily="34" charset="0"/>
              <a:buChar char="•"/>
            </a:pPr>
            <a:r>
              <a:rPr lang="en-US" sz="3600" dirty="0"/>
              <a:t>Fuses</a:t>
            </a:r>
          </a:p>
        </p:txBody>
      </p:sp>
    </p:spTree>
    <p:extLst>
      <p:ext uri="{BB962C8B-B14F-4D97-AF65-F5344CB8AC3E}">
        <p14:creationId xmlns:p14="http://schemas.microsoft.com/office/powerpoint/2010/main" val="340857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819E22C4-9F48-9FFC-CC62-3F218E56DFF0}"/>
              </a:ext>
            </a:extLst>
          </p:cNvPr>
          <p:cNvPicPr>
            <a:picLocks noChangeAspect="1"/>
          </p:cNvPicPr>
          <p:nvPr/>
        </p:nvPicPr>
        <p:blipFill rotWithShape="1">
          <a:blip r:embed="rId2">
            <a:duotone>
              <a:schemeClr val="bg2">
                <a:shade val="45000"/>
                <a:satMod val="135000"/>
              </a:schemeClr>
              <a:prstClr val="white"/>
            </a:duotone>
          </a:blip>
          <a:srcRect/>
          <a:stretch/>
        </p:blipFill>
        <p:spPr>
          <a:xfrm>
            <a:off x="20" y="10"/>
            <a:ext cx="12191980" cy="6857990"/>
          </a:xfrm>
          <a:prstGeom prst="rect">
            <a:avLst/>
          </a:prstGeom>
        </p:spPr>
      </p:pic>
      <p:sp>
        <p:nvSpPr>
          <p:cNvPr id="34" name="Rectangle 33">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9" name="TextBox 1">
            <a:extLst>
              <a:ext uri="{FF2B5EF4-FFF2-40B4-BE49-F238E27FC236}">
                <a16:creationId xmlns:a16="http://schemas.microsoft.com/office/drawing/2014/main" id="{262D62F0-1ADC-A606-8BD8-291DABA1650A}"/>
              </a:ext>
            </a:extLst>
          </p:cNvPr>
          <p:cNvGraphicFramePr/>
          <p:nvPr>
            <p:extLst>
              <p:ext uri="{D42A27DB-BD31-4B8C-83A1-F6EECF244321}">
                <p14:modId xmlns:p14="http://schemas.microsoft.com/office/powerpoint/2010/main" val="2347446588"/>
              </p:ext>
            </p:extLst>
          </p:nvPr>
        </p:nvGraphicFramePr>
        <p:xfrm>
          <a:off x="838200" y="750771"/>
          <a:ext cx="10515600" cy="54261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673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1C324-87A8-82EE-FE2E-A1BE7D5DB3E9}"/>
              </a:ext>
            </a:extLst>
          </p:cNvPr>
          <p:cNvSpPr>
            <a:spLocks noGrp="1"/>
          </p:cNvSpPr>
          <p:nvPr>
            <p:ph type="ctrTitle"/>
          </p:nvPr>
        </p:nvSpPr>
        <p:spPr>
          <a:xfrm>
            <a:off x="1524000" y="1660626"/>
            <a:ext cx="9144000" cy="2387600"/>
          </a:xfrm>
        </p:spPr>
        <p:txBody>
          <a:bodyPr>
            <a:normAutofit/>
          </a:bodyPr>
          <a:lstStyle/>
          <a:p>
            <a:r>
              <a:rPr lang="en-US" sz="5400" dirty="0"/>
              <a:t>ACRP Project 09-22</a:t>
            </a:r>
            <a:br>
              <a:rPr lang="en-US" sz="5400" dirty="0"/>
            </a:br>
            <a:r>
              <a:rPr lang="en-US" sz="3200" i="1" dirty="0"/>
              <a:t>ACRP </a:t>
            </a:r>
            <a:r>
              <a:rPr lang="en-US" sz="3200" i="1" dirty="0" err="1"/>
              <a:t>WebResource</a:t>
            </a:r>
            <a:r>
              <a:rPr lang="en-US" sz="3200" i="1" dirty="0"/>
              <a:t> 20: Safe Maintenance of Airfield Electrical Systems for Small Airports</a:t>
            </a:r>
            <a:br>
              <a:rPr lang="en-US" dirty="0"/>
            </a:br>
            <a:r>
              <a:rPr lang="en-US" sz="3200" dirty="0"/>
              <a:t>https://crp.trb.org/acrpwebresource20/</a:t>
            </a:r>
          </a:p>
        </p:txBody>
      </p:sp>
      <p:sp>
        <p:nvSpPr>
          <p:cNvPr id="3" name="Subtitle 2">
            <a:extLst>
              <a:ext uri="{FF2B5EF4-FFF2-40B4-BE49-F238E27FC236}">
                <a16:creationId xmlns:a16="http://schemas.microsoft.com/office/drawing/2014/main" id="{FD049E74-B39B-D46F-93B2-83EA5D7BD94B}"/>
              </a:ext>
            </a:extLst>
          </p:cNvPr>
          <p:cNvSpPr>
            <a:spLocks noGrp="1"/>
          </p:cNvSpPr>
          <p:nvPr>
            <p:ph type="subTitle" idx="1"/>
          </p:nvPr>
        </p:nvSpPr>
        <p:spPr>
          <a:xfrm>
            <a:off x="1524000" y="4226618"/>
            <a:ext cx="9144000" cy="1655762"/>
          </a:xfrm>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Airport Cooperative Research Program (ACRP) is sponsored by the Federal Aviation Administration. ACRP is administered by the Transportation Research Board (TRB), part of the National Academies of Sciences, Engineering, and Medicine. Any opinions and conclusions expressed or implied in resulting research products are those of the individuals and organizations who performed the research and are not necessarily those of TRB; the National Academies of Sciences, Engineering, and Medicine; or ACRP sponsors.</a:t>
            </a:r>
          </a:p>
          <a:p>
            <a:endParaRPr lang="en-US" dirty="0"/>
          </a:p>
        </p:txBody>
      </p:sp>
      <p:pic>
        <p:nvPicPr>
          <p:cNvPr id="5" name="Picture 4" descr="A black background with a black square&#10;&#10;Description automatically generated with medium confidence">
            <a:extLst>
              <a:ext uri="{FF2B5EF4-FFF2-40B4-BE49-F238E27FC236}">
                <a16:creationId xmlns:a16="http://schemas.microsoft.com/office/drawing/2014/main" id="{29B9369B-DDA7-FC96-6521-322700C514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7872" y="405708"/>
            <a:ext cx="4041866" cy="1076526"/>
          </a:xfrm>
          <a:prstGeom prst="rect">
            <a:avLst/>
          </a:prstGeom>
        </p:spPr>
      </p:pic>
    </p:spTree>
    <p:extLst>
      <p:ext uri="{BB962C8B-B14F-4D97-AF65-F5344CB8AC3E}">
        <p14:creationId xmlns:p14="http://schemas.microsoft.com/office/powerpoint/2010/main" val="403365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10;&#10;Description automatically generated">
            <a:extLst>
              <a:ext uri="{FF2B5EF4-FFF2-40B4-BE49-F238E27FC236}">
                <a16:creationId xmlns:a16="http://schemas.microsoft.com/office/drawing/2014/main" id="{318CD656-FE3E-8686-998D-72808D1CE2DC}"/>
              </a:ext>
            </a:extLst>
          </p:cNvPr>
          <p:cNvPicPr>
            <a:picLocks noChangeAspect="1"/>
          </p:cNvPicPr>
          <p:nvPr/>
        </p:nvPicPr>
        <p:blipFill rotWithShape="1">
          <a:blip r:embed="rId2">
            <a:extLst>
              <a:ext uri="{28A0092B-C50C-407E-A947-70E740481C1C}">
                <a14:useLocalDpi xmlns:a14="http://schemas.microsoft.com/office/drawing/2010/main" val="0"/>
              </a:ext>
            </a:extLst>
          </a:blip>
          <a:srcRect t="5436"/>
          <a:stretch/>
        </p:blipFill>
        <p:spPr>
          <a:xfrm>
            <a:off x="1" y="10"/>
            <a:ext cx="9669642" cy="6857990"/>
          </a:xfrm>
          <a:prstGeom prst="rect">
            <a:avLst/>
          </a:prstGeom>
        </p:spPr>
      </p:pic>
      <p:sp>
        <p:nvSpPr>
          <p:cNvPr id="33" name="Rectangle 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463B9A0-275E-5F55-B2BF-E5177C26228C}"/>
              </a:ext>
            </a:extLst>
          </p:cNvPr>
          <p:cNvSpPr txBox="1"/>
          <p:nvPr/>
        </p:nvSpPr>
        <p:spPr>
          <a:xfrm>
            <a:off x="6342078" y="538024"/>
            <a:ext cx="5226340" cy="3742762"/>
          </a:xfrm>
          <a:prstGeom prst="rect">
            <a:avLst/>
          </a:prstGeom>
        </p:spPr>
        <p:txBody>
          <a:bodyPr vert="horz" lIns="91440" tIns="45720" rIns="91440" bIns="45720" rtlCol="0">
            <a:normAutofit/>
          </a:bodyPr>
          <a:lstStyle/>
          <a:p>
            <a:pPr algn="ctr">
              <a:lnSpc>
                <a:spcPct val="90000"/>
              </a:lnSpc>
              <a:spcAft>
                <a:spcPts val="600"/>
              </a:spcAft>
            </a:pPr>
            <a:r>
              <a:rPr lang="en-US" sz="2000" dirty="0"/>
              <a:t>Before your regulator has a problem you should:</a:t>
            </a:r>
          </a:p>
          <a:p>
            <a:pPr indent="-228600">
              <a:lnSpc>
                <a:spcPct val="90000"/>
              </a:lnSpc>
              <a:spcAft>
                <a:spcPts val="600"/>
              </a:spcAft>
              <a:buFont typeface="Arial" panose="020B0604020202020204" pitchFamily="34" charset="0"/>
              <a:buChar char="•"/>
            </a:pPr>
            <a:r>
              <a:rPr lang="en-US" sz="2000" dirty="0"/>
              <a:t>Know Your Equipment</a:t>
            </a:r>
          </a:p>
          <a:p>
            <a:pPr indent="-228600">
              <a:lnSpc>
                <a:spcPct val="90000"/>
              </a:lnSpc>
              <a:spcAft>
                <a:spcPts val="600"/>
              </a:spcAft>
              <a:buFont typeface="Arial" panose="020B0604020202020204" pitchFamily="34" charset="0"/>
              <a:buChar char="•"/>
            </a:pPr>
            <a:r>
              <a:rPr lang="en-US" sz="2000" dirty="0"/>
              <a:t>Is your regulator Ferro-resonant or Thyristor? </a:t>
            </a:r>
          </a:p>
          <a:p>
            <a:pPr indent="-228600">
              <a:lnSpc>
                <a:spcPct val="90000"/>
              </a:lnSpc>
              <a:spcAft>
                <a:spcPts val="600"/>
              </a:spcAft>
              <a:buFont typeface="Arial" panose="020B0604020202020204" pitchFamily="34" charset="0"/>
              <a:buChar char="•"/>
            </a:pPr>
            <a:r>
              <a:rPr lang="en-US" sz="2000" dirty="0"/>
              <a:t>Have your manual</a:t>
            </a:r>
          </a:p>
          <a:p>
            <a:pPr indent="-228600">
              <a:lnSpc>
                <a:spcPct val="90000"/>
              </a:lnSpc>
              <a:spcAft>
                <a:spcPts val="600"/>
              </a:spcAft>
              <a:buFont typeface="Arial" panose="020B0604020202020204" pitchFamily="34" charset="0"/>
              <a:buChar char="•"/>
            </a:pPr>
            <a:r>
              <a:rPr lang="en-US" sz="2000" dirty="0"/>
              <a:t>Have basic spare parts</a:t>
            </a:r>
          </a:p>
          <a:p>
            <a:pPr lvl="1" indent="-228600">
              <a:lnSpc>
                <a:spcPct val="90000"/>
              </a:lnSpc>
              <a:spcAft>
                <a:spcPts val="600"/>
              </a:spcAft>
              <a:buFont typeface="Arial" panose="020B0604020202020204" pitchFamily="34" charset="0"/>
              <a:buChar char="•"/>
            </a:pPr>
            <a:r>
              <a:rPr lang="en-US" sz="2000" dirty="0"/>
              <a:t>Fuses</a:t>
            </a:r>
          </a:p>
          <a:p>
            <a:pPr lvl="1" indent="-228600">
              <a:lnSpc>
                <a:spcPct val="90000"/>
              </a:lnSpc>
              <a:spcAft>
                <a:spcPts val="600"/>
              </a:spcAft>
              <a:buFont typeface="Arial" panose="020B0604020202020204" pitchFamily="34" charset="0"/>
              <a:buChar char="•"/>
            </a:pPr>
            <a:r>
              <a:rPr lang="en-US" sz="2000" dirty="0"/>
              <a:t>Master Control Circuit Board</a:t>
            </a:r>
          </a:p>
          <a:p>
            <a:pPr lvl="1" indent="-228600">
              <a:lnSpc>
                <a:spcPct val="90000"/>
              </a:lnSpc>
              <a:spcAft>
                <a:spcPts val="600"/>
              </a:spcAft>
              <a:buFont typeface="Arial" panose="020B0604020202020204" pitchFamily="34" charset="0"/>
              <a:buChar char="•"/>
            </a:pPr>
            <a:r>
              <a:rPr lang="en-US" sz="2000" dirty="0"/>
              <a:t>SCR</a:t>
            </a:r>
          </a:p>
        </p:txBody>
      </p:sp>
    </p:spTree>
    <p:extLst>
      <p:ext uri="{BB962C8B-B14F-4D97-AF65-F5344CB8AC3E}">
        <p14:creationId xmlns:p14="http://schemas.microsoft.com/office/powerpoint/2010/main" val="123814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sign, yellow&#10;&#10;Description automatically generated">
            <a:extLst>
              <a:ext uri="{FF2B5EF4-FFF2-40B4-BE49-F238E27FC236}">
                <a16:creationId xmlns:a16="http://schemas.microsoft.com/office/drawing/2014/main" id="{15AA986E-CDB0-D157-4AAA-D1BA2F5ADEE8}"/>
              </a:ext>
            </a:extLst>
          </p:cNvPr>
          <p:cNvPicPr>
            <a:picLocks noChangeAspect="1"/>
          </p:cNvPicPr>
          <p:nvPr/>
        </p:nvPicPr>
        <p:blipFill rotWithShape="1">
          <a:blip r:embed="rId2">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7DCD3AD-C5A5-730C-735E-F1BF41041751}"/>
              </a:ext>
            </a:extLst>
          </p:cNvPr>
          <p:cNvSpPr txBox="1"/>
          <p:nvPr/>
        </p:nvSpPr>
        <p:spPr>
          <a:xfrm>
            <a:off x="7373924" y="848682"/>
            <a:ext cx="4063766" cy="3742762"/>
          </a:xfrm>
          <a:prstGeom prst="rect">
            <a:avLst/>
          </a:prstGeom>
        </p:spPr>
        <p:txBody>
          <a:bodyPr vert="horz" lIns="91440" tIns="45720" rIns="91440" bIns="45720" rtlCol="0">
            <a:normAutofit fontScale="92500" lnSpcReduction="20000"/>
          </a:bodyPr>
          <a:lstStyle/>
          <a:p>
            <a:pPr algn="ctr">
              <a:lnSpc>
                <a:spcPct val="90000"/>
              </a:lnSpc>
              <a:spcAft>
                <a:spcPts val="600"/>
              </a:spcAft>
            </a:pPr>
            <a:r>
              <a:rPr lang="en-US" sz="3900" b="1" dirty="0">
                <a:solidFill>
                  <a:srgbClr val="FF0000"/>
                </a:solidFill>
              </a:rPr>
              <a:t>Danger</a:t>
            </a:r>
          </a:p>
          <a:p>
            <a:pPr indent="-228600">
              <a:lnSpc>
                <a:spcPct val="90000"/>
              </a:lnSpc>
              <a:spcAft>
                <a:spcPts val="600"/>
              </a:spcAft>
              <a:buFont typeface="Arial" panose="020B0604020202020204" pitchFamily="34" charset="0"/>
              <a:buChar char="•"/>
            </a:pPr>
            <a:r>
              <a:rPr lang="en-US" sz="2000" dirty="0"/>
              <a:t>Only a Qualified Worker should work on Airfield Lighting Regulators.</a:t>
            </a:r>
          </a:p>
          <a:p>
            <a:pPr indent="-228600">
              <a:lnSpc>
                <a:spcPct val="90000"/>
              </a:lnSpc>
              <a:spcAft>
                <a:spcPts val="600"/>
              </a:spcAft>
              <a:buFont typeface="Arial" panose="020B0604020202020204" pitchFamily="34" charset="0"/>
              <a:buChar char="•"/>
            </a:pPr>
            <a:r>
              <a:rPr lang="en-US" sz="2000" dirty="0"/>
              <a:t>A Qualified Worker must be trained to understand and identify hazards involved with the task.</a:t>
            </a:r>
          </a:p>
          <a:p>
            <a:pPr indent="-228600">
              <a:lnSpc>
                <a:spcPct val="90000"/>
              </a:lnSpc>
              <a:spcAft>
                <a:spcPts val="600"/>
              </a:spcAft>
              <a:buFont typeface="Arial" panose="020B0604020202020204" pitchFamily="34" charset="0"/>
              <a:buChar char="•"/>
            </a:pPr>
            <a:r>
              <a:rPr lang="en-US" sz="2000" dirty="0"/>
              <a:t>A Qualified Worker must know how to identify and lock out all energy sources, verify de-energization, and make sure unit can not be turned on by any means.</a:t>
            </a:r>
          </a:p>
          <a:p>
            <a:pPr indent="-228600">
              <a:lnSpc>
                <a:spcPct val="90000"/>
              </a:lnSpc>
              <a:spcAft>
                <a:spcPts val="600"/>
              </a:spcAft>
              <a:buFont typeface="Arial" panose="020B0604020202020204" pitchFamily="34" charset="0"/>
              <a:buChar char="•"/>
            </a:pPr>
            <a:r>
              <a:rPr lang="en-US" sz="2000" dirty="0"/>
              <a:t>There is potential for injury or death.  </a:t>
            </a:r>
          </a:p>
          <a:p>
            <a:pPr algn="ctr">
              <a:lnSpc>
                <a:spcPct val="90000"/>
              </a:lnSpc>
              <a:spcAft>
                <a:spcPts val="600"/>
              </a:spcAft>
            </a:pPr>
            <a:r>
              <a:rPr lang="en-US" sz="2000" b="1" dirty="0"/>
              <a:t>If you are not trained and qualified</a:t>
            </a:r>
          </a:p>
          <a:p>
            <a:pPr algn="ctr">
              <a:lnSpc>
                <a:spcPct val="90000"/>
              </a:lnSpc>
              <a:spcAft>
                <a:spcPts val="600"/>
              </a:spcAft>
            </a:pPr>
            <a:r>
              <a:rPr lang="en-US" sz="2000" b="1" dirty="0"/>
              <a:t>Stay Out! </a:t>
            </a:r>
          </a:p>
        </p:txBody>
      </p:sp>
    </p:spTree>
    <p:extLst>
      <p:ext uri="{BB962C8B-B14F-4D97-AF65-F5344CB8AC3E}">
        <p14:creationId xmlns:p14="http://schemas.microsoft.com/office/powerpoint/2010/main" val="190491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C5B307F-3914-4520-300B-9846C6D86B27}"/>
              </a:ext>
            </a:extLst>
          </p:cNvPr>
          <p:cNvPicPr>
            <a:picLocks noChangeAspect="1"/>
          </p:cNvPicPr>
          <p:nvPr/>
        </p:nvPicPr>
        <p:blipFill>
          <a:blip r:embed="rId2"/>
          <a:stretch>
            <a:fillRect/>
          </a:stretch>
        </p:blipFill>
        <p:spPr>
          <a:xfrm>
            <a:off x="1811586" y="643467"/>
            <a:ext cx="8568828"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38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28B3CC-98B4-41C8-3F56-808FEC628B96}"/>
              </a:ext>
            </a:extLst>
          </p:cNvPr>
          <p:cNvSpPr txBox="1"/>
          <p:nvPr/>
        </p:nvSpPr>
        <p:spPr>
          <a:xfrm>
            <a:off x="546683" y="-2478"/>
            <a:ext cx="11098634" cy="6860478"/>
          </a:xfrm>
          <a:prstGeom prst="rect">
            <a:avLst/>
          </a:prstGeom>
          <a:noFill/>
        </p:spPr>
        <p:txBody>
          <a:bodyPr wrap="square" rtlCol="0">
            <a:spAutoFit/>
          </a:bodyPr>
          <a:lstStyle/>
          <a:p>
            <a:pPr algn="ctr"/>
            <a:r>
              <a:rPr lang="en-US" sz="4800" b="1" dirty="0"/>
              <a:t>First Checks</a:t>
            </a:r>
          </a:p>
          <a:p>
            <a:pPr algn="ctr"/>
            <a:endParaRPr lang="en-US" sz="3200" dirty="0"/>
          </a:p>
          <a:p>
            <a:pPr marL="514350" indent="-514350">
              <a:buAutoNum type="arabicPeriod"/>
            </a:pPr>
            <a:r>
              <a:rPr lang="en-US" sz="3200" b="1" dirty="0"/>
              <a:t>Visual Exam</a:t>
            </a:r>
          </a:p>
          <a:p>
            <a:pPr marL="1828800" lvl="3" indent="-457200" algn="ctr">
              <a:buFont typeface="Arial" panose="020B0604020202020204" pitchFamily="34" charset="0"/>
              <a:buChar char="•"/>
            </a:pPr>
            <a:r>
              <a:rPr lang="en-US" sz="2800" dirty="0"/>
              <a:t>Is there a smell of burned wires, smoke, or loud noise?</a:t>
            </a:r>
          </a:p>
          <a:p>
            <a:pPr marL="514350" indent="-514350">
              <a:buAutoNum type="arabicPeriod" startAt="2"/>
            </a:pPr>
            <a:r>
              <a:rPr lang="en-US" sz="3200" b="1" dirty="0"/>
              <a:t>Check Alarms</a:t>
            </a:r>
          </a:p>
          <a:p>
            <a:pPr marL="2286000" lvl="4" indent="-457200">
              <a:buFont typeface="Arial" panose="020B0604020202020204" pitchFamily="34" charset="0"/>
              <a:buChar char="•"/>
            </a:pPr>
            <a:r>
              <a:rPr lang="en-US" sz="2800" dirty="0"/>
              <a:t>What Problem is indicated?</a:t>
            </a:r>
          </a:p>
          <a:p>
            <a:pPr marL="514350" indent="-514350">
              <a:buAutoNum type="arabicPeriod" startAt="3"/>
            </a:pPr>
            <a:r>
              <a:rPr lang="en-US" sz="3200" b="1" dirty="0"/>
              <a:t>Quick check: </a:t>
            </a:r>
          </a:p>
          <a:p>
            <a:pPr marL="2286000" lvl="4" indent="-457200">
              <a:buFont typeface="Arial" panose="020B0604020202020204" pitchFamily="34" charset="0"/>
              <a:buChar char="•"/>
            </a:pPr>
            <a:r>
              <a:rPr lang="en-US" sz="2800" dirty="0"/>
              <a:t>Manual Control – Auto or OFF? </a:t>
            </a:r>
          </a:p>
          <a:p>
            <a:pPr marL="2286000" lvl="4" indent="-457200">
              <a:buFont typeface="Arial" panose="020B0604020202020204" pitchFamily="34" charset="0"/>
              <a:buChar char="•"/>
            </a:pPr>
            <a:r>
              <a:rPr lang="en-US" sz="2800" dirty="0"/>
              <a:t>Cut out – Turned or Removed?</a:t>
            </a:r>
          </a:p>
          <a:p>
            <a:pPr marL="2286000" lvl="4" indent="-457200">
              <a:buFont typeface="Arial" panose="020B0604020202020204" pitchFamily="34" charset="0"/>
              <a:buChar char="•"/>
            </a:pPr>
            <a:r>
              <a:rPr lang="en-US" sz="2800" dirty="0"/>
              <a:t>Circuit Lock Out Records </a:t>
            </a:r>
          </a:p>
          <a:p>
            <a:pPr lvl="4"/>
            <a:r>
              <a:rPr lang="en-US" sz="2800" dirty="0"/>
              <a:t>(has it been worked on recently?)</a:t>
            </a:r>
          </a:p>
          <a:p>
            <a:r>
              <a:rPr lang="en-US" sz="3200" dirty="0"/>
              <a:t>4. </a:t>
            </a:r>
            <a:r>
              <a:rPr lang="en-US" sz="3200" b="1" dirty="0"/>
              <a:t>Verify if the problem is in the field or in the regulator:   </a:t>
            </a:r>
          </a:p>
          <a:p>
            <a:pPr marL="2114550" lvl="4" indent="-285750">
              <a:buFont typeface="Arial" panose="020B0604020202020204" pitchFamily="34" charset="0"/>
              <a:buChar char="•"/>
            </a:pPr>
            <a:r>
              <a:rPr lang="en-US" sz="2800" dirty="0"/>
              <a:t>Turn the S1-Cut Out</a:t>
            </a:r>
          </a:p>
          <a:p>
            <a:endParaRPr lang="en-US" dirty="0"/>
          </a:p>
          <a:p>
            <a:endParaRPr lang="en-US" dirty="0"/>
          </a:p>
        </p:txBody>
      </p:sp>
      <p:pic>
        <p:nvPicPr>
          <p:cNvPr id="4" name="Picture 3" descr="A screen shot of a computer&#10;&#10;Description automatically generated with low confidence">
            <a:extLst>
              <a:ext uri="{FF2B5EF4-FFF2-40B4-BE49-F238E27FC236}">
                <a16:creationId xmlns:a16="http://schemas.microsoft.com/office/drawing/2014/main" id="{4471B73E-F930-22E4-3DF8-229414A844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9309" y="2310064"/>
            <a:ext cx="3356008" cy="2517006"/>
          </a:xfrm>
          <a:prstGeom prst="rect">
            <a:avLst/>
          </a:prstGeom>
        </p:spPr>
      </p:pic>
    </p:spTree>
    <p:extLst>
      <p:ext uri="{BB962C8B-B14F-4D97-AF65-F5344CB8AC3E}">
        <p14:creationId xmlns:p14="http://schemas.microsoft.com/office/powerpoint/2010/main" val="338234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S1 Cut-Out – Normal Position</a:t>
            </a:r>
            <a:br>
              <a:rPr lang="en-US" dirty="0"/>
            </a:br>
            <a:r>
              <a:rPr lang="en-US" dirty="0"/>
              <a:t>Note Angled Corner is Top-Right</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48768" y="1645609"/>
            <a:ext cx="3351657" cy="5017451"/>
          </a:xfrm>
        </p:spPr>
      </p:pic>
      <p:sp>
        <p:nvSpPr>
          <p:cNvPr id="5" name="Oval 4"/>
          <p:cNvSpPr/>
          <p:nvPr/>
        </p:nvSpPr>
        <p:spPr>
          <a:xfrm>
            <a:off x="6553200" y="2962013"/>
            <a:ext cx="762000" cy="76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94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762" y="640080"/>
            <a:ext cx="6251110" cy="3566160"/>
          </a:xfrm>
        </p:spPr>
        <p:txBody>
          <a:bodyPr vert="horz" lIns="91440" tIns="45720" rIns="91440" bIns="45720" rtlCol="0" anchor="b">
            <a:normAutofit/>
          </a:bodyPr>
          <a:lstStyle/>
          <a:p>
            <a:r>
              <a:rPr lang="en-US" sz="5400" b="1" u="sng"/>
              <a:t>Always</a:t>
            </a:r>
            <a:r>
              <a:rPr lang="en-US" sz="5400"/>
              <a:t> Test For Amperage Before </a:t>
            </a:r>
            <a:br>
              <a:rPr lang="en-US" sz="5400"/>
            </a:br>
            <a:r>
              <a:rPr lang="en-US" sz="5400"/>
              <a:t>Pulling S1 Cut-Out</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710" r="-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177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S1 Cut-Out :“Test and Measure”</a:t>
            </a:r>
            <a:br>
              <a:rPr lang="en-US" dirty="0"/>
            </a:br>
            <a:r>
              <a:rPr lang="en-US" dirty="0"/>
              <a:t>Position     Turned 90</a:t>
            </a:r>
            <a:r>
              <a:rPr lang="en-US" dirty="0">
                <a:latin typeface="Calibri"/>
              </a:rPr>
              <a:t>° Right</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84646" y="1743754"/>
            <a:ext cx="3332621" cy="4988954"/>
          </a:xfr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5288" y="4938859"/>
            <a:ext cx="798513"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828800" y="2590800"/>
            <a:ext cx="2438400" cy="1477328"/>
          </a:xfrm>
          <a:prstGeom prst="rect">
            <a:avLst/>
          </a:prstGeom>
          <a:noFill/>
        </p:spPr>
        <p:txBody>
          <a:bodyPr wrap="square" rtlCol="0">
            <a:spAutoFit/>
          </a:bodyPr>
          <a:lstStyle/>
          <a:p>
            <a:pPr algn="ctr"/>
            <a:r>
              <a:rPr lang="en-US" dirty="0"/>
              <a:t>This position disconnects the field from the regulator and closes the regulator output circuit.</a:t>
            </a:r>
          </a:p>
        </p:txBody>
      </p:sp>
      <p:sp>
        <p:nvSpPr>
          <p:cNvPr id="6" name="TextBox 5"/>
          <p:cNvSpPr txBox="1"/>
          <p:nvPr/>
        </p:nvSpPr>
        <p:spPr>
          <a:xfrm>
            <a:off x="7924800" y="2438401"/>
            <a:ext cx="2514600" cy="2031325"/>
          </a:xfrm>
          <a:prstGeom prst="rect">
            <a:avLst/>
          </a:prstGeom>
          <a:noFill/>
        </p:spPr>
        <p:txBody>
          <a:bodyPr wrap="square" rtlCol="0">
            <a:spAutoFit/>
          </a:bodyPr>
          <a:lstStyle/>
          <a:p>
            <a:pPr algn="ctr"/>
            <a:r>
              <a:rPr lang="en-US" dirty="0"/>
              <a:t>By separating the field and regulator, this position can be used to distinguish between a field problem and a regulator problem, or for calibrating </a:t>
            </a:r>
            <a:r>
              <a:rPr lang="en-US"/>
              <a:t>the regulator. </a:t>
            </a:r>
            <a:endParaRPr lang="en-US" dirty="0"/>
          </a:p>
        </p:txBody>
      </p:sp>
    </p:spTree>
    <p:extLst>
      <p:ext uri="{BB962C8B-B14F-4D97-AF65-F5344CB8AC3E}">
        <p14:creationId xmlns:p14="http://schemas.microsoft.com/office/powerpoint/2010/main" val="21157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E588F5-4CED-FB31-3506-F261EDA31FA9}"/>
              </a:ext>
            </a:extLst>
          </p:cNvPr>
          <p:cNvSpPr txBox="1"/>
          <p:nvPr/>
        </p:nvSpPr>
        <p:spPr>
          <a:xfrm>
            <a:off x="1876338" y="343949"/>
            <a:ext cx="8439324" cy="6124754"/>
          </a:xfrm>
          <a:prstGeom prst="rect">
            <a:avLst/>
          </a:prstGeom>
          <a:noFill/>
        </p:spPr>
        <p:txBody>
          <a:bodyPr wrap="square" rtlCol="0">
            <a:spAutoFit/>
          </a:bodyPr>
          <a:lstStyle/>
          <a:p>
            <a:pPr algn="ctr"/>
            <a:r>
              <a:rPr lang="en-US" sz="4000" b="1" dirty="0"/>
              <a:t>Determining Problem Source:</a:t>
            </a:r>
          </a:p>
          <a:p>
            <a:pPr algn="ctr"/>
            <a:endParaRPr lang="en-US" sz="3200" dirty="0"/>
          </a:p>
          <a:p>
            <a:r>
              <a:rPr lang="en-US" sz="3200" dirty="0"/>
              <a:t>Once the regulator is separated from the field circuit with the S1 Cut-Out, turn the regulator on and work it through all lighting steps with the manual control.</a:t>
            </a:r>
          </a:p>
          <a:p>
            <a:endParaRPr lang="en-US" sz="3200" dirty="0"/>
          </a:p>
          <a:p>
            <a:pPr marL="285750" indent="-285750">
              <a:buFont typeface="Arial" panose="020B0604020202020204" pitchFamily="34" charset="0"/>
              <a:buChar char="•"/>
            </a:pPr>
            <a:r>
              <a:rPr lang="en-US" sz="3200" dirty="0"/>
              <a:t>If the regulator now works properly, you should suspect a problem out on the airfield.</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If the regulator still doesn’t work properly, the problem is in the regulator.</a:t>
            </a:r>
          </a:p>
        </p:txBody>
      </p:sp>
    </p:spTree>
    <p:extLst>
      <p:ext uri="{BB962C8B-B14F-4D97-AF65-F5344CB8AC3E}">
        <p14:creationId xmlns:p14="http://schemas.microsoft.com/office/powerpoint/2010/main" val="81540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1894</TotalTime>
  <Words>606</Words>
  <Application>Microsoft Office PowerPoint</Application>
  <PresentationFormat>Widescreen</PresentationFormat>
  <Paragraphs>60</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Arial Unicode MS</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S1 Cut-Out – Normal Position Note Angled Corner is Top-Right</vt:lpstr>
      <vt:lpstr>Always Test For Amperage Before  Pulling S1 Cut-Out</vt:lpstr>
      <vt:lpstr>S1 Cut-Out :“Test and Measure” Position     Turned 90° Right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ACRP Project 09-22 ACRP WebResource 20: Safe Maintenance of Airfield Electrical Systems for Small Airports https://crp.trb.org/acrpwebresource20/</vt:lpstr>
    </vt:vector>
  </TitlesOfParts>
  <Company>TSAIA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c:title>
  <dc:creator>Deering, Dennis F (DOT)</dc:creator>
  <cp:lastModifiedBy>Shapiro, Alison</cp:lastModifiedBy>
  <cp:revision>13</cp:revision>
  <dcterms:created xsi:type="dcterms:W3CDTF">2023-10-11T19:20:04Z</dcterms:created>
  <dcterms:modified xsi:type="dcterms:W3CDTF">2024-08-21T18:22:15Z</dcterms:modified>
</cp:coreProperties>
</file>