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78" r:id="rId5"/>
    <p:sldId id="257" r:id="rId6"/>
    <p:sldId id="258" r:id="rId7"/>
    <p:sldId id="260" r:id="rId8"/>
    <p:sldId id="272" r:id="rId9"/>
    <p:sldId id="274" r:id="rId10"/>
    <p:sldId id="275" r:id="rId11"/>
    <p:sldId id="271" r:id="rId12"/>
    <p:sldId id="277" r:id="rId13"/>
    <p:sldId id="276"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8BB7B7"/>
    <a:srgbClr val="034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19C6CB-2B84-3043-9CC8-9E27B7D42BCE}" v="4" dt="2022-07-28T17:33:19.9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96327"/>
  </p:normalViewPr>
  <p:slideViewPr>
    <p:cSldViewPr snapToGrid="0" snapToObjects="1">
      <p:cViewPr varScale="1">
        <p:scale>
          <a:sx n="110" d="100"/>
          <a:sy n="110" d="100"/>
        </p:scale>
        <p:origin x="7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Linstrum" userId="7e07be2c-62b6-43c0-97fd-2cb011ce68c1" providerId="ADAL" clId="{E9D09EDE-6EE1-CC42-9285-085F0F212334}"/>
    <pc:docChg chg="custSel modSld">
      <pc:chgData name="Rob Linstrum" userId="7e07be2c-62b6-43c0-97fd-2cb011ce68c1" providerId="ADAL" clId="{E9D09EDE-6EE1-CC42-9285-085F0F212334}" dt="2022-05-31T16:43:23.715" v="85" actId="14826"/>
      <pc:docMkLst>
        <pc:docMk/>
      </pc:docMkLst>
      <pc:sldChg chg="addSp delSp modSp mod">
        <pc:chgData name="Rob Linstrum" userId="7e07be2c-62b6-43c0-97fd-2cb011ce68c1" providerId="ADAL" clId="{E9D09EDE-6EE1-CC42-9285-085F0F212334}" dt="2022-05-27T23:13:38.065" v="82" actId="478"/>
        <pc:sldMkLst>
          <pc:docMk/>
          <pc:sldMk cId="3836505910" sldId="257"/>
        </pc:sldMkLst>
        <pc:picChg chg="add del mod">
          <ac:chgData name="Rob Linstrum" userId="7e07be2c-62b6-43c0-97fd-2cb011ce68c1" providerId="ADAL" clId="{E9D09EDE-6EE1-CC42-9285-085F0F212334}" dt="2022-05-27T23:03:28.490" v="14" actId="478"/>
          <ac:picMkLst>
            <pc:docMk/>
            <pc:sldMk cId="3836505910" sldId="257"/>
            <ac:picMk id="4" creationId="{24361F7C-77BA-0473-50A2-2A18BA1B4736}"/>
          </ac:picMkLst>
        </pc:picChg>
        <pc:picChg chg="add del mod">
          <ac:chgData name="Rob Linstrum" userId="7e07be2c-62b6-43c0-97fd-2cb011ce68c1" providerId="ADAL" clId="{E9D09EDE-6EE1-CC42-9285-085F0F212334}" dt="2022-05-27T23:05:42.785" v="22" actId="478"/>
          <ac:picMkLst>
            <pc:docMk/>
            <pc:sldMk cId="3836505910" sldId="257"/>
            <ac:picMk id="11" creationId="{2E5E63C5-B508-DE4B-33FC-2C6FBCFD498F}"/>
          </ac:picMkLst>
        </pc:picChg>
        <pc:picChg chg="add del mod">
          <ac:chgData name="Rob Linstrum" userId="7e07be2c-62b6-43c0-97fd-2cb011ce68c1" providerId="ADAL" clId="{E9D09EDE-6EE1-CC42-9285-085F0F212334}" dt="2022-05-27T23:08:24.056" v="50" actId="478"/>
          <ac:picMkLst>
            <pc:docMk/>
            <pc:sldMk cId="3836505910" sldId="257"/>
            <ac:picMk id="13" creationId="{82FCA33B-D1BF-5052-20EB-0B358B9557C7}"/>
          </ac:picMkLst>
        </pc:picChg>
        <pc:picChg chg="add del mod">
          <ac:chgData name="Rob Linstrum" userId="7e07be2c-62b6-43c0-97fd-2cb011ce68c1" providerId="ADAL" clId="{E9D09EDE-6EE1-CC42-9285-085F0F212334}" dt="2022-05-27T23:13:38.065" v="82" actId="478"/>
          <ac:picMkLst>
            <pc:docMk/>
            <pc:sldMk cId="3836505910" sldId="257"/>
            <ac:picMk id="14" creationId="{939E8EE7-F13D-2622-1ACC-2C6A69752721}"/>
          </ac:picMkLst>
        </pc:picChg>
      </pc:sldChg>
      <pc:sldChg chg="modSp">
        <pc:chgData name="Rob Linstrum" userId="7e07be2c-62b6-43c0-97fd-2cb011ce68c1" providerId="ADAL" clId="{E9D09EDE-6EE1-CC42-9285-085F0F212334}" dt="2022-05-26T17:55:13.656" v="0"/>
        <pc:sldMkLst>
          <pc:docMk/>
          <pc:sldMk cId="2734873957" sldId="270"/>
        </pc:sldMkLst>
        <pc:spChg chg="mod">
          <ac:chgData name="Rob Linstrum" userId="7e07be2c-62b6-43c0-97fd-2cb011ce68c1" providerId="ADAL" clId="{E9D09EDE-6EE1-CC42-9285-085F0F212334}" dt="2022-05-26T17:55:13.656" v="0"/>
          <ac:spMkLst>
            <pc:docMk/>
            <pc:sldMk cId="2734873957" sldId="270"/>
            <ac:spMk id="7" creationId="{9A30DC12-3C38-7578-C36F-D6A591B1C39D}"/>
          </ac:spMkLst>
        </pc:spChg>
      </pc:sldChg>
      <pc:sldChg chg="modSp">
        <pc:chgData name="Rob Linstrum" userId="7e07be2c-62b6-43c0-97fd-2cb011ce68c1" providerId="ADAL" clId="{E9D09EDE-6EE1-CC42-9285-085F0F212334}" dt="2022-05-31T16:43:23.715" v="85" actId="14826"/>
        <pc:sldMkLst>
          <pc:docMk/>
          <pc:sldMk cId="2905544205" sldId="275"/>
        </pc:sldMkLst>
        <pc:picChg chg="mod">
          <ac:chgData name="Rob Linstrum" userId="7e07be2c-62b6-43c0-97fd-2cb011ce68c1" providerId="ADAL" clId="{E9D09EDE-6EE1-CC42-9285-085F0F212334}" dt="2022-05-31T16:43:23.715" v="85" actId="14826"/>
          <ac:picMkLst>
            <pc:docMk/>
            <pc:sldMk cId="2905544205" sldId="275"/>
            <ac:picMk id="25" creationId="{24410C5F-2C61-72D9-5C46-89B361B42D03}"/>
          </ac:picMkLst>
        </pc:picChg>
      </pc:sldChg>
    </pc:docChg>
  </pc:docChgLst>
  <pc:docChgLst>
    <pc:chgData name="Rob Linstrum" userId="7e07be2c-62b6-43c0-97fd-2cb011ce68c1" providerId="ADAL" clId="{9419C6CB-2B84-3043-9CC8-9E27B7D42BCE}"/>
    <pc:docChg chg="modSld modMainMaster">
      <pc:chgData name="Rob Linstrum" userId="7e07be2c-62b6-43c0-97fd-2cb011ce68c1" providerId="ADAL" clId="{9419C6CB-2B84-3043-9CC8-9E27B7D42BCE}" dt="2022-07-28T17:33:25.203" v="6"/>
      <pc:docMkLst>
        <pc:docMk/>
      </pc:docMkLst>
      <pc:sldChg chg="modSp">
        <pc:chgData name="Rob Linstrum" userId="7e07be2c-62b6-43c0-97fd-2cb011ce68c1" providerId="ADAL" clId="{9419C6CB-2B84-3043-9CC8-9E27B7D42BCE}" dt="2022-07-28T17:32:26.779" v="0"/>
        <pc:sldMkLst>
          <pc:docMk/>
          <pc:sldMk cId="3836505910" sldId="257"/>
        </pc:sldMkLst>
        <pc:spChg chg="mod">
          <ac:chgData name="Rob Linstrum" userId="7e07be2c-62b6-43c0-97fd-2cb011ce68c1" providerId="ADAL" clId="{9419C6CB-2B84-3043-9CC8-9E27B7D42BCE}" dt="2022-07-28T17:32:26.779" v="0"/>
          <ac:spMkLst>
            <pc:docMk/>
            <pc:sldMk cId="3836505910" sldId="257"/>
            <ac:spMk id="9" creationId="{E8E0F3BE-350C-13D8-BDB5-EB83EBB83013}"/>
          </ac:spMkLst>
        </pc:spChg>
      </pc:sldChg>
      <pc:sldChg chg="addSp delSp modSp mod">
        <pc:chgData name="Rob Linstrum" userId="7e07be2c-62b6-43c0-97fd-2cb011ce68c1" providerId="ADAL" clId="{9419C6CB-2B84-3043-9CC8-9E27B7D42BCE}" dt="2022-07-28T17:33:25.203" v="6"/>
        <pc:sldMkLst>
          <pc:docMk/>
          <pc:sldMk cId="714300317" sldId="258"/>
        </pc:sldMkLst>
        <pc:spChg chg="add del mod">
          <ac:chgData name="Rob Linstrum" userId="7e07be2c-62b6-43c0-97fd-2cb011ce68c1" providerId="ADAL" clId="{9419C6CB-2B84-3043-9CC8-9E27B7D42BCE}" dt="2022-07-28T17:33:25.203" v="6"/>
          <ac:spMkLst>
            <pc:docMk/>
            <pc:sldMk cId="714300317" sldId="258"/>
            <ac:spMk id="2" creationId="{D61AC8CF-18ED-8D4E-630A-D8D5FEFF8944}"/>
          </ac:spMkLst>
        </pc:spChg>
      </pc:sldChg>
      <pc:sldChg chg="modSp">
        <pc:chgData name="Rob Linstrum" userId="7e07be2c-62b6-43c0-97fd-2cb011ce68c1" providerId="ADAL" clId="{9419C6CB-2B84-3043-9CC8-9E27B7D42BCE}" dt="2022-07-28T17:32:52.582" v="1"/>
        <pc:sldMkLst>
          <pc:docMk/>
          <pc:sldMk cId="2734873957" sldId="270"/>
        </pc:sldMkLst>
        <pc:spChg chg="mod">
          <ac:chgData name="Rob Linstrum" userId="7e07be2c-62b6-43c0-97fd-2cb011ce68c1" providerId="ADAL" clId="{9419C6CB-2B84-3043-9CC8-9E27B7D42BCE}" dt="2022-07-28T17:32:52.582" v="1"/>
          <ac:spMkLst>
            <pc:docMk/>
            <pc:sldMk cId="2734873957" sldId="270"/>
            <ac:spMk id="9" creationId="{E8E0F3BE-350C-13D8-BDB5-EB83EBB83013}"/>
          </ac:spMkLst>
        </pc:spChg>
      </pc:sldChg>
      <pc:sldMasterChg chg="modSldLayout">
        <pc:chgData name="Rob Linstrum" userId="7e07be2c-62b6-43c0-97fd-2cb011ce68c1" providerId="ADAL" clId="{9419C6CB-2B84-3043-9CC8-9E27B7D42BCE}" dt="2022-07-28T17:33:22.738" v="4" actId="1076"/>
        <pc:sldMasterMkLst>
          <pc:docMk/>
          <pc:sldMasterMk cId="2621413211" sldId="2147483648"/>
        </pc:sldMasterMkLst>
        <pc:sldLayoutChg chg="modSp mod">
          <pc:chgData name="Rob Linstrum" userId="7e07be2c-62b6-43c0-97fd-2cb011ce68c1" providerId="ADAL" clId="{9419C6CB-2B84-3043-9CC8-9E27B7D42BCE}" dt="2022-07-28T17:33:22.738" v="4" actId="1076"/>
          <pc:sldLayoutMkLst>
            <pc:docMk/>
            <pc:sldMasterMk cId="2621413211" sldId="2147483648"/>
            <pc:sldLayoutMk cId="3138443335" sldId="2147483650"/>
          </pc:sldLayoutMkLst>
          <pc:spChg chg="mod">
            <ac:chgData name="Rob Linstrum" userId="7e07be2c-62b6-43c0-97fd-2cb011ce68c1" providerId="ADAL" clId="{9419C6CB-2B84-3043-9CC8-9E27B7D42BCE}" dt="2022-07-28T17:33:22.738" v="4" actId="1076"/>
            <ac:spMkLst>
              <pc:docMk/>
              <pc:sldMasterMk cId="2621413211" sldId="2147483648"/>
              <pc:sldLayoutMk cId="3138443335" sldId="2147483650"/>
              <ac:spMk id="9" creationId="{7E4AB674-BB39-0B3B-523E-934B1C6AF2FE}"/>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06FA7-6A97-4B70-4F76-830FCF2D6B87}"/>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D55E99D1-3100-EDF0-AD06-C6679AC461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EE3678-E8E3-26E7-0808-555217555166}"/>
              </a:ext>
            </a:extLst>
          </p:cNvPr>
          <p:cNvSpPr>
            <a:spLocks noGrp="1"/>
          </p:cNvSpPr>
          <p:nvPr>
            <p:ph type="dt" sz="half" idx="10"/>
          </p:nvPr>
        </p:nvSpPr>
        <p:spPr/>
        <p:txBody>
          <a:bodyPr/>
          <a:lstStyle/>
          <a:p>
            <a:fld id="{16C3A06D-24B0-C84D-8A19-9905895DF186}" type="datetimeFigureOut">
              <a:rPr lang="en-US" smtClean="0"/>
              <a:t>10/26/2023</a:t>
            </a:fld>
            <a:endParaRPr lang="en-US"/>
          </a:p>
        </p:txBody>
      </p:sp>
      <p:sp>
        <p:nvSpPr>
          <p:cNvPr id="5" name="Footer Placeholder 4">
            <a:extLst>
              <a:ext uri="{FF2B5EF4-FFF2-40B4-BE49-F238E27FC236}">
                <a16:creationId xmlns:a16="http://schemas.microsoft.com/office/drawing/2014/main" id="{123DF9DB-DA01-7E93-1EEC-7D14618AAB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C5E4A4-A4A1-8B1C-82D2-4471D4B8901D}"/>
              </a:ext>
            </a:extLst>
          </p:cNvPr>
          <p:cNvSpPr>
            <a:spLocks noGrp="1"/>
          </p:cNvSpPr>
          <p:nvPr>
            <p:ph type="sldNum" sz="quarter" idx="12"/>
          </p:nvPr>
        </p:nvSpPr>
        <p:spPr/>
        <p:txBody>
          <a:bodyPr/>
          <a:lstStyle/>
          <a:p>
            <a:fld id="{CE31BC20-FA6C-BE4E-AC43-B352591B6172}" type="slidenum">
              <a:rPr lang="en-US" smtClean="0"/>
              <a:t>‹#›</a:t>
            </a:fld>
            <a:endParaRPr lang="en-US"/>
          </a:p>
        </p:txBody>
      </p:sp>
    </p:spTree>
    <p:extLst>
      <p:ext uri="{BB962C8B-B14F-4D97-AF65-F5344CB8AC3E}">
        <p14:creationId xmlns:p14="http://schemas.microsoft.com/office/powerpoint/2010/main" val="3336835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85D29-6862-C954-5791-6BB0883C6F79}"/>
              </a:ext>
            </a:extLst>
          </p:cNvPr>
          <p:cNvSpPr>
            <a:spLocks noGrp="1"/>
          </p:cNvSpPr>
          <p:nvPr>
            <p:ph type="title"/>
          </p:nvPr>
        </p:nvSpPr>
        <p:spPr>
          <a:xfrm>
            <a:off x="333829" y="365126"/>
            <a:ext cx="11524342" cy="578304"/>
          </a:xfrm>
        </p:spPr>
        <p:txBody>
          <a:bodyPr>
            <a:no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56DCDB58-929D-7713-316C-D9E357E37A17}"/>
              </a:ext>
            </a:extLst>
          </p:cNvPr>
          <p:cNvSpPr>
            <a:spLocks noGrp="1"/>
          </p:cNvSpPr>
          <p:nvPr>
            <p:ph idx="1"/>
          </p:nvPr>
        </p:nvSpPr>
        <p:spPr>
          <a:xfrm>
            <a:off x="333829" y="1219200"/>
            <a:ext cx="11524342" cy="4957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9">
            <a:extLst>
              <a:ext uri="{FF2B5EF4-FFF2-40B4-BE49-F238E27FC236}">
                <a16:creationId xmlns:a16="http://schemas.microsoft.com/office/drawing/2014/main" id="{02EDB1C9-997C-08A5-EB5B-B3AAEBE04653}"/>
              </a:ext>
            </a:extLst>
          </p:cNvPr>
          <p:cNvSpPr/>
          <p:nvPr userDrawn="1"/>
        </p:nvSpPr>
        <p:spPr>
          <a:xfrm>
            <a:off x="-1" y="6278088"/>
            <a:ext cx="9915896" cy="579911"/>
          </a:xfrm>
          <a:custGeom>
            <a:avLst/>
            <a:gdLst>
              <a:gd name="connsiteX0" fmla="*/ 0 w 5162234"/>
              <a:gd name="connsiteY0" fmla="*/ 0 h 4140740"/>
              <a:gd name="connsiteX1" fmla="*/ 5162234 w 5162234"/>
              <a:gd name="connsiteY1" fmla="*/ 0 h 4140740"/>
              <a:gd name="connsiteX2" fmla="*/ 5162234 w 5162234"/>
              <a:gd name="connsiteY2" fmla="*/ 4140740 h 4140740"/>
              <a:gd name="connsiteX3" fmla="*/ 0 w 5162234"/>
              <a:gd name="connsiteY3" fmla="*/ 4140740 h 4140740"/>
              <a:gd name="connsiteX4" fmla="*/ 0 w 5162234"/>
              <a:gd name="connsiteY4" fmla="*/ 0 h 4140740"/>
              <a:gd name="connsiteX0" fmla="*/ 0 w 5479734"/>
              <a:gd name="connsiteY0" fmla="*/ 0 h 4140740"/>
              <a:gd name="connsiteX1" fmla="*/ 5479734 w 5479734"/>
              <a:gd name="connsiteY1" fmla="*/ 12700 h 4140740"/>
              <a:gd name="connsiteX2" fmla="*/ 5162234 w 5479734"/>
              <a:gd name="connsiteY2" fmla="*/ 4140740 h 4140740"/>
              <a:gd name="connsiteX3" fmla="*/ 0 w 5479734"/>
              <a:gd name="connsiteY3" fmla="*/ 4140740 h 4140740"/>
              <a:gd name="connsiteX4" fmla="*/ 0 w 5479734"/>
              <a:gd name="connsiteY4" fmla="*/ 0 h 4140740"/>
              <a:gd name="connsiteX0" fmla="*/ 0 w 5530534"/>
              <a:gd name="connsiteY0" fmla="*/ 0 h 4140740"/>
              <a:gd name="connsiteX1" fmla="*/ 5530534 w 5530534"/>
              <a:gd name="connsiteY1" fmla="*/ 12700 h 4140740"/>
              <a:gd name="connsiteX2" fmla="*/ 5162234 w 5530534"/>
              <a:gd name="connsiteY2" fmla="*/ 4140740 h 4140740"/>
              <a:gd name="connsiteX3" fmla="*/ 0 w 5530534"/>
              <a:gd name="connsiteY3" fmla="*/ 4140740 h 4140740"/>
              <a:gd name="connsiteX4" fmla="*/ 0 w 5530534"/>
              <a:gd name="connsiteY4" fmla="*/ 0 h 4140740"/>
              <a:gd name="connsiteX0" fmla="*/ 0 w 5530534"/>
              <a:gd name="connsiteY0" fmla="*/ 0 h 4140740"/>
              <a:gd name="connsiteX1" fmla="*/ 5530534 w 5530534"/>
              <a:gd name="connsiteY1" fmla="*/ 12700 h 4140740"/>
              <a:gd name="connsiteX2" fmla="*/ 5369147 w 5530534"/>
              <a:gd name="connsiteY2" fmla="*/ 4140740 h 4140740"/>
              <a:gd name="connsiteX3" fmla="*/ 0 w 5530534"/>
              <a:gd name="connsiteY3" fmla="*/ 4140740 h 4140740"/>
              <a:gd name="connsiteX4" fmla="*/ 0 w 5530534"/>
              <a:gd name="connsiteY4" fmla="*/ 0 h 4140740"/>
              <a:gd name="connsiteX0" fmla="*/ 0 w 5530534"/>
              <a:gd name="connsiteY0" fmla="*/ 0 h 4140740"/>
              <a:gd name="connsiteX1" fmla="*/ 5530534 w 5530534"/>
              <a:gd name="connsiteY1" fmla="*/ 12700 h 4140740"/>
              <a:gd name="connsiteX2" fmla="*/ 5411095 w 5530534"/>
              <a:gd name="connsiteY2" fmla="*/ 4140740 h 4140740"/>
              <a:gd name="connsiteX3" fmla="*/ 0 w 5530534"/>
              <a:gd name="connsiteY3" fmla="*/ 4140740 h 4140740"/>
              <a:gd name="connsiteX4" fmla="*/ 0 w 5530534"/>
              <a:gd name="connsiteY4" fmla="*/ 0 h 4140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0534" h="4140740">
                <a:moveTo>
                  <a:pt x="0" y="0"/>
                </a:moveTo>
                <a:lnTo>
                  <a:pt x="5530534" y="12700"/>
                </a:lnTo>
                <a:lnTo>
                  <a:pt x="5411095" y="4140740"/>
                </a:lnTo>
                <a:lnTo>
                  <a:pt x="0" y="4140740"/>
                </a:lnTo>
                <a:lnTo>
                  <a:pt x="0" y="0"/>
                </a:lnTo>
                <a:close/>
              </a:path>
            </a:pathLst>
          </a:custGeom>
          <a:solidFill>
            <a:srgbClr val="EBEBEB"/>
          </a:solidFill>
          <a:ln>
            <a:noFill/>
          </a:ln>
          <a:effectLst>
            <a:outerShdw dist="38100" dir="2700000" algn="tl" rotWithShape="0">
              <a:prstClr val="black">
                <a:alpha val="2743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EEA4FB0-78CB-01F3-EF30-701048215BE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44923" y="6365128"/>
            <a:ext cx="2060205" cy="403962"/>
          </a:xfrm>
          <a:prstGeom prst="rect">
            <a:avLst/>
          </a:prstGeom>
        </p:spPr>
      </p:pic>
      <p:sp>
        <p:nvSpPr>
          <p:cNvPr id="9" name="TextBox 8">
            <a:extLst>
              <a:ext uri="{FF2B5EF4-FFF2-40B4-BE49-F238E27FC236}">
                <a16:creationId xmlns:a16="http://schemas.microsoft.com/office/drawing/2014/main" id="{7E4AB674-BB39-0B3B-523E-934B1C6AF2FE}"/>
              </a:ext>
            </a:extLst>
          </p:cNvPr>
          <p:cNvSpPr txBox="1"/>
          <p:nvPr userDrawn="1"/>
        </p:nvSpPr>
        <p:spPr>
          <a:xfrm>
            <a:off x="6455465" y="6397832"/>
            <a:ext cx="3197094"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Common Use Self Assessment</a:t>
            </a:r>
          </a:p>
        </p:txBody>
      </p:sp>
    </p:spTree>
    <p:extLst>
      <p:ext uri="{BB962C8B-B14F-4D97-AF65-F5344CB8AC3E}">
        <p14:creationId xmlns:p14="http://schemas.microsoft.com/office/powerpoint/2010/main" val="3138443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450655-3EC9-B98E-20C7-C10A2FC61147}"/>
              </a:ext>
            </a:extLst>
          </p:cNvPr>
          <p:cNvSpPr>
            <a:spLocks noGrp="1"/>
          </p:cNvSpPr>
          <p:nvPr>
            <p:ph sz="half" idx="1"/>
          </p:nvPr>
        </p:nvSpPr>
        <p:spPr>
          <a:xfrm>
            <a:off x="333829" y="1253331"/>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AAE39A1-B41C-C5F1-3DF3-ECB738D25DE5}"/>
              </a:ext>
            </a:extLst>
          </p:cNvPr>
          <p:cNvSpPr>
            <a:spLocks noGrp="1"/>
          </p:cNvSpPr>
          <p:nvPr>
            <p:ph sz="half" idx="2"/>
          </p:nvPr>
        </p:nvSpPr>
        <p:spPr>
          <a:xfrm>
            <a:off x="6676571" y="1253331"/>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ACB2E0DF-7973-9E39-BE44-46CFACDE00AD}"/>
              </a:ext>
            </a:extLst>
          </p:cNvPr>
          <p:cNvSpPr>
            <a:spLocks noGrp="1"/>
          </p:cNvSpPr>
          <p:nvPr>
            <p:ph type="title"/>
          </p:nvPr>
        </p:nvSpPr>
        <p:spPr>
          <a:xfrm>
            <a:off x="333829" y="365126"/>
            <a:ext cx="11524342" cy="578304"/>
          </a:xfrm>
        </p:spPr>
        <p:txBody>
          <a:bodyPr>
            <a:noAutofit/>
          </a:bodyPr>
          <a:lstStyle>
            <a:lvl1pPr>
              <a:defRPr sz="2800"/>
            </a:lvl1pPr>
          </a:lstStyle>
          <a:p>
            <a:r>
              <a:rPr lang="en-US" dirty="0"/>
              <a:t>Click to edit Master title style</a:t>
            </a:r>
          </a:p>
        </p:txBody>
      </p:sp>
      <p:pic>
        <p:nvPicPr>
          <p:cNvPr id="10" name="Picture 7">
            <a:extLst>
              <a:ext uri="{FF2B5EF4-FFF2-40B4-BE49-F238E27FC236}">
                <a16:creationId xmlns:a16="http://schemas.microsoft.com/office/drawing/2014/main" id="{23C3338C-B37A-5413-6DB2-DA445AC12A9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44923" y="6365128"/>
            <a:ext cx="2060205" cy="403962"/>
          </a:xfrm>
          <a:prstGeom prst="rect">
            <a:avLst/>
          </a:prstGeom>
        </p:spPr>
      </p:pic>
      <p:sp>
        <p:nvSpPr>
          <p:cNvPr id="12" name="Rectangle 9">
            <a:extLst>
              <a:ext uri="{FF2B5EF4-FFF2-40B4-BE49-F238E27FC236}">
                <a16:creationId xmlns:a16="http://schemas.microsoft.com/office/drawing/2014/main" id="{85D493FC-4B4C-A7E7-E870-19201071B6A2}"/>
              </a:ext>
            </a:extLst>
          </p:cNvPr>
          <p:cNvSpPr/>
          <p:nvPr userDrawn="1"/>
        </p:nvSpPr>
        <p:spPr>
          <a:xfrm>
            <a:off x="-1" y="6278088"/>
            <a:ext cx="9915896" cy="579911"/>
          </a:xfrm>
          <a:custGeom>
            <a:avLst/>
            <a:gdLst>
              <a:gd name="connsiteX0" fmla="*/ 0 w 5162234"/>
              <a:gd name="connsiteY0" fmla="*/ 0 h 4140740"/>
              <a:gd name="connsiteX1" fmla="*/ 5162234 w 5162234"/>
              <a:gd name="connsiteY1" fmla="*/ 0 h 4140740"/>
              <a:gd name="connsiteX2" fmla="*/ 5162234 w 5162234"/>
              <a:gd name="connsiteY2" fmla="*/ 4140740 h 4140740"/>
              <a:gd name="connsiteX3" fmla="*/ 0 w 5162234"/>
              <a:gd name="connsiteY3" fmla="*/ 4140740 h 4140740"/>
              <a:gd name="connsiteX4" fmla="*/ 0 w 5162234"/>
              <a:gd name="connsiteY4" fmla="*/ 0 h 4140740"/>
              <a:gd name="connsiteX0" fmla="*/ 0 w 5479734"/>
              <a:gd name="connsiteY0" fmla="*/ 0 h 4140740"/>
              <a:gd name="connsiteX1" fmla="*/ 5479734 w 5479734"/>
              <a:gd name="connsiteY1" fmla="*/ 12700 h 4140740"/>
              <a:gd name="connsiteX2" fmla="*/ 5162234 w 5479734"/>
              <a:gd name="connsiteY2" fmla="*/ 4140740 h 4140740"/>
              <a:gd name="connsiteX3" fmla="*/ 0 w 5479734"/>
              <a:gd name="connsiteY3" fmla="*/ 4140740 h 4140740"/>
              <a:gd name="connsiteX4" fmla="*/ 0 w 5479734"/>
              <a:gd name="connsiteY4" fmla="*/ 0 h 4140740"/>
              <a:gd name="connsiteX0" fmla="*/ 0 w 5530534"/>
              <a:gd name="connsiteY0" fmla="*/ 0 h 4140740"/>
              <a:gd name="connsiteX1" fmla="*/ 5530534 w 5530534"/>
              <a:gd name="connsiteY1" fmla="*/ 12700 h 4140740"/>
              <a:gd name="connsiteX2" fmla="*/ 5162234 w 5530534"/>
              <a:gd name="connsiteY2" fmla="*/ 4140740 h 4140740"/>
              <a:gd name="connsiteX3" fmla="*/ 0 w 5530534"/>
              <a:gd name="connsiteY3" fmla="*/ 4140740 h 4140740"/>
              <a:gd name="connsiteX4" fmla="*/ 0 w 5530534"/>
              <a:gd name="connsiteY4" fmla="*/ 0 h 4140740"/>
              <a:gd name="connsiteX0" fmla="*/ 0 w 5530534"/>
              <a:gd name="connsiteY0" fmla="*/ 0 h 4140740"/>
              <a:gd name="connsiteX1" fmla="*/ 5530534 w 5530534"/>
              <a:gd name="connsiteY1" fmla="*/ 12700 h 4140740"/>
              <a:gd name="connsiteX2" fmla="*/ 5369147 w 5530534"/>
              <a:gd name="connsiteY2" fmla="*/ 4140740 h 4140740"/>
              <a:gd name="connsiteX3" fmla="*/ 0 w 5530534"/>
              <a:gd name="connsiteY3" fmla="*/ 4140740 h 4140740"/>
              <a:gd name="connsiteX4" fmla="*/ 0 w 5530534"/>
              <a:gd name="connsiteY4" fmla="*/ 0 h 4140740"/>
              <a:gd name="connsiteX0" fmla="*/ 0 w 5530534"/>
              <a:gd name="connsiteY0" fmla="*/ 0 h 4140740"/>
              <a:gd name="connsiteX1" fmla="*/ 5530534 w 5530534"/>
              <a:gd name="connsiteY1" fmla="*/ 12700 h 4140740"/>
              <a:gd name="connsiteX2" fmla="*/ 5411095 w 5530534"/>
              <a:gd name="connsiteY2" fmla="*/ 4140740 h 4140740"/>
              <a:gd name="connsiteX3" fmla="*/ 0 w 5530534"/>
              <a:gd name="connsiteY3" fmla="*/ 4140740 h 4140740"/>
              <a:gd name="connsiteX4" fmla="*/ 0 w 5530534"/>
              <a:gd name="connsiteY4" fmla="*/ 0 h 4140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0534" h="4140740">
                <a:moveTo>
                  <a:pt x="0" y="0"/>
                </a:moveTo>
                <a:lnTo>
                  <a:pt x="5530534" y="12700"/>
                </a:lnTo>
                <a:lnTo>
                  <a:pt x="5411095" y="4140740"/>
                </a:lnTo>
                <a:lnTo>
                  <a:pt x="0" y="4140740"/>
                </a:lnTo>
                <a:lnTo>
                  <a:pt x="0" y="0"/>
                </a:lnTo>
                <a:close/>
              </a:path>
            </a:pathLst>
          </a:custGeom>
          <a:solidFill>
            <a:srgbClr val="EBEBEB"/>
          </a:solidFill>
          <a:ln>
            <a:noFill/>
          </a:ln>
          <a:effectLst>
            <a:outerShdw dist="38100" dir="2700000" algn="tl" rotWithShape="0">
              <a:prstClr val="black">
                <a:alpha val="2743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B0DA4B3-C498-D805-6D9D-6886B0F28F02}"/>
              </a:ext>
            </a:extLst>
          </p:cNvPr>
          <p:cNvSpPr txBox="1"/>
          <p:nvPr userDrawn="1"/>
        </p:nvSpPr>
        <p:spPr>
          <a:xfrm>
            <a:off x="4686300" y="6397832"/>
            <a:ext cx="5034135"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A Holistic Common Use Perspective and Program</a:t>
            </a:r>
          </a:p>
        </p:txBody>
      </p:sp>
    </p:spTree>
    <p:extLst>
      <p:ext uri="{BB962C8B-B14F-4D97-AF65-F5344CB8AC3E}">
        <p14:creationId xmlns:p14="http://schemas.microsoft.com/office/powerpoint/2010/main" val="2913830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97A9D-D8E9-69A0-AA96-BB2EFF17F2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D7D251-1CA7-8E54-543E-23ACD8A696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582D2F-DC55-9542-3DA7-A8C7481FF9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038FBF-E1C8-36EB-86C2-77E15817F4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0BEF12-27CC-5CC0-AF28-B2C91077FA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42C4BA-5262-029B-7923-94113BB8C74D}"/>
              </a:ext>
            </a:extLst>
          </p:cNvPr>
          <p:cNvSpPr>
            <a:spLocks noGrp="1"/>
          </p:cNvSpPr>
          <p:nvPr>
            <p:ph type="dt" sz="half" idx="10"/>
          </p:nvPr>
        </p:nvSpPr>
        <p:spPr/>
        <p:txBody>
          <a:bodyPr/>
          <a:lstStyle/>
          <a:p>
            <a:fld id="{16C3A06D-24B0-C84D-8A19-9905895DF186}" type="datetimeFigureOut">
              <a:rPr lang="en-US" smtClean="0"/>
              <a:t>10/26/2023</a:t>
            </a:fld>
            <a:endParaRPr lang="en-US"/>
          </a:p>
        </p:txBody>
      </p:sp>
      <p:sp>
        <p:nvSpPr>
          <p:cNvPr id="8" name="Footer Placeholder 7">
            <a:extLst>
              <a:ext uri="{FF2B5EF4-FFF2-40B4-BE49-F238E27FC236}">
                <a16:creationId xmlns:a16="http://schemas.microsoft.com/office/drawing/2014/main" id="{A624BAA8-2AEB-0599-6701-967FCDF76A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DDFEF4-B3C0-3217-2584-6A4DB5367BD6}"/>
              </a:ext>
            </a:extLst>
          </p:cNvPr>
          <p:cNvSpPr>
            <a:spLocks noGrp="1"/>
          </p:cNvSpPr>
          <p:nvPr>
            <p:ph type="sldNum" sz="quarter" idx="12"/>
          </p:nvPr>
        </p:nvSpPr>
        <p:spPr/>
        <p:txBody>
          <a:bodyPr/>
          <a:lstStyle/>
          <a:p>
            <a:fld id="{CE31BC20-FA6C-BE4E-AC43-B352591B6172}" type="slidenum">
              <a:rPr lang="en-US" smtClean="0"/>
              <a:t>‹#›</a:t>
            </a:fld>
            <a:endParaRPr lang="en-US"/>
          </a:p>
        </p:txBody>
      </p:sp>
    </p:spTree>
    <p:extLst>
      <p:ext uri="{BB962C8B-B14F-4D97-AF65-F5344CB8AC3E}">
        <p14:creationId xmlns:p14="http://schemas.microsoft.com/office/powerpoint/2010/main" val="1095560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107453-C7C6-3809-E184-1DEB6E08D6B3}"/>
              </a:ext>
            </a:extLst>
          </p:cNvPr>
          <p:cNvSpPr>
            <a:spLocks noGrp="1"/>
          </p:cNvSpPr>
          <p:nvPr>
            <p:ph type="dt" sz="half" idx="10"/>
          </p:nvPr>
        </p:nvSpPr>
        <p:spPr/>
        <p:txBody>
          <a:bodyPr/>
          <a:lstStyle/>
          <a:p>
            <a:fld id="{16C3A06D-24B0-C84D-8A19-9905895DF186}" type="datetimeFigureOut">
              <a:rPr lang="en-US" smtClean="0"/>
              <a:t>10/26/2023</a:t>
            </a:fld>
            <a:endParaRPr lang="en-US"/>
          </a:p>
        </p:txBody>
      </p:sp>
      <p:sp>
        <p:nvSpPr>
          <p:cNvPr id="3" name="Footer Placeholder 2">
            <a:extLst>
              <a:ext uri="{FF2B5EF4-FFF2-40B4-BE49-F238E27FC236}">
                <a16:creationId xmlns:a16="http://schemas.microsoft.com/office/drawing/2014/main" id="{41509957-3618-84FD-3753-1BFCC8FD08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DA1034-0259-4666-EC87-DE18658DE247}"/>
              </a:ext>
            </a:extLst>
          </p:cNvPr>
          <p:cNvSpPr>
            <a:spLocks noGrp="1"/>
          </p:cNvSpPr>
          <p:nvPr>
            <p:ph type="sldNum" sz="quarter" idx="12"/>
          </p:nvPr>
        </p:nvSpPr>
        <p:spPr/>
        <p:txBody>
          <a:bodyPr/>
          <a:lstStyle/>
          <a:p>
            <a:fld id="{CE31BC20-FA6C-BE4E-AC43-B352591B6172}" type="slidenum">
              <a:rPr lang="en-US" smtClean="0"/>
              <a:t>‹#›</a:t>
            </a:fld>
            <a:endParaRPr lang="en-US"/>
          </a:p>
        </p:txBody>
      </p:sp>
    </p:spTree>
    <p:extLst>
      <p:ext uri="{BB962C8B-B14F-4D97-AF65-F5344CB8AC3E}">
        <p14:creationId xmlns:p14="http://schemas.microsoft.com/office/powerpoint/2010/main" val="9585693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A2EC61-7567-6DB6-CD5F-D1CF8F5DB2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52A380-0FC6-6CF8-90DE-3BB5F4FA5E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055889-B3E2-0AD8-2E35-65CC8D1846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C3A06D-24B0-C84D-8A19-9905895DF186}" type="datetimeFigureOut">
              <a:rPr lang="en-US" smtClean="0"/>
              <a:t>10/26/2023</a:t>
            </a:fld>
            <a:endParaRPr lang="en-US"/>
          </a:p>
        </p:txBody>
      </p:sp>
      <p:sp>
        <p:nvSpPr>
          <p:cNvPr id="5" name="Footer Placeholder 4">
            <a:extLst>
              <a:ext uri="{FF2B5EF4-FFF2-40B4-BE49-F238E27FC236}">
                <a16:creationId xmlns:a16="http://schemas.microsoft.com/office/drawing/2014/main" id="{461B253B-F662-0FC7-DC4C-13376E001C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ED3BFF-1379-6688-734F-E833D01EC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1BC20-FA6C-BE4E-AC43-B352591B6172}" type="slidenum">
              <a:rPr lang="en-US" smtClean="0"/>
              <a:t>‹#›</a:t>
            </a:fld>
            <a:endParaRPr lang="en-US"/>
          </a:p>
        </p:txBody>
      </p:sp>
    </p:spTree>
    <p:extLst>
      <p:ext uri="{BB962C8B-B14F-4D97-AF65-F5344CB8AC3E}">
        <p14:creationId xmlns:p14="http://schemas.microsoft.com/office/powerpoint/2010/main" val="2621413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Layout" Target="../slideLayouts/slideLayout5.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5.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8C13BB-68C4-7676-546F-05484E6B9057}"/>
              </a:ext>
            </a:extLst>
          </p:cNvPr>
          <p:cNvSpPr txBox="1"/>
          <p:nvPr/>
        </p:nvSpPr>
        <p:spPr>
          <a:xfrm>
            <a:off x="3048000" y="1021415"/>
            <a:ext cx="6096000" cy="4819524"/>
          </a:xfrm>
          <a:prstGeom prst="rect">
            <a:avLst/>
          </a:prstGeom>
          <a:noFill/>
        </p:spPr>
        <p:txBody>
          <a:bodyPr wrap="square">
            <a:spAutoFit/>
          </a:bodyPr>
          <a:lstStyle/>
          <a:p>
            <a:pPr marL="0" marR="0">
              <a:lnSpc>
                <a:spcPct val="107000"/>
              </a:lnSpc>
              <a:spcBef>
                <a:spcPts val="0"/>
              </a:spcBef>
              <a:spcAft>
                <a:spcPts val="0"/>
              </a:spcAft>
            </a:pPr>
            <a:r>
              <a:rPr lang="en-US" sz="1800" kern="0" dirty="0">
                <a:effectLst/>
                <a:latin typeface="TimesNewRomanPSMT"/>
                <a:ea typeface="Calibri" panose="020F0502020204030204" pitchFamily="34" charset="0"/>
                <a:cs typeface="TimesNewRomanPSMT"/>
              </a:rPr>
              <a:t>The following document is supplemental to </a:t>
            </a:r>
            <a:r>
              <a:rPr lang="en-US" sz="1800" i="1" kern="0" dirty="0">
                <a:effectLst/>
                <a:latin typeface="TimesNewRomanPSMT"/>
                <a:ea typeface="Calibri" panose="020F0502020204030204" pitchFamily="34" charset="0"/>
                <a:cs typeface="TimesNewRomanPSMT"/>
              </a:rPr>
              <a:t>ACRP </a:t>
            </a:r>
            <a:r>
              <a:rPr lang="en-US" sz="1800" i="1" kern="0">
                <a:effectLst/>
                <a:latin typeface="TimesNewRomanPSMT"/>
                <a:ea typeface="Calibri" panose="020F0502020204030204" pitchFamily="34" charset="0"/>
                <a:cs typeface="TimesNewRomanPSMT"/>
              </a:rPr>
              <a:t>WebResource 17: </a:t>
            </a:r>
            <a:r>
              <a:rPr lang="en-US" sz="1800" i="1" kern="0" dirty="0">
                <a:effectLst/>
                <a:latin typeface="TimesNewRomanPSMT"/>
                <a:ea typeface="Calibri" panose="020F0502020204030204" pitchFamily="34" charset="0"/>
                <a:cs typeface="TimesNewRomanPSMT"/>
              </a:rPr>
              <a:t>Developing a Holistic Airport Common Use Program</a:t>
            </a:r>
            <a:r>
              <a:rPr lang="en-US" sz="1800" kern="0" dirty="0">
                <a:effectLst/>
                <a:latin typeface="TimesNewRomanPSMT"/>
                <a:ea typeface="Calibri" panose="020F0502020204030204" pitchFamily="34" charset="0"/>
                <a:cs typeface="TimesNewRomanPSMT"/>
              </a:rPr>
              <a:t> (ACRP Project 03-52 “Guidelines for Adapting and Managing Airport Common Use Programs”). The full WebResource can be found at https://crp.trb.org/acrpwebresource17/.</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0" dirty="0">
                <a:effectLst/>
                <a:latin typeface="TimesNewRomanPSMT"/>
                <a:ea typeface="Calibri" panose="020F0502020204030204" pitchFamily="34" charset="0"/>
                <a:cs typeface="TimesNewRomanPSMT"/>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0" dirty="0">
                <a:effectLst/>
                <a:latin typeface="TimesNewRomanPSMT"/>
                <a:ea typeface="Calibri" panose="020F0502020204030204" pitchFamily="34" charset="0"/>
                <a:cs typeface="TimesNewRomanPSMT"/>
              </a:rPr>
              <a:t>The Airport Cooperative Research Program (ACRP) is sponsored by the Federal Aviation Administration. ACRP is administered by the Transportation Research Board (TRB), part of the National Academies of Sciences, Engineering, and Medicine. Any opinions and conclusions expressed or implied in resulting research products are those of the individuals and organizations who performed the research and are not necessarily those of TRB; the National Academies of Sciences, Engineering, and Medicine; or ACRP sponsors.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5849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09680-0CA2-207E-C24B-96286223C2F2}"/>
              </a:ext>
            </a:extLst>
          </p:cNvPr>
          <p:cNvSpPr>
            <a:spLocks noGrp="1"/>
          </p:cNvSpPr>
          <p:nvPr>
            <p:ph type="title"/>
          </p:nvPr>
        </p:nvSpPr>
        <p:spPr/>
        <p:txBody>
          <a:bodyPr/>
          <a:lstStyle/>
          <a:p>
            <a:r>
              <a:rPr lang="en-US" dirty="0"/>
              <a:t>Systems, Equipment, Emerging Technologies, </a:t>
            </a:r>
            <a:br>
              <a:rPr lang="en-US" dirty="0"/>
            </a:br>
            <a:r>
              <a:rPr lang="en-US" dirty="0"/>
              <a:t>Data, and Services</a:t>
            </a:r>
          </a:p>
        </p:txBody>
      </p:sp>
      <p:sp>
        <p:nvSpPr>
          <p:cNvPr id="13" name="TextBox 12">
            <a:extLst>
              <a:ext uri="{FF2B5EF4-FFF2-40B4-BE49-F238E27FC236}">
                <a16:creationId xmlns:a16="http://schemas.microsoft.com/office/drawing/2014/main" id="{D5E62CAF-4C7A-5FB3-7C35-75EC73B30910}"/>
              </a:ext>
            </a:extLst>
          </p:cNvPr>
          <p:cNvSpPr txBox="1"/>
          <p:nvPr/>
        </p:nvSpPr>
        <p:spPr>
          <a:xfrm>
            <a:off x="89265" y="6273225"/>
            <a:ext cx="3111136" cy="584775"/>
          </a:xfrm>
          <a:prstGeom prst="rect">
            <a:avLst/>
          </a:prstGeom>
          <a:noFill/>
        </p:spPr>
        <p:txBody>
          <a:bodyPr wrap="square" rtlCol="0">
            <a:spAutoFit/>
          </a:bodyPr>
          <a:lstStyle/>
          <a:p>
            <a:r>
              <a:rPr lang="en-US" sz="1600" i="1" dirty="0"/>
              <a:t>See Chapter 4 of the WebResource for more information on this topic </a:t>
            </a:r>
          </a:p>
        </p:txBody>
      </p:sp>
      <p:sp>
        <p:nvSpPr>
          <p:cNvPr id="22" name="TextBox 21">
            <a:extLst>
              <a:ext uri="{FF2B5EF4-FFF2-40B4-BE49-F238E27FC236}">
                <a16:creationId xmlns:a16="http://schemas.microsoft.com/office/drawing/2014/main" id="{26AE4B59-3615-BF82-420D-9534536258D8}"/>
              </a:ext>
            </a:extLst>
          </p:cNvPr>
          <p:cNvSpPr txBox="1"/>
          <p:nvPr/>
        </p:nvSpPr>
        <p:spPr>
          <a:xfrm>
            <a:off x="7633252" y="378950"/>
            <a:ext cx="3037273" cy="830997"/>
          </a:xfrm>
          <a:prstGeom prst="rect">
            <a:avLst/>
          </a:prstGeom>
          <a:noFill/>
        </p:spPr>
        <p:txBody>
          <a:bodyPr wrap="square" rtlCol="0">
            <a:spAutoFit/>
          </a:bodyPr>
          <a:lstStyle/>
          <a:p>
            <a:pPr algn="r" eaLnBrk="0" fontAlgn="base" hangingPunct="0">
              <a:spcBef>
                <a:spcPct val="0"/>
              </a:spcBef>
              <a:spcAft>
                <a:spcPct val="0"/>
              </a:spcAft>
            </a:pPr>
            <a:r>
              <a:rPr lang="en-US" sz="2400" b="1" dirty="0">
                <a:solidFill>
                  <a:srgbClr val="000000"/>
                </a:solidFill>
                <a:latin typeface="Arial" panose="020B0604020202020204" pitchFamily="34" charset="0"/>
                <a:cs typeface="Arial" panose="020B0604020202020204" pitchFamily="34" charset="0"/>
              </a:rPr>
              <a:t>Assess Common Use Readiness</a:t>
            </a:r>
          </a:p>
        </p:txBody>
      </p:sp>
      <p:sp>
        <p:nvSpPr>
          <p:cNvPr id="6" name="TextBox 5">
            <a:extLst>
              <a:ext uri="{FF2B5EF4-FFF2-40B4-BE49-F238E27FC236}">
                <a16:creationId xmlns:a16="http://schemas.microsoft.com/office/drawing/2014/main" id="{AA68D8E5-2294-87FF-D7EA-6E773AF6E99F}"/>
              </a:ext>
            </a:extLst>
          </p:cNvPr>
          <p:cNvSpPr txBox="1"/>
          <p:nvPr/>
        </p:nvSpPr>
        <p:spPr>
          <a:xfrm>
            <a:off x="12287290" y="1435234"/>
            <a:ext cx="184731" cy="461665"/>
          </a:xfrm>
          <a:prstGeom prst="rect">
            <a:avLst/>
          </a:prstGeom>
          <a:noFill/>
        </p:spPr>
        <p:txBody>
          <a:bodyPr wrap="none" rtlCol="0">
            <a:spAutoFit/>
          </a:bodyPr>
          <a:lstStyle/>
          <a:p>
            <a:endParaRPr lang="en-US" sz="2400" dirty="0"/>
          </a:p>
        </p:txBody>
      </p:sp>
      <p:sp>
        <p:nvSpPr>
          <p:cNvPr id="15" name="TextBox 14">
            <a:extLst>
              <a:ext uri="{FF2B5EF4-FFF2-40B4-BE49-F238E27FC236}">
                <a16:creationId xmlns:a16="http://schemas.microsoft.com/office/drawing/2014/main" id="{D5622EE6-71DF-9CC9-7716-8D9FA951026F}"/>
              </a:ext>
            </a:extLst>
          </p:cNvPr>
          <p:cNvSpPr txBox="1"/>
          <p:nvPr/>
        </p:nvSpPr>
        <p:spPr>
          <a:xfrm>
            <a:off x="12287290" y="2376138"/>
            <a:ext cx="184731" cy="461665"/>
          </a:xfrm>
          <a:prstGeom prst="rect">
            <a:avLst/>
          </a:prstGeom>
          <a:noFill/>
        </p:spPr>
        <p:txBody>
          <a:bodyPr wrap="none" rtlCol="0">
            <a:spAutoFit/>
          </a:bodyPr>
          <a:lstStyle/>
          <a:p>
            <a:endParaRPr lang="en-US" sz="2400" dirty="0"/>
          </a:p>
        </p:txBody>
      </p:sp>
      <p:sp>
        <p:nvSpPr>
          <p:cNvPr id="19" name="Content Placeholder 18">
            <a:extLst>
              <a:ext uri="{FF2B5EF4-FFF2-40B4-BE49-F238E27FC236}">
                <a16:creationId xmlns:a16="http://schemas.microsoft.com/office/drawing/2014/main" id="{2CED237F-4AE8-8FBD-AB49-7CA1542F7BFD}"/>
              </a:ext>
            </a:extLst>
          </p:cNvPr>
          <p:cNvSpPr>
            <a:spLocks noGrp="1"/>
          </p:cNvSpPr>
          <p:nvPr>
            <p:ph idx="1"/>
          </p:nvPr>
        </p:nvSpPr>
        <p:spPr/>
        <p:txBody>
          <a:bodyPr>
            <a:normAutofit/>
          </a:bodyPr>
          <a:lstStyle/>
          <a:p>
            <a:pPr marL="0" lvl="0" indent="0">
              <a:buNone/>
            </a:pPr>
            <a:r>
              <a:rPr lang="en-US" dirty="0"/>
              <a:t>Consider your current status in the following areas:</a:t>
            </a:r>
            <a:br>
              <a:rPr lang="en-US" dirty="0"/>
            </a:br>
            <a:endParaRPr lang="en-US" dirty="0"/>
          </a:p>
          <a:p>
            <a:r>
              <a:rPr lang="en-US" dirty="0"/>
              <a:t>Passenger Processing Systems</a:t>
            </a:r>
          </a:p>
          <a:p>
            <a:pPr lvl="0"/>
            <a:r>
              <a:rPr lang="en-US" dirty="0"/>
              <a:t>Airport Systems</a:t>
            </a:r>
          </a:p>
          <a:p>
            <a:pPr lvl="0"/>
            <a:r>
              <a:rPr lang="en-US" dirty="0"/>
              <a:t>Airline Systems and Equipment</a:t>
            </a:r>
          </a:p>
          <a:p>
            <a:pPr lvl="0"/>
            <a:r>
              <a:rPr lang="en-US" dirty="0"/>
              <a:t>Emerging Technologies</a:t>
            </a:r>
          </a:p>
          <a:p>
            <a:pPr lvl="0"/>
            <a:r>
              <a:rPr lang="en-US" dirty="0"/>
              <a:t>Data</a:t>
            </a:r>
          </a:p>
          <a:p>
            <a:pPr lvl="0"/>
            <a:r>
              <a:rPr lang="en-US" dirty="0"/>
              <a:t>Services</a:t>
            </a:r>
          </a:p>
        </p:txBody>
      </p:sp>
      <p:grpSp>
        <p:nvGrpSpPr>
          <p:cNvPr id="9" name="Group 8">
            <a:extLst>
              <a:ext uri="{FF2B5EF4-FFF2-40B4-BE49-F238E27FC236}">
                <a16:creationId xmlns:a16="http://schemas.microsoft.com/office/drawing/2014/main" id="{8E90C3BF-9CE7-517C-86AE-7BD8F3FC452D}"/>
              </a:ext>
            </a:extLst>
          </p:cNvPr>
          <p:cNvGrpSpPr/>
          <p:nvPr/>
        </p:nvGrpSpPr>
        <p:grpSpPr>
          <a:xfrm>
            <a:off x="8560965" y="4856666"/>
            <a:ext cx="3511766" cy="1320297"/>
            <a:chOff x="7994438" y="4233476"/>
            <a:chExt cx="3819737" cy="1436083"/>
          </a:xfrm>
        </p:grpSpPr>
        <p:sp>
          <p:nvSpPr>
            <p:cNvPr id="10" name="TextBox 9">
              <a:extLst>
                <a:ext uri="{FF2B5EF4-FFF2-40B4-BE49-F238E27FC236}">
                  <a16:creationId xmlns:a16="http://schemas.microsoft.com/office/drawing/2014/main" id="{AAD9A90E-9575-CDCA-110E-9DE9CBC05F76}"/>
                </a:ext>
              </a:extLst>
            </p:cNvPr>
            <p:cNvSpPr txBox="1"/>
            <p:nvPr/>
          </p:nvSpPr>
          <p:spPr>
            <a:xfrm>
              <a:off x="8113708" y="4838562"/>
              <a:ext cx="3672578" cy="830997"/>
            </a:xfrm>
            <a:prstGeom prst="rect">
              <a:avLst/>
            </a:prstGeom>
            <a:solidFill>
              <a:srgbClr val="EBEBEB"/>
            </a:solidFill>
          </p:spPr>
          <p:txBody>
            <a:bodyPr wrap="square" rtlCol="0">
              <a:spAutoFit/>
            </a:bodyPr>
            <a:lstStyle/>
            <a:p>
              <a:endParaRPr lang="en-US" sz="1600" dirty="0"/>
            </a:p>
            <a:p>
              <a:r>
                <a:rPr lang="en-US" sz="1600" dirty="0"/>
                <a:t>Be Sure to Download the Assessment and Planning Worksheet </a:t>
              </a:r>
            </a:p>
          </p:txBody>
        </p:sp>
        <p:pic>
          <p:nvPicPr>
            <p:cNvPr id="12" name="Picture 11">
              <a:extLst>
                <a:ext uri="{FF2B5EF4-FFF2-40B4-BE49-F238E27FC236}">
                  <a16:creationId xmlns:a16="http://schemas.microsoft.com/office/drawing/2014/main" id="{68D8CA1D-00D9-64B3-84EE-8504D8537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4438" y="4233476"/>
              <a:ext cx="3819737" cy="945131"/>
            </a:xfrm>
            <a:prstGeom prst="rect">
              <a:avLst/>
            </a:prstGeom>
          </p:spPr>
        </p:pic>
      </p:grpSp>
      <p:pic>
        <p:nvPicPr>
          <p:cNvPr id="14" name="Graphic 23">
            <a:extLst>
              <a:ext uri="{FF2B5EF4-FFF2-40B4-BE49-F238E27FC236}">
                <a16:creationId xmlns:a16="http://schemas.microsoft.com/office/drawing/2014/main" id="{30B2EBC9-BF7C-4C72-C7C7-D1D14EF98E7F}"/>
              </a:ext>
            </a:extLst>
          </p:cNvPr>
          <p:cNvPicPr>
            <a:picLocks noChangeAspect="1"/>
          </p:cNvPicPr>
          <p:nvPr/>
        </p:nvPicPr>
        <p:blipFill>
          <a:blip r:embed="rId3"/>
          <a:srcRect/>
          <a:stretch/>
        </p:blipFill>
        <p:spPr>
          <a:xfrm>
            <a:off x="10670525" y="216424"/>
            <a:ext cx="1280783" cy="1218810"/>
          </a:xfrm>
          <a:prstGeom prst="rect">
            <a:avLst/>
          </a:prstGeom>
        </p:spPr>
      </p:pic>
    </p:spTree>
    <p:extLst>
      <p:ext uri="{BB962C8B-B14F-4D97-AF65-F5344CB8AC3E}">
        <p14:creationId xmlns:p14="http://schemas.microsoft.com/office/powerpoint/2010/main" val="3726522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mputer on a table&#10;&#10;Description automatically generated with low confidence">
            <a:extLst>
              <a:ext uri="{FF2B5EF4-FFF2-40B4-BE49-F238E27FC236}">
                <a16:creationId xmlns:a16="http://schemas.microsoft.com/office/drawing/2014/main" id="{58E0810A-B7C9-8A51-CB10-714738717349}"/>
              </a:ext>
            </a:extLst>
          </p:cNvPr>
          <p:cNvPicPr>
            <a:picLocks noChangeAspect="1"/>
          </p:cNvPicPr>
          <p:nvPr/>
        </p:nvPicPr>
        <p:blipFill>
          <a:blip r:embed="rId2"/>
          <a:stretch>
            <a:fillRect/>
          </a:stretch>
        </p:blipFill>
        <p:spPr>
          <a:xfrm>
            <a:off x="1832157" y="-1"/>
            <a:ext cx="10359844" cy="6858001"/>
          </a:xfrm>
          <a:prstGeom prst="rect">
            <a:avLst/>
          </a:prstGeom>
        </p:spPr>
      </p:pic>
      <p:sp>
        <p:nvSpPr>
          <p:cNvPr id="10" name="Rectangle 9">
            <a:extLst>
              <a:ext uri="{FF2B5EF4-FFF2-40B4-BE49-F238E27FC236}">
                <a16:creationId xmlns:a16="http://schemas.microsoft.com/office/drawing/2014/main" id="{247B010A-6077-6539-5A80-D1AD66457C10}"/>
              </a:ext>
            </a:extLst>
          </p:cNvPr>
          <p:cNvSpPr/>
          <p:nvPr/>
        </p:nvSpPr>
        <p:spPr>
          <a:xfrm>
            <a:off x="-13252" y="-13252"/>
            <a:ext cx="5543786" cy="6897192"/>
          </a:xfrm>
          <a:custGeom>
            <a:avLst/>
            <a:gdLst>
              <a:gd name="connsiteX0" fmla="*/ 0 w 5162234"/>
              <a:gd name="connsiteY0" fmla="*/ 0 h 4140740"/>
              <a:gd name="connsiteX1" fmla="*/ 5162234 w 5162234"/>
              <a:gd name="connsiteY1" fmla="*/ 0 h 4140740"/>
              <a:gd name="connsiteX2" fmla="*/ 5162234 w 5162234"/>
              <a:gd name="connsiteY2" fmla="*/ 4140740 h 4140740"/>
              <a:gd name="connsiteX3" fmla="*/ 0 w 5162234"/>
              <a:gd name="connsiteY3" fmla="*/ 4140740 h 4140740"/>
              <a:gd name="connsiteX4" fmla="*/ 0 w 5162234"/>
              <a:gd name="connsiteY4" fmla="*/ 0 h 4140740"/>
              <a:gd name="connsiteX0" fmla="*/ 0 w 5479734"/>
              <a:gd name="connsiteY0" fmla="*/ 0 h 4140740"/>
              <a:gd name="connsiteX1" fmla="*/ 5479734 w 5479734"/>
              <a:gd name="connsiteY1" fmla="*/ 12700 h 4140740"/>
              <a:gd name="connsiteX2" fmla="*/ 5162234 w 5479734"/>
              <a:gd name="connsiteY2" fmla="*/ 4140740 h 4140740"/>
              <a:gd name="connsiteX3" fmla="*/ 0 w 5479734"/>
              <a:gd name="connsiteY3" fmla="*/ 4140740 h 4140740"/>
              <a:gd name="connsiteX4" fmla="*/ 0 w 5479734"/>
              <a:gd name="connsiteY4" fmla="*/ 0 h 4140740"/>
              <a:gd name="connsiteX0" fmla="*/ 0 w 5530534"/>
              <a:gd name="connsiteY0" fmla="*/ 0 h 4140740"/>
              <a:gd name="connsiteX1" fmla="*/ 5530534 w 5530534"/>
              <a:gd name="connsiteY1" fmla="*/ 12700 h 4140740"/>
              <a:gd name="connsiteX2" fmla="*/ 5162234 w 5530534"/>
              <a:gd name="connsiteY2" fmla="*/ 4140740 h 4140740"/>
              <a:gd name="connsiteX3" fmla="*/ 0 w 5530534"/>
              <a:gd name="connsiteY3" fmla="*/ 4140740 h 4140740"/>
              <a:gd name="connsiteX4" fmla="*/ 0 w 5530534"/>
              <a:gd name="connsiteY4" fmla="*/ 0 h 4140740"/>
              <a:gd name="connsiteX0" fmla="*/ 0 w 5530534"/>
              <a:gd name="connsiteY0" fmla="*/ 0 h 6897192"/>
              <a:gd name="connsiteX1" fmla="*/ 5530534 w 5530534"/>
              <a:gd name="connsiteY1" fmla="*/ 12700 h 6897192"/>
              <a:gd name="connsiteX2" fmla="*/ 4883938 w 5530534"/>
              <a:gd name="connsiteY2" fmla="*/ 6897192 h 6897192"/>
              <a:gd name="connsiteX3" fmla="*/ 0 w 5530534"/>
              <a:gd name="connsiteY3" fmla="*/ 4140740 h 6897192"/>
              <a:gd name="connsiteX4" fmla="*/ 0 w 5530534"/>
              <a:gd name="connsiteY4" fmla="*/ 0 h 6897192"/>
              <a:gd name="connsiteX0" fmla="*/ 13252 w 5543786"/>
              <a:gd name="connsiteY0" fmla="*/ 0 h 6897192"/>
              <a:gd name="connsiteX1" fmla="*/ 5543786 w 5543786"/>
              <a:gd name="connsiteY1" fmla="*/ 12700 h 6897192"/>
              <a:gd name="connsiteX2" fmla="*/ 4897190 w 5543786"/>
              <a:gd name="connsiteY2" fmla="*/ 6897192 h 6897192"/>
              <a:gd name="connsiteX3" fmla="*/ 0 w 5543786"/>
              <a:gd name="connsiteY3" fmla="*/ 6870688 h 6897192"/>
              <a:gd name="connsiteX4" fmla="*/ 13252 w 5543786"/>
              <a:gd name="connsiteY4" fmla="*/ 0 h 689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3786" h="6897192">
                <a:moveTo>
                  <a:pt x="13252" y="0"/>
                </a:moveTo>
                <a:lnTo>
                  <a:pt x="5543786" y="12700"/>
                </a:lnTo>
                <a:lnTo>
                  <a:pt x="4897190" y="6897192"/>
                </a:lnTo>
                <a:lnTo>
                  <a:pt x="0" y="6870688"/>
                </a:lnTo>
                <a:cubicBezTo>
                  <a:pt x="4417" y="4580459"/>
                  <a:pt x="8835" y="2290229"/>
                  <a:pt x="13252" y="0"/>
                </a:cubicBezTo>
                <a:close/>
              </a:path>
            </a:pathLst>
          </a:custGeom>
          <a:solidFill>
            <a:srgbClr val="EBEBEB"/>
          </a:solidFill>
          <a:ln>
            <a:noFill/>
          </a:ln>
          <a:effectLst>
            <a:outerShdw dist="38100" dir="2700000" algn="tl" rotWithShape="0">
              <a:prstClr val="black">
                <a:alpha val="2743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D998F32-76DF-58C2-0953-A9B6246667B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22030" y="965544"/>
            <a:ext cx="3873501" cy="759510"/>
          </a:xfrm>
          <a:prstGeom prst="rect">
            <a:avLst/>
          </a:prstGeom>
        </p:spPr>
      </p:pic>
      <p:sp>
        <p:nvSpPr>
          <p:cNvPr id="9" name="TextBox 8">
            <a:extLst>
              <a:ext uri="{FF2B5EF4-FFF2-40B4-BE49-F238E27FC236}">
                <a16:creationId xmlns:a16="http://schemas.microsoft.com/office/drawing/2014/main" id="{E8E0F3BE-350C-13D8-BDB5-EB83EBB83013}"/>
              </a:ext>
            </a:extLst>
          </p:cNvPr>
          <p:cNvSpPr txBox="1"/>
          <p:nvPr/>
        </p:nvSpPr>
        <p:spPr>
          <a:xfrm>
            <a:off x="383930" y="1873403"/>
            <a:ext cx="4785029" cy="101566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Project 03-52: </a:t>
            </a:r>
            <a:r>
              <a:rPr lang="en-US" sz="2000" dirty="0">
                <a:latin typeface="Arial" panose="020B0604020202020204" pitchFamily="34" charset="0"/>
                <a:cs typeface="Arial" panose="020B0604020202020204" pitchFamily="34" charset="0"/>
              </a:rPr>
              <a:t>Guidelines for Developing a Holistic Airport Common Use Program</a:t>
            </a:r>
          </a:p>
        </p:txBody>
      </p:sp>
      <p:sp>
        <p:nvSpPr>
          <p:cNvPr id="7" name="TextBox 6">
            <a:extLst>
              <a:ext uri="{FF2B5EF4-FFF2-40B4-BE49-F238E27FC236}">
                <a16:creationId xmlns:a16="http://schemas.microsoft.com/office/drawing/2014/main" id="{9A30DC12-3C38-7578-C36F-D6A591B1C39D}"/>
              </a:ext>
            </a:extLst>
          </p:cNvPr>
          <p:cNvSpPr txBox="1"/>
          <p:nvPr/>
        </p:nvSpPr>
        <p:spPr>
          <a:xfrm>
            <a:off x="383930" y="3598458"/>
            <a:ext cx="4241079" cy="1323439"/>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Access the full WebResource at:</a:t>
            </a:r>
          </a:p>
          <a:p>
            <a:endParaRPr lang="en-US" sz="2000" dirty="0">
              <a:latin typeface="Arial" panose="020B0604020202020204" pitchFamily="34" charset="0"/>
              <a:cs typeface="Arial" panose="020B0604020202020204" pitchFamily="34" charset="0"/>
            </a:endParaRPr>
          </a:p>
          <a:p>
            <a:r>
              <a:rPr lang="en-US" sz="2000" i="1" dirty="0">
                <a:latin typeface="Arial" panose="020B0604020202020204" pitchFamily="34" charset="0"/>
                <a:cs typeface="Arial" panose="020B0604020202020204" pitchFamily="34" charset="0"/>
              </a:rPr>
              <a:t>https://crp.trb.org/acrpwebresource17/</a:t>
            </a:r>
          </a:p>
        </p:txBody>
      </p:sp>
    </p:spTree>
    <p:extLst>
      <p:ext uri="{BB962C8B-B14F-4D97-AF65-F5344CB8AC3E}">
        <p14:creationId xmlns:p14="http://schemas.microsoft.com/office/powerpoint/2010/main" val="2734873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7B010A-6077-6539-5A80-D1AD66457C10}"/>
              </a:ext>
            </a:extLst>
          </p:cNvPr>
          <p:cNvSpPr/>
          <p:nvPr/>
        </p:nvSpPr>
        <p:spPr>
          <a:xfrm>
            <a:off x="0" y="0"/>
            <a:ext cx="5530534" cy="4140740"/>
          </a:xfrm>
          <a:custGeom>
            <a:avLst/>
            <a:gdLst>
              <a:gd name="connsiteX0" fmla="*/ 0 w 5162234"/>
              <a:gd name="connsiteY0" fmla="*/ 0 h 4140740"/>
              <a:gd name="connsiteX1" fmla="*/ 5162234 w 5162234"/>
              <a:gd name="connsiteY1" fmla="*/ 0 h 4140740"/>
              <a:gd name="connsiteX2" fmla="*/ 5162234 w 5162234"/>
              <a:gd name="connsiteY2" fmla="*/ 4140740 h 4140740"/>
              <a:gd name="connsiteX3" fmla="*/ 0 w 5162234"/>
              <a:gd name="connsiteY3" fmla="*/ 4140740 h 4140740"/>
              <a:gd name="connsiteX4" fmla="*/ 0 w 5162234"/>
              <a:gd name="connsiteY4" fmla="*/ 0 h 4140740"/>
              <a:gd name="connsiteX0" fmla="*/ 0 w 5479734"/>
              <a:gd name="connsiteY0" fmla="*/ 0 h 4140740"/>
              <a:gd name="connsiteX1" fmla="*/ 5479734 w 5479734"/>
              <a:gd name="connsiteY1" fmla="*/ 12700 h 4140740"/>
              <a:gd name="connsiteX2" fmla="*/ 5162234 w 5479734"/>
              <a:gd name="connsiteY2" fmla="*/ 4140740 h 4140740"/>
              <a:gd name="connsiteX3" fmla="*/ 0 w 5479734"/>
              <a:gd name="connsiteY3" fmla="*/ 4140740 h 4140740"/>
              <a:gd name="connsiteX4" fmla="*/ 0 w 5479734"/>
              <a:gd name="connsiteY4" fmla="*/ 0 h 4140740"/>
              <a:gd name="connsiteX0" fmla="*/ 0 w 5530534"/>
              <a:gd name="connsiteY0" fmla="*/ 0 h 4140740"/>
              <a:gd name="connsiteX1" fmla="*/ 5530534 w 5530534"/>
              <a:gd name="connsiteY1" fmla="*/ 12700 h 4140740"/>
              <a:gd name="connsiteX2" fmla="*/ 5162234 w 5530534"/>
              <a:gd name="connsiteY2" fmla="*/ 4140740 h 4140740"/>
              <a:gd name="connsiteX3" fmla="*/ 0 w 5530534"/>
              <a:gd name="connsiteY3" fmla="*/ 4140740 h 4140740"/>
              <a:gd name="connsiteX4" fmla="*/ 0 w 5530534"/>
              <a:gd name="connsiteY4" fmla="*/ 0 h 4140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0534" h="4140740">
                <a:moveTo>
                  <a:pt x="0" y="0"/>
                </a:moveTo>
                <a:lnTo>
                  <a:pt x="5530534" y="12700"/>
                </a:lnTo>
                <a:lnTo>
                  <a:pt x="5162234" y="4140740"/>
                </a:lnTo>
                <a:lnTo>
                  <a:pt x="0" y="4140740"/>
                </a:lnTo>
                <a:lnTo>
                  <a:pt x="0" y="0"/>
                </a:lnTo>
                <a:close/>
              </a:path>
            </a:pathLst>
          </a:custGeom>
          <a:solidFill>
            <a:srgbClr val="EBEBEB"/>
          </a:solidFill>
          <a:ln>
            <a:noFill/>
          </a:ln>
          <a:effectLst>
            <a:outerShdw dist="38100" dir="2700000" algn="tl" rotWithShape="0">
              <a:prstClr val="black">
                <a:alpha val="2743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indoor&#10;&#10;Description automatically generated">
            <a:extLst>
              <a:ext uri="{FF2B5EF4-FFF2-40B4-BE49-F238E27FC236}">
                <a16:creationId xmlns:a16="http://schemas.microsoft.com/office/drawing/2014/main" id="{E22323BB-2A34-E0C4-972E-A283399BFFFB}"/>
              </a:ext>
            </a:extLst>
          </p:cNvPr>
          <p:cNvPicPr>
            <a:picLocks noChangeAspect="1"/>
          </p:cNvPicPr>
          <p:nvPr/>
        </p:nvPicPr>
        <p:blipFill>
          <a:blip r:embed="rId2"/>
          <a:stretch>
            <a:fillRect/>
          </a:stretch>
        </p:blipFill>
        <p:spPr>
          <a:xfrm>
            <a:off x="0" y="4087708"/>
            <a:ext cx="12192000" cy="2770293"/>
          </a:xfrm>
          <a:prstGeom prst="rect">
            <a:avLst/>
          </a:prstGeom>
        </p:spPr>
      </p:pic>
      <p:sp>
        <p:nvSpPr>
          <p:cNvPr id="5" name="TextBox 4">
            <a:extLst>
              <a:ext uri="{FF2B5EF4-FFF2-40B4-BE49-F238E27FC236}">
                <a16:creationId xmlns:a16="http://schemas.microsoft.com/office/drawing/2014/main" id="{87C24380-C7BF-42AF-5296-5B9093CB3F2F}"/>
              </a:ext>
            </a:extLst>
          </p:cNvPr>
          <p:cNvSpPr txBox="1"/>
          <p:nvPr/>
        </p:nvSpPr>
        <p:spPr>
          <a:xfrm>
            <a:off x="6229024" y="1124889"/>
            <a:ext cx="6867607" cy="1200329"/>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Common Use Self Assessment</a:t>
            </a:r>
          </a:p>
        </p:txBody>
      </p:sp>
      <p:sp>
        <p:nvSpPr>
          <p:cNvPr id="6" name="TextBox 5">
            <a:extLst>
              <a:ext uri="{FF2B5EF4-FFF2-40B4-BE49-F238E27FC236}">
                <a16:creationId xmlns:a16="http://schemas.microsoft.com/office/drawing/2014/main" id="{2465E56C-C4FC-9FC8-7699-6E5ECBB578B4}"/>
              </a:ext>
            </a:extLst>
          </p:cNvPr>
          <p:cNvSpPr txBox="1"/>
          <p:nvPr/>
        </p:nvSpPr>
        <p:spPr>
          <a:xfrm>
            <a:off x="6229024" y="2399644"/>
            <a:ext cx="5782033"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Workshop Slide Deck </a:t>
            </a:r>
          </a:p>
        </p:txBody>
      </p:sp>
      <p:pic>
        <p:nvPicPr>
          <p:cNvPr id="8" name="Picture 7">
            <a:extLst>
              <a:ext uri="{FF2B5EF4-FFF2-40B4-BE49-F238E27FC236}">
                <a16:creationId xmlns:a16="http://schemas.microsoft.com/office/drawing/2014/main" id="{8D998F32-76DF-58C2-0953-A9B6246667B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22030" y="965544"/>
            <a:ext cx="3873501" cy="759510"/>
          </a:xfrm>
          <a:prstGeom prst="rect">
            <a:avLst/>
          </a:prstGeom>
        </p:spPr>
      </p:pic>
      <p:sp>
        <p:nvSpPr>
          <p:cNvPr id="9" name="TextBox 8">
            <a:extLst>
              <a:ext uri="{FF2B5EF4-FFF2-40B4-BE49-F238E27FC236}">
                <a16:creationId xmlns:a16="http://schemas.microsoft.com/office/drawing/2014/main" id="{E8E0F3BE-350C-13D8-BDB5-EB83EBB83013}"/>
              </a:ext>
            </a:extLst>
          </p:cNvPr>
          <p:cNvSpPr txBox="1"/>
          <p:nvPr/>
        </p:nvSpPr>
        <p:spPr>
          <a:xfrm>
            <a:off x="383930" y="1873403"/>
            <a:ext cx="4785029" cy="101566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Project 03-52: </a:t>
            </a:r>
            <a:r>
              <a:rPr lang="en-US" sz="2000" dirty="0">
                <a:latin typeface="Arial" panose="020B0604020202020204" pitchFamily="34" charset="0"/>
                <a:cs typeface="Arial" panose="020B0604020202020204" pitchFamily="34" charset="0"/>
              </a:rPr>
              <a:t>Guidelines for Developing a Holistic Airport Common Use Program</a:t>
            </a:r>
          </a:p>
        </p:txBody>
      </p:sp>
    </p:spTree>
    <p:extLst>
      <p:ext uri="{BB962C8B-B14F-4D97-AF65-F5344CB8AC3E}">
        <p14:creationId xmlns:p14="http://schemas.microsoft.com/office/powerpoint/2010/main" val="3836505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799203-3CB8-2E93-909F-C3356F3CFA95}"/>
              </a:ext>
            </a:extLst>
          </p:cNvPr>
          <p:cNvSpPr>
            <a:spLocks noGrp="1"/>
          </p:cNvSpPr>
          <p:nvPr>
            <p:ph type="title"/>
          </p:nvPr>
        </p:nvSpPr>
        <p:spPr/>
        <p:txBody>
          <a:bodyPr/>
          <a:lstStyle/>
          <a:p>
            <a:r>
              <a:rPr lang="en-US" dirty="0"/>
              <a:t>Purpose of this Presentation Template</a:t>
            </a:r>
          </a:p>
        </p:txBody>
      </p:sp>
      <p:sp>
        <p:nvSpPr>
          <p:cNvPr id="7" name="Content Placeholder 6">
            <a:extLst>
              <a:ext uri="{FF2B5EF4-FFF2-40B4-BE49-F238E27FC236}">
                <a16:creationId xmlns:a16="http://schemas.microsoft.com/office/drawing/2014/main" id="{1B4E48E0-B753-E68A-3760-D101251C5173}"/>
              </a:ext>
            </a:extLst>
          </p:cNvPr>
          <p:cNvSpPr>
            <a:spLocks noGrp="1"/>
          </p:cNvSpPr>
          <p:nvPr>
            <p:ph idx="1"/>
          </p:nvPr>
        </p:nvSpPr>
        <p:spPr>
          <a:xfrm>
            <a:off x="333829" y="1576613"/>
            <a:ext cx="11524342" cy="2790373"/>
          </a:xfrm>
        </p:spPr>
        <p:txBody>
          <a:bodyPr>
            <a:normAutofit/>
          </a:bodyPr>
          <a:lstStyle/>
          <a:p>
            <a:pPr marL="0" indent="0" algn="ctr">
              <a:buNone/>
            </a:pPr>
            <a:r>
              <a:rPr lang="en-US" sz="4000" dirty="0"/>
              <a:t>Have this presentation template on-screen as you work with colleagues to complete a self-assessment of common use at your airport </a:t>
            </a:r>
          </a:p>
        </p:txBody>
      </p:sp>
      <p:sp>
        <p:nvSpPr>
          <p:cNvPr id="8" name="TextBox 7">
            <a:extLst>
              <a:ext uri="{FF2B5EF4-FFF2-40B4-BE49-F238E27FC236}">
                <a16:creationId xmlns:a16="http://schemas.microsoft.com/office/drawing/2014/main" id="{912FA8EC-2935-DE1C-4B8D-2839EE95786B}"/>
              </a:ext>
            </a:extLst>
          </p:cNvPr>
          <p:cNvSpPr txBox="1"/>
          <p:nvPr/>
        </p:nvSpPr>
        <p:spPr>
          <a:xfrm>
            <a:off x="89265" y="6273225"/>
            <a:ext cx="3111136" cy="584775"/>
          </a:xfrm>
          <a:prstGeom prst="rect">
            <a:avLst/>
          </a:prstGeom>
          <a:noFill/>
        </p:spPr>
        <p:txBody>
          <a:bodyPr wrap="square" rtlCol="0">
            <a:spAutoFit/>
          </a:bodyPr>
          <a:lstStyle/>
          <a:p>
            <a:r>
              <a:rPr lang="en-US" sz="1600" i="1" dirty="0"/>
              <a:t>See Chapter 4 of the WebResource for more information on this topic </a:t>
            </a:r>
          </a:p>
        </p:txBody>
      </p:sp>
      <p:grpSp>
        <p:nvGrpSpPr>
          <p:cNvPr id="9" name="Group 8">
            <a:extLst>
              <a:ext uri="{FF2B5EF4-FFF2-40B4-BE49-F238E27FC236}">
                <a16:creationId xmlns:a16="http://schemas.microsoft.com/office/drawing/2014/main" id="{DA2688DC-3BF6-E524-659A-1E091F7B7A08}"/>
              </a:ext>
            </a:extLst>
          </p:cNvPr>
          <p:cNvGrpSpPr/>
          <p:nvPr/>
        </p:nvGrpSpPr>
        <p:grpSpPr>
          <a:xfrm>
            <a:off x="3921757" y="3669321"/>
            <a:ext cx="4348486" cy="1704507"/>
            <a:chOff x="7994438" y="4233476"/>
            <a:chExt cx="3819737" cy="1497251"/>
          </a:xfrm>
        </p:grpSpPr>
        <p:sp>
          <p:nvSpPr>
            <p:cNvPr id="10" name="TextBox 9">
              <a:extLst>
                <a:ext uri="{FF2B5EF4-FFF2-40B4-BE49-F238E27FC236}">
                  <a16:creationId xmlns:a16="http://schemas.microsoft.com/office/drawing/2014/main" id="{2897BADE-64F9-A8D5-B13D-B6896DEEF689}"/>
                </a:ext>
              </a:extLst>
            </p:cNvPr>
            <p:cNvSpPr txBox="1"/>
            <p:nvPr/>
          </p:nvSpPr>
          <p:spPr>
            <a:xfrm>
              <a:off x="8113708" y="4838562"/>
              <a:ext cx="3672578" cy="892165"/>
            </a:xfrm>
            <a:prstGeom prst="rect">
              <a:avLst/>
            </a:prstGeom>
            <a:solidFill>
              <a:srgbClr val="EBEBEB"/>
            </a:solidFill>
          </p:spPr>
          <p:txBody>
            <a:bodyPr wrap="square" rtlCol="0">
              <a:spAutoFit/>
            </a:bodyPr>
            <a:lstStyle/>
            <a:p>
              <a:endParaRPr lang="en-US" sz="2000" dirty="0"/>
            </a:p>
            <a:p>
              <a:r>
                <a:rPr lang="en-US" sz="2000" dirty="0"/>
                <a:t>Be Sure to Download the Assessment and Planning Worksheet </a:t>
              </a:r>
            </a:p>
          </p:txBody>
        </p:sp>
        <p:pic>
          <p:nvPicPr>
            <p:cNvPr id="11" name="Picture 10">
              <a:extLst>
                <a:ext uri="{FF2B5EF4-FFF2-40B4-BE49-F238E27FC236}">
                  <a16:creationId xmlns:a16="http://schemas.microsoft.com/office/drawing/2014/main" id="{73F51BD9-95E8-C913-7D48-9D24E329D9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4438" y="4233476"/>
              <a:ext cx="3819737" cy="945131"/>
            </a:xfrm>
            <a:prstGeom prst="rect">
              <a:avLst/>
            </a:prstGeom>
          </p:spPr>
        </p:pic>
      </p:grpSp>
    </p:spTree>
    <p:extLst>
      <p:ext uri="{BB962C8B-B14F-4D97-AF65-F5344CB8AC3E}">
        <p14:creationId xmlns:p14="http://schemas.microsoft.com/office/powerpoint/2010/main" val="714300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09680-0CA2-207E-C24B-96286223C2F2}"/>
              </a:ext>
            </a:extLst>
          </p:cNvPr>
          <p:cNvSpPr>
            <a:spLocks noGrp="1"/>
          </p:cNvSpPr>
          <p:nvPr>
            <p:ph type="title"/>
          </p:nvPr>
        </p:nvSpPr>
        <p:spPr/>
        <p:txBody>
          <a:bodyPr/>
          <a:lstStyle/>
          <a:p>
            <a:r>
              <a:rPr lang="en-US" dirty="0"/>
              <a:t>Assessment Areas</a:t>
            </a:r>
          </a:p>
        </p:txBody>
      </p:sp>
      <p:sp>
        <p:nvSpPr>
          <p:cNvPr id="13" name="TextBox 12">
            <a:extLst>
              <a:ext uri="{FF2B5EF4-FFF2-40B4-BE49-F238E27FC236}">
                <a16:creationId xmlns:a16="http://schemas.microsoft.com/office/drawing/2014/main" id="{D5E62CAF-4C7A-5FB3-7C35-75EC73B30910}"/>
              </a:ext>
            </a:extLst>
          </p:cNvPr>
          <p:cNvSpPr txBox="1"/>
          <p:nvPr/>
        </p:nvSpPr>
        <p:spPr>
          <a:xfrm>
            <a:off x="89265" y="6273225"/>
            <a:ext cx="3111136" cy="584775"/>
          </a:xfrm>
          <a:prstGeom prst="rect">
            <a:avLst/>
          </a:prstGeom>
          <a:noFill/>
        </p:spPr>
        <p:txBody>
          <a:bodyPr wrap="square" rtlCol="0">
            <a:spAutoFit/>
          </a:bodyPr>
          <a:lstStyle/>
          <a:p>
            <a:r>
              <a:rPr lang="en-US" sz="1600" i="1" dirty="0"/>
              <a:t>See Chapter 4 of the WebResource for more information on this topic </a:t>
            </a:r>
          </a:p>
        </p:txBody>
      </p:sp>
      <p:grpSp>
        <p:nvGrpSpPr>
          <p:cNvPr id="4" name="Group 3">
            <a:extLst>
              <a:ext uri="{FF2B5EF4-FFF2-40B4-BE49-F238E27FC236}">
                <a16:creationId xmlns:a16="http://schemas.microsoft.com/office/drawing/2014/main" id="{5240B03B-BBFE-2618-E201-459E0E53C30D}"/>
              </a:ext>
            </a:extLst>
          </p:cNvPr>
          <p:cNvGrpSpPr/>
          <p:nvPr/>
        </p:nvGrpSpPr>
        <p:grpSpPr>
          <a:xfrm>
            <a:off x="249356" y="1648178"/>
            <a:ext cx="11598086" cy="4524186"/>
            <a:chOff x="738974" y="2138001"/>
            <a:chExt cx="7713710" cy="3008966"/>
          </a:xfrm>
        </p:grpSpPr>
        <p:sp>
          <p:nvSpPr>
            <p:cNvPr id="21" name="Rectangle 20">
              <a:extLst>
                <a:ext uri="{FF2B5EF4-FFF2-40B4-BE49-F238E27FC236}">
                  <a16:creationId xmlns:a16="http://schemas.microsoft.com/office/drawing/2014/main" id="{3DF1AA5A-4F39-895C-7139-E007DA11A669}"/>
                </a:ext>
              </a:extLst>
            </p:cNvPr>
            <p:cNvSpPr/>
            <p:nvPr/>
          </p:nvSpPr>
          <p:spPr>
            <a:xfrm>
              <a:off x="738974" y="2138001"/>
              <a:ext cx="3668853" cy="2878853"/>
            </a:xfrm>
            <a:prstGeom prst="rect">
              <a:avLst/>
            </a:prstGeom>
            <a:solidFill>
              <a:srgbClr val="EBEBEB"/>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eorgia" panose="02040502050405020303"/>
                <a:ea typeface="+mn-ea"/>
                <a:cs typeface="+mn-cs"/>
              </a:endParaRPr>
            </a:p>
          </p:txBody>
        </p:sp>
        <p:sp>
          <p:nvSpPr>
            <p:cNvPr id="22" name="TextBox 21">
              <a:extLst>
                <a:ext uri="{FF2B5EF4-FFF2-40B4-BE49-F238E27FC236}">
                  <a16:creationId xmlns:a16="http://schemas.microsoft.com/office/drawing/2014/main" id="{26AE4B59-3615-BF82-420D-9534536258D8}"/>
                </a:ext>
              </a:extLst>
            </p:cNvPr>
            <p:cNvSpPr txBox="1"/>
            <p:nvPr/>
          </p:nvSpPr>
          <p:spPr>
            <a:xfrm>
              <a:off x="1662531" y="2383551"/>
              <a:ext cx="2964956" cy="2026505"/>
            </a:xfrm>
            <a:prstGeom prst="rect">
              <a:avLst/>
            </a:prstGeom>
            <a:noFill/>
          </p:spPr>
          <p:txBody>
            <a:bodyPr wrap="square" rtlCol="0">
              <a:spAutoFit/>
            </a:bodyPr>
            <a:lstStyle/>
            <a:p>
              <a:pPr eaLnBrk="0" fontAlgn="base" hangingPunct="0">
                <a:spcBef>
                  <a:spcPct val="0"/>
                </a:spcBef>
                <a:spcAft>
                  <a:spcPct val="0"/>
                </a:spcAft>
              </a:pPr>
              <a:r>
                <a:rPr lang="en-US" sz="2400" b="1" dirty="0">
                  <a:solidFill>
                    <a:srgbClr val="000000"/>
                  </a:solidFill>
                  <a:latin typeface="Arial" panose="020B0604020202020204" pitchFamily="34" charset="0"/>
                  <a:cs typeface="Arial" panose="020B0604020202020204" pitchFamily="34" charset="0"/>
                </a:rPr>
                <a:t>Assess Current Common Use Operation</a:t>
              </a:r>
            </a:p>
            <a:p>
              <a:pPr marL="285750" indent="-285750" eaLnBrk="0" fontAlgn="base" hangingPunct="0">
                <a:spcBef>
                  <a:spcPct val="0"/>
                </a:spcBef>
                <a:spcAft>
                  <a:spcPct val="0"/>
                </a:spcAft>
                <a:buFont typeface="Arial" panose="020B0604020202020204" pitchFamily="34" charset="0"/>
                <a:buChar char="•"/>
              </a:pPr>
              <a:endParaRPr lang="en-US" sz="2400" dirty="0">
                <a:solidFill>
                  <a:srgbClr val="000000"/>
                </a:solidFill>
                <a:latin typeface="Arial" panose="020B0604020202020204" pitchFamily="34" charset="0"/>
                <a:cs typeface="Arial" panose="020B0604020202020204" pitchFamily="34" charset="0"/>
              </a:endParaRPr>
            </a:p>
            <a:p>
              <a:pPr marL="285750" indent="-285750" eaLnBrk="0" fontAlgn="base" hangingPunct="0">
                <a:spcBef>
                  <a:spcPct val="0"/>
                </a:spcBef>
                <a:spcAft>
                  <a:spcPct val="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Visionary Philosophy / Methodology</a:t>
              </a:r>
            </a:p>
            <a:p>
              <a:pPr marL="285750" indent="-285750" eaLnBrk="0" fontAlgn="base" hangingPunct="0">
                <a:spcBef>
                  <a:spcPct val="0"/>
                </a:spcBef>
                <a:spcAft>
                  <a:spcPct val="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Challenges and Opportunities </a:t>
              </a:r>
            </a:p>
            <a:p>
              <a:pPr marL="285750" indent="-285750" eaLnBrk="0" fontAlgn="base" hangingPunct="0">
                <a:spcBef>
                  <a:spcPct val="0"/>
                </a:spcBef>
                <a:spcAft>
                  <a:spcPct val="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Holistic Progression Level</a:t>
              </a:r>
            </a:p>
          </p:txBody>
        </p:sp>
        <p:pic>
          <p:nvPicPr>
            <p:cNvPr id="24" name="Graphic 23">
              <a:extLst>
                <a:ext uri="{FF2B5EF4-FFF2-40B4-BE49-F238E27FC236}">
                  <a16:creationId xmlns:a16="http://schemas.microsoft.com/office/drawing/2014/main" id="{02732F66-E386-D67E-1D58-2A8C04CCF6D3}"/>
                </a:ext>
              </a:extLst>
            </p:cNvPr>
            <p:cNvPicPr>
              <a:picLocks noChangeAspect="1"/>
            </p:cNvPicPr>
            <p:nvPr/>
          </p:nvPicPr>
          <p:blipFill>
            <a:blip r:embed="rId2"/>
            <a:srcRect/>
            <a:stretch/>
          </p:blipFill>
          <p:spPr>
            <a:xfrm>
              <a:off x="779609" y="2219815"/>
              <a:ext cx="882923" cy="840199"/>
            </a:xfrm>
            <a:prstGeom prst="rect">
              <a:avLst/>
            </a:prstGeom>
          </p:spPr>
        </p:pic>
        <p:sp>
          <p:nvSpPr>
            <p:cNvPr id="26" name="Rectangle 25">
              <a:extLst>
                <a:ext uri="{FF2B5EF4-FFF2-40B4-BE49-F238E27FC236}">
                  <a16:creationId xmlns:a16="http://schemas.microsoft.com/office/drawing/2014/main" id="{270C6C4E-3C27-8482-70FF-07E443081CA9}"/>
                </a:ext>
              </a:extLst>
            </p:cNvPr>
            <p:cNvSpPr/>
            <p:nvPr/>
          </p:nvSpPr>
          <p:spPr>
            <a:xfrm>
              <a:off x="4564171" y="2138001"/>
              <a:ext cx="3668853" cy="2878853"/>
            </a:xfrm>
            <a:prstGeom prst="rect">
              <a:avLst/>
            </a:prstGeom>
            <a:solidFill>
              <a:srgbClr val="EBEBEB"/>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eorgia" panose="02040502050405020303"/>
                <a:ea typeface="+mn-ea"/>
                <a:cs typeface="+mn-cs"/>
              </a:endParaRPr>
            </a:p>
          </p:txBody>
        </p:sp>
        <p:sp>
          <p:nvSpPr>
            <p:cNvPr id="27" name="TextBox 26">
              <a:extLst>
                <a:ext uri="{FF2B5EF4-FFF2-40B4-BE49-F238E27FC236}">
                  <a16:creationId xmlns:a16="http://schemas.microsoft.com/office/drawing/2014/main" id="{B14A455A-0F55-FC81-BE0D-D74F16D9FCF6}"/>
                </a:ext>
              </a:extLst>
            </p:cNvPr>
            <p:cNvSpPr txBox="1"/>
            <p:nvPr/>
          </p:nvSpPr>
          <p:spPr>
            <a:xfrm>
              <a:off x="5487728" y="2383551"/>
              <a:ext cx="2964956" cy="2763416"/>
            </a:xfrm>
            <a:prstGeom prst="rect">
              <a:avLst/>
            </a:prstGeom>
            <a:noFill/>
          </p:spPr>
          <p:txBody>
            <a:bodyPr wrap="square" rtlCol="0">
              <a:spAutoFit/>
            </a:bodyPr>
            <a:lstStyle/>
            <a:p>
              <a:pPr eaLnBrk="0" fontAlgn="base" hangingPunct="0">
                <a:spcBef>
                  <a:spcPct val="0"/>
                </a:spcBef>
                <a:spcAft>
                  <a:spcPct val="0"/>
                </a:spcAft>
              </a:pPr>
              <a:r>
                <a:rPr lang="en-US" sz="2400" b="1" dirty="0">
                  <a:solidFill>
                    <a:srgbClr val="000000"/>
                  </a:solidFill>
                  <a:latin typeface="Arial" panose="020B0604020202020204" pitchFamily="34" charset="0"/>
                  <a:cs typeface="Arial" panose="020B0604020202020204" pitchFamily="34" charset="0"/>
                </a:rPr>
                <a:t>Assess Common Use Readiness</a:t>
              </a:r>
            </a:p>
            <a:p>
              <a:pPr marL="285750" indent="-285750" eaLnBrk="0" fontAlgn="base" hangingPunct="0">
                <a:spcBef>
                  <a:spcPct val="0"/>
                </a:spcBef>
                <a:spcAft>
                  <a:spcPct val="0"/>
                </a:spcAft>
                <a:buFont typeface="Arial" panose="020B0604020202020204" pitchFamily="34" charset="0"/>
                <a:buChar char="•"/>
              </a:pPr>
              <a:endParaRPr lang="en-US" sz="2400" dirty="0">
                <a:solidFill>
                  <a:srgbClr val="000000"/>
                </a:solidFill>
                <a:latin typeface="Arial" panose="020B0604020202020204" pitchFamily="34" charset="0"/>
                <a:cs typeface="Arial" panose="020B0604020202020204" pitchFamily="34" charset="0"/>
              </a:endParaRPr>
            </a:p>
            <a:p>
              <a:pPr marL="285750" indent="-285750" eaLnBrk="0" fontAlgn="base" hangingPunct="0">
                <a:spcBef>
                  <a:spcPct val="0"/>
                </a:spcBef>
                <a:spcAft>
                  <a:spcPct val="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Stakeholders Leading and Involved</a:t>
              </a:r>
            </a:p>
            <a:p>
              <a:pPr marL="285750" indent="-285750" eaLnBrk="0" fontAlgn="base" hangingPunct="0">
                <a:spcBef>
                  <a:spcPct val="0"/>
                </a:spcBef>
                <a:spcAft>
                  <a:spcPct val="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Issues and Challenges by Stakeholder Group</a:t>
              </a:r>
            </a:p>
            <a:p>
              <a:pPr marL="285750" indent="-285750" eaLnBrk="0" fontAlgn="base" hangingPunct="0">
                <a:spcBef>
                  <a:spcPct val="0"/>
                </a:spcBef>
                <a:spcAft>
                  <a:spcPct val="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Systems, Equipment, Emerging Technologies, Data, and Services</a:t>
              </a:r>
            </a:p>
            <a:p>
              <a:pPr marL="285750" indent="-285750" eaLnBrk="0" fontAlgn="base" hangingPunct="0">
                <a:spcBef>
                  <a:spcPct val="0"/>
                </a:spcBef>
                <a:spcAft>
                  <a:spcPct val="0"/>
                </a:spcAft>
                <a:buFont typeface="Arial" panose="020B0604020202020204" pitchFamily="34" charset="0"/>
                <a:buChar char="•"/>
              </a:pPr>
              <a:endParaRPr lang="en-US" sz="2400" dirty="0">
                <a:solidFill>
                  <a:srgbClr val="000000"/>
                </a:solidFill>
                <a:latin typeface="Arial" panose="020B0604020202020204" pitchFamily="34" charset="0"/>
                <a:cs typeface="Arial" panose="020B0604020202020204" pitchFamily="34" charset="0"/>
              </a:endParaRPr>
            </a:p>
          </p:txBody>
        </p:sp>
        <p:pic>
          <p:nvPicPr>
            <p:cNvPr id="28" name="Graphic 23">
              <a:extLst>
                <a:ext uri="{FF2B5EF4-FFF2-40B4-BE49-F238E27FC236}">
                  <a16:creationId xmlns:a16="http://schemas.microsoft.com/office/drawing/2014/main" id="{AD3350E4-B329-E7DC-E1CA-7845F81FC549}"/>
                </a:ext>
              </a:extLst>
            </p:cNvPr>
            <p:cNvPicPr>
              <a:picLocks noChangeAspect="1"/>
            </p:cNvPicPr>
            <p:nvPr/>
          </p:nvPicPr>
          <p:blipFill>
            <a:blip r:embed="rId3"/>
            <a:srcRect/>
            <a:stretch/>
          </p:blipFill>
          <p:spPr>
            <a:xfrm>
              <a:off x="4620353" y="2234608"/>
              <a:ext cx="851829" cy="810612"/>
            </a:xfrm>
            <a:prstGeom prst="rect">
              <a:avLst/>
            </a:prstGeom>
          </p:spPr>
        </p:pic>
      </p:grpSp>
      <p:grpSp>
        <p:nvGrpSpPr>
          <p:cNvPr id="29" name="Group 28">
            <a:extLst>
              <a:ext uri="{FF2B5EF4-FFF2-40B4-BE49-F238E27FC236}">
                <a16:creationId xmlns:a16="http://schemas.microsoft.com/office/drawing/2014/main" id="{99C43D1A-20B2-6757-622C-210CAE9C792F}"/>
              </a:ext>
            </a:extLst>
          </p:cNvPr>
          <p:cNvGrpSpPr/>
          <p:nvPr/>
        </p:nvGrpSpPr>
        <p:grpSpPr>
          <a:xfrm>
            <a:off x="8005402" y="72379"/>
            <a:ext cx="3511766" cy="1320297"/>
            <a:chOff x="7994438" y="4233476"/>
            <a:chExt cx="3819737" cy="1436083"/>
          </a:xfrm>
        </p:grpSpPr>
        <p:sp>
          <p:nvSpPr>
            <p:cNvPr id="30" name="TextBox 29">
              <a:extLst>
                <a:ext uri="{FF2B5EF4-FFF2-40B4-BE49-F238E27FC236}">
                  <a16:creationId xmlns:a16="http://schemas.microsoft.com/office/drawing/2014/main" id="{C7118678-94A0-1A42-CF38-1F36FFAFA168}"/>
                </a:ext>
              </a:extLst>
            </p:cNvPr>
            <p:cNvSpPr txBox="1"/>
            <p:nvPr/>
          </p:nvSpPr>
          <p:spPr>
            <a:xfrm>
              <a:off x="8113708" y="4838562"/>
              <a:ext cx="3672578" cy="830997"/>
            </a:xfrm>
            <a:prstGeom prst="rect">
              <a:avLst/>
            </a:prstGeom>
            <a:solidFill>
              <a:srgbClr val="EBEBEB"/>
            </a:solidFill>
          </p:spPr>
          <p:txBody>
            <a:bodyPr wrap="square" rtlCol="0">
              <a:spAutoFit/>
            </a:bodyPr>
            <a:lstStyle/>
            <a:p>
              <a:endParaRPr lang="en-US" sz="1600" dirty="0"/>
            </a:p>
            <a:p>
              <a:r>
                <a:rPr lang="en-US" sz="1600" dirty="0"/>
                <a:t>Be Sure to Download the Assessment and Planning Worksheet </a:t>
              </a:r>
            </a:p>
          </p:txBody>
        </p:sp>
        <p:pic>
          <p:nvPicPr>
            <p:cNvPr id="31" name="Picture 30">
              <a:extLst>
                <a:ext uri="{FF2B5EF4-FFF2-40B4-BE49-F238E27FC236}">
                  <a16:creationId xmlns:a16="http://schemas.microsoft.com/office/drawing/2014/main" id="{B5CD84A6-0996-4B4B-7934-4EE00375DA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4438" y="4233476"/>
              <a:ext cx="3819737" cy="945131"/>
            </a:xfrm>
            <a:prstGeom prst="rect">
              <a:avLst/>
            </a:prstGeom>
          </p:spPr>
        </p:pic>
      </p:grpSp>
    </p:spTree>
    <p:extLst>
      <p:ext uri="{BB962C8B-B14F-4D97-AF65-F5344CB8AC3E}">
        <p14:creationId xmlns:p14="http://schemas.microsoft.com/office/powerpoint/2010/main" val="357227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09680-0CA2-207E-C24B-96286223C2F2}"/>
              </a:ext>
            </a:extLst>
          </p:cNvPr>
          <p:cNvSpPr>
            <a:spLocks noGrp="1"/>
          </p:cNvSpPr>
          <p:nvPr>
            <p:ph type="title"/>
          </p:nvPr>
        </p:nvSpPr>
        <p:spPr/>
        <p:txBody>
          <a:bodyPr/>
          <a:lstStyle/>
          <a:p>
            <a:r>
              <a:rPr lang="en-US" dirty="0"/>
              <a:t>Visionary Philosophy / Methodology</a:t>
            </a:r>
          </a:p>
        </p:txBody>
      </p:sp>
      <p:sp>
        <p:nvSpPr>
          <p:cNvPr id="13" name="TextBox 12">
            <a:extLst>
              <a:ext uri="{FF2B5EF4-FFF2-40B4-BE49-F238E27FC236}">
                <a16:creationId xmlns:a16="http://schemas.microsoft.com/office/drawing/2014/main" id="{D5E62CAF-4C7A-5FB3-7C35-75EC73B30910}"/>
              </a:ext>
            </a:extLst>
          </p:cNvPr>
          <p:cNvSpPr txBox="1"/>
          <p:nvPr/>
        </p:nvSpPr>
        <p:spPr>
          <a:xfrm>
            <a:off x="89265" y="6273225"/>
            <a:ext cx="3111136" cy="584775"/>
          </a:xfrm>
          <a:prstGeom prst="rect">
            <a:avLst/>
          </a:prstGeom>
          <a:noFill/>
        </p:spPr>
        <p:txBody>
          <a:bodyPr wrap="square" rtlCol="0">
            <a:spAutoFit/>
          </a:bodyPr>
          <a:lstStyle/>
          <a:p>
            <a:r>
              <a:rPr lang="en-US" sz="1600" i="1" dirty="0"/>
              <a:t>See Chapter 4 of the WebResource for more information on this topic </a:t>
            </a:r>
          </a:p>
        </p:txBody>
      </p:sp>
      <p:sp>
        <p:nvSpPr>
          <p:cNvPr id="22" name="TextBox 21">
            <a:extLst>
              <a:ext uri="{FF2B5EF4-FFF2-40B4-BE49-F238E27FC236}">
                <a16:creationId xmlns:a16="http://schemas.microsoft.com/office/drawing/2014/main" id="{26AE4B59-3615-BF82-420D-9534536258D8}"/>
              </a:ext>
            </a:extLst>
          </p:cNvPr>
          <p:cNvSpPr txBox="1"/>
          <p:nvPr/>
        </p:nvSpPr>
        <p:spPr>
          <a:xfrm>
            <a:off x="6119375" y="365126"/>
            <a:ext cx="4458012" cy="830997"/>
          </a:xfrm>
          <a:prstGeom prst="rect">
            <a:avLst/>
          </a:prstGeom>
          <a:noFill/>
        </p:spPr>
        <p:txBody>
          <a:bodyPr wrap="square" rtlCol="0">
            <a:spAutoFit/>
          </a:bodyPr>
          <a:lstStyle/>
          <a:p>
            <a:pPr algn="r" eaLnBrk="0" fontAlgn="base" hangingPunct="0">
              <a:spcBef>
                <a:spcPct val="0"/>
              </a:spcBef>
              <a:spcAft>
                <a:spcPct val="0"/>
              </a:spcAft>
            </a:pPr>
            <a:r>
              <a:rPr lang="en-US" sz="2400" b="1" dirty="0">
                <a:solidFill>
                  <a:srgbClr val="000000"/>
                </a:solidFill>
                <a:latin typeface="Arial" panose="020B0604020202020204" pitchFamily="34" charset="0"/>
                <a:cs typeface="Arial" panose="020B0604020202020204" pitchFamily="34" charset="0"/>
              </a:rPr>
              <a:t>Assess Current Common Use Operation</a:t>
            </a:r>
          </a:p>
        </p:txBody>
      </p:sp>
      <p:pic>
        <p:nvPicPr>
          <p:cNvPr id="11" name="Graphic 23">
            <a:extLst>
              <a:ext uri="{FF2B5EF4-FFF2-40B4-BE49-F238E27FC236}">
                <a16:creationId xmlns:a16="http://schemas.microsoft.com/office/drawing/2014/main" id="{2D0FC721-3813-120C-4E67-2F02C5C6E6D2}"/>
              </a:ext>
            </a:extLst>
          </p:cNvPr>
          <p:cNvPicPr>
            <a:picLocks noChangeAspect="1"/>
          </p:cNvPicPr>
          <p:nvPr/>
        </p:nvPicPr>
        <p:blipFill>
          <a:blip r:embed="rId2"/>
          <a:srcRect/>
          <a:stretch/>
        </p:blipFill>
        <p:spPr>
          <a:xfrm>
            <a:off x="10670525" y="216424"/>
            <a:ext cx="1280783" cy="1218810"/>
          </a:xfrm>
          <a:prstGeom prst="rect">
            <a:avLst/>
          </a:prstGeom>
        </p:spPr>
      </p:pic>
      <p:sp>
        <p:nvSpPr>
          <p:cNvPr id="6" name="TextBox 5">
            <a:extLst>
              <a:ext uri="{FF2B5EF4-FFF2-40B4-BE49-F238E27FC236}">
                <a16:creationId xmlns:a16="http://schemas.microsoft.com/office/drawing/2014/main" id="{AA68D8E5-2294-87FF-D7EA-6E773AF6E99F}"/>
              </a:ext>
            </a:extLst>
          </p:cNvPr>
          <p:cNvSpPr txBox="1"/>
          <p:nvPr/>
        </p:nvSpPr>
        <p:spPr>
          <a:xfrm>
            <a:off x="12287290" y="1435234"/>
            <a:ext cx="184731" cy="461665"/>
          </a:xfrm>
          <a:prstGeom prst="rect">
            <a:avLst/>
          </a:prstGeom>
          <a:noFill/>
        </p:spPr>
        <p:txBody>
          <a:bodyPr wrap="none" rtlCol="0">
            <a:spAutoFit/>
          </a:bodyPr>
          <a:lstStyle/>
          <a:p>
            <a:endParaRPr lang="en-US" sz="2400" dirty="0"/>
          </a:p>
        </p:txBody>
      </p:sp>
      <p:sp>
        <p:nvSpPr>
          <p:cNvPr id="15" name="TextBox 14">
            <a:extLst>
              <a:ext uri="{FF2B5EF4-FFF2-40B4-BE49-F238E27FC236}">
                <a16:creationId xmlns:a16="http://schemas.microsoft.com/office/drawing/2014/main" id="{D5622EE6-71DF-9CC9-7716-8D9FA951026F}"/>
              </a:ext>
            </a:extLst>
          </p:cNvPr>
          <p:cNvSpPr txBox="1"/>
          <p:nvPr/>
        </p:nvSpPr>
        <p:spPr>
          <a:xfrm>
            <a:off x="12287290" y="2376138"/>
            <a:ext cx="184731" cy="461665"/>
          </a:xfrm>
          <a:prstGeom prst="rect">
            <a:avLst/>
          </a:prstGeom>
          <a:noFill/>
        </p:spPr>
        <p:txBody>
          <a:bodyPr wrap="none" rtlCol="0">
            <a:spAutoFit/>
          </a:bodyPr>
          <a:lstStyle/>
          <a:p>
            <a:endParaRPr lang="en-US" sz="2400" dirty="0"/>
          </a:p>
        </p:txBody>
      </p:sp>
      <p:graphicFrame>
        <p:nvGraphicFramePr>
          <p:cNvPr id="9" name="Table 9">
            <a:extLst>
              <a:ext uri="{FF2B5EF4-FFF2-40B4-BE49-F238E27FC236}">
                <a16:creationId xmlns:a16="http://schemas.microsoft.com/office/drawing/2014/main" id="{E390D8E5-D4BE-B6D2-0E4F-24947F94AC0C}"/>
              </a:ext>
            </a:extLst>
          </p:cNvPr>
          <p:cNvGraphicFramePr>
            <a:graphicFrameLocks noGrp="1"/>
          </p:cNvGraphicFramePr>
          <p:nvPr/>
        </p:nvGraphicFramePr>
        <p:xfrm>
          <a:off x="454991" y="1583935"/>
          <a:ext cx="11403180" cy="4513131"/>
        </p:xfrm>
        <a:graphic>
          <a:graphicData uri="http://schemas.openxmlformats.org/drawingml/2006/table">
            <a:tbl>
              <a:tblPr firstRow="1" bandRow="1">
                <a:tableStyleId>{5FD0F851-EC5A-4D38-B0AD-8093EC10F338}</a:tableStyleId>
              </a:tblPr>
              <a:tblGrid>
                <a:gridCol w="11403180">
                  <a:extLst>
                    <a:ext uri="{9D8B030D-6E8A-4147-A177-3AD203B41FA5}">
                      <a16:colId xmlns:a16="http://schemas.microsoft.com/office/drawing/2014/main" val="2243180810"/>
                    </a:ext>
                  </a:extLst>
                </a:gridCol>
              </a:tblGrid>
              <a:tr h="11081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(a) </a:t>
                      </a:r>
                      <a:r>
                        <a:rPr kumimoji="0" lang="en-US" sz="2400" b="1" i="0" u="none" strike="noStrike" kern="1200" cap="none" spc="0" normalizeH="0" baseline="0" noProof="0" dirty="0">
                          <a:ln>
                            <a:noFill/>
                          </a:ln>
                          <a:solidFill>
                            <a:prstClr val="black"/>
                          </a:solidFill>
                          <a:effectLst/>
                          <a:uLnTx/>
                          <a:uFillTx/>
                          <a:latin typeface="+mn-lt"/>
                          <a:ea typeface="+mn-ea"/>
                          <a:cs typeface="+mn-cs"/>
                        </a:rPr>
                        <a:t>Traditional model </a:t>
                      </a:r>
                      <a:r>
                        <a:rPr kumimoji="0" lang="en-US" sz="2400" b="0" i="0" u="none" strike="noStrike" kern="1200" cap="none" spc="0" normalizeH="0" baseline="0" noProof="0" dirty="0">
                          <a:ln>
                            <a:noFill/>
                          </a:ln>
                          <a:solidFill>
                            <a:prstClr val="black"/>
                          </a:solidFill>
                          <a:effectLst/>
                          <a:uLnTx/>
                          <a:uFillTx/>
                          <a:latin typeface="+mn-lt"/>
                          <a:ea typeface="+mn-ea"/>
                          <a:cs typeface="+mn-cs"/>
                        </a:rPr>
                        <a:t>of facility management (landlord-tenant relationship) or </a:t>
                      </a:r>
                      <a:br>
                        <a:rPr kumimoji="0" lang="en-US" sz="2400" b="0" i="0" u="none" strike="noStrike" kern="1200" cap="none" spc="0" normalizeH="0" baseline="0" noProof="0" dirty="0">
                          <a:ln>
                            <a:noFill/>
                          </a:ln>
                          <a:solidFill>
                            <a:prstClr val="black"/>
                          </a:solidFill>
                          <a:effectLst/>
                          <a:uLnTx/>
                          <a:uFillTx/>
                          <a:latin typeface="+mn-lt"/>
                          <a:ea typeface="+mn-ea"/>
                          <a:cs typeface="+mn-cs"/>
                        </a:rPr>
                      </a:br>
                      <a:r>
                        <a:rPr kumimoji="0" lang="en-US" sz="2400" b="0" i="0" u="none" strike="noStrike" kern="1200" cap="none" spc="0" normalizeH="0" baseline="0" noProof="0" dirty="0">
                          <a:ln>
                            <a:noFill/>
                          </a:ln>
                          <a:solidFill>
                            <a:prstClr val="black"/>
                          </a:solidFill>
                          <a:effectLst/>
                          <a:uLnTx/>
                          <a:uFillTx/>
                          <a:latin typeface="+mn-lt"/>
                          <a:ea typeface="+mn-ea"/>
                          <a:cs typeface="+mn-cs"/>
                        </a:rPr>
                        <a:t>(b) as a </a:t>
                      </a:r>
                      <a:r>
                        <a:rPr kumimoji="0" lang="en-US" sz="2400" b="1" i="0" u="none" strike="noStrike" kern="1200" cap="none" spc="0" normalizeH="0" baseline="0" noProof="0" dirty="0">
                          <a:ln>
                            <a:noFill/>
                          </a:ln>
                          <a:solidFill>
                            <a:prstClr val="black"/>
                          </a:solidFill>
                          <a:effectLst/>
                          <a:uLnTx/>
                          <a:uFillTx/>
                          <a:latin typeface="+mn-lt"/>
                          <a:ea typeface="+mn-ea"/>
                          <a:cs typeface="+mn-cs"/>
                        </a:rPr>
                        <a:t>facility operator</a:t>
                      </a:r>
                      <a:endParaRPr kumimoji="0" lang="en-US" sz="2400" b="0" i="0" u="none" strike="noStrike" kern="1200" cap="none" spc="0" normalizeH="0" baseline="0" noProof="0" dirty="0">
                        <a:ln>
                          <a:noFill/>
                        </a:ln>
                        <a:solidFill>
                          <a:prstClr val="black"/>
                        </a:solidFill>
                        <a:effectLst/>
                        <a:uLnTx/>
                        <a:uFillTx/>
                        <a:latin typeface="+mn-lt"/>
                        <a:ea typeface="+mn-ea"/>
                        <a:cs typeface="+mn-cs"/>
                      </a:endParaRPr>
                    </a:p>
                  </a:txBody>
                  <a:tcPr anchor="ctr"/>
                </a:tc>
                <a:extLst>
                  <a:ext uri="{0D108BD9-81ED-4DB2-BD59-A6C34878D82A}">
                    <a16:rowId xmlns:a16="http://schemas.microsoft.com/office/drawing/2014/main" val="469347048"/>
                  </a:ext>
                </a:extLst>
              </a:tr>
              <a:tr h="11081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Leasing common use locations (a) </a:t>
                      </a:r>
                      <a:r>
                        <a:rPr kumimoji="0" lang="en-US" sz="2400" b="1" i="0" u="none" strike="noStrike" kern="1200" cap="none" spc="0" normalizeH="0" baseline="0" noProof="0" dirty="0">
                          <a:ln>
                            <a:noFill/>
                          </a:ln>
                          <a:solidFill>
                            <a:prstClr val="black"/>
                          </a:solidFill>
                          <a:effectLst/>
                          <a:uLnTx/>
                          <a:uFillTx/>
                          <a:latin typeface="+mn-lt"/>
                          <a:ea typeface="+mn-ea"/>
                          <a:cs typeface="+mn-cs"/>
                        </a:rPr>
                        <a:t>statically</a:t>
                      </a:r>
                      <a:r>
                        <a:rPr kumimoji="0" lang="en-US" sz="2400" b="0" i="0" u="none" strike="noStrike" kern="1200" cap="none" spc="0" normalizeH="0" baseline="0" noProof="0" dirty="0">
                          <a:ln>
                            <a:noFill/>
                          </a:ln>
                          <a:solidFill>
                            <a:prstClr val="black"/>
                          </a:solidFill>
                          <a:effectLst/>
                          <a:uLnTx/>
                          <a:uFillTx/>
                          <a:latin typeface="+mn-lt"/>
                          <a:ea typeface="+mn-ea"/>
                          <a:cs typeface="+mn-cs"/>
                        </a:rPr>
                        <a:t> or (b) in a </a:t>
                      </a:r>
                      <a:r>
                        <a:rPr kumimoji="0" lang="en-US" sz="2400" b="1" i="0" u="none" strike="noStrike" kern="1200" cap="none" spc="0" normalizeH="0" baseline="0" noProof="0" dirty="0">
                          <a:ln>
                            <a:noFill/>
                          </a:ln>
                          <a:solidFill>
                            <a:prstClr val="black"/>
                          </a:solidFill>
                          <a:effectLst/>
                          <a:uLnTx/>
                          <a:uFillTx/>
                          <a:latin typeface="+mn-lt"/>
                          <a:ea typeface="+mn-ea"/>
                          <a:cs typeface="+mn-cs"/>
                        </a:rPr>
                        <a:t>fully flexible installation?</a:t>
                      </a:r>
                      <a:r>
                        <a:rPr kumimoji="0" lang="en-US" sz="24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Does the airline operating agreement reflect this?</a:t>
                      </a:r>
                    </a:p>
                  </a:txBody>
                  <a:tcPr anchor="ctr"/>
                </a:tc>
                <a:extLst>
                  <a:ext uri="{0D108BD9-81ED-4DB2-BD59-A6C34878D82A}">
                    <a16:rowId xmlns:a16="http://schemas.microsoft.com/office/drawing/2014/main" val="673987185"/>
                  </a:ext>
                </a:extLst>
              </a:tr>
              <a:tr h="11081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Is </a:t>
                      </a:r>
                      <a:r>
                        <a:rPr kumimoji="0" lang="en-US" sz="2400" b="1" i="0" u="none" strike="noStrike" kern="1200" cap="none" spc="0" normalizeH="0" baseline="0" noProof="0" dirty="0">
                          <a:ln>
                            <a:noFill/>
                          </a:ln>
                          <a:solidFill>
                            <a:prstClr val="black"/>
                          </a:solidFill>
                          <a:effectLst/>
                          <a:uLnTx/>
                          <a:uFillTx/>
                          <a:latin typeface="+mn-lt"/>
                          <a:ea typeface="+mn-ea"/>
                          <a:cs typeface="+mn-cs"/>
                        </a:rPr>
                        <a:t>passenger experience </a:t>
                      </a:r>
                      <a:r>
                        <a:rPr kumimoji="0" lang="en-US" sz="2400" b="0" i="0" u="none" strike="noStrike" kern="1200" cap="none" spc="0" normalizeH="0" baseline="0" noProof="0" dirty="0">
                          <a:ln>
                            <a:noFill/>
                          </a:ln>
                          <a:solidFill>
                            <a:prstClr val="black"/>
                          </a:solidFill>
                          <a:effectLst/>
                          <a:uLnTx/>
                          <a:uFillTx/>
                          <a:latin typeface="+mn-lt"/>
                          <a:ea typeface="+mn-ea"/>
                          <a:cs typeface="+mn-cs"/>
                        </a:rPr>
                        <a:t>to be a responsibility of the airline, airport, or both—extending even to other stakeholders in the environment?</a:t>
                      </a:r>
                    </a:p>
                  </a:txBody>
                  <a:tcPr anchor="ctr"/>
                </a:tc>
                <a:extLst>
                  <a:ext uri="{0D108BD9-81ED-4DB2-BD59-A6C34878D82A}">
                    <a16:rowId xmlns:a16="http://schemas.microsoft.com/office/drawing/2014/main" val="175765142"/>
                  </a:ext>
                </a:extLst>
              </a:tr>
              <a:tr h="11081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Is your airport currently (or prepared to begin) </a:t>
                      </a:r>
                      <a:r>
                        <a:rPr kumimoji="0" lang="en-US" sz="2400" b="1" i="0" u="none" strike="noStrike" kern="1200" cap="none" spc="0" normalizeH="0" baseline="0" noProof="0" dirty="0">
                          <a:ln>
                            <a:noFill/>
                          </a:ln>
                          <a:solidFill>
                            <a:prstClr val="black"/>
                          </a:solidFill>
                          <a:effectLst/>
                          <a:uLnTx/>
                          <a:uFillTx/>
                          <a:latin typeface="+mn-lt"/>
                          <a:ea typeface="+mn-ea"/>
                          <a:cs typeface="+mn-cs"/>
                        </a:rPr>
                        <a:t>integrating data </a:t>
                      </a:r>
                      <a:r>
                        <a:rPr kumimoji="0" lang="en-US" sz="2400" b="0" i="0" u="none" strike="noStrike" kern="1200" cap="none" spc="0" normalizeH="0" baseline="0" noProof="0" dirty="0">
                          <a:ln>
                            <a:noFill/>
                          </a:ln>
                          <a:solidFill>
                            <a:prstClr val="black"/>
                          </a:solidFill>
                          <a:effectLst/>
                          <a:uLnTx/>
                          <a:uFillTx/>
                          <a:latin typeface="+mn-lt"/>
                          <a:ea typeface="+mn-ea"/>
                          <a:cs typeface="+mn-cs"/>
                        </a:rPr>
                        <a:t>into a central data repository to facilitate the sharing between systems for increased revenue opportunities, flexibility, and efficiency?</a:t>
                      </a:r>
                    </a:p>
                  </a:txBody>
                  <a:tcPr anchor="ctr"/>
                </a:tc>
                <a:extLst>
                  <a:ext uri="{0D108BD9-81ED-4DB2-BD59-A6C34878D82A}">
                    <a16:rowId xmlns:a16="http://schemas.microsoft.com/office/drawing/2014/main" val="3755204664"/>
                  </a:ext>
                </a:extLst>
              </a:tr>
            </a:tbl>
          </a:graphicData>
        </a:graphic>
      </p:graphicFrame>
    </p:spTree>
    <p:extLst>
      <p:ext uri="{BB962C8B-B14F-4D97-AF65-F5344CB8AC3E}">
        <p14:creationId xmlns:p14="http://schemas.microsoft.com/office/powerpoint/2010/main" val="1863304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09680-0CA2-207E-C24B-96286223C2F2}"/>
              </a:ext>
            </a:extLst>
          </p:cNvPr>
          <p:cNvSpPr>
            <a:spLocks noGrp="1"/>
          </p:cNvSpPr>
          <p:nvPr>
            <p:ph type="title"/>
          </p:nvPr>
        </p:nvSpPr>
        <p:spPr/>
        <p:txBody>
          <a:bodyPr/>
          <a:lstStyle/>
          <a:p>
            <a:r>
              <a:rPr lang="en-US" dirty="0"/>
              <a:t>Challenges and Opportunities</a:t>
            </a:r>
          </a:p>
        </p:txBody>
      </p:sp>
      <p:sp>
        <p:nvSpPr>
          <p:cNvPr id="14" name="Content Placeholder 13">
            <a:extLst>
              <a:ext uri="{FF2B5EF4-FFF2-40B4-BE49-F238E27FC236}">
                <a16:creationId xmlns:a16="http://schemas.microsoft.com/office/drawing/2014/main" id="{EDA6366B-88FC-66D1-8137-1E8C4E2310ED}"/>
              </a:ext>
            </a:extLst>
          </p:cNvPr>
          <p:cNvSpPr>
            <a:spLocks noGrp="1"/>
          </p:cNvSpPr>
          <p:nvPr>
            <p:ph idx="1"/>
          </p:nvPr>
        </p:nvSpPr>
        <p:spPr>
          <a:xfrm>
            <a:off x="333830" y="1736035"/>
            <a:ext cx="3496048" cy="4147930"/>
          </a:xfrm>
        </p:spPr>
        <p:txBody>
          <a:bodyPr>
            <a:normAutofit/>
          </a:bodyPr>
          <a:lstStyle/>
          <a:p>
            <a:pPr marL="0" indent="0">
              <a:buNone/>
            </a:pPr>
            <a:r>
              <a:rPr lang="en-US" sz="2400" dirty="0"/>
              <a:t>Review the common challenges and opportunities described in Chapter 3 and assess the specific challenges and opportunities your airport has relevant to the key factors from Chapter 3. </a:t>
            </a:r>
          </a:p>
        </p:txBody>
      </p:sp>
      <p:sp>
        <p:nvSpPr>
          <p:cNvPr id="13" name="TextBox 12">
            <a:extLst>
              <a:ext uri="{FF2B5EF4-FFF2-40B4-BE49-F238E27FC236}">
                <a16:creationId xmlns:a16="http://schemas.microsoft.com/office/drawing/2014/main" id="{D5E62CAF-4C7A-5FB3-7C35-75EC73B30910}"/>
              </a:ext>
            </a:extLst>
          </p:cNvPr>
          <p:cNvSpPr txBox="1"/>
          <p:nvPr/>
        </p:nvSpPr>
        <p:spPr>
          <a:xfrm>
            <a:off x="89265" y="6273225"/>
            <a:ext cx="3111136" cy="584775"/>
          </a:xfrm>
          <a:prstGeom prst="rect">
            <a:avLst/>
          </a:prstGeom>
          <a:noFill/>
        </p:spPr>
        <p:txBody>
          <a:bodyPr wrap="square" rtlCol="0">
            <a:spAutoFit/>
          </a:bodyPr>
          <a:lstStyle/>
          <a:p>
            <a:r>
              <a:rPr lang="en-US" sz="1600" i="1" dirty="0"/>
              <a:t>See Chapter 4 of the WebResource for more information on this topic </a:t>
            </a:r>
          </a:p>
        </p:txBody>
      </p:sp>
      <p:sp>
        <p:nvSpPr>
          <p:cNvPr id="22" name="TextBox 21">
            <a:extLst>
              <a:ext uri="{FF2B5EF4-FFF2-40B4-BE49-F238E27FC236}">
                <a16:creationId xmlns:a16="http://schemas.microsoft.com/office/drawing/2014/main" id="{26AE4B59-3615-BF82-420D-9534536258D8}"/>
              </a:ext>
            </a:extLst>
          </p:cNvPr>
          <p:cNvSpPr txBox="1"/>
          <p:nvPr/>
        </p:nvSpPr>
        <p:spPr>
          <a:xfrm>
            <a:off x="6119375" y="365126"/>
            <a:ext cx="4458012" cy="830997"/>
          </a:xfrm>
          <a:prstGeom prst="rect">
            <a:avLst/>
          </a:prstGeom>
          <a:noFill/>
        </p:spPr>
        <p:txBody>
          <a:bodyPr wrap="square" rtlCol="0">
            <a:spAutoFit/>
          </a:bodyPr>
          <a:lstStyle/>
          <a:p>
            <a:pPr algn="r" eaLnBrk="0" fontAlgn="base" hangingPunct="0">
              <a:spcBef>
                <a:spcPct val="0"/>
              </a:spcBef>
              <a:spcAft>
                <a:spcPct val="0"/>
              </a:spcAft>
            </a:pPr>
            <a:r>
              <a:rPr lang="en-US" sz="2400" b="1" dirty="0">
                <a:solidFill>
                  <a:srgbClr val="000000"/>
                </a:solidFill>
                <a:latin typeface="Arial" panose="020B0604020202020204" pitchFamily="34" charset="0"/>
                <a:cs typeface="Arial" panose="020B0604020202020204" pitchFamily="34" charset="0"/>
              </a:rPr>
              <a:t>Assess Current Common Use Operation</a:t>
            </a:r>
          </a:p>
        </p:txBody>
      </p:sp>
      <p:sp>
        <p:nvSpPr>
          <p:cNvPr id="6" name="TextBox 5">
            <a:extLst>
              <a:ext uri="{FF2B5EF4-FFF2-40B4-BE49-F238E27FC236}">
                <a16:creationId xmlns:a16="http://schemas.microsoft.com/office/drawing/2014/main" id="{AA68D8E5-2294-87FF-D7EA-6E773AF6E99F}"/>
              </a:ext>
            </a:extLst>
          </p:cNvPr>
          <p:cNvSpPr txBox="1"/>
          <p:nvPr/>
        </p:nvSpPr>
        <p:spPr>
          <a:xfrm>
            <a:off x="12287290" y="1435234"/>
            <a:ext cx="184731" cy="461665"/>
          </a:xfrm>
          <a:prstGeom prst="rect">
            <a:avLst/>
          </a:prstGeom>
          <a:noFill/>
        </p:spPr>
        <p:txBody>
          <a:bodyPr wrap="none" rtlCol="0">
            <a:spAutoFit/>
          </a:bodyPr>
          <a:lstStyle/>
          <a:p>
            <a:endParaRPr lang="en-US" sz="2400" dirty="0"/>
          </a:p>
        </p:txBody>
      </p:sp>
      <p:sp>
        <p:nvSpPr>
          <p:cNvPr id="15" name="TextBox 14">
            <a:extLst>
              <a:ext uri="{FF2B5EF4-FFF2-40B4-BE49-F238E27FC236}">
                <a16:creationId xmlns:a16="http://schemas.microsoft.com/office/drawing/2014/main" id="{D5622EE6-71DF-9CC9-7716-8D9FA951026F}"/>
              </a:ext>
            </a:extLst>
          </p:cNvPr>
          <p:cNvSpPr txBox="1"/>
          <p:nvPr/>
        </p:nvSpPr>
        <p:spPr>
          <a:xfrm>
            <a:off x="12287290" y="2376138"/>
            <a:ext cx="184731" cy="461665"/>
          </a:xfrm>
          <a:prstGeom prst="rect">
            <a:avLst/>
          </a:prstGeom>
          <a:noFill/>
        </p:spPr>
        <p:txBody>
          <a:bodyPr wrap="none" rtlCol="0">
            <a:spAutoFit/>
          </a:bodyPr>
          <a:lstStyle/>
          <a:p>
            <a:endParaRPr lang="en-US" sz="2400" dirty="0"/>
          </a:p>
        </p:txBody>
      </p:sp>
      <p:pic>
        <p:nvPicPr>
          <p:cNvPr id="25" name="Picture 24">
            <a:extLst>
              <a:ext uri="{FF2B5EF4-FFF2-40B4-BE49-F238E27FC236}">
                <a16:creationId xmlns:a16="http://schemas.microsoft.com/office/drawing/2014/main" id="{24410C5F-2C61-72D9-5C46-89B361B42D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1356" y="1785441"/>
            <a:ext cx="7906814" cy="3634697"/>
          </a:xfrm>
          <a:prstGeom prst="rect">
            <a:avLst/>
          </a:prstGeom>
        </p:spPr>
      </p:pic>
      <p:pic>
        <p:nvPicPr>
          <p:cNvPr id="10" name="Graphic 23">
            <a:extLst>
              <a:ext uri="{FF2B5EF4-FFF2-40B4-BE49-F238E27FC236}">
                <a16:creationId xmlns:a16="http://schemas.microsoft.com/office/drawing/2014/main" id="{90107FFF-6D23-FE4B-2159-0F01A81BB5E6}"/>
              </a:ext>
            </a:extLst>
          </p:cNvPr>
          <p:cNvPicPr>
            <a:picLocks noChangeAspect="1"/>
          </p:cNvPicPr>
          <p:nvPr/>
        </p:nvPicPr>
        <p:blipFill>
          <a:blip r:embed="rId3"/>
          <a:srcRect/>
          <a:stretch/>
        </p:blipFill>
        <p:spPr>
          <a:xfrm>
            <a:off x="10670525" y="216424"/>
            <a:ext cx="1280783" cy="1218810"/>
          </a:xfrm>
          <a:prstGeom prst="rect">
            <a:avLst/>
          </a:prstGeom>
        </p:spPr>
      </p:pic>
    </p:spTree>
    <p:extLst>
      <p:ext uri="{BB962C8B-B14F-4D97-AF65-F5344CB8AC3E}">
        <p14:creationId xmlns:p14="http://schemas.microsoft.com/office/powerpoint/2010/main" val="1300551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09680-0CA2-207E-C24B-96286223C2F2}"/>
              </a:ext>
            </a:extLst>
          </p:cNvPr>
          <p:cNvSpPr>
            <a:spLocks noGrp="1"/>
          </p:cNvSpPr>
          <p:nvPr>
            <p:ph type="title"/>
          </p:nvPr>
        </p:nvSpPr>
        <p:spPr/>
        <p:txBody>
          <a:bodyPr/>
          <a:lstStyle/>
          <a:p>
            <a:r>
              <a:rPr lang="en-US" dirty="0"/>
              <a:t>Holistic Progression Level</a:t>
            </a:r>
          </a:p>
        </p:txBody>
      </p:sp>
      <p:sp>
        <p:nvSpPr>
          <p:cNvPr id="14" name="Content Placeholder 13">
            <a:extLst>
              <a:ext uri="{FF2B5EF4-FFF2-40B4-BE49-F238E27FC236}">
                <a16:creationId xmlns:a16="http://schemas.microsoft.com/office/drawing/2014/main" id="{EDA6366B-88FC-66D1-8137-1E8C4E2310ED}"/>
              </a:ext>
            </a:extLst>
          </p:cNvPr>
          <p:cNvSpPr>
            <a:spLocks noGrp="1"/>
          </p:cNvSpPr>
          <p:nvPr>
            <p:ph idx="1"/>
          </p:nvPr>
        </p:nvSpPr>
        <p:spPr>
          <a:xfrm>
            <a:off x="333830" y="1736035"/>
            <a:ext cx="3496048" cy="4333461"/>
          </a:xfrm>
        </p:spPr>
        <p:txBody>
          <a:bodyPr>
            <a:normAutofit/>
          </a:bodyPr>
          <a:lstStyle/>
          <a:p>
            <a:pPr marL="0" indent="0">
              <a:buNone/>
            </a:pPr>
            <a:r>
              <a:rPr lang="en-US" sz="2400" dirty="0"/>
              <a:t>Review the holistic progression levels and make notes on the aspects in each that describe your current common use program. It is likely that your specific program may have aspects that appear in different levels. </a:t>
            </a:r>
          </a:p>
        </p:txBody>
      </p:sp>
      <p:sp>
        <p:nvSpPr>
          <p:cNvPr id="13" name="TextBox 12">
            <a:extLst>
              <a:ext uri="{FF2B5EF4-FFF2-40B4-BE49-F238E27FC236}">
                <a16:creationId xmlns:a16="http://schemas.microsoft.com/office/drawing/2014/main" id="{D5E62CAF-4C7A-5FB3-7C35-75EC73B30910}"/>
              </a:ext>
            </a:extLst>
          </p:cNvPr>
          <p:cNvSpPr txBox="1"/>
          <p:nvPr/>
        </p:nvSpPr>
        <p:spPr>
          <a:xfrm>
            <a:off x="89265" y="6273225"/>
            <a:ext cx="3111136" cy="584775"/>
          </a:xfrm>
          <a:prstGeom prst="rect">
            <a:avLst/>
          </a:prstGeom>
          <a:noFill/>
        </p:spPr>
        <p:txBody>
          <a:bodyPr wrap="square" rtlCol="0">
            <a:spAutoFit/>
          </a:bodyPr>
          <a:lstStyle/>
          <a:p>
            <a:r>
              <a:rPr lang="en-US" sz="1600" i="1" dirty="0"/>
              <a:t>See Chapter 4 of the WebResource for more information on this topic </a:t>
            </a:r>
          </a:p>
        </p:txBody>
      </p:sp>
      <p:sp>
        <p:nvSpPr>
          <p:cNvPr id="22" name="TextBox 21">
            <a:extLst>
              <a:ext uri="{FF2B5EF4-FFF2-40B4-BE49-F238E27FC236}">
                <a16:creationId xmlns:a16="http://schemas.microsoft.com/office/drawing/2014/main" id="{26AE4B59-3615-BF82-420D-9534536258D8}"/>
              </a:ext>
            </a:extLst>
          </p:cNvPr>
          <p:cNvSpPr txBox="1"/>
          <p:nvPr/>
        </p:nvSpPr>
        <p:spPr>
          <a:xfrm>
            <a:off x="6119375" y="365126"/>
            <a:ext cx="4458012" cy="830997"/>
          </a:xfrm>
          <a:prstGeom prst="rect">
            <a:avLst/>
          </a:prstGeom>
          <a:noFill/>
        </p:spPr>
        <p:txBody>
          <a:bodyPr wrap="square" rtlCol="0">
            <a:spAutoFit/>
          </a:bodyPr>
          <a:lstStyle/>
          <a:p>
            <a:pPr algn="r" eaLnBrk="0" fontAlgn="base" hangingPunct="0">
              <a:spcBef>
                <a:spcPct val="0"/>
              </a:spcBef>
              <a:spcAft>
                <a:spcPct val="0"/>
              </a:spcAft>
            </a:pPr>
            <a:r>
              <a:rPr lang="en-US" sz="2400" b="1" dirty="0">
                <a:solidFill>
                  <a:srgbClr val="000000"/>
                </a:solidFill>
                <a:latin typeface="Arial" panose="020B0604020202020204" pitchFamily="34" charset="0"/>
                <a:cs typeface="Arial" panose="020B0604020202020204" pitchFamily="34" charset="0"/>
              </a:rPr>
              <a:t>Assess Current Common Use Operation</a:t>
            </a:r>
          </a:p>
        </p:txBody>
      </p:sp>
      <p:sp>
        <p:nvSpPr>
          <p:cNvPr id="6" name="TextBox 5">
            <a:extLst>
              <a:ext uri="{FF2B5EF4-FFF2-40B4-BE49-F238E27FC236}">
                <a16:creationId xmlns:a16="http://schemas.microsoft.com/office/drawing/2014/main" id="{AA68D8E5-2294-87FF-D7EA-6E773AF6E99F}"/>
              </a:ext>
            </a:extLst>
          </p:cNvPr>
          <p:cNvSpPr txBox="1"/>
          <p:nvPr/>
        </p:nvSpPr>
        <p:spPr>
          <a:xfrm>
            <a:off x="12287290" y="1435234"/>
            <a:ext cx="184731" cy="461665"/>
          </a:xfrm>
          <a:prstGeom prst="rect">
            <a:avLst/>
          </a:prstGeom>
          <a:noFill/>
        </p:spPr>
        <p:txBody>
          <a:bodyPr wrap="none" rtlCol="0">
            <a:spAutoFit/>
          </a:bodyPr>
          <a:lstStyle/>
          <a:p>
            <a:endParaRPr lang="en-US" sz="2400" dirty="0"/>
          </a:p>
        </p:txBody>
      </p:sp>
      <p:sp>
        <p:nvSpPr>
          <p:cNvPr id="15" name="TextBox 14">
            <a:extLst>
              <a:ext uri="{FF2B5EF4-FFF2-40B4-BE49-F238E27FC236}">
                <a16:creationId xmlns:a16="http://schemas.microsoft.com/office/drawing/2014/main" id="{D5622EE6-71DF-9CC9-7716-8D9FA951026F}"/>
              </a:ext>
            </a:extLst>
          </p:cNvPr>
          <p:cNvSpPr txBox="1"/>
          <p:nvPr/>
        </p:nvSpPr>
        <p:spPr>
          <a:xfrm>
            <a:off x="12287290" y="2376138"/>
            <a:ext cx="184731" cy="461665"/>
          </a:xfrm>
          <a:prstGeom prst="rect">
            <a:avLst/>
          </a:prstGeom>
          <a:noFill/>
        </p:spPr>
        <p:txBody>
          <a:bodyPr wrap="none" rtlCol="0">
            <a:spAutoFit/>
          </a:bodyPr>
          <a:lstStyle/>
          <a:p>
            <a:endParaRPr lang="en-US" sz="2400" dirty="0"/>
          </a:p>
        </p:txBody>
      </p:sp>
      <p:pic>
        <p:nvPicPr>
          <p:cNvPr id="25" name="Picture 24">
            <a:extLst>
              <a:ext uri="{FF2B5EF4-FFF2-40B4-BE49-F238E27FC236}">
                <a16:creationId xmlns:a16="http://schemas.microsoft.com/office/drawing/2014/main" id="{24410C5F-2C61-72D9-5C46-89B361B42D03}"/>
              </a:ext>
            </a:extLst>
          </p:cNvPr>
          <p:cNvPicPr>
            <a:picLocks noChangeAspect="1"/>
          </p:cNvPicPr>
          <p:nvPr/>
        </p:nvPicPr>
        <p:blipFill>
          <a:blip r:embed="rId2"/>
          <a:srcRect/>
          <a:stretch/>
        </p:blipFill>
        <p:spPr>
          <a:xfrm>
            <a:off x="3951357" y="1726258"/>
            <a:ext cx="7906811" cy="2509269"/>
          </a:xfrm>
          <a:prstGeom prst="rect">
            <a:avLst/>
          </a:prstGeom>
        </p:spPr>
      </p:pic>
      <p:grpSp>
        <p:nvGrpSpPr>
          <p:cNvPr id="17" name="Group 16">
            <a:extLst>
              <a:ext uri="{FF2B5EF4-FFF2-40B4-BE49-F238E27FC236}">
                <a16:creationId xmlns:a16="http://schemas.microsoft.com/office/drawing/2014/main" id="{8FE8B6FD-BD4F-F183-FB65-D8CF50622FDA}"/>
              </a:ext>
            </a:extLst>
          </p:cNvPr>
          <p:cNvGrpSpPr/>
          <p:nvPr/>
        </p:nvGrpSpPr>
        <p:grpSpPr>
          <a:xfrm>
            <a:off x="8560965" y="4856666"/>
            <a:ext cx="3511766" cy="1320297"/>
            <a:chOff x="7994438" y="4233476"/>
            <a:chExt cx="3819737" cy="1436083"/>
          </a:xfrm>
        </p:grpSpPr>
        <p:sp>
          <p:nvSpPr>
            <p:cNvPr id="18" name="TextBox 17">
              <a:extLst>
                <a:ext uri="{FF2B5EF4-FFF2-40B4-BE49-F238E27FC236}">
                  <a16:creationId xmlns:a16="http://schemas.microsoft.com/office/drawing/2014/main" id="{35E10B9E-D8D2-A7A1-C8D1-AF53FF58FB89}"/>
                </a:ext>
              </a:extLst>
            </p:cNvPr>
            <p:cNvSpPr txBox="1"/>
            <p:nvPr/>
          </p:nvSpPr>
          <p:spPr>
            <a:xfrm>
              <a:off x="8113708" y="4838562"/>
              <a:ext cx="3672578" cy="830997"/>
            </a:xfrm>
            <a:prstGeom prst="rect">
              <a:avLst/>
            </a:prstGeom>
            <a:solidFill>
              <a:srgbClr val="EBEBEB"/>
            </a:solidFill>
          </p:spPr>
          <p:txBody>
            <a:bodyPr wrap="square" rtlCol="0">
              <a:spAutoFit/>
            </a:bodyPr>
            <a:lstStyle/>
            <a:p>
              <a:endParaRPr lang="en-US" sz="1600" dirty="0"/>
            </a:p>
            <a:p>
              <a:r>
                <a:rPr lang="en-US" sz="1600" dirty="0"/>
                <a:t>Be Sure to Download the Assessment and Planning Worksheet </a:t>
              </a:r>
            </a:p>
          </p:txBody>
        </p:sp>
        <p:pic>
          <p:nvPicPr>
            <p:cNvPr id="19" name="Picture 18">
              <a:extLst>
                <a:ext uri="{FF2B5EF4-FFF2-40B4-BE49-F238E27FC236}">
                  <a16:creationId xmlns:a16="http://schemas.microsoft.com/office/drawing/2014/main" id="{A5598452-19E9-0602-11CA-DA44C4E886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4438" y="4233476"/>
              <a:ext cx="3819737" cy="945131"/>
            </a:xfrm>
            <a:prstGeom prst="rect">
              <a:avLst/>
            </a:prstGeom>
          </p:spPr>
        </p:pic>
      </p:grpSp>
      <p:pic>
        <p:nvPicPr>
          <p:cNvPr id="20" name="Graphic 23">
            <a:extLst>
              <a:ext uri="{FF2B5EF4-FFF2-40B4-BE49-F238E27FC236}">
                <a16:creationId xmlns:a16="http://schemas.microsoft.com/office/drawing/2014/main" id="{8A7BA882-AC3A-E8F4-FE73-F4723871B5D5}"/>
              </a:ext>
            </a:extLst>
          </p:cNvPr>
          <p:cNvPicPr>
            <a:picLocks noChangeAspect="1"/>
          </p:cNvPicPr>
          <p:nvPr/>
        </p:nvPicPr>
        <p:blipFill>
          <a:blip r:embed="rId4"/>
          <a:srcRect/>
          <a:stretch/>
        </p:blipFill>
        <p:spPr>
          <a:xfrm>
            <a:off x="10670525" y="216424"/>
            <a:ext cx="1280783" cy="1218810"/>
          </a:xfrm>
          <a:prstGeom prst="rect">
            <a:avLst/>
          </a:prstGeom>
        </p:spPr>
      </p:pic>
    </p:spTree>
    <p:extLst>
      <p:ext uri="{BB962C8B-B14F-4D97-AF65-F5344CB8AC3E}">
        <p14:creationId xmlns:p14="http://schemas.microsoft.com/office/powerpoint/2010/main" val="2905544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09680-0CA2-207E-C24B-96286223C2F2}"/>
              </a:ext>
            </a:extLst>
          </p:cNvPr>
          <p:cNvSpPr>
            <a:spLocks noGrp="1"/>
          </p:cNvSpPr>
          <p:nvPr>
            <p:ph type="title"/>
          </p:nvPr>
        </p:nvSpPr>
        <p:spPr/>
        <p:txBody>
          <a:bodyPr/>
          <a:lstStyle/>
          <a:p>
            <a:r>
              <a:rPr lang="en-US" dirty="0"/>
              <a:t>Stakeholders Leading and Involved</a:t>
            </a:r>
          </a:p>
        </p:txBody>
      </p:sp>
      <p:sp>
        <p:nvSpPr>
          <p:cNvPr id="13" name="TextBox 12">
            <a:extLst>
              <a:ext uri="{FF2B5EF4-FFF2-40B4-BE49-F238E27FC236}">
                <a16:creationId xmlns:a16="http://schemas.microsoft.com/office/drawing/2014/main" id="{D5E62CAF-4C7A-5FB3-7C35-75EC73B30910}"/>
              </a:ext>
            </a:extLst>
          </p:cNvPr>
          <p:cNvSpPr txBox="1"/>
          <p:nvPr/>
        </p:nvSpPr>
        <p:spPr>
          <a:xfrm>
            <a:off x="89265" y="6273225"/>
            <a:ext cx="3111136" cy="584775"/>
          </a:xfrm>
          <a:prstGeom prst="rect">
            <a:avLst/>
          </a:prstGeom>
          <a:noFill/>
        </p:spPr>
        <p:txBody>
          <a:bodyPr wrap="square" rtlCol="0">
            <a:spAutoFit/>
          </a:bodyPr>
          <a:lstStyle/>
          <a:p>
            <a:r>
              <a:rPr lang="en-US" sz="1600" i="1" dirty="0"/>
              <a:t>See Chapter 4 of the WebResource for more information on this topic </a:t>
            </a:r>
          </a:p>
        </p:txBody>
      </p:sp>
      <p:pic>
        <p:nvPicPr>
          <p:cNvPr id="11" name="Graphic 23">
            <a:extLst>
              <a:ext uri="{FF2B5EF4-FFF2-40B4-BE49-F238E27FC236}">
                <a16:creationId xmlns:a16="http://schemas.microsoft.com/office/drawing/2014/main" id="{2D0FC721-3813-120C-4E67-2F02C5C6E6D2}"/>
              </a:ext>
            </a:extLst>
          </p:cNvPr>
          <p:cNvPicPr>
            <a:picLocks noChangeAspect="1"/>
          </p:cNvPicPr>
          <p:nvPr/>
        </p:nvPicPr>
        <p:blipFill>
          <a:blip r:embed="rId2"/>
          <a:srcRect/>
          <a:stretch/>
        </p:blipFill>
        <p:spPr>
          <a:xfrm>
            <a:off x="10670525" y="216424"/>
            <a:ext cx="1280783" cy="1218810"/>
          </a:xfrm>
          <a:prstGeom prst="rect">
            <a:avLst/>
          </a:prstGeom>
        </p:spPr>
      </p:pic>
      <p:sp>
        <p:nvSpPr>
          <p:cNvPr id="6" name="TextBox 5">
            <a:extLst>
              <a:ext uri="{FF2B5EF4-FFF2-40B4-BE49-F238E27FC236}">
                <a16:creationId xmlns:a16="http://schemas.microsoft.com/office/drawing/2014/main" id="{AA68D8E5-2294-87FF-D7EA-6E773AF6E99F}"/>
              </a:ext>
            </a:extLst>
          </p:cNvPr>
          <p:cNvSpPr txBox="1"/>
          <p:nvPr/>
        </p:nvSpPr>
        <p:spPr>
          <a:xfrm>
            <a:off x="12287290" y="1435234"/>
            <a:ext cx="184731" cy="461665"/>
          </a:xfrm>
          <a:prstGeom prst="rect">
            <a:avLst/>
          </a:prstGeom>
          <a:noFill/>
        </p:spPr>
        <p:txBody>
          <a:bodyPr wrap="none" rtlCol="0">
            <a:spAutoFit/>
          </a:bodyPr>
          <a:lstStyle/>
          <a:p>
            <a:endParaRPr lang="en-US" sz="2400" dirty="0"/>
          </a:p>
        </p:txBody>
      </p:sp>
      <p:sp>
        <p:nvSpPr>
          <p:cNvPr id="15" name="TextBox 14">
            <a:extLst>
              <a:ext uri="{FF2B5EF4-FFF2-40B4-BE49-F238E27FC236}">
                <a16:creationId xmlns:a16="http://schemas.microsoft.com/office/drawing/2014/main" id="{D5622EE6-71DF-9CC9-7716-8D9FA951026F}"/>
              </a:ext>
            </a:extLst>
          </p:cNvPr>
          <p:cNvSpPr txBox="1"/>
          <p:nvPr/>
        </p:nvSpPr>
        <p:spPr>
          <a:xfrm>
            <a:off x="12287290" y="2376138"/>
            <a:ext cx="184731" cy="461665"/>
          </a:xfrm>
          <a:prstGeom prst="rect">
            <a:avLst/>
          </a:prstGeom>
          <a:noFill/>
        </p:spPr>
        <p:txBody>
          <a:bodyPr wrap="none" rtlCol="0">
            <a:spAutoFit/>
          </a:bodyPr>
          <a:lstStyle/>
          <a:p>
            <a:endParaRPr lang="en-US" sz="2400" dirty="0"/>
          </a:p>
        </p:txBody>
      </p:sp>
      <p:sp>
        <p:nvSpPr>
          <p:cNvPr id="19" name="Content Placeholder 18">
            <a:extLst>
              <a:ext uri="{FF2B5EF4-FFF2-40B4-BE49-F238E27FC236}">
                <a16:creationId xmlns:a16="http://schemas.microsoft.com/office/drawing/2014/main" id="{2CED237F-4AE8-8FBD-AB49-7CA1542F7BFD}"/>
              </a:ext>
            </a:extLst>
          </p:cNvPr>
          <p:cNvSpPr>
            <a:spLocks noGrp="1"/>
          </p:cNvSpPr>
          <p:nvPr>
            <p:ph idx="1"/>
          </p:nvPr>
        </p:nvSpPr>
        <p:spPr/>
        <p:txBody>
          <a:bodyPr/>
          <a:lstStyle/>
          <a:p>
            <a:pPr marL="0" lvl="0" indent="0">
              <a:buNone/>
            </a:pPr>
            <a:r>
              <a:rPr lang="en-US" dirty="0"/>
              <a:t>To what extent are the following stakeholders leading and involved?</a:t>
            </a:r>
          </a:p>
          <a:p>
            <a:pPr marL="0" lvl="0" indent="0">
              <a:buNone/>
            </a:pPr>
            <a:endParaRPr lang="en-US" dirty="0"/>
          </a:p>
          <a:p>
            <a:pPr lvl="0"/>
            <a:r>
              <a:rPr lang="en-US" dirty="0"/>
              <a:t>Executive</a:t>
            </a:r>
          </a:p>
          <a:p>
            <a:pPr lvl="0"/>
            <a:r>
              <a:rPr lang="en-US" dirty="0"/>
              <a:t>Operations / Facilities / Maintenance / Planning</a:t>
            </a:r>
          </a:p>
          <a:p>
            <a:pPr lvl="0"/>
            <a:r>
              <a:rPr lang="en-US" dirty="0"/>
              <a:t>Business / Properties / Air Service Development</a:t>
            </a:r>
          </a:p>
          <a:p>
            <a:pPr lvl="0"/>
            <a:r>
              <a:rPr lang="en-US" dirty="0"/>
              <a:t>Public Affairs / Customer Service / Passenger Experience</a:t>
            </a:r>
          </a:p>
          <a:p>
            <a:pPr lvl="0"/>
            <a:r>
              <a:rPr lang="en-US" dirty="0"/>
              <a:t>Technology / Innovation</a:t>
            </a:r>
          </a:p>
          <a:p>
            <a:endParaRPr lang="en-US" dirty="0"/>
          </a:p>
        </p:txBody>
      </p:sp>
      <p:sp>
        <p:nvSpPr>
          <p:cNvPr id="29" name="TextBox 28">
            <a:extLst>
              <a:ext uri="{FF2B5EF4-FFF2-40B4-BE49-F238E27FC236}">
                <a16:creationId xmlns:a16="http://schemas.microsoft.com/office/drawing/2014/main" id="{2142AF60-102F-1033-E28A-3D1201E96552}"/>
              </a:ext>
            </a:extLst>
          </p:cNvPr>
          <p:cNvSpPr txBox="1"/>
          <p:nvPr/>
        </p:nvSpPr>
        <p:spPr>
          <a:xfrm>
            <a:off x="7633252" y="378950"/>
            <a:ext cx="3037273" cy="830997"/>
          </a:xfrm>
          <a:prstGeom prst="rect">
            <a:avLst/>
          </a:prstGeom>
          <a:noFill/>
        </p:spPr>
        <p:txBody>
          <a:bodyPr wrap="square" rtlCol="0">
            <a:spAutoFit/>
          </a:bodyPr>
          <a:lstStyle/>
          <a:p>
            <a:pPr algn="r" eaLnBrk="0" fontAlgn="base" hangingPunct="0">
              <a:spcBef>
                <a:spcPct val="0"/>
              </a:spcBef>
              <a:spcAft>
                <a:spcPct val="0"/>
              </a:spcAft>
            </a:pPr>
            <a:r>
              <a:rPr lang="en-US" sz="2400" b="1" dirty="0">
                <a:solidFill>
                  <a:srgbClr val="000000"/>
                </a:solidFill>
                <a:latin typeface="Arial" panose="020B0604020202020204" pitchFamily="34" charset="0"/>
                <a:cs typeface="Arial" panose="020B0604020202020204" pitchFamily="34" charset="0"/>
              </a:rPr>
              <a:t>Assess Common Use Readiness</a:t>
            </a:r>
          </a:p>
        </p:txBody>
      </p:sp>
      <p:grpSp>
        <p:nvGrpSpPr>
          <p:cNvPr id="33" name="Group 32">
            <a:extLst>
              <a:ext uri="{FF2B5EF4-FFF2-40B4-BE49-F238E27FC236}">
                <a16:creationId xmlns:a16="http://schemas.microsoft.com/office/drawing/2014/main" id="{F0583DB6-B1B0-8C2F-2D78-81A6E65BC3E8}"/>
              </a:ext>
            </a:extLst>
          </p:cNvPr>
          <p:cNvGrpSpPr/>
          <p:nvPr/>
        </p:nvGrpSpPr>
        <p:grpSpPr>
          <a:xfrm>
            <a:off x="8560965" y="4856666"/>
            <a:ext cx="3511766" cy="1320297"/>
            <a:chOff x="7994438" y="4233476"/>
            <a:chExt cx="3819737" cy="1436083"/>
          </a:xfrm>
        </p:grpSpPr>
        <p:sp>
          <p:nvSpPr>
            <p:cNvPr id="34" name="TextBox 33">
              <a:extLst>
                <a:ext uri="{FF2B5EF4-FFF2-40B4-BE49-F238E27FC236}">
                  <a16:creationId xmlns:a16="http://schemas.microsoft.com/office/drawing/2014/main" id="{CA19926D-0417-AC21-B95B-F5E92A385685}"/>
                </a:ext>
              </a:extLst>
            </p:cNvPr>
            <p:cNvSpPr txBox="1"/>
            <p:nvPr/>
          </p:nvSpPr>
          <p:spPr>
            <a:xfrm>
              <a:off x="8113708" y="4838562"/>
              <a:ext cx="3672578" cy="830997"/>
            </a:xfrm>
            <a:prstGeom prst="rect">
              <a:avLst/>
            </a:prstGeom>
            <a:solidFill>
              <a:srgbClr val="EBEBEB"/>
            </a:solidFill>
          </p:spPr>
          <p:txBody>
            <a:bodyPr wrap="square" rtlCol="0">
              <a:spAutoFit/>
            </a:bodyPr>
            <a:lstStyle/>
            <a:p>
              <a:endParaRPr lang="en-US" sz="1600" dirty="0"/>
            </a:p>
            <a:p>
              <a:r>
                <a:rPr lang="en-US" sz="1600" dirty="0"/>
                <a:t>Be Sure to Download the Assessment and Planning Worksheet </a:t>
              </a:r>
            </a:p>
          </p:txBody>
        </p:sp>
        <p:pic>
          <p:nvPicPr>
            <p:cNvPr id="35" name="Picture 34">
              <a:extLst>
                <a:ext uri="{FF2B5EF4-FFF2-40B4-BE49-F238E27FC236}">
                  <a16:creationId xmlns:a16="http://schemas.microsoft.com/office/drawing/2014/main" id="{953BEFD2-9CFA-EC6E-756F-33D0162F1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4438" y="4233476"/>
              <a:ext cx="3819737" cy="945131"/>
            </a:xfrm>
            <a:prstGeom prst="rect">
              <a:avLst/>
            </a:prstGeom>
          </p:spPr>
        </p:pic>
      </p:grpSp>
    </p:spTree>
    <p:extLst>
      <p:ext uri="{BB962C8B-B14F-4D97-AF65-F5344CB8AC3E}">
        <p14:creationId xmlns:p14="http://schemas.microsoft.com/office/powerpoint/2010/main" val="2483810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09680-0CA2-207E-C24B-96286223C2F2}"/>
              </a:ext>
            </a:extLst>
          </p:cNvPr>
          <p:cNvSpPr>
            <a:spLocks noGrp="1"/>
          </p:cNvSpPr>
          <p:nvPr>
            <p:ph type="title"/>
          </p:nvPr>
        </p:nvSpPr>
        <p:spPr/>
        <p:txBody>
          <a:bodyPr/>
          <a:lstStyle/>
          <a:p>
            <a:r>
              <a:rPr lang="en-US" dirty="0"/>
              <a:t>Issues and Challenges by Stakeholder Group</a:t>
            </a:r>
          </a:p>
        </p:txBody>
      </p:sp>
      <p:sp>
        <p:nvSpPr>
          <p:cNvPr id="13" name="TextBox 12">
            <a:extLst>
              <a:ext uri="{FF2B5EF4-FFF2-40B4-BE49-F238E27FC236}">
                <a16:creationId xmlns:a16="http://schemas.microsoft.com/office/drawing/2014/main" id="{D5E62CAF-4C7A-5FB3-7C35-75EC73B30910}"/>
              </a:ext>
            </a:extLst>
          </p:cNvPr>
          <p:cNvSpPr txBox="1"/>
          <p:nvPr/>
        </p:nvSpPr>
        <p:spPr>
          <a:xfrm>
            <a:off x="89265" y="6273225"/>
            <a:ext cx="3111136" cy="584775"/>
          </a:xfrm>
          <a:prstGeom prst="rect">
            <a:avLst/>
          </a:prstGeom>
          <a:noFill/>
        </p:spPr>
        <p:txBody>
          <a:bodyPr wrap="square" rtlCol="0">
            <a:spAutoFit/>
          </a:bodyPr>
          <a:lstStyle/>
          <a:p>
            <a:r>
              <a:rPr lang="en-US" sz="1600" i="1" dirty="0"/>
              <a:t>See Chapter 4 of the WebResource for more information on this topic </a:t>
            </a:r>
          </a:p>
        </p:txBody>
      </p:sp>
      <p:sp>
        <p:nvSpPr>
          <p:cNvPr id="22" name="TextBox 21">
            <a:extLst>
              <a:ext uri="{FF2B5EF4-FFF2-40B4-BE49-F238E27FC236}">
                <a16:creationId xmlns:a16="http://schemas.microsoft.com/office/drawing/2014/main" id="{26AE4B59-3615-BF82-420D-9534536258D8}"/>
              </a:ext>
            </a:extLst>
          </p:cNvPr>
          <p:cNvSpPr txBox="1"/>
          <p:nvPr/>
        </p:nvSpPr>
        <p:spPr>
          <a:xfrm>
            <a:off x="7633252" y="378950"/>
            <a:ext cx="3037273" cy="830997"/>
          </a:xfrm>
          <a:prstGeom prst="rect">
            <a:avLst/>
          </a:prstGeom>
          <a:noFill/>
        </p:spPr>
        <p:txBody>
          <a:bodyPr wrap="square" rtlCol="0">
            <a:spAutoFit/>
          </a:bodyPr>
          <a:lstStyle/>
          <a:p>
            <a:pPr algn="r" eaLnBrk="0" fontAlgn="base" hangingPunct="0">
              <a:spcBef>
                <a:spcPct val="0"/>
              </a:spcBef>
              <a:spcAft>
                <a:spcPct val="0"/>
              </a:spcAft>
            </a:pPr>
            <a:r>
              <a:rPr lang="en-US" sz="2400" b="1" dirty="0">
                <a:solidFill>
                  <a:srgbClr val="000000"/>
                </a:solidFill>
                <a:latin typeface="Arial" panose="020B0604020202020204" pitchFamily="34" charset="0"/>
                <a:cs typeface="Arial" panose="020B0604020202020204" pitchFamily="34" charset="0"/>
              </a:rPr>
              <a:t>Assess Common Use Readiness</a:t>
            </a:r>
          </a:p>
        </p:txBody>
      </p:sp>
      <p:sp>
        <p:nvSpPr>
          <p:cNvPr id="6" name="TextBox 5">
            <a:extLst>
              <a:ext uri="{FF2B5EF4-FFF2-40B4-BE49-F238E27FC236}">
                <a16:creationId xmlns:a16="http://schemas.microsoft.com/office/drawing/2014/main" id="{AA68D8E5-2294-87FF-D7EA-6E773AF6E99F}"/>
              </a:ext>
            </a:extLst>
          </p:cNvPr>
          <p:cNvSpPr txBox="1"/>
          <p:nvPr/>
        </p:nvSpPr>
        <p:spPr>
          <a:xfrm>
            <a:off x="12287290" y="1435234"/>
            <a:ext cx="184731" cy="461665"/>
          </a:xfrm>
          <a:prstGeom prst="rect">
            <a:avLst/>
          </a:prstGeom>
          <a:noFill/>
        </p:spPr>
        <p:txBody>
          <a:bodyPr wrap="none" rtlCol="0">
            <a:spAutoFit/>
          </a:bodyPr>
          <a:lstStyle/>
          <a:p>
            <a:endParaRPr lang="en-US" sz="2400" dirty="0"/>
          </a:p>
        </p:txBody>
      </p:sp>
      <p:sp>
        <p:nvSpPr>
          <p:cNvPr id="15" name="TextBox 14">
            <a:extLst>
              <a:ext uri="{FF2B5EF4-FFF2-40B4-BE49-F238E27FC236}">
                <a16:creationId xmlns:a16="http://schemas.microsoft.com/office/drawing/2014/main" id="{D5622EE6-71DF-9CC9-7716-8D9FA951026F}"/>
              </a:ext>
            </a:extLst>
          </p:cNvPr>
          <p:cNvSpPr txBox="1"/>
          <p:nvPr/>
        </p:nvSpPr>
        <p:spPr>
          <a:xfrm>
            <a:off x="12287290" y="2376138"/>
            <a:ext cx="184731" cy="461665"/>
          </a:xfrm>
          <a:prstGeom prst="rect">
            <a:avLst/>
          </a:prstGeom>
          <a:noFill/>
        </p:spPr>
        <p:txBody>
          <a:bodyPr wrap="none" rtlCol="0">
            <a:spAutoFit/>
          </a:bodyPr>
          <a:lstStyle/>
          <a:p>
            <a:endParaRPr lang="en-US" sz="2400" dirty="0"/>
          </a:p>
        </p:txBody>
      </p:sp>
      <p:sp>
        <p:nvSpPr>
          <p:cNvPr id="19" name="Content Placeholder 18">
            <a:extLst>
              <a:ext uri="{FF2B5EF4-FFF2-40B4-BE49-F238E27FC236}">
                <a16:creationId xmlns:a16="http://schemas.microsoft.com/office/drawing/2014/main" id="{2CED237F-4AE8-8FBD-AB49-7CA1542F7BFD}"/>
              </a:ext>
            </a:extLst>
          </p:cNvPr>
          <p:cNvSpPr>
            <a:spLocks noGrp="1"/>
          </p:cNvSpPr>
          <p:nvPr>
            <p:ph idx="1"/>
          </p:nvPr>
        </p:nvSpPr>
        <p:spPr/>
        <p:txBody>
          <a:bodyPr>
            <a:normAutofit/>
          </a:bodyPr>
          <a:lstStyle/>
          <a:p>
            <a:pPr marL="0" lvl="0" indent="0">
              <a:buNone/>
            </a:pPr>
            <a:r>
              <a:rPr lang="en-US" dirty="0"/>
              <a:t>Consider what issues and challenges are faced by the following </a:t>
            </a:r>
            <a:br>
              <a:rPr lang="en-US" dirty="0"/>
            </a:br>
            <a:r>
              <a:rPr lang="en-US" dirty="0"/>
              <a:t>stakeholder groups: </a:t>
            </a:r>
          </a:p>
          <a:p>
            <a:pPr marL="0" lvl="0" indent="0">
              <a:buNone/>
            </a:pPr>
            <a:endParaRPr lang="en-US" dirty="0"/>
          </a:p>
          <a:p>
            <a:pPr lvl="0"/>
            <a:r>
              <a:rPr lang="en-US" dirty="0"/>
              <a:t>Airport</a:t>
            </a:r>
          </a:p>
          <a:p>
            <a:pPr lvl="0"/>
            <a:r>
              <a:rPr lang="en-US" dirty="0"/>
              <a:t>Airline</a:t>
            </a:r>
          </a:p>
          <a:p>
            <a:pPr lvl="0"/>
            <a:r>
              <a:rPr lang="en-US" dirty="0"/>
              <a:t>Regulatory Agency</a:t>
            </a:r>
          </a:p>
          <a:p>
            <a:pPr lvl="0"/>
            <a:r>
              <a:rPr lang="en-US" dirty="0"/>
              <a:t>Business Partners</a:t>
            </a:r>
          </a:p>
          <a:p>
            <a:pPr lvl="0"/>
            <a:r>
              <a:rPr lang="en-US" dirty="0"/>
              <a:t>Passengers</a:t>
            </a:r>
          </a:p>
        </p:txBody>
      </p:sp>
      <p:grpSp>
        <p:nvGrpSpPr>
          <p:cNvPr id="14" name="Group 13">
            <a:extLst>
              <a:ext uri="{FF2B5EF4-FFF2-40B4-BE49-F238E27FC236}">
                <a16:creationId xmlns:a16="http://schemas.microsoft.com/office/drawing/2014/main" id="{428C97C6-AFF5-10D0-60A6-17D6E4F887AC}"/>
              </a:ext>
            </a:extLst>
          </p:cNvPr>
          <p:cNvGrpSpPr/>
          <p:nvPr/>
        </p:nvGrpSpPr>
        <p:grpSpPr>
          <a:xfrm>
            <a:off x="8560965" y="4856666"/>
            <a:ext cx="3511766" cy="1320297"/>
            <a:chOff x="7994438" y="4233476"/>
            <a:chExt cx="3819737" cy="1436083"/>
          </a:xfrm>
        </p:grpSpPr>
        <p:sp>
          <p:nvSpPr>
            <p:cNvPr id="16" name="TextBox 15">
              <a:extLst>
                <a:ext uri="{FF2B5EF4-FFF2-40B4-BE49-F238E27FC236}">
                  <a16:creationId xmlns:a16="http://schemas.microsoft.com/office/drawing/2014/main" id="{302AE608-A9BD-DA2E-06D8-C7E09FDBEB9B}"/>
                </a:ext>
              </a:extLst>
            </p:cNvPr>
            <p:cNvSpPr txBox="1"/>
            <p:nvPr/>
          </p:nvSpPr>
          <p:spPr>
            <a:xfrm>
              <a:off x="8113708" y="4838562"/>
              <a:ext cx="3672578" cy="830997"/>
            </a:xfrm>
            <a:prstGeom prst="rect">
              <a:avLst/>
            </a:prstGeom>
            <a:solidFill>
              <a:srgbClr val="EBEBEB"/>
            </a:solidFill>
          </p:spPr>
          <p:txBody>
            <a:bodyPr wrap="square" rtlCol="0">
              <a:spAutoFit/>
            </a:bodyPr>
            <a:lstStyle/>
            <a:p>
              <a:endParaRPr lang="en-US" sz="1600" dirty="0"/>
            </a:p>
            <a:p>
              <a:r>
                <a:rPr lang="en-US" sz="1600" dirty="0"/>
                <a:t>Be Sure to Download the Assessment and Planning Worksheet </a:t>
              </a:r>
            </a:p>
          </p:txBody>
        </p:sp>
        <p:pic>
          <p:nvPicPr>
            <p:cNvPr id="17" name="Picture 16">
              <a:extLst>
                <a:ext uri="{FF2B5EF4-FFF2-40B4-BE49-F238E27FC236}">
                  <a16:creationId xmlns:a16="http://schemas.microsoft.com/office/drawing/2014/main" id="{3B918BD8-9F98-8FFF-2650-CAAAD97551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4438" y="4233476"/>
              <a:ext cx="3819737" cy="945131"/>
            </a:xfrm>
            <a:prstGeom prst="rect">
              <a:avLst/>
            </a:prstGeom>
          </p:spPr>
        </p:pic>
      </p:grpSp>
      <p:pic>
        <p:nvPicPr>
          <p:cNvPr id="18" name="Graphic 23">
            <a:extLst>
              <a:ext uri="{FF2B5EF4-FFF2-40B4-BE49-F238E27FC236}">
                <a16:creationId xmlns:a16="http://schemas.microsoft.com/office/drawing/2014/main" id="{BF022DCC-7960-9324-EF2E-F8666D8470B6}"/>
              </a:ext>
            </a:extLst>
          </p:cNvPr>
          <p:cNvPicPr>
            <a:picLocks noChangeAspect="1"/>
          </p:cNvPicPr>
          <p:nvPr/>
        </p:nvPicPr>
        <p:blipFill>
          <a:blip r:embed="rId3"/>
          <a:srcRect/>
          <a:stretch/>
        </p:blipFill>
        <p:spPr>
          <a:xfrm>
            <a:off x="10670525" y="216424"/>
            <a:ext cx="1280783" cy="1218810"/>
          </a:xfrm>
          <a:prstGeom prst="rect">
            <a:avLst/>
          </a:prstGeom>
        </p:spPr>
      </p:pic>
    </p:spTree>
    <p:extLst>
      <p:ext uri="{BB962C8B-B14F-4D97-AF65-F5344CB8AC3E}">
        <p14:creationId xmlns:p14="http://schemas.microsoft.com/office/powerpoint/2010/main" val="24948415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6daa522-5bb7-4cee-b79c-352474629594">
      <Terms xmlns="http://schemas.microsoft.com/office/infopath/2007/PartnerControls"/>
    </lcf76f155ced4ddcb4097134ff3c332f>
    <TaxCatchAll xmlns="d5fa2cb2-0302-45d6-8270-7ccdad2b681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E1B616C754E240B26BD0A0A64E7F36" ma:contentTypeVersion="15" ma:contentTypeDescription="Create a new document." ma:contentTypeScope="" ma:versionID="02f98d690d808fd18be13b541d6e3360">
  <xsd:schema xmlns:xsd="http://www.w3.org/2001/XMLSchema" xmlns:xs="http://www.w3.org/2001/XMLSchema" xmlns:p="http://schemas.microsoft.com/office/2006/metadata/properties" xmlns:ns2="f6daa522-5bb7-4cee-b79c-352474629594" xmlns:ns3="d5fa2cb2-0302-45d6-8270-7ccdad2b6818" targetNamespace="http://schemas.microsoft.com/office/2006/metadata/properties" ma:root="true" ma:fieldsID="0623caa77cc4ec9218e9965b6fb826bb" ns2:_="" ns3:_="">
    <xsd:import namespace="f6daa522-5bb7-4cee-b79c-352474629594"/>
    <xsd:import namespace="d5fa2cb2-0302-45d6-8270-7ccdad2b68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daa522-5bb7-4cee-b79c-3524746295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02af22d-5021-443a-b1ca-b0d3aea16fe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5fa2cb2-0302-45d6-8270-7ccdad2b681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fc3946d-62b2-4116-a4a6-d9c57530216d}" ma:internalName="TaxCatchAll" ma:showField="CatchAllData" ma:web="d5fa2cb2-0302-45d6-8270-7ccdad2b68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9FD756-4BFE-4F24-924B-07D646D7EBE4}">
  <ds:schemaRefs>
    <ds:schemaRef ds:uri="http://schemas.microsoft.com/sharepoint/v3/contenttype/forms"/>
  </ds:schemaRefs>
</ds:datastoreItem>
</file>

<file path=customXml/itemProps2.xml><?xml version="1.0" encoding="utf-8"?>
<ds:datastoreItem xmlns:ds="http://schemas.openxmlformats.org/officeDocument/2006/customXml" ds:itemID="{41B6FF5D-D065-4EA7-AB86-5B2A9424C829}">
  <ds:schemaRefs>
    <ds:schemaRef ds:uri="http://schemas.microsoft.com/office/2006/documentManagement/types"/>
    <ds:schemaRef ds:uri="d5fa2cb2-0302-45d6-8270-7ccdad2b6818"/>
    <ds:schemaRef ds:uri="f6daa522-5bb7-4cee-b79c-352474629594"/>
    <ds:schemaRef ds:uri="http://purl.org/dc/elements/1.1/"/>
    <ds:schemaRef ds:uri="http://www.w3.org/XML/1998/namespace"/>
    <ds:schemaRef ds:uri="http://schemas.microsoft.com/office/infopath/2007/PartnerControls"/>
    <ds:schemaRef ds:uri="http://schemas.microsoft.com/office/2006/metadata/properties"/>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D77C10A6-2955-4709-A36A-95FF8B209D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daa522-5bb7-4cee-b79c-352474629594"/>
    <ds:schemaRef ds:uri="d5fa2cb2-0302-45d6-8270-7ccdad2b68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466</TotalTime>
  <Words>710</Words>
  <Application>Microsoft Office PowerPoint</Application>
  <PresentationFormat>Widescreen</PresentationFormat>
  <Paragraphs>83</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Georgia</vt:lpstr>
      <vt:lpstr>TimesNewRomanPSMT</vt:lpstr>
      <vt:lpstr>Office Theme</vt:lpstr>
      <vt:lpstr>PowerPoint Presentation</vt:lpstr>
      <vt:lpstr>PowerPoint Presentation</vt:lpstr>
      <vt:lpstr>Purpose of this Presentation Template</vt:lpstr>
      <vt:lpstr>Assessment Areas</vt:lpstr>
      <vt:lpstr>Visionary Philosophy / Methodology</vt:lpstr>
      <vt:lpstr>Challenges and Opportunities</vt:lpstr>
      <vt:lpstr>Holistic Progression Level</vt:lpstr>
      <vt:lpstr>Stakeholders Leading and Involved</vt:lpstr>
      <vt:lpstr>Issues and Challenges by Stakeholder Group</vt:lpstr>
      <vt:lpstr>Systems, Equipment, Emerging Technologies,  Data, and Services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Linstrum</dc:creator>
  <cp:lastModifiedBy>Foht, Brendan</cp:lastModifiedBy>
  <cp:revision>4</cp:revision>
  <dcterms:created xsi:type="dcterms:W3CDTF">2022-05-17T16:38:53Z</dcterms:created>
  <dcterms:modified xsi:type="dcterms:W3CDTF">2023-10-26T15:50:18Z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0x010100C4E1B616C754E240B26BD0A0A64E7F36</vt:lpwstr>
  </property>
  <property fmtid="{D5CDD505-2E9C-101B-9397-08002B2CF9AE}" pid="3" name="MediaServiceImageTags">
    <vt:lpwstr/>
  </property>
</Properties>
</file>