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82" r:id="rId4"/>
    <p:sldId id="260" r:id="rId5"/>
    <p:sldId id="265" r:id="rId6"/>
    <p:sldId id="303" r:id="rId7"/>
    <p:sldId id="304" r:id="rId8"/>
    <p:sldId id="308" r:id="rId9"/>
    <p:sldId id="262" r:id="rId10"/>
    <p:sldId id="305" r:id="rId11"/>
    <p:sldId id="274" r:id="rId12"/>
    <p:sldId id="275" r:id="rId13"/>
    <p:sldId id="264" r:id="rId14"/>
    <p:sldId id="268" r:id="rId15"/>
    <p:sldId id="270" r:id="rId16"/>
    <p:sldId id="309" r:id="rId17"/>
    <p:sldId id="293" r:id="rId18"/>
    <p:sldId id="294" r:id="rId19"/>
    <p:sldId id="295" r:id="rId20"/>
    <p:sldId id="310" r:id="rId21"/>
  </p:sldIdLst>
  <p:sldSz cx="9144000" cy="6858000" type="screen4x3"/>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mberton" initials="SCL" lastIdx="4" clrIdx="0"/>
  <p:cmAuthor id="1" name="Ricketson, Mark" initials="RM"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85" autoAdjust="0"/>
  </p:normalViewPr>
  <p:slideViewPr>
    <p:cSldViewPr>
      <p:cViewPr>
        <p:scale>
          <a:sx n="71" d="100"/>
          <a:sy n="71" d="100"/>
        </p:scale>
        <p:origin x="-197" y="40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32" y="-12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7C1EB7CC-8553-4845-BBD7-C7D2958E3866}" type="datetimeFigureOut">
              <a:rPr lang="en-US" smtClean="0"/>
              <a:t>10/14/2016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1D318B2-5CE1-4AB5-A1AF-874670249541}" type="slidenum">
              <a:rPr lang="en-US" smtClean="0"/>
              <a:t>‹#›</a:t>
            </a:fld>
            <a:endParaRPr lang="en-US" dirty="0"/>
          </a:p>
        </p:txBody>
      </p:sp>
    </p:spTree>
    <p:extLst>
      <p:ext uri="{BB962C8B-B14F-4D97-AF65-F5344CB8AC3E}">
        <p14:creationId xmlns:p14="http://schemas.microsoft.com/office/powerpoint/2010/main" val="383846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D43F138-A355-4B43-A68D-98E66DFFAC32}" type="datetimeFigureOut">
              <a:rPr lang="en-US" smtClean="0"/>
              <a:t>10/14/2016</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3"/>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3" tIns="48327" rIns="96653" bIns="48327" rtlCol="0" anchor="b"/>
          <a:lstStyle>
            <a:lvl1pPr algn="r">
              <a:defRPr sz="1200"/>
            </a:lvl1pPr>
          </a:lstStyle>
          <a:p>
            <a:fld id="{DADD7177-AA70-4C44-8C9A-FC4FD1D66413}" type="slidenum">
              <a:rPr lang="en-US" smtClean="0"/>
              <a:t>‹#›</a:t>
            </a:fld>
            <a:endParaRPr lang="en-US" dirty="0"/>
          </a:p>
        </p:txBody>
      </p:sp>
    </p:spTree>
    <p:extLst>
      <p:ext uri="{BB962C8B-B14F-4D97-AF65-F5344CB8AC3E}">
        <p14:creationId xmlns:p14="http://schemas.microsoft.com/office/powerpoint/2010/main" val="329105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a:t>
            </a:fld>
            <a:endParaRPr lang="en-US" dirty="0"/>
          </a:p>
        </p:txBody>
      </p:sp>
    </p:spTree>
    <p:extLst>
      <p:ext uri="{BB962C8B-B14F-4D97-AF65-F5344CB8AC3E}">
        <p14:creationId xmlns:p14="http://schemas.microsoft.com/office/powerpoint/2010/main" val="353370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10</a:t>
            </a:fld>
            <a:endParaRPr lang="en-US" dirty="0"/>
          </a:p>
        </p:txBody>
      </p:sp>
    </p:spTree>
    <p:extLst>
      <p:ext uri="{BB962C8B-B14F-4D97-AF65-F5344CB8AC3E}">
        <p14:creationId xmlns:p14="http://schemas.microsoft.com/office/powerpoint/2010/main" val="135769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SFO AGIS Data</a:t>
            </a:r>
          </a:p>
          <a:p>
            <a:r>
              <a:rPr lang="en-US" dirty="0" smtClean="0"/>
              <a:t>Runway end point is shown</a:t>
            </a:r>
            <a:r>
              <a:rPr lang="en-US" baseline="0" dirty="0" smtClean="0"/>
              <a:t> along with the associated attributes for that point.</a:t>
            </a:r>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11</a:t>
            </a:fld>
            <a:endParaRPr lang="en-US" dirty="0"/>
          </a:p>
        </p:txBody>
      </p:sp>
    </p:spTree>
    <p:extLst>
      <p:ext uri="{BB962C8B-B14F-4D97-AF65-F5344CB8AC3E}">
        <p14:creationId xmlns:p14="http://schemas.microsoft.com/office/powerpoint/2010/main" val="165452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Surface</a:t>
            </a:r>
            <a:r>
              <a:rPr lang="en-US" baseline="0" dirty="0"/>
              <a:t> Operations related applications use spatial data – often created by and provided by </a:t>
            </a:r>
            <a:r>
              <a:rPr lang="en-US" dirty="0" smtClean="0"/>
              <a:t>third </a:t>
            </a:r>
            <a:r>
              <a:rPr lang="en-US" dirty="0"/>
              <a:t>party </a:t>
            </a:r>
            <a:r>
              <a:rPr lang="en-US" baseline="0" dirty="0"/>
              <a:t>vendors</a:t>
            </a:r>
          </a:p>
          <a:p>
            <a:endParaRPr lang="en-US" baseline="0" dirty="0"/>
          </a:p>
          <a:p>
            <a:r>
              <a:rPr lang="en-US" baseline="0" dirty="0"/>
              <a:t>Spatial applications shown</a:t>
            </a:r>
          </a:p>
          <a:p>
            <a:pPr marL="241634" indent="-241634">
              <a:buFont typeface="+mj-lt"/>
              <a:buAutoNum type="arabicPeriod"/>
            </a:pPr>
            <a:r>
              <a:rPr lang="en-US" baseline="0" dirty="0"/>
              <a:t>Aircraft locations on the airfield</a:t>
            </a:r>
          </a:p>
          <a:p>
            <a:pPr marL="241634" indent="-241634">
              <a:buFont typeface="+mj-lt"/>
              <a:buAutoNum type="arabicPeriod"/>
            </a:pPr>
            <a:r>
              <a:rPr lang="en-US" baseline="0" dirty="0"/>
              <a:t>Digital Flight Bag</a:t>
            </a:r>
          </a:p>
          <a:p>
            <a:pPr marL="241634" indent="-241634">
              <a:buFont typeface="+mj-lt"/>
              <a:buAutoNum type="arabicPeriod"/>
            </a:pPr>
            <a:r>
              <a:rPr lang="en-US" baseline="0" dirty="0"/>
              <a:t>Heads up display for surface guidance</a:t>
            </a:r>
          </a:p>
          <a:p>
            <a:pPr marL="241634" indent="-241634">
              <a:buFont typeface="+mj-lt"/>
              <a:buAutoNum type="arabicPeriod"/>
            </a:pPr>
            <a:r>
              <a:rPr lang="en-US" baseline="0" dirty="0"/>
              <a:t>Surface surveillance applications</a:t>
            </a:r>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12</a:t>
            </a:fld>
            <a:endParaRPr lang="en-US" dirty="0"/>
          </a:p>
        </p:txBody>
      </p:sp>
    </p:spTree>
    <p:extLst>
      <p:ext uri="{BB962C8B-B14F-4D97-AF65-F5344CB8AC3E}">
        <p14:creationId xmlns:p14="http://schemas.microsoft.com/office/powerpoint/2010/main" val="393240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13</a:t>
            </a:fld>
            <a:endParaRPr lang="en-US" dirty="0"/>
          </a:p>
        </p:txBody>
      </p:sp>
    </p:spTree>
    <p:extLst>
      <p:ext uri="{BB962C8B-B14F-4D97-AF65-F5344CB8AC3E}">
        <p14:creationId xmlns:p14="http://schemas.microsoft.com/office/powerpoint/2010/main" val="2481463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3C2422-E108-493F-A0F1-2956790B474F}" type="slidenum">
              <a:rPr lang="en-US" smtClean="0"/>
              <a:pPr>
                <a:defRPr/>
              </a:pPr>
              <a:t>14</a:t>
            </a:fld>
            <a:endParaRPr lang="en-US" dirty="0"/>
          </a:p>
        </p:txBody>
      </p:sp>
    </p:spTree>
    <p:extLst>
      <p:ext uri="{BB962C8B-B14F-4D97-AF65-F5344CB8AC3E}">
        <p14:creationId xmlns:p14="http://schemas.microsoft.com/office/powerpoint/2010/main" val="233099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3C2422-E108-493F-A0F1-2956790B474F}" type="slidenum">
              <a:rPr lang="en-US" smtClean="0"/>
              <a:pPr>
                <a:defRPr/>
              </a:pPr>
              <a:t>15</a:t>
            </a:fld>
            <a:endParaRPr lang="en-US" dirty="0"/>
          </a:p>
        </p:txBody>
      </p:sp>
    </p:spTree>
    <p:extLst>
      <p:ext uri="{BB962C8B-B14F-4D97-AF65-F5344CB8AC3E}">
        <p14:creationId xmlns:p14="http://schemas.microsoft.com/office/powerpoint/2010/main" val="295297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16</a:t>
            </a:fld>
            <a:endParaRPr lang="en-US" dirty="0"/>
          </a:p>
        </p:txBody>
      </p:sp>
    </p:spTree>
    <p:extLst>
      <p:ext uri="{BB962C8B-B14F-4D97-AF65-F5344CB8AC3E}">
        <p14:creationId xmlns:p14="http://schemas.microsoft.com/office/powerpoint/2010/main" val="375447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17</a:t>
            </a:fld>
            <a:endParaRPr lang="en-US" dirty="0"/>
          </a:p>
        </p:txBody>
      </p:sp>
    </p:spTree>
    <p:extLst>
      <p:ext uri="{BB962C8B-B14F-4D97-AF65-F5344CB8AC3E}">
        <p14:creationId xmlns:p14="http://schemas.microsoft.com/office/powerpoint/2010/main" val="3902823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18</a:t>
            </a:fld>
            <a:endParaRPr lang="en-US" dirty="0"/>
          </a:p>
        </p:txBody>
      </p:sp>
    </p:spTree>
    <p:extLst>
      <p:ext uri="{BB962C8B-B14F-4D97-AF65-F5344CB8AC3E}">
        <p14:creationId xmlns:p14="http://schemas.microsoft.com/office/powerpoint/2010/main" val="912218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19</a:t>
            </a:fld>
            <a:endParaRPr lang="en-US" dirty="0"/>
          </a:p>
        </p:txBody>
      </p:sp>
    </p:spTree>
    <p:extLst>
      <p:ext uri="{BB962C8B-B14F-4D97-AF65-F5344CB8AC3E}">
        <p14:creationId xmlns:p14="http://schemas.microsoft.com/office/powerpoint/2010/main" val="225146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2</a:t>
            </a:fld>
            <a:endParaRPr lang="en-US" dirty="0"/>
          </a:p>
        </p:txBody>
      </p:sp>
    </p:spTree>
    <p:extLst>
      <p:ext uri="{BB962C8B-B14F-4D97-AF65-F5344CB8AC3E}">
        <p14:creationId xmlns:p14="http://schemas.microsoft.com/office/powerpoint/2010/main" val="425025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20</a:t>
            </a:fld>
            <a:endParaRPr lang="en-US" dirty="0"/>
          </a:p>
        </p:txBody>
      </p:sp>
    </p:spTree>
    <p:extLst>
      <p:ext uri="{BB962C8B-B14F-4D97-AF65-F5344CB8AC3E}">
        <p14:creationId xmlns:p14="http://schemas.microsoft.com/office/powerpoint/2010/main" val="325872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3</a:t>
            </a:fld>
            <a:endParaRPr lang="en-US" dirty="0"/>
          </a:p>
        </p:txBody>
      </p:sp>
    </p:spTree>
    <p:extLst>
      <p:ext uri="{BB962C8B-B14F-4D97-AF65-F5344CB8AC3E}">
        <p14:creationId xmlns:p14="http://schemas.microsoft.com/office/powerpoint/2010/main" val="426057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should state that the Guidebook contains the following information:</a:t>
            </a:r>
          </a:p>
          <a:p>
            <a:pPr marL="181226" indent="-181226">
              <a:buFont typeface="Arial" pitchFamily="34" charset="0"/>
              <a:buChar char="•"/>
            </a:pPr>
            <a:endParaRPr lang="en-US" dirty="0"/>
          </a:p>
          <a:p>
            <a:pPr marL="181226" indent="-181226">
              <a:buFont typeface="Arial" pitchFamily="34" charset="0"/>
              <a:buChar char="•"/>
            </a:pPr>
            <a:r>
              <a:rPr lang="en-US" dirty="0"/>
              <a:t>Overview of NextGen</a:t>
            </a:r>
          </a:p>
          <a:p>
            <a:pPr marL="181226" indent="-181226">
              <a:buFont typeface="Arial" pitchFamily="34" charset="0"/>
              <a:buChar char="•"/>
            </a:pPr>
            <a:r>
              <a:rPr lang="en-US" dirty="0"/>
              <a:t>Benefits and costs including initial investment and maintenance </a:t>
            </a:r>
          </a:p>
          <a:p>
            <a:pPr marL="181226" indent="-181226">
              <a:buFont typeface="Arial" pitchFamily="34" charset="0"/>
              <a:buChar char="•"/>
            </a:pPr>
            <a:r>
              <a:rPr lang="en-US" dirty="0"/>
              <a:t>Other data that may be available and beneficial to airports</a:t>
            </a:r>
          </a:p>
          <a:p>
            <a:pPr marL="181226" indent="-181226">
              <a:buFont typeface="Arial" pitchFamily="34" charset="0"/>
              <a:buChar char="•"/>
            </a:pPr>
            <a:r>
              <a:rPr lang="en-US" dirty="0"/>
              <a:t>If/how data may be monetized to generate revenue for the airport</a:t>
            </a:r>
          </a:p>
          <a:p>
            <a:pPr marL="181226" indent="-181226">
              <a:buFont typeface="Arial" pitchFamily="34" charset="0"/>
              <a:buChar char="•"/>
            </a:pPr>
            <a:r>
              <a:rPr lang="en-US" dirty="0"/>
              <a:t>Case studies/summaries</a:t>
            </a:r>
          </a:p>
          <a:p>
            <a:pPr marL="181226" indent="-181226">
              <a:buFont typeface="Arial" pitchFamily="34" charset="0"/>
              <a:buChar char="•"/>
            </a:pPr>
            <a:r>
              <a:rPr lang="en-US" dirty="0"/>
              <a:t>Recommended additional research</a:t>
            </a:r>
          </a:p>
          <a:p>
            <a:pPr marL="181226" indent="-181226">
              <a:buFont typeface="Arial" pitchFamily="34" charset="0"/>
              <a:buChar char="•"/>
            </a:pPr>
            <a:r>
              <a:rPr lang="en-US" dirty="0"/>
              <a:t>Relevant technology trends</a:t>
            </a:r>
          </a:p>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4</a:t>
            </a:fld>
            <a:endParaRPr lang="en-US" dirty="0"/>
          </a:p>
        </p:txBody>
      </p:sp>
    </p:spTree>
    <p:extLst>
      <p:ext uri="{BB962C8B-B14F-4D97-AF65-F5344CB8AC3E}">
        <p14:creationId xmlns:p14="http://schemas.microsoft.com/office/powerpoint/2010/main" val="264529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geographic focus of this project is on airport property and those areas directly surrounding an airport, to the extent of the airspace protection surfaces (Exhibit A). These areas are, most notably, where airports develop or have a need for spatial data to support their everyday operational requirements. </a:t>
            </a:r>
          </a:p>
        </p:txBody>
      </p:sp>
      <p:sp>
        <p:nvSpPr>
          <p:cNvPr id="4" name="Slide Number Placeholder 3"/>
          <p:cNvSpPr>
            <a:spLocks noGrp="1"/>
          </p:cNvSpPr>
          <p:nvPr>
            <p:ph type="sldNum" sz="quarter" idx="10"/>
          </p:nvPr>
        </p:nvSpPr>
        <p:spPr/>
        <p:txBody>
          <a:bodyPr/>
          <a:lstStyle/>
          <a:p>
            <a:fld id="{DADD7177-AA70-4C44-8C9A-FC4FD1D66413}" type="slidenum">
              <a:rPr lang="en-US" smtClean="0"/>
              <a:t>5</a:t>
            </a:fld>
            <a:endParaRPr lang="en-US" dirty="0"/>
          </a:p>
        </p:txBody>
      </p:sp>
    </p:spTree>
    <p:extLst>
      <p:ext uri="{BB962C8B-B14F-4D97-AF65-F5344CB8AC3E}">
        <p14:creationId xmlns:p14="http://schemas.microsoft.com/office/powerpoint/2010/main" val="265981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Airports are responsible for ensuring that objects affecting navigable airspace are identified, removed, and/or mitigated according to certain standard requirements. The identification of these objects is a spatial data exercise.  The data produced is submitted to the FAA and ultimately is used,  in part, in the development of new flight procedures, or even in the review of existing procedures for that airport.   The graphic on this page depicts the protected airspace around an airport and represents the geographic extents of this study.</a:t>
            </a:r>
          </a:p>
        </p:txBody>
      </p:sp>
      <p:sp>
        <p:nvSpPr>
          <p:cNvPr id="4" name="Slide Number Placeholder 3"/>
          <p:cNvSpPr>
            <a:spLocks noGrp="1"/>
          </p:cNvSpPr>
          <p:nvPr>
            <p:ph type="sldNum" sz="quarter" idx="10"/>
          </p:nvPr>
        </p:nvSpPr>
        <p:spPr/>
        <p:txBody>
          <a:bodyPr/>
          <a:lstStyle/>
          <a:p>
            <a:fld id="{DADD7177-AA70-4C44-8C9A-FC4FD1D66413}" type="slidenum">
              <a:rPr lang="en-US" smtClean="0"/>
              <a:t>6</a:t>
            </a:fld>
            <a:endParaRPr lang="en-US" dirty="0"/>
          </a:p>
        </p:txBody>
      </p:sp>
    </p:spTree>
    <p:extLst>
      <p:ext uri="{BB962C8B-B14F-4D97-AF65-F5344CB8AC3E}">
        <p14:creationId xmlns:p14="http://schemas.microsoft.com/office/powerpoint/2010/main" val="201232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7</a:t>
            </a:fld>
            <a:endParaRPr lang="en-US" dirty="0"/>
          </a:p>
        </p:txBody>
      </p:sp>
    </p:spTree>
    <p:extLst>
      <p:ext uri="{BB962C8B-B14F-4D97-AF65-F5344CB8AC3E}">
        <p14:creationId xmlns:p14="http://schemas.microsoft.com/office/powerpoint/2010/main" val="349966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8</a:t>
            </a:fld>
            <a:endParaRPr lang="en-US" dirty="0"/>
          </a:p>
        </p:txBody>
      </p:sp>
    </p:spTree>
    <p:extLst>
      <p:ext uri="{BB962C8B-B14F-4D97-AF65-F5344CB8AC3E}">
        <p14:creationId xmlns:p14="http://schemas.microsoft.com/office/powerpoint/2010/main" val="1768618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DD7177-AA70-4C44-8C9A-FC4FD1D66413}" type="slidenum">
              <a:rPr lang="en-US" smtClean="0"/>
              <a:t>9</a:t>
            </a:fld>
            <a:endParaRPr lang="en-US" dirty="0"/>
          </a:p>
        </p:txBody>
      </p:sp>
    </p:spTree>
    <p:extLst>
      <p:ext uri="{BB962C8B-B14F-4D97-AF65-F5344CB8AC3E}">
        <p14:creationId xmlns:p14="http://schemas.microsoft.com/office/powerpoint/2010/main" val="392578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E8D3E-6F44-4FFA-836B-E54E7E2292A2}"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E8D3E-6F44-4FFA-836B-E54E7E2292A2}"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AE8D3E-6F44-4FFA-836B-E54E7E2292A2}"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AE8D3E-6F44-4FFA-836B-E54E7E2292A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AE8D3E-6F44-4FFA-836B-E54E7E2292A2}"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BB754-66E9-4072-85C6-7D2BC0AD1F3D}" type="datetimeFigureOut">
              <a:rPr lang="en-US" smtClean="0"/>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AE8D3E-6F44-4FFA-836B-E54E7E2292A2}"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83BB754-66E9-4072-85C6-7D2BC0AD1F3D}" type="datetimeFigureOut">
              <a:rPr lang="en-US" smtClean="0"/>
              <a:t>10/14/2016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8AE8D3E-6F44-4FFA-836B-E54E7E2292A2}"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i="0" u="none"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aviationweek.com/author/jcrof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14" t="16554" r="30183" b="1445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95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normAutofit lnSpcReduction="10000"/>
          </a:bodyPr>
          <a:lstStyle/>
          <a:p>
            <a:r>
              <a:rPr lang="en-US" dirty="0" smtClean="0"/>
              <a:t>High accuracy data supports key programs such as PBN and Multiple Runway Operations</a:t>
            </a:r>
          </a:p>
          <a:p>
            <a:pPr lvl="1"/>
            <a:r>
              <a:rPr lang="en-US" dirty="0" smtClean="0"/>
              <a:t>Safety</a:t>
            </a:r>
          </a:p>
          <a:p>
            <a:pPr lvl="1"/>
            <a:r>
              <a:rPr lang="en-US" dirty="0" smtClean="0"/>
              <a:t>Improvements to the environment</a:t>
            </a:r>
          </a:p>
          <a:p>
            <a:pPr lvl="1"/>
            <a:r>
              <a:rPr lang="en-US" dirty="0" smtClean="0"/>
              <a:t>Improved flight procedures</a:t>
            </a:r>
          </a:p>
          <a:p>
            <a:r>
              <a:rPr lang="en-US" dirty="0" smtClean="0"/>
              <a:t>Programs such as Surface Operations utilize third party sources that airlines and airports benefit from</a:t>
            </a:r>
          </a:p>
          <a:p>
            <a:pPr lvl="1"/>
            <a:r>
              <a:rPr lang="en-US" dirty="0" smtClean="0"/>
              <a:t>Airfield operational efficiencies</a:t>
            </a:r>
          </a:p>
          <a:p>
            <a:pPr lvl="1"/>
            <a:r>
              <a:rPr lang="en-US" dirty="0" smtClean="0"/>
              <a:t>Improved safety in aircraft and vehicle movements</a:t>
            </a:r>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Why Spatial </a:t>
            </a:r>
            <a:r>
              <a:rPr lang="en-US" dirty="0"/>
              <a:t>Data </a:t>
            </a:r>
            <a:r>
              <a:rPr lang="en-US" dirty="0" smtClean="0"/>
              <a:t>is </a:t>
            </a:r>
            <a:br>
              <a:rPr lang="en-US" dirty="0" smtClean="0"/>
            </a:br>
            <a:r>
              <a:rPr lang="en-US" dirty="0" smtClean="0"/>
              <a:t>Important </a:t>
            </a:r>
            <a:r>
              <a:rPr lang="en-US" dirty="0"/>
              <a:t>to NextGen</a:t>
            </a:r>
            <a:br>
              <a:rPr lang="en-US" dirty="0"/>
            </a:br>
            <a:endParaRPr lang="en-US" dirty="0"/>
          </a:p>
        </p:txBody>
      </p:sp>
    </p:spTree>
    <p:extLst>
      <p:ext uri="{BB962C8B-B14F-4D97-AF65-F5344CB8AC3E}">
        <p14:creationId xmlns:p14="http://schemas.microsoft.com/office/powerpoint/2010/main" val="89224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262"/>
          <a:stretch/>
        </p:blipFill>
        <p:spPr bwMode="auto">
          <a:xfrm>
            <a:off x="0" y="1447800"/>
            <a:ext cx="914772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An Example of AGIS Spatial </a:t>
            </a:r>
            <a:r>
              <a:rPr lang="en-US" dirty="0"/>
              <a:t>Data</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2214563"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267200" y="1905000"/>
            <a:ext cx="1371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65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Spatial Data Applications</a:t>
            </a:r>
            <a:endParaRPr lang="en-US" dirty="0"/>
          </a:p>
        </p:txBody>
      </p:sp>
      <p:pic>
        <p:nvPicPr>
          <p:cNvPr id="4" name="Picture 6" descr="Screen shot of SVT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44592"/>
            <a:ext cx="3782663" cy="220825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rocketroute.com/wp-content/uploads/efbclas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24000"/>
            <a:ext cx="3962400" cy="222885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aviationweek.com/site-files/aviationweek.com/files/archive/cmsfiles/media/images/aw_images/small/AW_03_25_2013_10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551" y="3810000"/>
            <a:ext cx="3767712" cy="266754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9791" t="26526" r="23315" b="38323"/>
          <a:stretch/>
        </p:blipFill>
        <p:spPr bwMode="auto">
          <a:xfrm>
            <a:off x="4953000" y="3657601"/>
            <a:ext cx="3962400" cy="278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551" y="6462264"/>
            <a:ext cx="3488724" cy="553998"/>
          </a:xfrm>
          <a:prstGeom prst="rect">
            <a:avLst/>
          </a:prstGeom>
          <a:noFill/>
        </p:spPr>
        <p:txBody>
          <a:bodyPr wrap="square" rtlCol="0">
            <a:spAutoFit/>
          </a:bodyPr>
          <a:lstStyle/>
          <a:p>
            <a:r>
              <a:rPr lang="en-US" sz="1000" b="1" dirty="0" smtClean="0"/>
              <a:t>Source: Cockpit </a:t>
            </a:r>
            <a:r>
              <a:rPr lang="en-US" sz="1000" b="1" dirty="0"/>
              <a:t>Guidance Gets Down To The Ground</a:t>
            </a:r>
            <a:endParaRPr lang="en-US" sz="1000" dirty="0"/>
          </a:p>
          <a:p>
            <a:r>
              <a:rPr lang="en-US" sz="1000" i="1" dirty="0" smtClean="0"/>
              <a:t>Mar </a:t>
            </a:r>
            <a:r>
              <a:rPr lang="en-US" sz="1000" i="1" dirty="0"/>
              <a:t>25, </a:t>
            </a:r>
            <a:r>
              <a:rPr lang="en-US" sz="1000" i="1" dirty="0" smtClean="0"/>
              <a:t>2013  </a:t>
            </a:r>
            <a:r>
              <a:rPr lang="en-US" sz="1000" b="1" dirty="0" smtClean="0">
                <a:hlinkClick r:id="rId7"/>
              </a:rPr>
              <a:t>John </a:t>
            </a:r>
            <a:r>
              <a:rPr lang="en-US" sz="1000" b="1" dirty="0">
                <a:hlinkClick r:id="rId7"/>
              </a:rPr>
              <a:t>Croft</a:t>
            </a:r>
            <a:r>
              <a:rPr lang="en-US" sz="1000" b="1" dirty="0"/>
              <a:t> | </a:t>
            </a:r>
            <a:r>
              <a:rPr lang="en-US" sz="1000" b="1" i="1" dirty="0"/>
              <a:t>Aviation Week &amp; Space Technology</a:t>
            </a:r>
            <a:endParaRPr lang="en-US" sz="1000" dirty="0"/>
          </a:p>
          <a:p>
            <a:endParaRPr lang="en-US" sz="1000" dirty="0"/>
          </a:p>
        </p:txBody>
      </p:sp>
    </p:spTree>
    <p:extLst>
      <p:ext uri="{BB962C8B-B14F-4D97-AF65-F5344CB8AC3E}">
        <p14:creationId xmlns:p14="http://schemas.microsoft.com/office/powerpoint/2010/main" val="25129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362200"/>
            <a:ext cx="7662333" cy="4114800"/>
          </a:xfrm>
        </p:spPr>
        <p:txBody>
          <a:bodyPr>
            <a:normAutofit fontScale="92500" lnSpcReduction="10000"/>
          </a:bodyPr>
          <a:lstStyle/>
          <a:p>
            <a:r>
              <a:rPr lang="en-US" b="1" dirty="0" smtClean="0"/>
              <a:t>Spatial Data</a:t>
            </a:r>
          </a:p>
          <a:p>
            <a:pPr lvl="1"/>
            <a:r>
              <a:rPr lang="en-US" b="1" dirty="0" smtClean="0"/>
              <a:t>Geometry</a:t>
            </a:r>
            <a:r>
              <a:rPr lang="en-US" dirty="0" smtClean="0"/>
              <a:t> </a:t>
            </a:r>
            <a:r>
              <a:rPr lang="en-US" dirty="0"/>
              <a:t>(e.g</a:t>
            </a:r>
            <a:r>
              <a:rPr lang="en-US" dirty="0" smtClean="0"/>
              <a:t>., </a:t>
            </a:r>
            <a:r>
              <a:rPr lang="en-US" dirty="0"/>
              <a:t>points lines and polygons) that show the location and shape </a:t>
            </a:r>
            <a:r>
              <a:rPr lang="en-US" dirty="0" smtClean="0"/>
              <a:t>of </a:t>
            </a:r>
            <a:r>
              <a:rPr lang="en-US" dirty="0"/>
              <a:t>tangible (e.g</a:t>
            </a:r>
            <a:r>
              <a:rPr lang="en-US" dirty="0" smtClean="0"/>
              <a:t>., </a:t>
            </a:r>
            <a:r>
              <a:rPr lang="en-US" dirty="0"/>
              <a:t>runway), intangible (e.g</a:t>
            </a:r>
            <a:r>
              <a:rPr lang="en-US" dirty="0" smtClean="0"/>
              <a:t>., </a:t>
            </a:r>
            <a:r>
              <a:rPr lang="en-US" dirty="0"/>
              <a:t>obstruction id surface), manmade (e.g</a:t>
            </a:r>
            <a:r>
              <a:rPr lang="en-US" dirty="0" smtClean="0"/>
              <a:t>., </a:t>
            </a:r>
            <a:r>
              <a:rPr lang="en-US" dirty="0"/>
              <a:t>building), natural (e.g</a:t>
            </a:r>
            <a:r>
              <a:rPr lang="en-US" dirty="0" smtClean="0"/>
              <a:t>., </a:t>
            </a:r>
            <a:r>
              <a:rPr lang="en-US" dirty="0"/>
              <a:t>tree</a:t>
            </a:r>
            <a:r>
              <a:rPr lang="en-US" dirty="0" smtClean="0"/>
              <a:t>), current </a:t>
            </a:r>
            <a:r>
              <a:rPr lang="en-US" dirty="0"/>
              <a:t>(e.g</a:t>
            </a:r>
            <a:r>
              <a:rPr lang="en-US" dirty="0" smtClean="0"/>
              <a:t>., </a:t>
            </a:r>
            <a:r>
              <a:rPr lang="en-US" dirty="0"/>
              <a:t>today’s runway), and future (e.g</a:t>
            </a:r>
            <a:r>
              <a:rPr lang="en-US" dirty="0" smtClean="0"/>
              <a:t>., </a:t>
            </a:r>
            <a:r>
              <a:rPr lang="en-US" dirty="0"/>
              <a:t>planned </a:t>
            </a:r>
            <a:r>
              <a:rPr lang="en-US" dirty="0" smtClean="0"/>
              <a:t>extension) objects </a:t>
            </a:r>
            <a:r>
              <a:rPr lang="en-US" dirty="0"/>
              <a:t>in relation to their </a:t>
            </a:r>
            <a:r>
              <a:rPr lang="en-US" dirty="0" smtClean="0"/>
              <a:t>position </a:t>
            </a:r>
            <a:r>
              <a:rPr lang="en-US" dirty="0"/>
              <a:t>on (i.e</a:t>
            </a:r>
            <a:r>
              <a:rPr lang="en-US" dirty="0" smtClean="0"/>
              <a:t>., </a:t>
            </a:r>
            <a:r>
              <a:rPr lang="en-US" dirty="0"/>
              <a:t>2D) and above (i.e</a:t>
            </a:r>
            <a:r>
              <a:rPr lang="en-US" dirty="0" smtClean="0"/>
              <a:t>., </a:t>
            </a:r>
            <a:r>
              <a:rPr lang="en-US" dirty="0"/>
              <a:t>3D) the face of the earth </a:t>
            </a:r>
          </a:p>
          <a:p>
            <a:pPr lvl="1"/>
            <a:r>
              <a:rPr lang="en-US" b="1" dirty="0"/>
              <a:t>Attributes</a:t>
            </a:r>
            <a:r>
              <a:rPr lang="en-US" dirty="0"/>
              <a:t> add details about the object (e.g</a:t>
            </a:r>
            <a:r>
              <a:rPr lang="en-US" dirty="0" smtClean="0"/>
              <a:t>., </a:t>
            </a:r>
            <a:r>
              <a:rPr lang="en-US" dirty="0"/>
              <a:t>size, color)</a:t>
            </a:r>
          </a:p>
          <a:p>
            <a:pPr lvl="1"/>
            <a:r>
              <a:rPr lang="en-US" b="1" dirty="0"/>
              <a:t>Metadata</a:t>
            </a:r>
            <a:r>
              <a:rPr lang="en-US" dirty="0"/>
              <a:t> add details about the data itself (e.g</a:t>
            </a:r>
            <a:r>
              <a:rPr lang="en-US" dirty="0" smtClean="0"/>
              <a:t>., </a:t>
            </a:r>
            <a:r>
              <a:rPr lang="en-US" dirty="0"/>
              <a:t>when it was collected)</a:t>
            </a:r>
          </a:p>
          <a:p>
            <a:r>
              <a:rPr lang="en-US" b="1" dirty="0" smtClean="0"/>
              <a:t>Layers</a:t>
            </a:r>
            <a:r>
              <a:rPr lang="en-US" dirty="0" smtClean="0"/>
              <a:t> are collections of similar </a:t>
            </a:r>
            <a:r>
              <a:rPr lang="en-US" dirty="0"/>
              <a:t>objects </a:t>
            </a:r>
            <a:r>
              <a:rPr lang="en-US" dirty="0" smtClean="0"/>
              <a:t>(</a:t>
            </a:r>
            <a:r>
              <a:rPr lang="en-US" dirty="0"/>
              <a:t>e.g</a:t>
            </a:r>
            <a:r>
              <a:rPr lang="en-US" dirty="0" smtClean="0"/>
              <a:t>., </a:t>
            </a:r>
            <a:r>
              <a:rPr lang="en-US" dirty="0"/>
              <a:t>runways)</a:t>
            </a:r>
          </a:p>
          <a:p>
            <a:r>
              <a:rPr lang="en-US" b="1" dirty="0" smtClean="0"/>
              <a:t>Maps</a:t>
            </a:r>
            <a:r>
              <a:rPr lang="en-US" dirty="0" smtClean="0"/>
              <a:t> are collections of multiple layers (</a:t>
            </a:r>
            <a:r>
              <a:rPr lang="en-US" dirty="0"/>
              <a:t>e.g</a:t>
            </a:r>
            <a:r>
              <a:rPr lang="en-US" dirty="0" smtClean="0"/>
              <a:t>., </a:t>
            </a:r>
            <a:r>
              <a:rPr lang="en-US" dirty="0"/>
              <a:t>runways, taxiways, aprons, etc. = Airport Layout Plan</a:t>
            </a:r>
            <a:r>
              <a:rPr lang="en-US" dirty="0" smtClean="0"/>
              <a:t>) with symbology</a:t>
            </a:r>
            <a:endParaRPr lang="en-US" dirty="0"/>
          </a:p>
        </p:txBody>
      </p:sp>
      <p:sp>
        <p:nvSpPr>
          <p:cNvPr id="3" name="Title 2"/>
          <p:cNvSpPr>
            <a:spLocks noGrp="1"/>
          </p:cNvSpPr>
          <p:nvPr>
            <p:ph type="title"/>
          </p:nvPr>
        </p:nvSpPr>
        <p:spPr/>
        <p:txBody>
          <a:bodyPr/>
          <a:lstStyle/>
          <a:p>
            <a:r>
              <a:rPr lang="en-US" dirty="0" smtClean="0"/>
              <a:t>Some Definitions</a:t>
            </a:r>
            <a:endParaRPr lang="en-US" dirty="0"/>
          </a:p>
        </p:txBody>
      </p:sp>
    </p:spTree>
    <p:extLst>
      <p:ext uri="{BB962C8B-B14F-4D97-AF65-F5344CB8AC3E}">
        <p14:creationId xmlns:p14="http://schemas.microsoft.com/office/powerpoint/2010/main" val="2345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219200" y="2005445"/>
            <a:ext cx="3886200" cy="3861955"/>
          </a:xfrm>
          <a:prstGeom prst="ellipse">
            <a:avLst/>
          </a:prstGeom>
          <a:gradFill flip="none" rotWithShape="1">
            <a:gsLst>
              <a:gs pos="0">
                <a:schemeClr val="accent1">
                  <a:shade val="51000"/>
                  <a:satMod val="130000"/>
                  <a:alpha val="50000"/>
                </a:schemeClr>
              </a:gs>
              <a:gs pos="99000">
                <a:schemeClr val="accent1">
                  <a:lumMod val="20000"/>
                  <a:lumOff val="80000"/>
                  <a:alpha val="25000"/>
                </a:schemeClr>
              </a:gs>
              <a:gs pos="100000">
                <a:schemeClr val="accent1">
                  <a:lumMod val="20000"/>
                  <a:lumOff val="80000"/>
                </a:schemeClr>
              </a:gs>
            </a:gsLst>
            <a:lin ang="189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5" name="Oval 4"/>
          <p:cNvSpPr/>
          <p:nvPr/>
        </p:nvSpPr>
        <p:spPr bwMode="auto">
          <a:xfrm>
            <a:off x="3886200" y="2005446"/>
            <a:ext cx="3886200" cy="3861954"/>
          </a:xfrm>
          <a:prstGeom prst="ellipse">
            <a:avLst/>
          </a:prstGeom>
          <a:gradFill flip="none" rotWithShape="1">
            <a:gsLst>
              <a:gs pos="0">
                <a:schemeClr val="accent6">
                  <a:lumMod val="75000"/>
                  <a:alpha val="50000"/>
                </a:schemeClr>
              </a:gs>
              <a:gs pos="100000">
                <a:schemeClr val="accent6">
                  <a:lumMod val="20000"/>
                  <a:lumOff val="80000"/>
                  <a:alpha val="25000"/>
                </a:schemeClr>
              </a:gs>
            </a:gsLst>
            <a:lin ang="81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a:latin typeface="Times"/>
            </a:endParaRPr>
          </a:p>
        </p:txBody>
      </p:sp>
      <p:sp>
        <p:nvSpPr>
          <p:cNvPr id="9" name="Rounded Rectangle 8"/>
          <p:cNvSpPr/>
          <p:nvPr/>
        </p:nvSpPr>
        <p:spPr bwMode="auto">
          <a:xfrm>
            <a:off x="5410200" y="1828800"/>
            <a:ext cx="2133600" cy="1143000"/>
          </a:xfrm>
          <a:prstGeom prst="roundRect">
            <a:avLst>
              <a:gd name="adj" fmla="val 1121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Safety-Critical</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solidFill>
                  <a:schemeClr val="bg1"/>
                </a:solidFill>
                <a:latin typeface="Arial" panose="020B0604020202020204" pitchFamily="34" charset="0"/>
                <a:cs typeface="Arial" panose="020B0604020202020204" pitchFamily="34" charset="0"/>
              </a:rPr>
              <a:t>Runway ends, Profiles, and Thresholds</a:t>
            </a:r>
          </a:p>
          <a:p>
            <a:pPr marL="171450" indent="-171450" eaLnBrk="0" hangingPunct="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Obstacles and OIS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NAVAIDS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3" name="Straight Arrow Connector 12"/>
          <p:cNvCxnSpPr>
            <a:endCxn id="21" idx="3"/>
          </p:cNvCxnSpPr>
          <p:nvPr/>
        </p:nvCxnSpPr>
        <p:spPr bwMode="auto">
          <a:xfrm flipH="1">
            <a:off x="3301537" y="2400300"/>
            <a:ext cx="2105841" cy="1945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p:cNvSpPr txBox="1"/>
          <p:nvPr/>
        </p:nvSpPr>
        <p:spPr>
          <a:xfrm>
            <a:off x="1905000" y="2456357"/>
            <a:ext cx="1396537"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PBN Procedures</a:t>
            </a:r>
          </a:p>
        </p:txBody>
      </p:sp>
      <p:sp>
        <p:nvSpPr>
          <p:cNvPr id="23" name="Rounded Rectangle 22"/>
          <p:cNvSpPr/>
          <p:nvPr/>
        </p:nvSpPr>
        <p:spPr bwMode="auto">
          <a:xfrm>
            <a:off x="5410200" y="3102575"/>
            <a:ext cx="2133600" cy="964576"/>
          </a:xfrm>
          <a:prstGeom prst="roundRect">
            <a:avLst>
              <a:gd name="adj" fmla="val 13435"/>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Airfield Configuration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solidFill>
                  <a:schemeClr val="bg1"/>
                </a:solidFill>
                <a:latin typeface="Arial" panose="020B0604020202020204" pitchFamily="34" charset="0"/>
                <a:cs typeface="Arial" panose="020B0604020202020204" pitchFamily="34" charset="0"/>
              </a:rPr>
              <a:t>Runway, Taxiway, Apron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solidFill>
                  <a:schemeClr val="bg1"/>
                </a:solidFill>
                <a:latin typeface="Arial" panose="020B0604020202020204" pitchFamily="34" charset="0"/>
                <a:cs typeface="Arial" panose="020B0604020202020204" pitchFamily="34" charset="0"/>
              </a:rPr>
              <a:t>Signs, Lights, Marking</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dirty="0" smtClean="0">
                <a:solidFill>
                  <a:schemeClr val="bg1"/>
                </a:solidFill>
                <a:latin typeface="Arial" panose="020B0604020202020204" pitchFamily="34" charset="0"/>
                <a:cs typeface="Arial" panose="020B0604020202020204" pitchFamily="34" charset="0"/>
              </a:rPr>
              <a:t>Gates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26" name="Straight Arrow Connector 25"/>
          <p:cNvCxnSpPr>
            <a:stCxn id="23" idx="1"/>
          </p:cNvCxnSpPr>
          <p:nvPr/>
        </p:nvCxnSpPr>
        <p:spPr bwMode="auto">
          <a:xfrm flipH="1" flipV="1">
            <a:off x="3472618" y="3549065"/>
            <a:ext cx="1937582" cy="357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p:cNvSpPr txBox="1"/>
          <p:nvPr/>
        </p:nvSpPr>
        <p:spPr>
          <a:xfrm>
            <a:off x="1134371" y="3422281"/>
            <a:ext cx="2410340"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   Surface Operations &amp; ADS-B</a:t>
            </a:r>
            <a:endParaRPr lang="en-US" sz="1200" b="1" dirty="0">
              <a:latin typeface="Arial" panose="020B0604020202020204" pitchFamily="34" charset="0"/>
              <a:cs typeface="Arial" panose="020B0604020202020204" pitchFamily="34" charset="0"/>
            </a:endParaRPr>
          </a:p>
        </p:txBody>
      </p:sp>
      <p:sp>
        <p:nvSpPr>
          <p:cNvPr id="28" name="TextBox 27"/>
          <p:cNvSpPr txBox="1"/>
          <p:nvPr/>
        </p:nvSpPr>
        <p:spPr>
          <a:xfrm>
            <a:off x="1536507" y="4871167"/>
            <a:ext cx="2121093"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Airfield Planning &amp; Design</a:t>
            </a:r>
            <a:endParaRPr lang="en-US" sz="1200" b="1" dirty="0">
              <a:latin typeface="Arial" panose="020B0604020202020204" pitchFamily="34" charset="0"/>
              <a:cs typeface="Arial" panose="020B0604020202020204" pitchFamily="34" charset="0"/>
            </a:endParaRPr>
          </a:p>
        </p:txBody>
      </p:sp>
      <p:sp>
        <p:nvSpPr>
          <p:cNvPr id="29" name="TextBox 28"/>
          <p:cNvSpPr txBox="1"/>
          <p:nvPr/>
        </p:nvSpPr>
        <p:spPr>
          <a:xfrm>
            <a:off x="2286000" y="5354131"/>
            <a:ext cx="1430906"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Land Acquisition</a:t>
            </a:r>
            <a:endParaRPr lang="en-US" sz="1200" b="1" dirty="0">
              <a:latin typeface="Arial" panose="020B0604020202020204" pitchFamily="34" charset="0"/>
              <a:cs typeface="Arial" panose="020B0604020202020204" pitchFamily="34" charset="0"/>
            </a:endParaRPr>
          </a:p>
        </p:txBody>
      </p:sp>
      <p:sp>
        <p:nvSpPr>
          <p:cNvPr id="30" name="TextBox 29"/>
          <p:cNvSpPr txBox="1"/>
          <p:nvPr/>
        </p:nvSpPr>
        <p:spPr>
          <a:xfrm>
            <a:off x="1295400" y="4388205"/>
            <a:ext cx="1837362"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Facilities &amp; Equipment</a:t>
            </a:r>
            <a:endParaRPr lang="en-US" sz="1200" b="1" dirty="0">
              <a:latin typeface="Arial" panose="020B0604020202020204" pitchFamily="34" charset="0"/>
              <a:cs typeface="Arial" panose="020B0604020202020204" pitchFamily="34" charset="0"/>
            </a:endParaRPr>
          </a:p>
        </p:txBody>
      </p:sp>
      <p:sp>
        <p:nvSpPr>
          <p:cNvPr id="32" name="TextBox 31"/>
          <p:cNvSpPr txBox="1"/>
          <p:nvPr/>
        </p:nvSpPr>
        <p:spPr>
          <a:xfrm>
            <a:off x="1447800" y="2939319"/>
            <a:ext cx="2257349"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Multiple Runway Operations</a:t>
            </a:r>
            <a:endParaRPr lang="en-US" sz="1200" b="1" dirty="0">
              <a:latin typeface="Arial" panose="020B0604020202020204" pitchFamily="34" charset="0"/>
              <a:cs typeface="Arial" panose="020B0604020202020204" pitchFamily="34" charset="0"/>
            </a:endParaRPr>
          </a:p>
        </p:txBody>
      </p:sp>
      <p:cxnSp>
        <p:nvCxnSpPr>
          <p:cNvPr id="35" name="Straight Arrow Connector 34"/>
          <p:cNvCxnSpPr>
            <a:stCxn id="9" idx="1"/>
            <a:endCxn id="32" idx="3"/>
          </p:cNvCxnSpPr>
          <p:nvPr/>
        </p:nvCxnSpPr>
        <p:spPr bwMode="auto">
          <a:xfrm flipH="1">
            <a:off x="3705149" y="2400300"/>
            <a:ext cx="1705051" cy="6775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2" name="Rounded Rectangle 41"/>
          <p:cNvSpPr/>
          <p:nvPr/>
        </p:nvSpPr>
        <p:spPr bwMode="auto">
          <a:xfrm>
            <a:off x="5422707" y="4197926"/>
            <a:ext cx="2121093" cy="394902"/>
          </a:xfrm>
          <a:prstGeom prst="roundRect">
            <a:avLst>
              <a:gd name="adj" fmla="val 24451"/>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Utilities</a:t>
            </a:r>
            <a:endPar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43" name="Rounded Rectangle 42"/>
          <p:cNvSpPr/>
          <p:nvPr/>
        </p:nvSpPr>
        <p:spPr bwMode="auto">
          <a:xfrm>
            <a:off x="5422707" y="4723603"/>
            <a:ext cx="2133600" cy="412230"/>
          </a:xfrm>
          <a:prstGeom prst="roundRect">
            <a:avLst>
              <a:gd name="adj" fmla="val 19188"/>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Environmental</a:t>
            </a:r>
            <a:endPar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44" name="Straight Connector 43"/>
          <p:cNvCxnSpPr>
            <a:stCxn id="42" idx="1"/>
          </p:cNvCxnSpPr>
          <p:nvPr/>
        </p:nvCxnSpPr>
        <p:spPr bwMode="auto">
          <a:xfrm flipH="1" flipV="1">
            <a:off x="3544711" y="3546765"/>
            <a:ext cx="1877996" cy="8486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Arrow Connector 46"/>
          <p:cNvCxnSpPr>
            <a:stCxn id="42" idx="1"/>
            <a:endCxn id="30" idx="3"/>
          </p:cNvCxnSpPr>
          <p:nvPr/>
        </p:nvCxnSpPr>
        <p:spPr bwMode="auto">
          <a:xfrm flipH="1">
            <a:off x="3132762" y="4395377"/>
            <a:ext cx="2289945" cy="1313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4" name="Straight Arrow Connector 53"/>
          <p:cNvCxnSpPr>
            <a:endCxn id="28" idx="3"/>
          </p:cNvCxnSpPr>
          <p:nvPr/>
        </p:nvCxnSpPr>
        <p:spPr bwMode="auto">
          <a:xfrm flipH="1">
            <a:off x="3657600" y="4908782"/>
            <a:ext cx="1776840" cy="1008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flipH="1">
            <a:off x="3808798" y="4908782"/>
            <a:ext cx="1598580" cy="560446"/>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64" name="Straight Arrow Connector 63"/>
          <p:cNvCxnSpPr>
            <a:stCxn id="42" idx="1"/>
          </p:cNvCxnSpPr>
          <p:nvPr/>
        </p:nvCxnSpPr>
        <p:spPr bwMode="auto">
          <a:xfrm flipH="1">
            <a:off x="3735003" y="4395377"/>
            <a:ext cx="1687704" cy="614289"/>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65" name="Rounded Rectangle 64"/>
          <p:cNvSpPr/>
          <p:nvPr/>
        </p:nvSpPr>
        <p:spPr bwMode="auto">
          <a:xfrm>
            <a:off x="5417121" y="5266608"/>
            <a:ext cx="2133600" cy="41223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Properties</a:t>
            </a:r>
            <a:endPar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66" name="Straight Arrow Connector 65"/>
          <p:cNvCxnSpPr>
            <a:stCxn id="65" idx="1"/>
          </p:cNvCxnSpPr>
          <p:nvPr/>
        </p:nvCxnSpPr>
        <p:spPr bwMode="auto">
          <a:xfrm flipH="1" flipV="1">
            <a:off x="3716907" y="5469228"/>
            <a:ext cx="1700214" cy="34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9" name="TextBox 68"/>
          <p:cNvSpPr txBox="1"/>
          <p:nvPr/>
        </p:nvSpPr>
        <p:spPr>
          <a:xfrm>
            <a:off x="1068002" y="3905243"/>
            <a:ext cx="1782667"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   Charting &amp; NOTAMs</a:t>
            </a:r>
            <a:endParaRPr lang="en-US" sz="1200" b="1" dirty="0">
              <a:latin typeface="Arial" panose="020B0604020202020204" pitchFamily="34" charset="0"/>
              <a:cs typeface="Arial" panose="020B0604020202020204" pitchFamily="34" charset="0"/>
            </a:endParaRPr>
          </a:p>
        </p:txBody>
      </p:sp>
      <p:cxnSp>
        <p:nvCxnSpPr>
          <p:cNvPr id="72" name="Straight Arrow Connector 71"/>
          <p:cNvCxnSpPr/>
          <p:nvPr/>
        </p:nvCxnSpPr>
        <p:spPr bwMode="auto">
          <a:xfrm flipH="1">
            <a:off x="2971800" y="2872848"/>
            <a:ext cx="2475089" cy="116051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75" name="Rounded Rectangle 74"/>
          <p:cNvSpPr/>
          <p:nvPr/>
        </p:nvSpPr>
        <p:spPr bwMode="auto">
          <a:xfrm>
            <a:off x="5412253" y="5809612"/>
            <a:ext cx="2133600" cy="412230"/>
          </a:xfrm>
          <a:prstGeom prst="roundRect">
            <a:avLst>
              <a:gd name="adj" fmla="val 19188"/>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Surface Trans.</a:t>
            </a:r>
            <a:endParaRPr kumimoji="0" lang="en-US" sz="120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76" name="Straight Arrow Connector 75"/>
          <p:cNvCxnSpPr>
            <a:stCxn id="75" idx="1"/>
          </p:cNvCxnSpPr>
          <p:nvPr/>
        </p:nvCxnSpPr>
        <p:spPr bwMode="auto">
          <a:xfrm flipH="1" flipV="1">
            <a:off x="3735003" y="5008581"/>
            <a:ext cx="1677250" cy="1007146"/>
          </a:xfrm>
          <a:prstGeom prst="straightConnector1">
            <a:avLst/>
          </a:prstGeom>
          <a:solidFill>
            <a:schemeClr val="accent1"/>
          </a:solidFill>
          <a:ln w="9525" cap="flat" cmpd="sng" algn="ctr">
            <a:solidFill>
              <a:schemeClr val="tx1"/>
            </a:solidFill>
            <a:prstDash val="solid"/>
            <a:round/>
            <a:headEnd type="none" w="med" len="med"/>
            <a:tailEnd type="none"/>
          </a:ln>
          <a:effectLst/>
        </p:spPr>
      </p:cxnSp>
      <p:cxnSp>
        <p:nvCxnSpPr>
          <p:cNvPr id="80" name="Straight Arrow Connector 79"/>
          <p:cNvCxnSpPr/>
          <p:nvPr/>
        </p:nvCxnSpPr>
        <p:spPr bwMode="auto">
          <a:xfrm flipH="1">
            <a:off x="2850669" y="4027506"/>
            <a:ext cx="2596220" cy="156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9" name="Rounded Rectangle 98"/>
          <p:cNvSpPr/>
          <p:nvPr/>
        </p:nvSpPr>
        <p:spPr bwMode="auto">
          <a:xfrm>
            <a:off x="805618" y="2220085"/>
            <a:ext cx="2851982" cy="1524999"/>
          </a:xfrm>
          <a:prstGeom prst="round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102" name="TextBox 101"/>
          <p:cNvSpPr txBox="1"/>
          <p:nvPr/>
        </p:nvSpPr>
        <p:spPr>
          <a:xfrm>
            <a:off x="868402" y="2241148"/>
            <a:ext cx="1027845" cy="338554"/>
          </a:xfrm>
          <a:prstGeom prst="rect">
            <a:avLst/>
          </a:prstGeom>
          <a:noFill/>
        </p:spPr>
        <p:txBody>
          <a:bodyPr wrap="none" rtlCol="0">
            <a:spAutoFit/>
          </a:bodyPr>
          <a:lstStyle/>
          <a:p>
            <a:r>
              <a:rPr lang="en-US" sz="1600" b="1" dirty="0" smtClean="0">
                <a:latin typeface="Arial" panose="020B0604020202020204" pitchFamily="34" charset="0"/>
                <a:cs typeface="Arial" panose="020B0604020202020204" pitchFamily="34" charset="0"/>
              </a:rPr>
              <a:t>NextGen</a:t>
            </a:r>
            <a:endParaRPr lang="en-US" sz="1600" b="1" dirty="0">
              <a:latin typeface="Arial" panose="020B0604020202020204" pitchFamily="34" charset="0"/>
              <a:cs typeface="Arial" panose="020B0604020202020204" pitchFamily="34" charset="0"/>
            </a:endParaRPr>
          </a:p>
        </p:txBody>
      </p:sp>
      <p:sp>
        <p:nvSpPr>
          <p:cNvPr id="33" name="Title 2"/>
          <p:cNvSpPr txBox="1">
            <a:spLocks/>
          </p:cNvSpPr>
          <p:nvPr/>
        </p:nvSpPr>
        <p:spPr>
          <a:xfrm>
            <a:off x="457200" y="33832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FAA Requires Airport Data</a:t>
            </a:r>
          </a:p>
        </p:txBody>
      </p:sp>
    </p:spTree>
    <p:extLst>
      <p:ext uri="{BB962C8B-B14F-4D97-AF65-F5344CB8AC3E}">
        <p14:creationId xmlns:p14="http://schemas.microsoft.com/office/powerpoint/2010/main" val="2407811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371600" y="2627677"/>
            <a:ext cx="3886200" cy="3861955"/>
          </a:xfrm>
          <a:prstGeom prst="ellipse">
            <a:avLst/>
          </a:prstGeom>
          <a:gradFill flip="none" rotWithShape="1">
            <a:gsLst>
              <a:gs pos="0">
                <a:schemeClr val="accent1">
                  <a:shade val="51000"/>
                  <a:satMod val="130000"/>
                  <a:alpha val="50000"/>
                </a:schemeClr>
              </a:gs>
              <a:gs pos="99000">
                <a:schemeClr val="accent1">
                  <a:lumMod val="20000"/>
                  <a:lumOff val="80000"/>
                  <a:alpha val="25000"/>
                </a:schemeClr>
              </a:gs>
              <a:gs pos="100000">
                <a:schemeClr val="accent1">
                  <a:lumMod val="20000"/>
                  <a:lumOff val="80000"/>
                </a:schemeClr>
              </a:gs>
            </a:gsLst>
            <a:lin ang="189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5" name="Oval 4"/>
          <p:cNvSpPr/>
          <p:nvPr/>
        </p:nvSpPr>
        <p:spPr bwMode="auto">
          <a:xfrm>
            <a:off x="4038600" y="2627678"/>
            <a:ext cx="3886200" cy="3861954"/>
          </a:xfrm>
          <a:prstGeom prst="ellipse">
            <a:avLst/>
          </a:prstGeom>
          <a:gradFill flip="none" rotWithShape="1">
            <a:gsLst>
              <a:gs pos="0">
                <a:schemeClr val="accent6">
                  <a:lumMod val="75000"/>
                  <a:alpha val="50000"/>
                </a:schemeClr>
              </a:gs>
              <a:gs pos="100000">
                <a:schemeClr val="accent6">
                  <a:lumMod val="20000"/>
                  <a:lumOff val="80000"/>
                  <a:alpha val="25000"/>
                </a:schemeClr>
              </a:gs>
            </a:gsLst>
            <a:lin ang="81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en-US" dirty="0">
              <a:latin typeface="Times"/>
            </a:endParaRPr>
          </a:p>
        </p:txBody>
      </p:sp>
      <p:sp>
        <p:nvSpPr>
          <p:cNvPr id="3" name="Rounded Rectangle 2"/>
          <p:cNvSpPr/>
          <p:nvPr/>
        </p:nvSpPr>
        <p:spPr bwMode="auto">
          <a:xfrm>
            <a:off x="1981200" y="3441632"/>
            <a:ext cx="192024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Procedures</a:t>
            </a:r>
          </a:p>
        </p:txBody>
      </p:sp>
      <p:sp>
        <p:nvSpPr>
          <p:cNvPr id="36" name="Rounded Rectangle 35"/>
          <p:cNvSpPr/>
          <p:nvPr/>
        </p:nvSpPr>
        <p:spPr bwMode="auto">
          <a:xfrm>
            <a:off x="1981200" y="4036223"/>
            <a:ext cx="192024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Aircraft Locations</a:t>
            </a:r>
          </a:p>
        </p:txBody>
      </p:sp>
      <p:sp>
        <p:nvSpPr>
          <p:cNvPr id="37" name="Rounded Rectangle 36"/>
          <p:cNvSpPr/>
          <p:nvPr/>
        </p:nvSpPr>
        <p:spPr bwMode="auto">
          <a:xfrm>
            <a:off x="1981200" y="4609433"/>
            <a:ext cx="192024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NAVAIDs &amp; Utilities</a:t>
            </a:r>
          </a:p>
        </p:txBody>
      </p:sp>
      <p:sp>
        <p:nvSpPr>
          <p:cNvPr id="38" name="Rounded Rectangle 37"/>
          <p:cNvSpPr/>
          <p:nvPr/>
        </p:nvSpPr>
        <p:spPr bwMode="auto">
          <a:xfrm>
            <a:off x="1981200" y="5182643"/>
            <a:ext cx="192024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Obstacles</a:t>
            </a:r>
          </a:p>
        </p:txBody>
      </p:sp>
      <p:sp>
        <p:nvSpPr>
          <p:cNvPr id="39" name="TextBox 38"/>
          <p:cNvSpPr txBox="1"/>
          <p:nvPr/>
        </p:nvSpPr>
        <p:spPr>
          <a:xfrm>
            <a:off x="5822911" y="3493632"/>
            <a:ext cx="837089"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Planning</a:t>
            </a:r>
            <a:endParaRPr lang="en-US" sz="1200" b="1" dirty="0">
              <a:latin typeface="Arial" panose="020B0604020202020204" pitchFamily="34" charset="0"/>
              <a:cs typeface="Arial" panose="020B0604020202020204" pitchFamily="34" charset="0"/>
            </a:endParaRPr>
          </a:p>
        </p:txBody>
      </p:sp>
      <p:sp>
        <p:nvSpPr>
          <p:cNvPr id="40" name="TextBox 39"/>
          <p:cNvSpPr txBox="1"/>
          <p:nvPr/>
        </p:nvSpPr>
        <p:spPr>
          <a:xfrm>
            <a:off x="5822911" y="4088223"/>
            <a:ext cx="697627"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Design</a:t>
            </a:r>
            <a:endParaRPr lang="en-US" sz="1200" b="1" dirty="0">
              <a:latin typeface="Arial" panose="020B0604020202020204" pitchFamily="34" charset="0"/>
              <a:cs typeface="Arial" panose="020B0604020202020204" pitchFamily="34" charset="0"/>
            </a:endParaRPr>
          </a:p>
        </p:txBody>
      </p:sp>
      <p:sp>
        <p:nvSpPr>
          <p:cNvPr id="41" name="TextBox 40"/>
          <p:cNvSpPr txBox="1"/>
          <p:nvPr/>
        </p:nvSpPr>
        <p:spPr>
          <a:xfrm>
            <a:off x="5822911" y="4682814"/>
            <a:ext cx="997389"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Operations</a:t>
            </a:r>
            <a:endParaRPr lang="en-US" sz="1200" b="1" dirty="0">
              <a:latin typeface="Arial" panose="020B0604020202020204" pitchFamily="34" charset="0"/>
              <a:cs typeface="Arial" panose="020B0604020202020204" pitchFamily="34" charset="0"/>
            </a:endParaRPr>
          </a:p>
        </p:txBody>
      </p:sp>
      <p:sp>
        <p:nvSpPr>
          <p:cNvPr id="45" name="TextBox 44"/>
          <p:cNvSpPr txBox="1"/>
          <p:nvPr/>
        </p:nvSpPr>
        <p:spPr>
          <a:xfrm>
            <a:off x="5822911" y="5277404"/>
            <a:ext cx="1116011"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Maintenance</a:t>
            </a:r>
            <a:endParaRPr lang="en-US" sz="1200" b="1" dirty="0">
              <a:latin typeface="Arial" panose="020B0604020202020204" pitchFamily="34" charset="0"/>
              <a:cs typeface="Arial" panose="020B0604020202020204" pitchFamily="34" charset="0"/>
            </a:endParaRPr>
          </a:p>
        </p:txBody>
      </p:sp>
      <p:cxnSp>
        <p:nvCxnSpPr>
          <p:cNvPr id="7" name="Straight Arrow Connector 6"/>
          <p:cNvCxnSpPr>
            <a:stCxn id="38" idx="3"/>
            <a:endCxn id="39" idx="1"/>
          </p:cNvCxnSpPr>
          <p:nvPr/>
        </p:nvCxnSpPr>
        <p:spPr bwMode="auto">
          <a:xfrm flipV="1">
            <a:off x="3901440" y="3632132"/>
            <a:ext cx="1921471" cy="17410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a:stCxn id="38" idx="3"/>
            <a:endCxn id="40" idx="1"/>
          </p:cNvCxnSpPr>
          <p:nvPr/>
        </p:nvCxnSpPr>
        <p:spPr bwMode="auto">
          <a:xfrm flipV="1">
            <a:off x="3901440" y="4226723"/>
            <a:ext cx="1921471" cy="11464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3901440" y="3614826"/>
            <a:ext cx="192147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3901440" y="4238247"/>
            <a:ext cx="1921471" cy="5830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a:stCxn id="37" idx="3"/>
            <a:endCxn id="41" idx="1"/>
          </p:cNvCxnSpPr>
          <p:nvPr/>
        </p:nvCxnSpPr>
        <p:spPr bwMode="auto">
          <a:xfrm>
            <a:off x="3901440" y="4799933"/>
            <a:ext cx="1921471" cy="213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a:off x="3901440" y="3614825"/>
            <a:ext cx="1920240" cy="6176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a:stCxn id="37" idx="3"/>
          </p:cNvCxnSpPr>
          <p:nvPr/>
        </p:nvCxnSpPr>
        <p:spPr bwMode="auto">
          <a:xfrm>
            <a:off x="3901440" y="4799933"/>
            <a:ext cx="1920240" cy="6159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itle 2"/>
          <p:cNvSpPr txBox="1">
            <a:spLocks/>
          </p:cNvSpPr>
          <p:nvPr/>
        </p:nvSpPr>
        <p:spPr>
          <a:xfrm>
            <a:off x="457200" y="338328"/>
            <a:ext cx="8229600" cy="125272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Airports Feel that NextGen Can Offer </a:t>
            </a:r>
            <a:r>
              <a:rPr lang="en-US" dirty="0" smtClean="0"/>
              <a:t>Them </a:t>
            </a:r>
            <a:r>
              <a:rPr lang="en-US" dirty="0"/>
              <a:t>Spatial Data</a:t>
            </a:r>
          </a:p>
        </p:txBody>
      </p:sp>
    </p:spTree>
    <p:extLst>
      <p:ext uri="{BB962C8B-B14F-4D97-AF65-F5344CB8AC3E}">
        <p14:creationId xmlns:p14="http://schemas.microsoft.com/office/powerpoint/2010/main" val="2637581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4114800"/>
          </a:xfrm>
        </p:spPr>
        <p:txBody>
          <a:bodyPr>
            <a:normAutofit fontScale="92500" lnSpcReduction="10000"/>
          </a:bodyPr>
          <a:lstStyle/>
          <a:p>
            <a:r>
              <a:rPr lang="en-US" dirty="0"/>
              <a:t>There is a perception </a:t>
            </a:r>
            <a:r>
              <a:rPr lang="en-US" dirty="0" smtClean="0"/>
              <a:t>that airports bear </a:t>
            </a:r>
            <a:r>
              <a:rPr lang="en-US" dirty="0"/>
              <a:t>new costs but do not reap new rewards for </a:t>
            </a:r>
            <a:r>
              <a:rPr lang="en-US" dirty="0" smtClean="0"/>
              <a:t>the collection </a:t>
            </a:r>
            <a:r>
              <a:rPr lang="en-US" dirty="0"/>
              <a:t>of spatial data. </a:t>
            </a:r>
            <a:endParaRPr lang="en-US" dirty="0" smtClean="0"/>
          </a:p>
          <a:p>
            <a:r>
              <a:rPr lang="en-US" dirty="0" smtClean="0"/>
              <a:t>Airports </a:t>
            </a:r>
            <a:r>
              <a:rPr lang="en-US" dirty="0"/>
              <a:t>are in fact gaining new capacity, reducing minimums, </a:t>
            </a:r>
            <a:r>
              <a:rPr lang="en-US" dirty="0" smtClean="0"/>
              <a:t>and increasing </a:t>
            </a:r>
            <a:r>
              <a:rPr lang="en-US" dirty="0"/>
              <a:t>safety because they have collected this data. </a:t>
            </a:r>
            <a:endParaRPr lang="en-US" dirty="0" smtClean="0"/>
          </a:p>
          <a:p>
            <a:r>
              <a:rPr lang="en-US" dirty="0" smtClean="0"/>
              <a:t>These </a:t>
            </a:r>
            <a:r>
              <a:rPr lang="en-US" dirty="0"/>
              <a:t>benefits, unfortunately, have not </a:t>
            </a:r>
            <a:r>
              <a:rPr lang="en-US" dirty="0" smtClean="0"/>
              <a:t>been as </a:t>
            </a:r>
            <a:r>
              <a:rPr lang="en-US" dirty="0"/>
              <a:t>apparent </a:t>
            </a:r>
            <a:r>
              <a:rPr lang="en-US" dirty="0" smtClean="0"/>
              <a:t>or as well documented as </a:t>
            </a:r>
            <a:r>
              <a:rPr lang="en-US" dirty="0"/>
              <a:t>the </a:t>
            </a:r>
            <a:r>
              <a:rPr lang="en-US" dirty="0" smtClean="0"/>
              <a:t>costs.</a:t>
            </a:r>
          </a:p>
          <a:p>
            <a:r>
              <a:rPr lang="en-US" dirty="0"/>
              <a:t>The system-wide benefit to cost ratio of spatial data for procedure design is immeasurably high. </a:t>
            </a:r>
            <a:endParaRPr lang="en-US" dirty="0" smtClean="0"/>
          </a:p>
          <a:p>
            <a:r>
              <a:rPr lang="en-US" dirty="0" smtClean="0"/>
              <a:t>The problem </a:t>
            </a:r>
            <a:r>
              <a:rPr lang="en-US" dirty="0"/>
              <a:t>is that from an airport’s perspective the costs are immediate, tangible, and not-optional, </a:t>
            </a:r>
            <a:r>
              <a:rPr lang="en-US" dirty="0" smtClean="0"/>
              <a:t>but the </a:t>
            </a:r>
            <a:r>
              <a:rPr lang="en-US" dirty="0"/>
              <a:t>benefits are prolonged and indirect.</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Benefits and Costs</a:t>
            </a:r>
            <a:endParaRPr lang="en-US" dirty="0"/>
          </a:p>
        </p:txBody>
      </p:sp>
      <p:sp>
        <p:nvSpPr>
          <p:cNvPr id="4" name="Content Placeholder 1"/>
          <p:cNvSpPr txBox="1">
            <a:spLocks/>
          </p:cNvSpPr>
          <p:nvPr/>
        </p:nvSpPr>
        <p:spPr>
          <a:xfrm>
            <a:off x="1024467" y="2827867"/>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247791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962400"/>
          </a:xfrm>
        </p:spPr>
        <p:txBody>
          <a:bodyPr>
            <a:normAutofit/>
          </a:bodyPr>
          <a:lstStyle/>
          <a:p>
            <a:r>
              <a:rPr lang="en-US" dirty="0"/>
              <a:t>“NextGen” </a:t>
            </a:r>
            <a:r>
              <a:rPr lang="en-US" dirty="0" smtClean="0"/>
              <a:t>has many meanings</a:t>
            </a:r>
          </a:p>
          <a:p>
            <a:r>
              <a:rPr lang="en-US" dirty="0" smtClean="0"/>
              <a:t>Airports </a:t>
            </a:r>
            <a:r>
              <a:rPr lang="en-US" dirty="0"/>
              <a:t>find it difficult in </a:t>
            </a:r>
            <a:r>
              <a:rPr lang="en-US" dirty="0" smtClean="0"/>
              <a:t>clearly understanding </a:t>
            </a:r>
            <a:r>
              <a:rPr lang="en-US" dirty="0"/>
              <a:t>what their </a:t>
            </a:r>
            <a:r>
              <a:rPr lang="en-US" dirty="0" smtClean="0"/>
              <a:t>roles and responsibilities are </a:t>
            </a:r>
            <a:r>
              <a:rPr lang="en-US" dirty="0"/>
              <a:t>for </a:t>
            </a:r>
            <a:r>
              <a:rPr lang="en-US" dirty="0" smtClean="0"/>
              <a:t>NextGen </a:t>
            </a:r>
          </a:p>
          <a:p>
            <a:r>
              <a:rPr lang="en-US" dirty="0" smtClean="0"/>
              <a:t>Under </a:t>
            </a:r>
            <a:r>
              <a:rPr lang="en-US" dirty="0"/>
              <a:t>NextGen, there is an increasing need for high quality, current, and accurate spatial data depicting airports, as well as airspace around airports</a:t>
            </a:r>
          </a:p>
          <a:p>
            <a:r>
              <a:rPr lang="en-US" dirty="0"/>
              <a:t>Not all NextGen initiatives or programs within NextGen require or produce spatial data</a:t>
            </a:r>
          </a:p>
          <a:p>
            <a:endParaRPr lang="en-US" dirty="0" smtClean="0"/>
          </a:p>
        </p:txBody>
      </p:sp>
      <p:sp>
        <p:nvSpPr>
          <p:cNvPr id="3" name="Title 2"/>
          <p:cNvSpPr>
            <a:spLocks noGrp="1"/>
          </p:cNvSpPr>
          <p:nvPr>
            <p:ph type="title"/>
          </p:nvPr>
        </p:nvSpPr>
        <p:spPr/>
        <p:txBody>
          <a:bodyPr/>
          <a:lstStyle/>
          <a:p>
            <a:r>
              <a:rPr lang="en-US" dirty="0" smtClean="0"/>
              <a:t>Summary - NextGen</a:t>
            </a:r>
            <a:endParaRPr lang="en-US" dirty="0"/>
          </a:p>
        </p:txBody>
      </p:sp>
    </p:spTree>
    <p:extLst>
      <p:ext uri="{BB962C8B-B14F-4D97-AF65-F5344CB8AC3E}">
        <p14:creationId xmlns:p14="http://schemas.microsoft.com/office/powerpoint/2010/main" val="4170691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233" y="2590800"/>
            <a:ext cx="8119533" cy="4191000"/>
          </a:xfrm>
        </p:spPr>
        <p:txBody>
          <a:bodyPr>
            <a:normAutofit lnSpcReduction="10000"/>
          </a:bodyPr>
          <a:lstStyle/>
          <a:p>
            <a:r>
              <a:rPr lang="en-US" dirty="0"/>
              <a:t>FAA’s Airport Geographic Information System (AGIS) program has </a:t>
            </a:r>
            <a:r>
              <a:rPr lang="en-US" sz="2800" dirty="0"/>
              <a:t>long</a:t>
            </a:r>
            <a:r>
              <a:rPr lang="en-US" dirty="0"/>
              <a:t> been called </a:t>
            </a:r>
            <a:r>
              <a:rPr lang="en-US" dirty="0" smtClean="0"/>
              <a:t>an “enabler</a:t>
            </a:r>
            <a:r>
              <a:rPr lang="en-US" dirty="0"/>
              <a:t>” of </a:t>
            </a:r>
            <a:r>
              <a:rPr lang="en-US" dirty="0" smtClean="0"/>
              <a:t>NextGen</a:t>
            </a:r>
            <a:endParaRPr lang="en-US" dirty="0"/>
          </a:p>
          <a:p>
            <a:r>
              <a:rPr lang="en-US" dirty="0"/>
              <a:t>While there is a clear and direct link between AGIS and </a:t>
            </a:r>
            <a:r>
              <a:rPr lang="en-US" dirty="0" smtClean="0"/>
              <a:t>PBN</a:t>
            </a:r>
            <a:r>
              <a:rPr lang="en-US" dirty="0"/>
              <a:t>, </a:t>
            </a:r>
            <a:r>
              <a:rPr lang="en-US" dirty="0" smtClean="0"/>
              <a:t>many </a:t>
            </a:r>
            <a:r>
              <a:rPr lang="en-US" dirty="0"/>
              <a:t>of the programs </a:t>
            </a:r>
            <a:r>
              <a:rPr lang="en-US" dirty="0" smtClean="0"/>
              <a:t>do </a:t>
            </a:r>
            <a:r>
              <a:rPr lang="en-US" dirty="0"/>
              <a:t>not </a:t>
            </a:r>
            <a:r>
              <a:rPr lang="en-US" dirty="0" smtClean="0"/>
              <a:t>currently utilize </a:t>
            </a:r>
            <a:r>
              <a:rPr lang="en-US" dirty="0"/>
              <a:t>the FAA’s AGIS </a:t>
            </a:r>
            <a:r>
              <a:rPr lang="en-US" dirty="0" smtClean="0"/>
              <a:t>data</a:t>
            </a:r>
          </a:p>
          <a:p>
            <a:r>
              <a:rPr lang="en-US" dirty="0" smtClean="0"/>
              <a:t>For </a:t>
            </a:r>
            <a:r>
              <a:rPr lang="en-US" dirty="0"/>
              <a:t>many of these </a:t>
            </a:r>
            <a:r>
              <a:rPr lang="en-US" dirty="0" smtClean="0"/>
              <a:t>programs, spatial data </a:t>
            </a:r>
            <a:r>
              <a:rPr lang="en-US" dirty="0"/>
              <a:t>is </a:t>
            </a:r>
            <a:r>
              <a:rPr lang="en-US" dirty="0" smtClean="0"/>
              <a:t>now needed for more </a:t>
            </a:r>
            <a:r>
              <a:rPr lang="en-US" dirty="0"/>
              <a:t>airports than AGIS can currently provide</a:t>
            </a:r>
          </a:p>
          <a:p>
            <a:r>
              <a:rPr lang="en-US" dirty="0" smtClean="0"/>
              <a:t>Many </a:t>
            </a:r>
            <a:r>
              <a:rPr lang="en-US" dirty="0"/>
              <a:t>NextGen capabilities rely on spatial data produced </a:t>
            </a:r>
            <a:r>
              <a:rPr lang="en-US" dirty="0" smtClean="0"/>
              <a:t>by third </a:t>
            </a:r>
            <a:r>
              <a:rPr lang="en-US" dirty="0"/>
              <a:t>party </a:t>
            </a:r>
            <a:r>
              <a:rPr lang="en-US" dirty="0" smtClean="0"/>
              <a:t>vendors</a:t>
            </a:r>
          </a:p>
          <a:p>
            <a:r>
              <a:rPr lang="en-US" dirty="0" smtClean="0"/>
              <a:t>1/3 of top 30 airports have still not done a full AGIS project however there is a push by FAA to get these done</a:t>
            </a:r>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Summary - AGIS</a:t>
            </a:r>
            <a:endParaRPr lang="en-US" dirty="0"/>
          </a:p>
        </p:txBody>
      </p:sp>
    </p:spTree>
    <p:extLst>
      <p:ext uri="{BB962C8B-B14F-4D97-AF65-F5344CB8AC3E}">
        <p14:creationId xmlns:p14="http://schemas.microsoft.com/office/powerpoint/2010/main" val="3767960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4114800"/>
          </a:xfrm>
        </p:spPr>
        <p:txBody>
          <a:bodyPr>
            <a:normAutofit lnSpcReduction="10000"/>
          </a:bodyPr>
          <a:lstStyle/>
          <a:p>
            <a:r>
              <a:rPr lang="en-US" dirty="0"/>
              <a:t>Airports can benefit from the spatial data that NextGen initiatives </a:t>
            </a:r>
            <a:r>
              <a:rPr lang="en-US" dirty="0" smtClean="0"/>
              <a:t>produce (e.g., aircraft positions, FAA-installed NAVAIDS &amp; utilities)</a:t>
            </a:r>
          </a:p>
          <a:p>
            <a:r>
              <a:rPr lang="en-US" dirty="0" smtClean="0"/>
              <a:t>Through the use of third party or FAA legacy spatial data in NextGen, airports are receiving benefits.</a:t>
            </a:r>
          </a:p>
          <a:p>
            <a:pPr lvl="1"/>
            <a:r>
              <a:rPr lang="en-US" dirty="0"/>
              <a:t>S</a:t>
            </a:r>
            <a:r>
              <a:rPr lang="en-US" dirty="0" smtClean="0"/>
              <a:t>ituational </a:t>
            </a:r>
            <a:r>
              <a:rPr lang="en-US" dirty="0"/>
              <a:t>awareness technologies </a:t>
            </a:r>
            <a:r>
              <a:rPr lang="en-US" dirty="0" smtClean="0"/>
              <a:t>using ASDE-X data</a:t>
            </a:r>
          </a:p>
          <a:p>
            <a:pPr lvl="1"/>
            <a:r>
              <a:rPr lang="en-US" dirty="0"/>
              <a:t>S</a:t>
            </a:r>
            <a:r>
              <a:rPr lang="en-US" dirty="0" smtClean="0"/>
              <a:t>patial </a:t>
            </a:r>
            <a:r>
              <a:rPr lang="en-US" dirty="0"/>
              <a:t>data technologies that share data between the TRACON and the airport t</a:t>
            </a:r>
            <a:r>
              <a:rPr lang="en-US" dirty="0" smtClean="0"/>
              <a:t>ower</a:t>
            </a:r>
          </a:p>
          <a:p>
            <a:pPr lvl="1"/>
            <a:r>
              <a:rPr lang="en-US" dirty="0"/>
              <a:t>H</a:t>
            </a:r>
            <a:r>
              <a:rPr lang="en-US" dirty="0" smtClean="0"/>
              <a:t>eads up displays in the cockpit for low-visibility</a:t>
            </a:r>
          </a:p>
          <a:p>
            <a:r>
              <a:rPr lang="en-US" dirty="0" smtClean="0"/>
              <a:t>These are indirect benefits; safety, efficiencies, revenue</a:t>
            </a:r>
            <a:endParaRPr lang="en-US" dirty="0"/>
          </a:p>
          <a:p>
            <a:endParaRPr lang="en-US" dirty="0"/>
          </a:p>
          <a:p>
            <a:endParaRPr lang="en-US" dirty="0"/>
          </a:p>
        </p:txBody>
      </p:sp>
      <p:sp>
        <p:nvSpPr>
          <p:cNvPr id="3" name="Title 2"/>
          <p:cNvSpPr>
            <a:spLocks noGrp="1"/>
          </p:cNvSpPr>
          <p:nvPr>
            <p:ph type="title"/>
          </p:nvPr>
        </p:nvSpPr>
        <p:spPr>
          <a:xfrm>
            <a:off x="304800" y="338328"/>
            <a:ext cx="8382000" cy="1252728"/>
          </a:xfrm>
        </p:spPr>
        <p:txBody>
          <a:bodyPr>
            <a:normAutofit fontScale="90000"/>
          </a:bodyPr>
          <a:lstStyle/>
          <a:p>
            <a:r>
              <a:rPr lang="en-US" dirty="0" smtClean="0"/>
              <a:t>Summary - </a:t>
            </a:r>
            <a:r>
              <a:rPr lang="en-US" dirty="0"/>
              <a:t>Spatial Data </a:t>
            </a:r>
            <a:r>
              <a:rPr lang="en-US" dirty="0" smtClean="0"/>
              <a:t/>
            </a:r>
            <a:br>
              <a:rPr lang="en-US" dirty="0" smtClean="0"/>
            </a:br>
            <a:r>
              <a:rPr lang="en-US" dirty="0" smtClean="0"/>
              <a:t>Outside </a:t>
            </a:r>
            <a:r>
              <a:rPr lang="en-US" dirty="0"/>
              <a:t>of AGIS</a:t>
            </a:r>
          </a:p>
        </p:txBody>
      </p:sp>
    </p:spTree>
    <p:extLst>
      <p:ext uri="{BB962C8B-B14F-4D97-AF65-F5344CB8AC3E}">
        <p14:creationId xmlns:p14="http://schemas.microsoft.com/office/powerpoint/2010/main" val="505217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362200"/>
            <a:ext cx="6985000" cy="3763963"/>
          </a:xfrm>
        </p:spPr>
        <p:txBody>
          <a:bodyPr>
            <a:normAutofit fontScale="92500" lnSpcReduction="10000"/>
          </a:bodyPr>
          <a:lstStyle/>
          <a:p>
            <a:r>
              <a:rPr lang="en-US" dirty="0"/>
              <a:t>ACRP </a:t>
            </a:r>
            <a:r>
              <a:rPr lang="en-US" dirty="0" smtClean="0"/>
              <a:t>Project 09-12</a:t>
            </a:r>
            <a:endParaRPr lang="en-US" dirty="0"/>
          </a:p>
          <a:p>
            <a:pPr lvl="1"/>
            <a:r>
              <a:rPr lang="en-US" dirty="0"/>
              <a:t>Problem Statement</a:t>
            </a:r>
          </a:p>
          <a:p>
            <a:r>
              <a:rPr lang="en-US" dirty="0"/>
              <a:t>What is NextGen?</a:t>
            </a:r>
          </a:p>
          <a:p>
            <a:r>
              <a:rPr lang="en-US" dirty="0"/>
              <a:t>Spatial Data and Why </a:t>
            </a:r>
            <a:r>
              <a:rPr lang="en-US" dirty="0" smtClean="0"/>
              <a:t>it’s </a:t>
            </a:r>
            <a:r>
              <a:rPr lang="en-US" dirty="0"/>
              <a:t>Important to NextGen</a:t>
            </a:r>
          </a:p>
          <a:p>
            <a:r>
              <a:rPr lang="en-US" dirty="0"/>
              <a:t>Spatial Data Types</a:t>
            </a:r>
          </a:p>
          <a:p>
            <a:pPr lvl="1"/>
            <a:r>
              <a:rPr lang="en-US" dirty="0"/>
              <a:t>NextGen Programs That Use or Require Spatial Data</a:t>
            </a:r>
          </a:p>
          <a:p>
            <a:r>
              <a:rPr lang="en-US" dirty="0"/>
              <a:t>Benefits &amp; Costs to Airports</a:t>
            </a:r>
          </a:p>
          <a:p>
            <a:pPr lvl="1"/>
            <a:r>
              <a:rPr lang="en-US" dirty="0"/>
              <a:t>Discussion on Cost</a:t>
            </a:r>
          </a:p>
          <a:p>
            <a:pPr lvl="1"/>
            <a:r>
              <a:rPr lang="en-US" dirty="0"/>
              <a:t>Increasing Your Chances of Realizing These Benefits</a:t>
            </a:r>
          </a:p>
          <a:p>
            <a:r>
              <a:rPr lang="en-US" dirty="0"/>
              <a:t>Summary &amp; </a:t>
            </a:r>
            <a:r>
              <a:rPr lang="en-US" dirty="0" smtClean="0"/>
              <a:t>Recommendations </a:t>
            </a:r>
            <a:r>
              <a:rPr lang="en-US" dirty="0"/>
              <a:t>for Further Research</a:t>
            </a:r>
          </a:p>
          <a:p>
            <a:endParaRPr lang="en-US" dirty="0"/>
          </a:p>
        </p:txBody>
      </p:sp>
      <p:sp>
        <p:nvSpPr>
          <p:cNvPr id="2" name="Title 1"/>
          <p:cNvSpPr>
            <a:spLocks noGrp="1"/>
          </p:cNvSpPr>
          <p:nvPr>
            <p:ph type="title"/>
          </p:nvPr>
        </p:nvSpPr>
        <p:spPr/>
        <p:txBody>
          <a:bodyPr>
            <a:normAutofit/>
          </a:bodyPr>
          <a:lstStyle/>
          <a:p>
            <a:r>
              <a:rPr lang="en-US" dirty="0" smtClean="0"/>
              <a:t>Agenda</a:t>
            </a:r>
            <a:endParaRPr lang="en-US" dirty="0"/>
          </a:p>
        </p:txBody>
      </p:sp>
    </p:spTree>
    <p:extLst>
      <p:ext uri="{BB962C8B-B14F-4D97-AF65-F5344CB8AC3E}">
        <p14:creationId xmlns:p14="http://schemas.microsoft.com/office/powerpoint/2010/main" val="77715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Consideration for UAS in NextGen</a:t>
            </a:r>
          </a:p>
          <a:p>
            <a:pPr lvl="1"/>
            <a:r>
              <a:rPr lang="en-US" dirty="0" smtClean="0"/>
              <a:t>The </a:t>
            </a:r>
            <a:r>
              <a:rPr lang="en-US" dirty="0"/>
              <a:t>integration of UAS into the national airspace is a high priority for the FAA and related agencies.  </a:t>
            </a:r>
            <a:r>
              <a:rPr lang="en-US" dirty="0" smtClean="0"/>
              <a:t>An </a:t>
            </a:r>
            <a:r>
              <a:rPr lang="en-US" dirty="0"/>
              <a:t>in depth study of the spatial data needs for UAS planning and operations and ways in which GIS can support UAS is </a:t>
            </a:r>
            <a:r>
              <a:rPr lang="en-US" dirty="0" smtClean="0"/>
              <a:t>recommended.</a:t>
            </a:r>
            <a:r>
              <a:rPr lang="en-US" dirty="0"/>
              <a:t/>
            </a:r>
            <a:br>
              <a:rPr lang="en-US" dirty="0"/>
            </a:br>
            <a:endParaRPr lang="en-US" dirty="0"/>
          </a:p>
          <a:p>
            <a:r>
              <a:rPr lang="en-US" dirty="0" smtClean="0"/>
              <a:t>Common set of spatial data standards</a:t>
            </a:r>
          </a:p>
          <a:p>
            <a:pPr lvl="1"/>
            <a:r>
              <a:rPr lang="en-US" dirty="0" smtClean="0"/>
              <a:t>DO </a:t>
            </a:r>
            <a:r>
              <a:rPr lang="en-US" dirty="0"/>
              <a:t>272 and AC 150/5300-18 are two standards that are either required or recommended for spatial data development.  An </a:t>
            </a:r>
            <a:r>
              <a:rPr lang="en-US" dirty="0" smtClean="0"/>
              <a:t>assessment </a:t>
            </a:r>
            <a:r>
              <a:rPr lang="en-US" dirty="0"/>
              <a:t>of the potential for merging them into one industry standard is </a:t>
            </a:r>
            <a:r>
              <a:rPr lang="en-US" dirty="0" smtClean="0"/>
              <a:t>warranted.</a:t>
            </a:r>
            <a:endParaRPr lang="en-US" dirty="0"/>
          </a:p>
        </p:txBody>
      </p:sp>
      <p:sp>
        <p:nvSpPr>
          <p:cNvPr id="3" name="Title 2"/>
          <p:cNvSpPr>
            <a:spLocks noGrp="1"/>
          </p:cNvSpPr>
          <p:nvPr>
            <p:ph type="title"/>
          </p:nvPr>
        </p:nvSpPr>
        <p:spPr/>
        <p:txBody>
          <a:bodyPr>
            <a:normAutofit fontScale="90000"/>
          </a:bodyPr>
          <a:lstStyle/>
          <a:p>
            <a:r>
              <a:rPr lang="en-US" dirty="0" smtClean="0"/>
              <a:t>Recommendations for Additional Research</a:t>
            </a:r>
            <a:endParaRPr lang="en-US" dirty="0"/>
          </a:p>
        </p:txBody>
      </p:sp>
    </p:spTree>
    <p:extLst>
      <p:ext uri="{BB962C8B-B14F-4D97-AF65-F5344CB8AC3E}">
        <p14:creationId xmlns:p14="http://schemas.microsoft.com/office/powerpoint/2010/main" val="128036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724" y="2667000"/>
            <a:ext cx="8763000" cy="3450696"/>
          </a:xfrm>
        </p:spPr>
        <p:txBody>
          <a:bodyPr>
            <a:normAutofit lnSpcReduction="10000"/>
          </a:bodyPr>
          <a:lstStyle/>
          <a:p>
            <a:r>
              <a:rPr lang="en-US" dirty="0" smtClean="0"/>
              <a:t>09-12 is one of five concurrent ACRP projects focused on NextGen, which are concluding in Spring 2016</a:t>
            </a:r>
          </a:p>
          <a:p>
            <a:endParaRPr lang="en-US" dirty="0"/>
          </a:p>
          <a:p>
            <a:r>
              <a:rPr lang="en-US" dirty="0" smtClean="0"/>
              <a:t>01-27</a:t>
            </a:r>
            <a:r>
              <a:rPr lang="en-US" dirty="0"/>
              <a:t>, </a:t>
            </a:r>
            <a:r>
              <a:rPr lang="en-US" dirty="0" smtClean="0"/>
              <a:t>A </a:t>
            </a:r>
            <a:r>
              <a:rPr lang="en-US" dirty="0"/>
              <a:t>Primer </a:t>
            </a:r>
          </a:p>
          <a:p>
            <a:r>
              <a:rPr lang="en-US" dirty="0" smtClean="0"/>
              <a:t>01-28</a:t>
            </a:r>
            <a:r>
              <a:rPr lang="en-US" dirty="0"/>
              <a:t>, </a:t>
            </a:r>
            <a:r>
              <a:rPr lang="en-US" dirty="0" smtClean="0"/>
              <a:t>Guidance </a:t>
            </a:r>
            <a:r>
              <a:rPr lang="en-US" dirty="0"/>
              <a:t>for Engaging Airport Stakeholders </a:t>
            </a:r>
          </a:p>
          <a:p>
            <a:r>
              <a:rPr lang="en-US" dirty="0" smtClean="0"/>
              <a:t>03-33</a:t>
            </a:r>
            <a:r>
              <a:rPr lang="en-US" dirty="0"/>
              <a:t>, </a:t>
            </a:r>
            <a:r>
              <a:rPr lang="en-US" dirty="0" smtClean="0"/>
              <a:t>Airport </a:t>
            </a:r>
            <a:r>
              <a:rPr lang="en-US" dirty="0"/>
              <a:t>Planning and Development </a:t>
            </a:r>
          </a:p>
          <a:p>
            <a:r>
              <a:rPr lang="en-US" dirty="0" smtClean="0"/>
              <a:t>03-34</a:t>
            </a:r>
            <a:r>
              <a:rPr lang="en-US" dirty="0"/>
              <a:t>, </a:t>
            </a:r>
            <a:r>
              <a:rPr lang="en-US" dirty="0" smtClean="0"/>
              <a:t>Understanding </a:t>
            </a:r>
            <a:r>
              <a:rPr lang="en-US" dirty="0"/>
              <a:t>the Airport’s Role in </a:t>
            </a:r>
            <a:r>
              <a:rPr lang="en-US" dirty="0" smtClean="0"/>
              <a:t>PBN</a:t>
            </a:r>
            <a:endParaRPr lang="en-US" dirty="0"/>
          </a:p>
          <a:p>
            <a:r>
              <a:rPr lang="en-US" b="1" dirty="0" smtClean="0"/>
              <a:t>09-12</a:t>
            </a:r>
            <a:r>
              <a:rPr lang="en-US" b="1" dirty="0"/>
              <a:t>, </a:t>
            </a:r>
            <a:r>
              <a:rPr lang="en-US" b="1" dirty="0" smtClean="0"/>
              <a:t>Leveraging </a:t>
            </a:r>
            <a:r>
              <a:rPr lang="en-US" b="1" dirty="0"/>
              <a:t>NextGen Spatial Data to Benefit Airports </a:t>
            </a:r>
          </a:p>
          <a:p>
            <a:endParaRPr lang="en-US" dirty="0"/>
          </a:p>
        </p:txBody>
      </p:sp>
      <p:sp>
        <p:nvSpPr>
          <p:cNvPr id="3" name="Title 2"/>
          <p:cNvSpPr>
            <a:spLocks noGrp="1"/>
          </p:cNvSpPr>
          <p:nvPr>
            <p:ph type="title"/>
          </p:nvPr>
        </p:nvSpPr>
        <p:spPr/>
        <p:txBody>
          <a:bodyPr/>
          <a:lstStyle/>
          <a:p>
            <a:r>
              <a:rPr lang="en-US" dirty="0" smtClean="0"/>
              <a:t>ACRP NextGen Projects</a:t>
            </a:r>
            <a:endParaRPr lang="en-US" dirty="0"/>
          </a:p>
        </p:txBody>
      </p:sp>
    </p:spTree>
    <p:extLst>
      <p:ext uri="{BB962C8B-B14F-4D97-AF65-F5344CB8AC3E}">
        <p14:creationId xmlns:p14="http://schemas.microsoft.com/office/powerpoint/2010/main" val="55598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743200"/>
            <a:ext cx="7408333" cy="1143000"/>
          </a:xfrm>
        </p:spPr>
        <p:txBody>
          <a:bodyPr>
            <a:noAutofit/>
          </a:bodyPr>
          <a:lstStyle/>
          <a:p>
            <a:pPr marL="0" indent="0">
              <a:buNone/>
            </a:pPr>
            <a:r>
              <a:rPr lang="en-US" i="1" dirty="0" smtClean="0"/>
              <a:t>What are the </a:t>
            </a:r>
            <a:r>
              <a:rPr lang="en-US" i="1" dirty="0"/>
              <a:t>benefits that can be derived </a:t>
            </a:r>
            <a:r>
              <a:rPr lang="en-US" i="1" dirty="0" smtClean="0"/>
              <a:t>from spatial </a:t>
            </a:r>
            <a:r>
              <a:rPr lang="en-US" i="1" dirty="0"/>
              <a:t>data that is to be collected in support of the FAA’s NextGen </a:t>
            </a:r>
            <a:r>
              <a:rPr lang="en-US" i="1" dirty="0" smtClean="0"/>
              <a:t>effort?  How do NextGen programs use this data and how can airports maximize use </a:t>
            </a:r>
            <a:r>
              <a:rPr lang="en-US" i="1" dirty="0"/>
              <a:t>of this </a:t>
            </a:r>
            <a:r>
              <a:rPr lang="en-US" i="1" dirty="0" smtClean="0"/>
              <a:t>data?</a:t>
            </a:r>
            <a:endParaRPr lang="en-US" i="1" dirty="0" smtClean="0"/>
          </a:p>
          <a:p>
            <a:pPr marL="0" indent="0">
              <a:buNone/>
            </a:pPr>
            <a:endParaRPr lang="en-US" sz="2000" i="1" dirty="0" smtClean="0"/>
          </a:p>
        </p:txBody>
      </p:sp>
      <p:sp>
        <p:nvSpPr>
          <p:cNvPr id="3" name="Title 2"/>
          <p:cNvSpPr>
            <a:spLocks noGrp="1"/>
          </p:cNvSpPr>
          <p:nvPr>
            <p:ph type="title"/>
          </p:nvPr>
        </p:nvSpPr>
        <p:spPr/>
        <p:txBody>
          <a:bodyPr/>
          <a:lstStyle/>
          <a:p>
            <a:r>
              <a:rPr lang="en-US" dirty="0" smtClean="0"/>
              <a:t>09-12 Problem Statement</a:t>
            </a:r>
            <a:endParaRPr lang="en-US" dirty="0"/>
          </a:p>
        </p:txBody>
      </p:sp>
    </p:spTree>
    <p:extLst>
      <p:ext uri="{BB962C8B-B14F-4D97-AF65-F5344CB8AC3E}">
        <p14:creationId xmlns:p14="http://schemas.microsoft.com/office/powerpoint/2010/main" val="322314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Study Focus Area</a:t>
            </a:r>
            <a:endParaRPr lang="en-US" dirty="0">
              <a:solidFill>
                <a:srgbClr val="FF0000"/>
              </a:solidFill>
            </a:endParaRPr>
          </a:p>
        </p:txBody>
      </p:sp>
      <p:grpSp>
        <p:nvGrpSpPr>
          <p:cNvPr id="7" name="Group 6"/>
          <p:cNvGrpSpPr/>
          <p:nvPr/>
        </p:nvGrpSpPr>
        <p:grpSpPr>
          <a:xfrm>
            <a:off x="228600" y="1295400"/>
            <a:ext cx="8686800" cy="5473494"/>
            <a:chOff x="228600" y="1295400"/>
            <a:chExt cx="8686800" cy="5473494"/>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799"/>
              <a:ext cx="8686800" cy="532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66800" y="4800600"/>
              <a:ext cx="2362200" cy="1447800"/>
            </a:xfrm>
            <a:prstGeom prst="rect">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248400" y="4802659"/>
              <a:ext cx="2362200" cy="1447800"/>
            </a:xfrm>
            <a:prstGeom prst="rect">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2057400" y="1295400"/>
              <a:ext cx="3048000" cy="3429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05400" y="1295400"/>
              <a:ext cx="2286000" cy="3429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273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217" r="1615"/>
          <a:stretch/>
        </p:blipFill>
        <p:spPr>
          <a:xfrm>
            <a:off x="0" y="-2689"/>
            <a:ext cx="9144000" cy="6936889"/>
          </a:xfrm>
          <a:prstGeom prst="rect">
            <a:avLst/>
          </a:prstGeom>
        </p:spPr>
      </p:pic>
    </p:spTree>
    <p:extLst>
      <p:ext uri="{BB962C8B-B14F-4D97-AF65-F5344CB8AC3E}">
        <p14:creationId xmlns:p14="http://schemas.microsoft.com/office/powerpoint/2010/main" val="282535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611563"/>
          </a:xfrm>
        </p:spPr>
        <p:txBody>
          <a:bodyPr>
            <a:normAutofit fontScale="92500" lnSpcReduction="10000"/>
          </a:bodyPr>
          <a:lstStyle/>
          <a:p>
            <a:r>
              <a:rPr lang="en-US" dirty="0" smtClean="0"/>
              <a:t>NextGen </a:t>
            </a:r>
            <a:r>
              <a:rPr lang="en-US" dirty="0"/>
              <a:t>is the modernization of the air transportation </a:t>
            </a:r>
            <a:r>
              <a:rPr lang="en-US" dirty="0" smtClean="0"/>
              <a:t>system</a:t>
            </a:r>
          </a:p>
          <a:p>
            <a:pPr lvl="1"/>
            <a:r>
              <a:rPr lang="en-US" dirty="0"/>
              <a:t>I</a:t>
            </a:r>
            <a:r>
              <a:rPr lang="en-US" dirty="0" smtClean="0"/>
              <a:t>mprovements </a:t>
            </a:r>
            <a:r>
              <a:rPr lang="en-US" dirty="0"/>
              <a:t>to air traffic management (ATM) technologies and </a:t>
            </a:r>
            <a:r>
              <a:rPr lang="en-US" dirty="0" smtClean="0"/>
              <a:t>procedures</a:t>
            </a:r>
          </a:p>
          <a:p>
            <a:pPr lvl="1"/>
            <a:r>
              <a:rPr lang="en-US" dirty="0"/>
              <a:t>A</a:t>
            </a:r>
            <a:r>
              <a:rPr lang="en-US" dirty="0" smtClean="0"/>
              <a:t>irport infrastructure</a:t>
            </a:r>
          </a:p>
          <a:p>
            <a:pPr lvl="1"/>
            <a:r>
              <a:rPr lang="en-US" dirty="0"/>
              <a:t>I</a:t>
            </a:r>
            <a:r>
              <a:rPr lang="en-US" dirty="0" smtClean="0"/>
              <a:t>ncludes </a:t>
            </a:r>
            <a:r>
              <a:rPr lang="en-US" dirty="0"/>
              <a:t>environmental, safety and security-related </a:t>
            </a:r>
            <a:r>
              <a:rPr lang="en-US" dirty="0" smtClean="0"/>
              <a:t>enhancements</a:t>
            </a:r>
          </a:p>
          <a:p>
            <a:pPr marL="301943" lvl="1" indent="0">
              <a:buNone/>
            </a:pPr>
            <a:r>
              <a:rPr lang="en-US" sz="1700" i="1" dirty="0" smtClean="0"/>
              <a:t>(Source:  FAA - The Business Case for the Next Generation Air Transportation System; FY 2014)</a:t>
            </a:r>
          </a:p>
          <a:p>
            <a:r>
              <a:rPr lang="en-US" dirty="0"/>
              <a:t>NextGen consists of many different programs with multiple priorities and requirements</a:t>
            </a:r>
          </a:p>
          <a:p>
            <a:pPr marL="301943" lvl="1" indent="0">
              <a:buNone/>
            </a:pPr>
            <a:endParaRPr lang="en-US" sz="1700" i="1" dirty="0"/>
          </a:p>
        </p:txBody>
      </p:sp>
      <p:sp>
        <p:nvSpPr>
          <p:cNvPr id="3" name="Title 2"/>
          <p:cNvSpPr>
            <a:spLocks noGrp="1"/>
          </p:cNvSpPr>
          <p:nvPr>
            <p:ph type="title"/>
          </p:nvPr>
        </p:nvSpPr>
        <p:spPr/>
        <p:txBody>
          <a:bodyPr/>
          <a:lstStyle/>
          <a:p>
            <a:r>
              <a:rPr lang="en-US" dirty="0" smtClean="0"/>
              <a:t>NextGen</a:t>
            </a:r>
            <a:endParaRPr lang="en-US" dirty="0"/>
          </a:p>
        </p:txBody>
      </p:sp>
    </p:spTree>
    <p:extLst>
      <p:ext uri="{BB962C8B-B14F-4D97-AF65-F5344CB8AC3E}">
        <p14:creationId xmlns:p14="http://schemas.microsoft.com/office/powerpoint/2010/main" val="269134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436" y="2514600"/>
            <a:ext cx="7408333" cy="3526896"/>
          </a:xfrm>
        </p:spPr>
        <p:txBody>
          <a:bodyPr/>
          <a:lstStyle/>
          <a:p>
            <a:r>
              <a:rPr lang="en-US" dirty="0" smtClean="0"/>
              <a:t>In 2015 four NextGen Priorities were identified</a:t>
            </a:r>
          </a:p>
          <a:p>
            <a:pPr lvl="1"/>
            <a:r>
              <a:rPr lang="en-US" dirty="0" smtClean="0"/>
              <a:t>Focus on those programs that will have the greatest impact on the air transportation system in the near term</a:t>
            </a:r>
          </a:p>
          <a:p>
            <a:pPr marL="0" indent="0">
              <a:buNone/>
            </a:pPr>
            <a:endParaRPr lang="en-US" dirty="0"/>
          </a:p>
        </p:txBody>
      </p:sp>
      <p:sp>
        <p:nvSpPr>
          <p:cNvPr id="3" name="Title 2"/>
          <p:cNvSpPr>
            <a:spLocks noGrp="1"/>
          </p:cNvSpPr>
          <p:nvPr>
            <p:ph type="title"/>
          </p:nvPr>
        </p:nvSpPr>
        <p:spPr/>
        <p:txBody>
          <a:bodyPr/>
          <a:lstStyle/>
          <a:p>
            <a:r>
              <a:rPr lang="en-US" dirty="0" smtClean="0"/>
              <a:t>NextGen Priorities</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71" t="17885" r="20361" b="11754"/>
          <a:stretch/>
        </p:blipFill>
        <p:spPr bwMode="auto">
          <a:xfrm>
            <a:off x="2286000" y="3844152"/>
            <a:ext cx="4505206" cy="288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613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514600"/>
            <a:ext cx="8000999" cy="4038599"/>
          </a:xfrm>
        </p:spPr>
        <p:txBody>
          <a:bodyPr>
            <a:normAutofit/>
          </a:bodyPr>
          <a:lstStyle/>
          <a:p>
            <a:r>
              <a:rPr lang="en-US" u="sng" dirty="0"/>
              <a:t>Some</a:t>
            </a:r>
            <a:r>
              <a:rPr lang="en-US" dirty="0"/>
              <a:t> programs in NextGen have a need for spatial data</a:t>
            </a:r>
          </a:p>
          <a:p>
            <a:r>
              <a:rPr lang="en-US" dirty="0"/>
              <a:t>The sources for this spatial data can come from multiple </a:t>
            </a:r>
            <a:r>
              <a:rPr lang="en-US" dirty="0" smtClean="0"/>
              <a:t>organizations</a:t>
            </a:r>
          </a:p>
          <a:p>
            <a:r>
              <a:rPr lang="en-US" dirty="0" smtClean="0"/>
              <a:t>Airports create spatial data through AGIS and other means</a:t>
            </a:r>
          </a:p>
          <a:p>
            <a:r>
              <a:rPr lang="en-US" dirty="0" smtClean="0"/>
              <a:t>NextGen also creates spatial data</a:t>
            </a:r>
          </a:p>
          <a:p>
            <a:r>
              <a:rPr lang="en-US" dirty="0" smtClean="0"/>
              <a:t>Airports </a:t>
            </a:r>
            <a:r>
              <a:rPr lang="en-US" dirty="0"/>
              <a:t>receive direct benefits from the use of </a:t>
            </a:r>
            <a:r>
              <a:rPr lang="en-US" u="sng" dirty="0"/>
              <a:t>their</a:t>
            </a:r>
            <a:r>
              <a:rPr lang="en-US" dirty="0"/>
              <a:t> spatial data in NextGen programs</a:t>
            </a:r>
          </a:p>
          <a:p>
            <a:r>
              <a:rPr lang="en-US" dirty="0"/>
              <a:t>Airports also receive direct benefits from NextGen programs that use </a:t>
            </a:r>
            <a:r>
              <a:rPr lang="en-US" u="sng" dirty="0"/>
              <a:t>third party </a:t>
            </a:r>
            <a:r>
              <a:rPr lang="en-US" dirty="0"/>
              <a:t>or FAA </a:t>
            </a:r>
            <a:r>
              <a:rPr lang="en-US" u="sng" dirty="0"/>
              <a:t>legacy data sets </a:t>
            </a:r>
          </a:p>
          <a:p>
            <a:endParaRPr lang="en-US" dirty="0" smtClean="0"/>
          </a:p>
          <a:p>
            <a:endParaRPr lang="en-US" dirty="0"/>
          </a:p>
        </p:txBody>
      </p:sp>
      <p:sp>
        <p:nvSpPr>
          <p:cNvPr id="3" name="Title 2"/>
          <p:cNvSpPr>
            <a:spLocks noGrp="1"/>
          </p:cNvSpPr>
          <p:nvPr>
            <p:ph type="title"/>
          </p:nvPr>
        </p:nvSpPr>
        <p:spPr/>
        <p:txBody>
          <a:bodyPr/>
          <a:lstStyle/>
          <a:p>
            <a:r>
              <a:rPr lang="en-US" dirty="0" smtClean="0"/>
              <a:t>NextGen and Spatial Data</a:t>
            </a:r>
            <a:endParaRPr lang="en-US" dirty="0"/>
          </a:p>
        </p:txBody>
      </p:sp>
    </p:spTree>
    <p:extLst>
      <p:ext uri="{BB962C8B-B14F-4D97-AF65-F5344CB8AC3E}">
        <p14:creationId xmlns:p14="http://schemas.microsoft.com/office/powerpoint/2010/main" val="3952437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ACRP 09-12 Project Webinar Agenda&amp;quot;&quot;/&gt;&lt;property id=&quot;20307&quot; value=&quot;257&quot;/&gt;&lt;/object&gt;&lt;object type=&quot;3&quot; unique_id=&quot;10006&quot;&gt;&lt;property id=&quot;20148&quot; value=&quot;5&quot;/&gt;&lt;property id=&quot;20300&quot; value=&quot;Slide 3 - &amp;quot;ACRP NextGen Projects&amp;quot;&quot;/&gt;&lt;property id=&quot;20307&quot; value=&quot;282&quot;/&gt;&lt;/object&gt;&lt;object type=&quot;3&quot; unique_id=&quot;10007&quot;&gt;&lt;property id=&quot;20148&quot; value=&quot;5&quot;/&gt;&lt;property id=&quot;20300&quot; value=&quot;Slide 4 - &amp;quot;ACRP 09-12 Project Team&amp;quot;&quot;/&gt;&lt;property id=&quot;20307&quot; value=&quot;259&quot;/&gt;&lt;/object&gt;&lt;object type=&quot;3&quot; unique_id=&quot;10008&quot;&gt;&lt;property id=&quot;20148&quot; value=&quot;5&quot;/&gt;&lt;property id=&quot;20300&quot; value=&quot;Slide 5 - &amp;quot;Introductions&amp;quot;&quot;/&gt;&lt;property id=&quot;20307&quot; value=&quot;258&quot;/&gt;&lt;/object&gt;&lt;object type=&quot;3&quot; unique_id=&quot;10009&quot;&gt;&lt;property id=&quot;20148&quot; value=&quot;5&quot;/&gt;&lt;property id=&quot;20300&quot; value=&quot;Slide 6 - &amp;quot;Project Overview&amp;quot;&quot;/&gt;&lt;property id=&quot;20307&quot; value=&quot;260&quot;/&gt;&lt;/object&gt;&lt;object type=&quot;3&quot; unique_id=&quot;10010&quot;&gt;&lt;property id=&quot;20148&quot; value=&quot;5&quot;/&gt;&lt;property id=&quot;20300&quot; value=&quot;Slide 7 - &amp;quot;Our Approach&amp;quot;&quot;/&gt;&lt;property id=&quot;20307&quot; value=&quot;261&quot;/&gt;&lt;/object&gt;&lt;object type=&quot;3&quot; unique_id=&quot;10011&quot;&gt;&lt;property id=&quot;20148&quot; value=&quot;5&quot;/&gt;&lt;property id=&quot;20300&quot; value=&quot;Slide 8 - &amp;quot;Our Perspective&amp;quot;&quot;/&gt;&lt;property id=&quot;20307&quot; value=&quot;262&quot;/&gt;&lt;/object&gt;&lt;object type=&quot;3&quot; unique_id=&quot;10012&quot;&gt;&lt;property id=&quot;20148&quot; value=&quot;5&quot;/&gt;&lt;property id=&quot;20300&quot; value=&quot;Slide 9 - &amp;quot;Our Focus Area&amp;quot;&quot;/&gt;&lt;property id=&quot;20307&quot; value=&quot;265&quot;/&gt;&lt;/object&gt;&lt;object type=&quot;3&quot; unique_id=&quot;10013&quot;&gt;&lt;property id=&quot;20148&quot; value=&quot;5&quot;/&gt;&lt;property id=&quot;20300&quot; value=&quot;Slide 10 - &amp;quot;Research Conducted&amp;quot;&quot;/&gt;&lt;property id=&quot;20307&quot; value=&quot;300&quot;/&gt;&lt;/object&gt;&lt;object type=&quot;3&quot; unique_id=&quot;10014&quot;&gt;&lt;property id=&quot;20148&quot; value=&quot;5&quot;/&gt;&lt;property id=&quot;20300&quot; value=&quot;Slide 11 - &amp;quot;Some Definitions&amp;quot;&quot;/&gt;&lt;property id=&quot;20307&quot; value=&quot;264&quot;/&gt;&lt;/object&gt;&lt;object type=&quot;3&quot; unique_id=&quot;10015&quot;&gt;&lt;property id=&quot;20148&quot; value=&quot;5&quot;/&gt;&lt;property id=&quot;20300&quot; value=&quot;Slide 12 - &amp;quot;An Example of Airport Spatial Data&amp;quot;&quot;/&gt;&lt;property id=&quot;20307&quot; value=&quot;274&quot;/&gt;&lt;/object&gt;&lt;object type=&quot;3&quot; unique_id=&quot;10016&quot;&gt;&lt;property id=&quot;20148&quot; value=&quot;5&quot;/&gt;&lt;property id=&quot;20300&quot; value=&quot;Slide 13 - &amp;quot;Examples of NextGen Spatial Data&amp;quot;&quot;/&gt;&lt;property id=&quot;20307&quot; value=&quot;275&quot;/&gt;&lt;/object&gt;&lt;object type=&quot;3&quot; unique_id=&quot;10017&quot;&gt;&lt;property id=&quot;20148&quot; value=&quot;5&quot;/&gt;&lt;property id=&quot;20300&quot; value=&quot;Slide 14 - &amp;quot;NextGen Priorities  Relevant to Airports&amp;quot;&quot;/&gt;&lt;property id=&quot;20307&quot; value=&quot;272&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quot;/&gt;&lt;property id=&quot;20307&quot; value=&quot;269&quot;/&gt;&lt;/object&gt;&lt;object type=&quot;3&quot; unique_id=&quot;10020&quot;&gt;&lt;property id=&quot;20148&quot; value=&quot;5&quot;/&gt;&lt;property id=&quot;20300&quot; value=&quot;Slide 17&quot;/&gt;&lt;property id=&quot;20307&quot; value=&quot;270&quot;/&gt;&lt;/object&gt;&lt;object type=&quot;3&quot; unique_id=&quot;10021&quot;&gt;&lt;property id=&quot;20148&quot; value=&quot;5&quot;/&gt;&lt;property id=&quot;20300&quot; value=&quot;Slide 18&quot;/&gt;&lt;property id=&quot;20307&quot; value=&quot;271&quot;/&gt;&lt;/object&gt;&lt;object type=&quot;3&quot; unique_id=&quot;10022&quot;&gt;&lt;property id=&quot;20148&quot; value=&quot;5&quot;/&gt;&lt;property id=&quot;20300&quot; value=&quot;Slide 19 - &amp;quot;Findings - NextGen&amp;quot;&quot;/&gt;&lt;property id=&quot;20307&quot; value=&quot;293&quot;/&gt;&lt;/object&gt;&lt;object type=&quot;3&quot; unique_id=&quot;10023&quot;&gt;&lt;property id=&quot;20148&quot; value=&quot;5&quot;/&gt;&lt;property id=&quot;20300&quot; value=&quot;Slide 20 - &amp;quot;Findings - AGIS&amp;quot;&quot;/&gt;&lt;property id=&quot;20307&quot; value=&quot;294&quot;/&gt;&lt;/object&gt;&lt;object type=&quot;3&quot; unique_id=&quot;10024&quot;&gt;&lt;property id=&quot;20148&quot; value=&quot;5&quot;/&gt;&lt;property id=&quot;20300&quot; value=&quot;Slide 21 - &amp;quot;Top 30 AGIS Status&amp;quot;&quot;/&gt;&lt;property id=&quot;20307&quot; value=&quot;299&quot;/&gt;&lt;/object&gt;&lt;object type=&quot;3&quot; unique_id=&quot;10025&quot;&gt;&lt;property id=&quot;20148&quot; value=&quot;5&quot;/&gt;&lt;property id=&quot;20300&quot; value=&quot;Slide 22 - &amp;quot;Findings - Spatial Data Outside of AGIS&amp;quot;&quot;/&gt;&lt;property id=&quot;20307&quot; value=&quot;295&quot;/&gt;&lt;/object&gt;&lt;object type=&quot;3&quot; unique_id=&quot;10026&quot;&gt;&lt;property id=&quot;20148&quot; value=&quot;5&quot;/&gt;&lt;property id=&quot;20300&quot; value=&quot;Slide 23 - &amp;quot;Findings - Monetization and  Liability of Spatial Data&amp;quot;&quot;/&gt;&lt;property id=&quot;20307&quot; value=&quot;296&quot;/&gt;&lt;/object&gt;&lt;object type=&quot;3&quot; unique_id=&quot;10027&quot;&gt;&lt;property id=&quot;20148&quot; value=&quot;5&quot;/&gt;&lt;property id=&quot;20300&quot; value=&quot;Slide 24 - &amp;quot;Findings - Flight Procedures and PBN&amp;quot;&quot;/&gt;&lt;property id=&quot;20307&quot; value=&quot;298&quot;/&gt;&lt;/object&gt;&lt;object type=&quot;3&quot; unique_id=&quot;10028&quot;&gt;&lt;property id=&quot;20148&quot; value=&quot;5&quot;/&gt;&lt;property id=&quot;20300&quot; value=&quot;Slide 25 - &amp;quot;Findings – Benefits and Costs&amp;quot;&quot;/&gt;&lt;property id=&quot;20307&quot; value=&quot;297&quot;/&gt;&lt;/object&gt;&lt;object type=&quot;3&quot; unique_id=&quot;10029&quot;&gt;&lt;property id=&quot;20148&quot; value=&quot;5&quot;/&gt;&lt;property id=&quot;20300&quot; value=&quot;Slide 26 - &amp;quot;Findings&amp;quot;&quot;/&gt;&lt;property id=&quot;20307&quot; value=&quot;277&quot;/&gt;&lt;/object&gt;&lt;object type=&quot;3&quot; unique_id=&quot;10030&quot;&gt;&lt;property id=&quot;20148&quot; value=&quot;5&quot;/&gt;&lt;property id=&quot;20300&quot; value=&quot;Slide 27 - &amp;quot;Final Deliverables&amp;quot;&quot;/&gt;&lt;property id=&quot;20307&quot; value=&quot;280&quot;/&gt;&lt;/object&gt;&lt;object type=&quot;3&quot; unique_id=&quot;10031&quot;&gt;&lt;property id=&quot;20148&quot; value=&quot;5&quot;/&gt;&lt;property id=&quot;20300&quot; value=&quot;Slide 28 - &amp;quot;Guidebook Outline&amp;quot;&quot;/&gt;&lt;property id=&quot;20307&quot; value=&quot;281&quot;/&gt;&lt;/object&gt;&lt;object type=&quot;3&quot; unique_id=&quot;10032&quot;&gt;&lt;property id=&quot;20148&quot; value=&quot;5&quot;/&gt;&lt;property id=&quot;20300&quot; value=&quot;Slide 29 - &amp;quot;Questions &amp;amp; Answers&amp;quot;&quot;/&gt;&lt;property id=&quot;20307&quot; value=&quot;278&quot;/&gt;&lt;/object&gt;&lt;object type=&quot;3&quot; unique_id=&quot;10033&quot;&gt;&lt;property id=&quot;20148&quot; value=&quot;5&quot;/&gt;&lt;property id=&quot;20300&quot; value=&quot;Slide 30 - &amp;quot;Questions &amp;amp; Answers&amp;quot;&quot;/&gt;&lt;property id=&quot;20307&quot; value=&quot;283&quot;/&gt;&lt;/object&gt;&lt;object type=&quot;3&quot; unique_id=&quot;10034&quot;&gt;&lt;property id=&quot;20148&quot; value=&quot;5&quot;/&gt;&lt;property id=&quot;20300&quot; value=&quot;Slide 31 - &amp;quot;Questions &amp;amp; Answers&amp;quot;&quot;/&gt;&lt;property id=&quot;20307&quot; value=&quot;284&quot;/&gt;&lt;/object&gt;&lt;object type=&quot;3&quot; unique_id=&quot;10035&quot;&gt;&lt;property id=&quot;20148&quot; value=&quot;5&quot;/&gt;&lt;property id=&quot;20300&quot; value=&quot;Slide 32 - &amp;quot;Questions &amp;amp; Answers&amp;quot;&quot;/&gt;&lt;property id=&quot;20307&quot; value=&quot;286&quot;/&gt;&lt;/object&gt;&lt;object type=&quot;3&quot; unique_id=&quot;10036&quot;&gt;&lt;property id=&quot;20148&quot; value=&quot;5&quot;/&gt;&lt;property id=&quot;20300&quot; value=&quot;Slide 33 - &amp;quot;Questions &amp;amp; Answers&amp;quot;&quot;/&gt;&lt;property id=&quot;20307&quot; value=&quot;287&quot;/&gt;&lt;/object&gt;&lt;object type=&quot;3&quot; unique_id=&quot;10037&quot;&gt;&lt;property id=&quot;20148&quot; value=&quot;5&quot;/&gt;&lt;property id=&quot;20300&quot; value=&quot;Slide 34 - &amp;quot;Questions &amp;amp; Answers&amp;quot;&quot;/&gt;&lt;property id=&quot;20307&quot; value=&quot;288&quot;/&gt;&lt;/object&gt;&lt;object type=&quot;3&quot; unique_id=&quot;10038&quot;&gt;&lt;property id=&quot;20148&quot; value=&quot;5&quot;/&gt;&lt;property id=&quot;20300&quot; value=&quot;Slide 35 - &amp;quot;Questions &amp;amp; Answers&amp;quot;&quot;/&gt;&lt;property id=&quot;20307&quot; value=&quot;290&quot;/&gt;&lt;/object&gt;&lt;object type=&quot;3&quot; unique_id=&quot;10039&quot;&gt;&lt;property id=&quot;20148&quot; value=&quot;5&quot;/&gt;&lt;property id=&quot;20300&quot; value=&quot;Slide 36 - &amp;quot;Questions &amp;amp; Answers&amp;quot;&quot;/&gt;&lt;property id=&quot;20307&quot; value=&quot;291&quot;/&gt;&lt;/object&gt;&lt;object type=&quot;3&quot; unique_id=&quot;10040&quot;&gt;&lt;property id=&quot;20148&quot; value=&quot;5&quot;/&gt;&lt;property id=&quot;20300&quot; value=&quot;Slide 37 - &amp;quot;Final Question&amp;quot;&quot;/&gt;&lt;property id=&quot;20307&quot; value=&quot;292&quot;/&gt;&lt;/object&gt;&lt;object type=&quot;3&quot; unique_id=&quot;10041&quot;&gt;&lt;property id=&quot;20148&quot; value=&quot;5&quot;/&gt;&lt;property id=&quot;20300&quot; value=&quot;Slide 38 - &amp;quot;Notes for Final Comments&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6160</TotalTime>
  <Words>1260</Words>
  <Application>Microsoft Office PowerPoint</Application>
  <PresentationFormat>On-screen Show (4:3)</PresentationFormat>
  <Paragraphs>161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PowerPoint Presentation</vt:lpstr>
      <vt:lpstr>Agenda</vt:lpstr>
      <vt:lpstr>ACRP NextGen Projects</vt:lpstr>
      <vt:lpstr>09-12 Problem Statement</vt:lpstr>
      <vt:lpstr>Study Focus Area</vt:lpstr>
      <vt:lpstr>PowerPoint Presentation</vt:lpstr>
      <vt:lpstr>NextGen</vt:lpstr>
      <vt:lpstr>NextGen Priorities</vt:lpstr>
      <vt:lpstr>NextGen and Spatial Data</vt:lpstr>
      <vt:lpstr> Why Spatial Data is  Important to NextGen </vt:lpstr>
      <vt:lpstr>An Example of AGIS Spatial Data</vt:lpstr>
      <vt:lpstr>Other Spatial Data Applications</vt:lpstr>
      <vt:lpstr>Some Definitions</vt:lpstr>
      <vt:lpstr>PowerPoint Presentation</vt:lpstr>
      <vt:lpstr>PowerPoint Presentation</vt:lpstr>
      <vt:lpstr>Benefits and Costs</vt:lpstr>
      <vt:lpstr>Summary - NextGen</vt:lpstr>
      <vt:lpstr>Summary - AGIS</vt:lpstr>
      <vt:lpstr>Summary - Spatial Data  Outside of AGIS</vt:lpstr>
      <vt:lpstr>Recommendations for Additional Research</vt:lpstr>
    </vt:vector>
  </TitlesOfParts>
  <Company>Woolpert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Ricketson, Mark</dc:creator>
  <cp:lastModifiedBy>Lamberton</cp:lastModifiedBy>
  <cp:revision>76</cp:revision>
  <dcterms:created xsi:type="dcterms:W3CDTF">2016-01-18T14:37:11Z</dcterms:created>
  <dcterms:modified xsi:type="dcterms:W3CDTF">2016-10-14T13:33:20Z</dcterms:modified>
</cp:coreProperties>
</file>