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30"/>
  </p:notesMasterIdLst>
  <p:handoutMasterIdLst>
    <p:handoutMasterId r:id="rId31"/>
  </p:handoutMasterIdLst>
  <p:sldIdLst>
    <p:sldId id="313" r:id="rId5"/>
    <p:sldId id="257" r:id="rId6"/>
    <p:sldId id="259" r:id="rId7"/>
    <p:sldId id="345" r:id="rId8"/>
    <p:sldId id="344" r:id="rId9"/>
    <p:sldId id="263" r:id="rId10"/>
    <p:sldId id="342" r:id="rId11"/>
    <p:sldId id="331" r:id="rId12"/>
    <p:sldId id="265" r:id="rId13"/>
    <p:sldId id="264" r:id="rId14"/>
    <p:sldId id="332" r:id="rId15"/>
    <p:sldId id="343" r:id="rId16"/>
    <p:sldId id="333" r:id="rId17"/>
    <p:sldId id="334" r:id="rId18"/>
    <p:sldId id="335" r:id="rId19"/>
    <p:sldId id="336" r:id="rId20"/>
    <p:sldId id="337" r:id="rId21"/>
    <p:sldId id="338" r:id="rId22"/>
    <p:sldId id="339" r:id="rId23"/>
    <p:sldId id="340" r:id="rId24"/>
    <p:sldId id="341" r:id="rId25"/>
    <p:sldId id="277" r:id="rId26"/>
    <p:sldId id="278" r:id="rId27"/>
    <p:sldId id="346" r:id="rId28"/>
    <p:sldId id="347" r:id="rId29"/>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4EF02C-9BCD-7870-D099-4EA829592E72}" name="Whittington, Lisa" initials="WL" userId="S::LWhittington@nas.edu::c6486215-3342-44dd-a2bc-add26a1ec065" providerId="AD"/>
  <p188:author id="{1B3A85BA-06CD-85C2-523C-661971265CE0}" name="Fletcher, Hilary" initials="FH" userId="S::hilary.fletcher@woolpert.com::83587431-4fb7-4f29-8303-e0cd73dc91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ie Waite" initials="LW" lastIdx="4" clrIdx="0">
    <p:extLst>
      <p:ext uri="{19B8F6BF-5375-455C-9EA6-DF929625EA0E}">
        <p15:presenceInfo xmlns:p15="http://schemas.microsoft.com/office/powerpoint/2012/main" userId="S-1-5-21-772653363-1706447627-576915096-1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C"/>
    <a:srgbClr val="599B9B"/>
    <a:srgbClr val="005792"/>
    <a:srgbClr val="000000"/>
    <a:srgbClr val="626262"/>
    <a:srgbClr val="008BEA"/>
    <a:srgbClr val="3A5364"/>
    <a:srgbClr val="465761"/>
    <a:srgbClr val="7B7167"/>
    <a:srgbClr val="BB9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68" autoAdjust="0"/>
    <p:restoredTop sz="93018" autoAdjust="0"/>
  </p:normalViewPr>
  <p:slideViewPr>
    <p:cSldViewPr snapToGrid="0">
      <p:cViewPr varScale="1">
        <p:scale>
          <a:sx n="106" d="100"/>
          <a:sy n="106" d="100"/>
        </p:scale>
        <p:origin x="1212" y="102"/>
      </p:cViewPr>
      <p:guideLst>
        <p:guide orient="horz" pos="2160"/>
        <p:guide pos="3840"/>
      </p:guideLst>
    </p:cSldViewPr>
  </p:slideViewPr>
  <p:notesTextViewPr>
    <p:cViewPr>
      <p:scale>
        <a:sx n="1" d="1"/>
        <a:sy n="1" d="1"/>
      </p:scale>
      <p:origin x="0" y="0"/>
    </p:cViewPr>
  </p:notesTextViewPr>
  <p:notesViewPr>
    <p:cSldViewPr snapToGrid="0">
      <p:cViewPr varScale="1">
        <p:scale>
          <a:sx n="122" d="100"/>
          <a:sy n="122" d="100"/>
        </p:scale>
        <p:origin x="4932"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706CFD-1AEB-0079-D4AE-1A8C55BF4733}"/>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5263B43B-339F-A1FC-CE74-5BC25BCC3EAB}"/>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01391B3-014D-4AAF-A1B7-7BF6B897EFBC}" type="datetimeFigureOut">
              <a:rPr lang="en-US" smtClean="0"/>
              <a:t>1/9/2025</a:t>
            </a:fld>
            <a:endParaRPr lang="en-US" dirty="0"/>
          </a:p>
        </p:txBody>
      </p:sp>
      <p:sp>
        <p:nvSpPr>
          <p:cNvPr id="4" name="Footer Placeholder 3">
            <a:extLst>
              <a:ext uri="{FF2B5EF4-FFF2-40B4-BE49-F238E27FC236}">
                <a16:creationId xmlns:a16="http://schemas.microsoft.com/office/drawing/2014/main" id="{CB0EC783-BFCA-640F-A046-6F735A94436B}"/>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AD79708B-6E56-A3FB-31A0-BAEB63F3F5A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B6E490A9-20C9-4792-A52E-C0E9F1D1900B}" type="slidenum">
              <a:rPr lang="en-US" smtClean="0"/>
              <a:t>‹#›</a:t>
            </a:fld>
            <a:endParaRPr lang="en-US" dirty="0"/>
          </a:p>
        </p:txBody>
      </p:sp>
    </p:spTree>
    <p:extLst>
      <p:ext uri="{BB962C8B-B14F-4D97-AF65-F5344CB8AC3E}">
        <p14:creationId xmlns:p14="http://schemas.microsoft.com/office/powerpoint/2010/main" val="144091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eaLnBrk="0" hangingPunct="0">
              <a:defRPr sz="1300">
                <a:latin typeface="Time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eaLnBrk="0" hangingPunct="0">
              <a:defRPr sz="1300">
                <a:latin typeface="Times"/>
              </a:defRPr>
            </a:lvl1pPr>
          </a:lstStyle>
          <a:p>
            <a:pPr>
              <a:defRPr/>
            </a:pPr>
            <a:fld id="{792A9E01-0121-40AE-8E34-40DF007C6B00}" type="datetimeFigureOut">
              <a:rPr lang="en-US"/>
              <a:pPr>
                <a:defRPr/>
              </a:pPr>
              <a:t>1/9/2025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eaLnBrk="0" hangingPunct="0">
              <a:defRPr sz="1300">
                <a:latin typeface="Times"/>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eaLnBrk="0" hangingPunct="0">
              <a:defRPr sz="1300">
                <a:latin typeface="Times"/>
              </a:defRPr>
            </a:lvl1pPr>
          </a:lstStyle>
          <a:p>
            <a:pPr>
              <a:defRPr/>
            </a:pPr>
            <a:fld id="{601B9332-B151-47C2-AD61-4136C83AF8D5}" type="slidenum">
              <a:rPr lang="en-US"/>
              <a:pPr>
                <a:defRPr/>
              </a:pPr>
              <a:t>‹#›</a:t>
            </a:fld>
            <a:endParaRPr lang="en-US" dirty="0"/>
          </a:p>
        </p:txBody>
      </p:sp>
    </p:spTree>
    <p:extLst>
      <p:ext uri="{BB962C8B-B14F-4D97-AF65-F5344CB8AC3E}">
        <p14:creationId xmlns:p14="http://schemas.microsoft.com/office/powerpoint/2010/main" val="2001615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a:t>
            </a:fld>
            <a:endParaRPr lang="en-US" dirty="0"/>
          </a:p>
        </p:txBody>
      </p:sp>
    </p:spTree>
    <p:extLst>
      <p:ext uri="{BB962C8B-B14F-4D97-AF65-F5344CB8AC3E}">
        <p14:creationId xmlns:p14="http://schemas.microsoft.com/office/powerpoint/2010/main" val="45590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11</a:t>
            </a:fld>
            <a:endParaRPr lang="en-US" dirty="0"/>
          </a:p>
        </p:txBody>
      </p:sp>
    </p:spTree>
    <p:extLst>
      <p:ext uri="{BB962C8B-B14F-4D97-AF65-F5344CB8AC3E}">
        <p14:creationId xmlns:p14="http://schemas.microsoft.com/office/powerpoint/2010/main" val="328594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13</a:t>
            </a:fld>
            <a:endParaRPr lang="en-US" dirty="0"/>
          </a:p>
        </p:txBody>
      </p:sp>
    </p:spTree>
    <p:extLst>
      <p:ext uri="{BB962C8B-B14F-4D97-AF65-F5344CB8AC3E}">
        <p14:creationId xmlns:p14="http://schemas.microsoft.com/office/powerpoint/2010/main" val="3476995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14</a:t>
            </a:fld>
            <a:endParaRPr lang="en-US" dirty="0"/>
          </a:p>
        </p:txBody>
      </p:sp>
    </p:spTree>
    <p:extLst>
      <p:ext uri="{BB962C8B-B14F-4D97-AF65-F5344CB8AC3E}">
        <p14:creationId xmlns:p14="http://schemas.microsoft.com/office/powerpoint/2010/main" val="2090416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15</a:t>
            </a:fld>
            <a:endParaRPr lang="en-US" dirty="0"/>
          </a:p>
        </p:txBody>
      </p:sp>
    </p:spTree>
    <p:extLst>
      <p:ext uri="{BB962C8B-B14F-4D97-AF65-F5344CB8AC3E}">
        <p14:creationId xmlns:p14="http://schemas.microsoft.com/office/powerpoint/2010/main" val="366117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16</a:t>
            </a:fld>
            <a:endParaRPr lang="en-US" dirty="0"/>
          </a:p>
        </p:txBody>
      </p:sp>
    </p:spTree>
    <p:extLst>
      <p:ext uri="{BB962C8B-B14F-4D97-AF65-F5344CB8AC3E}">
        <p14:creationId xmlns:p14="http://schemas.microsoft.com/office/powerpoint/2010/main" val="417178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lnSpc>
                <a:spcPct val="107000"/>
              </a:lnSpc>
              <a:spcBef>
                <a:spcPts val="0"/>
              </a:spcBef>
              <a:spcAft>
                <a:spcPts val="846"/>
              </a:spcAft>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17</a:t>
            </a:fld>
            <a:endParaRPr lang="en-US" dirty="0"/>
          </a:p>
        </p:txBody>
      </p:sp>
    </p:spTree>
    <p:extLst>
      <p:ext uri="{BB962C8B-B14F-4D97-AF65-F5344CB8AC3E}">
        <p14:creationId xmlns:p14="http://schemas.microsoft.com/office/powerpoint/2010/main" val="3988774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lnSpc>
                <a:spcPct val="107000"/>
              </a:lnSpc>
              <a:spcBef>
                <a:spcPts val="0"/>
              </a:spcBef>
              <a:spcAft>
                <a:spcPts val="846"/>
              </a:spcAft>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18</a:t>
            </a:fld>
            <a:endParaRPr lang="en-US" dirty="0"/>
          </a:p>
        </p:txBody>
      </p:sp>
    </p:spTree>
    <p:extLst>
      <p:ext uri="{BB962C8B-B14F-4D97-AF65-F5344CB8AC3E}">
        <p14:creationId xmlns:p14="http://schemas.microsoft.com/office/powerpoint/2010/main" val="2122308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lnSpc>
                <a:spcPct val="107000"/>
              </a:lnSpc>
              <a:spcBef>
                <a:spcPts val="0"/>
              </a:spcBef>
              <a:spcAft>
                <a:spcPts val="846"/>
              </a:spcAft>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19</a:t>
            </a:fld>
            <a:endParaRPr lang="en-US" dirty="0"/>
          </a:p>
        </p:txBody>
      </p:sp>
    </p:spTree>
    <p:extLst>
      <p:ext uri="{BB962C8B-B14F-4D97-AF65-F5344CB8AC3E}">
        <p14:creationId xmlns:p14="http://schemas.microsoft.com/office/powerpoint/2010/main" val="83860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lnSpc>
                <a:spcPct val="107000"/>
              </a:lnSpc>
              <a:spcBef>
                <a:spcPts val="0"/>
              </a:spcBef>
              <a:spcAft>
                <a:spcPts val="846"/>
              </a:spcAft>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20</a:t>
            </a:fld>
            <a:endParaRPr lang="en-US" dirty="0"/>
          </a:p>
        </p:txBody>
      </p:sp>
    </p:spTree>
    <p:extLst>
      <p:ext uri="{BB962C8B-B14F-4D97-AF65-F5344CB8AC3E}">
        <p14:creationId xmlns:p14="http://schemas.microsoft.com/office/powerpoint/2010/main" val="746052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lnSpc>
                <a:spcPct val="107000"/>
              </a:lnSpc>
              <a:spcBef>
                <a:spcPts val="0"/>
              </a:spcBef>
              <a:spcAft>
                <a:spcPts val="846"/>
              </a:spcAft>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21</a:t>
            </a:fld>
            <a:endParaRPr lang="en-US" dirty="0"/>
          </a:p>
        </p:txBody>
      </p:sp>
    </p:spTree>
    <p:extLst>
      <p:ext uri="{BB962C8B-B14F-4D97-AF65-F5344CB8AC3E}">
        <p14:creationId xmlns:p14="http://schemas.microsoft.com/office/powerpoint/2010/main" val="342936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3</a:t>
            </a:fld>
            <a:endParaRPr lang="en-US" dirty="0"/>
          </a:p>
        </p:txBody>
      </p:sp>
    </p:spTree>
    <p:extLst>
      <p:ext uri="{BB962C8B-B14F-4D97-AF65-F5344CB8AC3E}">
        <p14:creationId xmlns:p14="http://schemas.microsoft.com/office/powerpoint/2010/main" val="3911683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22</a:t>
            </a:fld>
            <a:endParaRPr lang="en-US" dirty="0"/>
          </a:p>
        </p:txBody>
      </p:sp>
    </p:spTree>
    <p:extLst>
      <p:ext uri="{BB962C8B-B14F-4D97-AF65-F5344CB8AC3E}">
        <p14:creationId xmlns:p14="http://schemas.microsoft.com/office/powerpoint/2010/main" val="1497999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23</a:t>
            </a:fld>
            <a:endParaRPr lang="en-US" dirty="0"/>
          </a:p>
        </p:txBody>
      </p:sp>
    </p:spTree>
    <p:extLst>
      <p:ext uri="{BB962C8B-B14F-4D97-AF65-F5344CB8AC3E}">
        <p14:creationId xmlns:p14="http://schemas.microsoft.com/office/powerpoint/2010/main" val="69986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4</a:t>
            </a:fld>
            <a:endParaRPr lang="en-US" dirty="0"/>
          </a:p>
        </p:txBody>
      </p:sp>
    </p:spTree>
    <p:extLst>
      <p:ext uri="{BB962C8B-B14F-4D97-AF65-F5344CB8AC3E}">
        <p14:creationId xmlns:p14="http://schemas.microsoft.com/office/powerpoint/2010/main" val="178428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5</a:t>
            </a:fld>
            <a:endParaRPr lang="en-US" dirty="0"/>
          </a:p>
        </p:txBody>
      </p:sp>
    </p:spTree>
    <p:extLst>
      <p:ext uri="{BB962C8B-B14F-4D97-AF65-F5344CB8AC3E}">
        <p14:creationId xmlns:p14="http://schemas.microsoft.com/office/powerpoint/2010/main" val="112603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6</a:t>
            </a:fld>
            <a:endParaRPr lang="en-US" dirty="0"/>
          </a:p>
        </p:txBody>
      </p:sp>
    </p:spTree>
    <p:extLst>
      <p:ext uri="{BB962C8B-B14F-4D97-AF65-F5344CB8AC3E}">
        <p14:creationId xmlns:p14="http://schemas.microsoft.com/office/powerpoint/2010/main" val="408859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7</a:t>
            </a:fld>
            <a:endParaRPr lang="en-US" dirty="0"/>
          </a:p>
        </p:txBody>
      </p:sp>
    </p:spTree>
    <p:extLst>
      <p:ext uri="{BB962C8B-B14F-4D97-AF65-F5344CB8AC3E}">
        <p14:creationId xmlns:p14="http://schemas.microsoft.com/office/powerpoint/2010/main" val="256683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8</a:t>
            </a:fld>
            <a:endParaRPr lang="en-US" dirty="0"/>
          </a:p>
        </p:txBody>
      </p:sp>
    </p:spTree>
    <p:extLst>
      <p:ext uri="{BB962C8B-B14F-4D97-AF65-F5344CB8AC3E}">
        <p14:creationId xmlns:p14="http://schemas.microsoft.com/office/powerpoint/2010/main" val="5801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9</a:t>
            </a:fld>
            <a:endParaRPr lang="en-US" dirty="0"/>
          </a:p>
        </p:txBody>
      </p:sp>
    </p:spTree>
    <p:extLst>
      <p:ext uri="{BB962C8B-B14F-4D97-AF65-F5344CB8AC3E}">
        <p14:creationId xmlns:p14="http://schemas.microsoft.com/office/powerpoint/2010/main" val="266134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10</a:t>
            </a:fld>
            <a:endParaRPr lang="en-US" dirty="0"/>
          </a:p>
        </p:txBody>
      </p:sp>
    </p:spTree>
    <p:extLst>
      <p:ext uri="{BB962C8B-B14F-4D97-AF65-F5344CB8AC3E}">
        <p14:creationId xmlns:p14="http://schemas.microsoft.com/office/powerpoint/2010/main" val="3360419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The wing of an airplane&#10;&#10;Description automatically generated with medium confidence">
            <a:extLst>
              <a:ext uri="{FF2B5EF4-FFF2-40B4-BE49-F238E27FC236}">
                <a16:creationId xmlns:a16="http://schemas.microsoft.com/office/drawing/2014/main" id="{19013E32-3752-7005-6CB2-5736D070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a:extLst>
              <a:ext uri="{FF2B5EF4-FFF2-40B4-BE49-F238E27FC236}">
                <a16:creationId xmlns:a16="http://schemas.microsoft.com/office/drawing/2014/main" id="{12755E8B-703D-4021-A809-471F7BC0D4FB}"/>
              </a:ext>
            </a:extLst>
          </p:cNvPr>
          <p:cNvSpPr>
            <a:spLocks noGrp="1"/>
          </p:cNvSpPr>
          <p:nvPr>
            <p:ph type="title"/>
          </p:nvPr>
        </p:nvSpPr>
        <p:spPr>
          <a:xfrm>
            <a:off x="6278032" y="1483514"/>
            <a:ext cx="5609167" cy="1031087"/>
          </a:xfrm>
        </p:spPr>
        <p:txBody>
          <a:bodyPr/>
          <a:lstStyle>
            <a:lvl1pPr algn="r">
              <a:defRPr sz="3700">
                <a:solidFill>
                  <a:srgbClr val="0067AC"/>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7291227E-577D-4952-8199-C39FC99DFE36}"/>
              </a:ext>
            </a:extLst>
          </p:cNvPr>
          <p:cNvSpPr>
            <a:spLocks noGrp="1"/>
          </p:cNvSpPr>
          <p:nvPr>
            <p:ph type="body" sz="quarter" idx="12"/>
          </p:nvPr>
        </p:nvSpPr>
        <p:spPr>
          <a:xfrm>
            <a:off x="6278032" y="2971800"/>
            <a:ext cx="5609168" cy="1143000"/>
          </a:xfrm>
        </p:spPr>
        <p:txBody>
          <a:bodyPr/>
          <a:lstStyle>
            <a:lvl1pPr algn="r">
              <a:lnSpc>
                <a:spcPct val="150000"/>
              </a:lnSpc>
              <a:spcBef>
                <a:spcPts val="0"/>
              </a:spcBef>
              <a:defRPr sz="2400">
                <a:solidFill>
                  <a:srgbClr val="0067AC"/>
                </a:solidFill>
              </a:defRPr>
            </a:lvl1pPr>
          </a:lstStyle>
          <a:p>
            <a:pPr lvl="0"/>
            <a:r>
              <a:rPr lang="en-US" dirty="0"/>
              <a:t>Click to edit Master text styles</a:t>
            </a:r>
          </a:p>
        </p:txBody>
      </p:sp>
      <p:pic>
        <p:nvPicPr>
          <p:cNvPr id="15" name="Picture 14">
            <a:extLst>
              <a:ext uri="{FF2B5EF4-FFF2-40B4-BE49-F238E27FC236}">
                <a16:creationId xmlns:a16="http://schemas.microsoft.com/office/drawing/2014/main" id="{3DC4CF1D-89A2-3FC4-609F-46AA03ED01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822266" y="5519524"/>
            <a:ext cx="2930122" cy="627275"/>
          </a:xfrm>
          <a:prstGeom prst="rect">
            <a:avLst/>
          </a:prstGeom>
        </p:spPr>
      </p:pic>
    </p:spTree>
    <p:extLst>
      <p:ext uri="{BB962C8B-B14F-4D97-AF65-F5344CB8AC3E}">
        <p14:creationId xmlns:p14="http://schemas.microsoft.com/office/powerpoint/2010/main" val="7325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4E66-A7B5-4589-B801-5DC3E8A22781}"/>
              </a:ext>
            </a:extLst>
          </p:cNvPr>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FF6334D3-9C7D-44F2-8F11-5B91CD95327A}"/>
              </a:ext>
            </a:extLst>
          </p:cNvPr>
          <p:cNvSpPr>
            <a:spLocks noGrp="1"/>
          </p:cNvSpPr>
          <p:nvPr>
            <p:ph type="body" sz="quarter" idx="10"/>
          </p:nvPr>
        </p:nvSpPr>
        <p:spPr>
          <a:xfrm>
            <a:off x="609600" y="1371600"/>
            <a:ext cx="10871200" cy="4572000"/>
          </a:xfrm>
        </p:spPr>
        <p:txBody>
          <a:bodyPr/>
          <a:lstStyle>
            <a:lvl1pPr>
              <a:defRPr sz="2800"/>
            </a:lvl1pPr>
            <a:lvl2pPr>
              <a:defRPr sz="2000"/>
            </a:lvl2pPr>
            <a:lvl3pPr>
              <a:defRPr sz="2000"/>
            </a:lvl3pPr>
            <a:lvl4pPr>
              <a:defRPr sz="2000"/>
            </a:lvl4pPr>
            <a:lvl5pPr>
              <a:defRPr sz="2000"/>
            </a:lvl5pPr>
            <a:lvl6pPr marL="2285943"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71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by-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56640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24007"/>
            <a:ext cx="54864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0"/>
            <a:ext cx="54864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0"/>
          </p:nvPr>
        </p:nvSpPr>
        <p:spPr>
          <a:xfrm>
            <a:off x="6096000" y="1524007"/>
            <a:ext cx="50800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3"/>
          <p:cNvSpPr>
            <a:spLocks noGrp="1"/>
          </p:cNvSpPr>
          <p:nvPr>
            <p:ph sz="half" idx="11"/>
          </p:nvPr>
        </p:nvSpPr>
        <p:spPr>
          <a:xfrm>
            <a:off x="6096000" y="1981200"/>
            <a:ext cx="50800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1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1074400" cy="4724400"/>
          </a:xfrm>
        </p:spPr>
        <p:txBody>
          <a:bodyPr/>
          <a:lstStyle>
            <a:lvl1pPr>
              <a:spcAft>
                <a:spcPts val="600"/>
              </a:spcAft>
              <a:defRPr sz="2000" u="sng" baseline="0">
                <a:solidFill>
                  <a:srgbClr val="626262"/>
                </a:solidFill>
                <a:uFill>
                  <a:solidFill>
                    <a:srgbClr val="DE842E"/>
                  </a:solidFill>
                </a:uFill>
              </a:defRPr>
            </a:lvl1pPr>
            <a:lvl2pPr marL="742932" indent="-285744">
              <a:buSzPct val="120000"/>
              <a:buFont typeface="Wingdings" panose="05000000000000000000" pitchFamily="2" charset="2"/>
              <a:buChar char=""/>
              <a:defRPr sz="1600">
                <a:solidFill>
                  <a:schemeClr val="accent6"/>
                </a:solidFill>
              </a:defRPr>
            </a:lvl2pPr>
            <a:lvl3pPr marL="1200121" indent="-285744">
              <a:buFont typeface="Wingdings" panose="05000000000000000000" pitchFamily="2" charset="2"/>
              <a:buChar char="§"/>
              <a:defRPr sz="1600">
                <a:solidFill>
                  <a:schemeClr val="accent6"/>
                </a:solidFill>
              </a:defRPr>
            </a:lvl3pPr>
            <a:lvl4pPr marL="1600160" indent="-228594">
              <a:buFont typeface="Wingdings" panose="05000000000000000000" pitchFamily="2" charset="2"/>
              <a:buChar char=""/>
              <a:defRPr sz="1600">
                <a:solidFill>
                  <a:schemeClr val="accent6"/>
                </a:solidFill>
              </a:defRPr>
            </a:lvl4pPr>
            <a:lvl5pPr marL="2057349" indent="-228594">
              <a:buFont typeface="Wingdings" panose="05000000000000000000" pitchFamily="2" charset="2"/>
              <a:buChar char="§"/>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1306316-A607-ED42-A35E-FB2E75D02293}"/>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7E7729B6-E6CA-4D6E-8CA9-EB973DC65DD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162493"/>
            <a:ext cx="12192000" cy="4933506"/>
          </a:xfrm>
          <a:prstGeom prst="rect">
            <a:avLst/>
          </a:prstGeom>
        </p:spPr>
      </p:pic>
    </p:spTree>
    <p:extLst>
      <p:ext uri="{BB962C8B-B14F-4D97-AF65-F5344CB8AC3E}">
        <p14:creationId xmlns:p14="http://schemas.microsoft.com/office/powerpoint/2010/main" val="228828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10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E0C02"/>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609600" y="1447800"/>
            <a:ext cx="10972800" cy="4572000"/>
          </a:xfrm>
        </p:spPr>
        <p:txBody>
          <a:bodyPr/>
          <a:lstStyle>
            <a:lvl1pPr marL="0" indent="0">
              <a:buFont typeface="Arial" panose="020B0604020202020204" pitchFamily="34" charset="0"/>
              <a:buNone/>
              <a:defRPr b="0"/>
            </a:lvl1pPr>
            <a:lvl2pPr marL="742950" indent="-285750">
              <a:buClr>
                <a:srgbClr val="0069AD"/>
              </a:buClr>
              <a:buSzPct val="100000"/>
              <a:buFont typeface="Arial" panose="020B0604020202020204" pitchFamily="34" charset="0"/>
              <a:buChar char="•"/>
              <a:defRPr/>
            </a:lvl2pPr>
            <a:lvl3pPr marL="1143000" indent="-228600">
              <a:buClr>
                <a:srgbClr val="D8B78A"/>
              </a:buClr>
              <a:buSzPct val="770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771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56646EA-F622-1CEF-834B-4739B6164F01}"/>
              </a:ext>
            </a:extLst>
          </p:cNvPr>
          <p:cNvPicPr>
            <a:picLocks noChangeAspect="1"/>
          </p:cNvPicPr>
          <p:nvPr userDrawn="1"/>
        </p:nvPicPr>
        <p:blipFill rotWithShape="1">
          <a:blip r:embed="rId8" cstate="screen">
            <a:alphaModFix amt="20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0" y="4"/>
            <a:ext cx="12192000" cy="6594019"/>
          </a:xfrm>
          <a:prstGeom prst="rect">
            <a:avLst/>
          </a:prstGeom>
        </p:spPr>
      </p:pic>
      <p:sp>
        <p:nvSpPr>
          <p:cNvPr id="15" name="Rectangle 14">
            <a:extLst>
              <a:ext uri="{FF2B5EF4-FFF2-40B4-BE49-F238E27FC236}">
                <a16:creationId xmlns:a16="http://schemas.microsoft.com/office/drawing/2014/main" id="{C43B3BAF-090F-49DA-BDB6-FE99A8DB423C}"/>
              </a:ext>
            </a:extLst>
          </p:cNvPr>
          <p:cNvSpPr/>
          <p:nvPr userDrawn="1"/>
        </p:nvSpPr>
        <p:spPr bwMode="auto">
          <a:xfrm rot="16200000">
            <a:off x="5486403" y="-5486401"/>
            <a:ext cx="1219200" cy="12192001"/>
          </a:xfrm>
          <a:prstGeom prst="rect">
            <a:avLst/>
          </a:prstGeom>
          <a:solidFill>
            <a:srgbClr val="0067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sp>
        <p:nvSpPr>
          <p:cNvPr id="1026" name="Rectangle 3"/>
          <p:cNvSpPr>
            <a:spLocks noGrp="1" noChangeArrowheads="1"/>
          </p:cNvSpPr>
          <p:nvPr>
            <p:ph type="body" idx="1"/>
          </p:nvPr>
        </p:nvSpPr>
        <p:spPr bwMode="auto">
          <a:xfrm>
            <a:off x="609600" y="1371600"/>
            <a:ext cx="10871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8"/>
          <p:cNvSpPr>
            <a:spLocks noGrp="1" noChangeArrowheads="1"/>
          </p:cNvSpPr>
          <p:nvPr>
            <p:ph type="title"/>
          </p:nvPr>
        </p:nvSpPr>
        <p:spPr bwMode="auto">
          <a:xfrm>
            <a:off x="609600" y="228600"/>
            <a:ext cx="10871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Rectangle 11">
            <a:extLst>
              <a:ext uri="{FF2B5EF4-FFF2-40B4-BE49-F238E27FC236}">
                <a16:creationId xmlns:a16="http://schemas.microsoft.com/office/drawing/2014/main" id="{398A6638-23CE-468F-83A7-E76F24D9DE30}"/>
              </a:ext>
            </a:extLst>
          </p:cNvPr>
          <p:cNvSpPr/>
          <p:nvPr userDrawn="1"/>
        </p:nvSpPr>
        <p:spPr bwMode="auto">
          <a:xfrm>
            <a:off x="12880" y="6022146"/>
            <a:ext cx="12166233" cy="83585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pic>
        <p:nvPicPr>
          <p:cNvPr id="11" name="Picture 10">
            <a:extLst>
              <a:ext uri="{FF2B5EF4-FFF2-40B4-BE49-F238E27FC236}">
                <a16:creationId xmlns:a16="http://schemas.microsoft.com/office/drawing/2014/main" id="{AFBDBF5D-EB6F-D4C0-CE0E-4F241898E3C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9967231" y="6276318"/>
            <a:ext cx="1842521" cy="394443"/>
          </a:xfrm>
          <a:prstGeom prst="rect">
            <a:avLst/>
          </a:prstGeom>
        </p:spPr>
      </p:pic>
    </p:spTree>
    <p:extLst>
      <p:ext uri="{BB962C8B-B14F-4D97-AF65-F5344CB8AC3E}">
        <p14:creationId xmlns:p14="http://schemas.microsoft.com/office/powerpoint/2010/main" val="3665078633"/>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684" r:id="rId3"/>
    <p:sldLayoutId id="2147483683" r:id="rId4"/>
    <p:sldLayoutId id="2147483685" r:id="rId5"/>
    <p:sldLayoutId id="2147483688" r:id="rId6"/>
  </p:sldLayoutIdLst>
  <p:txStyles>
    <p:titleStyle>
      <a:lvl1pPr algn="l" rtl="0" eaLnBrk="0" fontAlgn="base" hangingPunct="0">
        <a:spcBef>
          <a:spcPct val="0"/>
        </a:spcBef>
        <a:spcAft>
          <a:spcPct val="0"/>
        </a:spcAft>
        <a:defRPr sz="3200" b="1">
          <a:solidFill>
            <a:srgbClr val="FFFFFF"/>
          </a:solidFill>
          <a:latin typeface="DIN" panose="02000503040000020003" pitchFamily="2" charset="0"/>
          <a:ea typeface="DIN" panose="02000503040000020003" pitchFamily="2" charset="0"/>
          <a:cs typeface="DIN" panose="02000503040000020003" pitchFamily="2" charset="0"/>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189" algn="l" rtl="0" fontAlgn="base">
        <a:spcBef>
          <a:spcPct val="0"/>
        </a:spcBef>
        <a:spcAft>
          <a:spcPct val="0"/>
        </a:spcAft>
        <a:defRPr sz="4400">
          <a:solidFill>
            <a:schemeClr val="tx2"/>
          </a:solidFill>
          <a:latin typeface="Futura" charset="0"/>
        </a:defRPr>
      </a:lvl6pPr>
      <a:lvl7pPr marL="914377" algn="l" rtl="0" fontAlgn="base">
        <a:spcBef>
          <a:spcPct val="0"/>
        </a:spcBef>
        <a:spcAft>
          <a:spcPct val="0"/>
        </a:spcAft>
        <a:defRPr sz="4400">
          <a:solidFill>
            <a:schemeClr val="tx2"/>
          </a:solidFill>
          <a:latin typeface="Futura" charset="0"/>
        </a:defRPr>
      </a:lvl7pPr>
      <a:lvl8pPr marL="1371566" algn="l" rtl="0" fontAlgn="base">
        <a:spcBef>
          <a:spcPct val="0"/>
        </a:spcBef>
        <a:spcAft>
          <a:spcPct val="0"/>
        </a:spcAft>
        <a:defRPr sz="4400">
          <a:solidFill>
            <a:schemeClr val="tx2"/>
          </a:solidFill>
          <a:latin typeface="Futura" charset="0"/>
        </a:defRPr>
      </a:lvl8pPr>
      <a:lvl9pPr marL="1828754" algn="l" rtl="0" fontAlgn="base">
        <a:spcBef>
          <a:spcPct val="0"/>
        </a:spcBef>
        <a:spcAft>
          <a:spcPct val="0"/>
        </a:spcAft>
        <a:defRPr sz="4400">
          <a:solidFill>
            <a:schemeClr val="tx2"/>
          </a:solidFill>
          <a:latin typeface="Futura" charset="0"/>
        </a:defRPr>
      </a:lvl9pPr>
    </p:titleStyle>
    <p:bodyStyle>
      <a:lvl1pPr marL="342891" indent="-342891" algn="l" rtl="0" eaLnBrk="0" fontAlgn="base" hangingPunct="0">
        <a:spcBef>
          <a:spcPct val="20000"/>
        </a:spcBef>
        <a:spcAft>
          <a:spcPct val="0"/>
        </a:spcAft>
        <a:defRPr sz="2800" b="1">
          <a:solidFill>
            <a:srgbClr val="626262"/>
          </a:solidFill>
          <a:latin typeface="DIN" panose="02000503040000020003" pitchFamily="2" charset="0"/>
          <a:ea typeface="DIN" panose="02000503040000020003" pitchFamily="2" charset="0"/>
          <a:cs typeface="DIN" panose="02000503040000020003" pitchFamily="2" charset="0"/>
        </a:defRPr>
      </a:lvl1pPr>
      <a:lvl2pPr marL="742932" indent="-28574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2pPr>
      <a:lvl3pPr marL="1200121" indent="-28574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3pPr>
      <a:lvl4pPr marL="1600160" indent="-22859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4pPr>
      <a:lvl5pPr marL="2057349" indent="-22859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ildlife.faa.gov/add"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a.gov/airports/resources/advisory_circulars/index.cfm/go/document.information/documentID/1037215"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www.faa.gov/regulations_policies/advisory_circulars/index.cfm/go/document.information/documentid/1020779" TargetMode="External"/><Relationship Id="rId4" Type="http://schemas.openxmlformats.org/officeDocument/2006/relationships/hyperlink" Target="https://www.faa.gov/regulations_policies/advisory_circulars/index.cfm/go/document.information/documentID/104298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7226/22091" TargetMode="External"/><Relationship Id="rId2" Type="http://schemas.openxmlformats.org/officeDocument/2006/relationships/hyperlink" Target="https://doi.org/10.17226/22949" TargetMode="External"/><Relationship Id="rId1" Type="http://schemas.openxmlformats.org/officeDocument/2006/relationships/slideLayout" Target="../slideLayouts/slideLayout6.xml"/><Relationship Id="rId5" Type="http://schemas.openxmlformats.org/officeDocument/2006/relationships/hyperlink" Target="https://www.fws.gov/service/3-200-13-migratory-bird-depredation" TargetMode="External"/><Relationship Id="rId4" Type="http://schemas.openxmlformats.org/officeDocument/2006/relationships/hyperlink" Target="https://www.faa.gov/airports/resources/advisory_circulars/index.cfm/go/document.current/documentNumber/150_5200-33"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faa.gov/airports/aip/aip_handbook"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5D4F-EAEC-4974-A457-F74629051964}"/>
              </a:ext>
            </a:extLst>
          </p:cNvPr>
          <p:cNvSpPr>
            <a:spLocks noGrp="1"/>
          </p:cNvSpPr>
          <p:nvPr>
            <p:ph type="title"/>
          </p:nvPr>
        </p:nvSpPr>
        <p:spPr>
          <a:xfrm>
            <a:off x="5502441" y="1373447"/>
            <a:ext cx="6350891" cy="1031087"/>
          </a:xfrm>
        </p:spPr>
        <p:txBody>
          <a:bodyPr/>
          <a:lstStyle/>
          <a:p>
            <a:r>
              <a:rPr lang="en-US" sz="3600" b="1" dirty="0">
                <a:cs typeface="Arial" panose="020B0604020202020204" pitchFamily="34" charset="0"/>
              </a:rPr>
              <a:t>ACRP WebResource 21: Environmental Stewardship and Compliance Training for Airport Employees</a:t>
            </a:r>
            <a:endParaRPr lang="en-US" sz="3600" dirty="0">
              <a:latin typeface="DIN" panose="02000503040000020003" pitchFamily="2" charset="0"/>
            </a:endParaRPr>
          </a:p>
        </p:txBody>
      </p:sp>
      <p:sp>
        <p:nvSpPr>
          <p:cNvPr id="6" name="Text Placeholder 5">
            <a:extLst>
              <a:ext uri="{FF2B5EF4-FFF2-40B4-BE49-F238E27FC236}">
                <a16:creationId xmlns:a16="http://schemas.microsoft.com/office/drawing/2014/main" id="{40340C70-236B-41F5-BC61-7DB0CB93D05C}"/>
              </a:ext>
            </a:extLst>
          </p:cNvPr>
          <p:cNvSpPr>
            <a:spLocks noGrp="1"/>
          </p:cNvSpPr>
          <p:nvPr>
            <p:ph type="body" sz="quarter" idx="4294967295"/>
          </p:nvPr>
        </p:nvSpPr>
        <p:spPr>
          <a:xfrm>
            <a:off x="7231117" y="3014802"/>
            <a:ext cx="4622215" cy="645313"/>
          </a:xfrm>
        </p:spPr>
        <p:txBody>
          <a:bodyPr/>
          <a:lstStyle/>
          <a:p>
            <a:pPr algn="r"/>
            <a:r>
              <a:rPr lang="en-US" dirty="0">
                <a:solidFill>
                  <a:schemeClr val="accent6"/>
                </a:solidFill>
              </a:rPr>
              <a:t>Wildlife Habitat Management and Control for GA Airports Training Course</a:t>
            </a:r>
          </a:p>
        </p:txBody>
      </p:sp>
    </p:spTree>
    <p:extLst>
      <p:ext uri="{BB962C8B-B14F-4D97-AF65-F5344CB8AC3E}">
        <p14:creationId xmlns:p14="http://schemas.microsoft.com/office/powerpoint/2010/main" val="428043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Land Use Wildlife Attractants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1" y="1447800"/>
            <a:ext cx="5044750" cy="4572000"/>
          </a:xfrm>
        </p:spPr>
        <p:txBody>
          <a:bodyPr>
            <a:normAutofit lnSpcReduction="10000"/>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Knowing what attractants are present around the airport will help you determine how to manage wildlife hazards.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Common land use attractants are: </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Solid waste landfills</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Water management facilities</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Water resources (e.g., wetlands)</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Agriculture fields</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Golf courses</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Landscaping</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Wildlife preserves or refuges</a:t>
            </a:r>
          </a:p>
          <a:p>
            <a:endParaRPr lang="en-US" sz="2000" dirty="0">
              <a:solidFill>
                <a:schemeClr val="accent6"/>
              </a:solidFill>
              <a:latin typeface="+mj-lt"/>
            </a:endParaRPr>
          </a:p>
        </p:txBody>
      </p:sp>
      <p:pic>
        <p:nvPicPr>
          <p:cNvPr id="2" name="Picture 1" descr="A group of geese on a field">
            <a:extLst>
              <a:ext uri="{FF2B5EF4-FFF2-40B4-BE49-F238E27FC236}">
                <a16:creationId xmlns:a16="http://schemas.microsoft.com/office/drawing/2014/main" id="{E517CD38-0927-894C-4971-70C79C1732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68517" y="1472873"/>
            <a:ext cx="6423483" cy="4275630"/>
          </a:xfrm>
          <a:prstGeom prst="rect">
            <a:avLst/>
          </a:prstGeom>
        </p:spPr>
      </p:pic>
      <p:sp>
        <p:nvSpPr>
          <p:cNvPr id="3" name="TextBox 2">
            <a:extLst>
              <a:ext uri="{FF2B5EF4-FFF2-40B4-BE49-F238E27FC236}">
                <a16:creationId xmlns:a16="http://schemas.microsoft.com/office/drawing/2014/main" id="{A463F46E-6A9B-37E7-8BB8-7C745B49E0DC}"/>
              </a:ext>
            </a:extLst>
          </p:cNvPr>
          <p:cNvSpPr txBox="1"/>
          <p:nvPr/>
        </p:nvSpPr>
        <p:spPr>
          <a:xfrm>
            <a:off x="0" y="5699735"/>
            <a:ext cx="12192000" cy="400110"/>
          </a:xfrm>
          <a:prstGeom prst="rect">
            <a:avLst/>
          </a:prstGeom>
          <a:noFill/>
        </p:spPr>
        <p:txBody>
          <a:bodyPr wrap="square" rtlCol="0">
            <a:spAutoFit/>
          </a:bodyPr>
          <a:lstStyle/>
          <a:p>
            <a:r>
              <a:rPr lang="en-US" sz="1000" dirty="0">
                <a:solidFill>
                  <a:schemeClr val="accent6"/>
                </a:solidFill>
              </a:rPr>
              <a:t>Text Source:</a:t>
            </a:r>
            <a:r>
              <a:rPr lang="en-US" sz="1000" i="1" dirty="0">
                <a:solidFill>
                  <a:schemeClr val="accent6"/>
                </a:solidFill>
              </a:rPr>
              <a:t> </a:t>
            </a:r>
            <a:r>
              <a:rPr lang="en-US" sz="1000" dirty="0">
                <a:solidFill>
                  <a:schemeClr val="accent6"/>
                </a:solidFill>
              </a:rPr>
              <a:t>Cleary, E.C. and A. Dickey. 2010. ACRP Report 32: Guidebook for Addressing Aircraft/Wildlife Hazards at General Aviation Airports. Transportation Research Board of the National Academies, Washington, D.C. https://doi.org/10.17226/22949</a:t>
            </a:r>
          </a:p>
        </p:txBody>
      </p:sp>
    </p:spTree>
    <p:extLst>
      <p:ext uri="{BB962C8B-B14F-4D97-AF65-F5344CB8AC3E}">
        <p14:creationId xmlns:p14="http://schemas.microsoft.com/office/powerpoint/2010/main" val="1220605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Attractants During Construction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11295185" cy="4572000"/>
          </a:xfrm>
        </p:spPr>
        <p:txBody>
          <a:bodyPr>
            <a:normAutofit/>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Construction projects can introduce wildlife attractants at your airport.</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Common construction project attractants are:</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Staging and stockpile areas that attract rodents</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Pits and depressions that fill with water after a rain</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Clogged drainage ditches causing standing water</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Food trash and other wastes attracting insects, rodents, and birds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Monitor construction sites, staging areas, and haul routes daily for potential wildlife hazards</a:t>
            </a:r>
          </a:p>
          <a:p>
            <a:pPr marL="34290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Provide guidance to construction crews regarding the importance of minimizing wildlife attractants (e.g., reducing trash </a:t>
            </a:r>
            <a:r>
              <a:rPr lang="en-US" sz="2000" dirty="0">
                <a:solidFill>
                  <a:schemeClr val="accent6"/>
                </a:solidFill>
                <a:latin typeface="+mn-lt"/>
                <a:ea typeface="Calibri" panose="020F0502020204030204" pitchFamily="34" charset="0"/>
                <a:cs typeface="Times New Roman" panose="02020603050405020304" pitchFamily="18" charset="0"/>
              </a:rPr>
              <a:t>related to lunch breaks)</a:t>
            </a:r>
            <a:r>
              <a:rPr lang="en-US" sz="2000" dirty="0">
                <a:solidFill>
                  <a:schemeClr val="accent6"/>
                </a:solidFill>
                <a:effectLst/>
                <a:latin typeface="+mn-lt"/>
                <a:ea typeface="Calibri" panose="020F0502020204030204" pitchFamily="34" charset="0"/>
                <a:cs typeface="Times New Roman" panose="02020603050405020304" pitchFamily="18" charset="0"/>
              </a:rPr>
              <a:t> </a:t>
            </a:r>
          </a:p>
          <a:p>
            <a:pPr marL="342900" marR="0" indent="-34290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
        <p:nvSpPr>
          <p:cNvPr id="4" name="TextBox 3">
            <a:extLst>
              <a:ext uri="{FF2B5EF4-FFF2-40B4-BE49-F238E27FC236}">
                <a16:creationId xmlns:a16="http://schemas.microsoft.com/office/drawing/2014/main" id="{0CB8C0C5-1E7C-E06D-89BA-1DC814F00BCC}"/>
              </a:ext>
            </a:extLst>
          </p:cNvPr>
          <p:cNvSpPr txBox="1"/>
          <p:nvPr/>
        </p:nvSpPr>
        <p:spPr>
          <a:xfrm>
            <a:off x="2707679" y="5643803"/>
            <a:ext cx="9108832" cy="553998"/>
          </a:xfrm>
          <a:prstGeom prst="rect">
            <a:avLst/>
          </a:prstGeom>
          <a:noFill/>
        </p:spPr>
        <p:txBody>
          <a:bodyPr wrap="square" rtlCol="0">
            <a:spAutoFit/>
          </a:bodyPr>
          <a:lstStyle/>
          <a:p>
            <a:r>
              <a:rPr lang="en-US" sz="1000" dirty="0">
                <a:solidFill>
                  <a:schemeClr val="accent6"/>
                </a:solidFill>
              </a:rPr>
              <a:t>Source: ICAO. 2020. </a:t>
            </a:r>
            <a:r>
              <a:rPr lang="en-US" sz="1000" i="1" dirty="0">
                <a:solidFill>
                  <a:schemeClr val="accent6"/>
                </a:solidFill>
              </a:rPr>
              <a:t>Airport Services Manual, Wildlife Control and Reduction. </a:t>
            </a:r>
            <a:r>
              <a:rPr lang="en-US" sz="1000" dirty="0">
                <a:solidFill>
                  <a:schemeClr val="accent6"/>
                </a:solidFill>
              </a:rPr>
              <a:t>https://store.icao.int/en/airport-services-manual-part-iii-wildlife-hazard-management-doc-9137p3</a:t>
            </a:r>
          </a:p>
          <a:p>
            <a:endParaRPr lang="en-US" sz="1000" dirty="0">
              <a:solidFill>
                <a:schemeClr val="accent6"/>
              </a:solidFill>
            </a:endParaRPr>
          </a:p>
        </p:txBody>
      </p:sp>
    </p:spTree>
    <p:extLst>
      <p:ext uri="{BB962C8B-B14F-4D97-AF65-F5344CB8AC3E}">
        <p14:creationId xmlns:p14="http://schemas.microsoft.com/office/powerpoint/2010/main" val="398044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79C9-8D72-D790-87E4-9703991A0C4E}"/>
              </a:ext>
            </a:extLst>
          </p:cNvPr>
          <p:cNvSpPr>
            <a:spLocks noGrp="1"/>
          </p:cNvSpPr>
          <p:nvPr>
            <p:ph type="title"/>
          </p:nvPr>
        </p:nvSpPr>
        <p:spPr/>
        <p:txBody>
          <a:bodyPr/>
          <a:lstStyle/>
          <a:p>
            <a:r>
              <a:rPr lang="en-US" b="0" dirty="0"/>
              <a:t>Wildlife Control Training</a:t>
            </a:r>
          </a:p>
        </p:txBody>
      </p:sp>
      <p:sp>
        <p:nvSpPr>
          <p:cNvPr id="3" name="Text Placeholder 2">
            <a:extLst>
              <a:ext uri="{FF2B5EF4-FFF2-40B4-BE49-F238E27FC236}">
                <a16:creationId xmlns:a16="http://schemas.microsoft.com/office/drawing/2014/main" id="{F6EE22FB-1076-36F1-8F6D-077EA0FC4FB0}"/>
              </a:ext>
            </a:extLst>
          </p:cNvPr>
          <p:cNvSpPr>
            <a:spLocks noGrp="1"/>
          </p:cNvSpPr>
          <p:nvPr>
            <p:ph type="body" idx="1"/>
          </p:nvPr>
        </p:nvSpPr>
        <p:spPr>
          <a:xfrm>
            <a:off x="609599" y="1549873"/>
            <a:ext cx="10566399" cy="914399"/>
          </a:xfrm>
        </p:spPr>
        <p:txBody>
          <a:bodyPr/>
          <a:lstStyle/>
          <a:p>
            <a:r>
              <a:rPr lang="en-US" sz="2000" b="0" dirty="0">
                <a:solidFill>
                  <a:schemeClr val="accent6"/>
                </a:solidFill>
                <a:effectLst/>
                <a:latin typeface="+mn-lt"/>
                <a:ea typeface="Calibri" panose="020F0502020204030204" pitchFamily="34" charset="0"/>
                <a:cs typeface="Times New Roman" panose="02020603050405020304" pitchFamily="18" charset="0"/>
              </a:rPr>
              <a:t>A comprehensive airport wildlife control training program should include the following elements</a:t>
            </a:r>
            <a:r>
              <a:rPr lang="en-US" sz="2000" dirty="0">
                <a:solidFill>
                  <a:schemeClr val="accent6"/>
                </a:solidFill>
                <a:effectLst/>
                <a:latin typeface="+mn-lt"/>
                <a:ea typeface="Calibri" panose="020F0502020204030204" pitchFamily="34" charset="0"/>
                <a:cs typeface="Times New Roman" panose="02020603050405020304" pitchFamily="18" charset="0"/>
              </a:rPr>
              <a:t>:</a:t>
            </a:r>
          </a:p>
          <a:p>
            <a:endParaRPr lang="en-US" sz="2000" dirty="0"/>
          </a:p>
        </p:txBody>
      </p:sp>
      <p:sp>
        <p:nvSpPr>
          <p:cNvPr id="4" name="Content Placeholder 3">
            <a:extLst>
              <a:ext uri="{FF2B5EF4-FFF2-40B4-BE49-F238E27FC236}">
                <a16:creationId xmlns:a16="http://schemas.microsoft.com/office/drawing/2014/main" id="{07C2F2CD-4B7F-8656-0AE3-BC9C796EF75B}"/>
              </a:ext>
            </a:extLst>
          </p:cNvPr>
          <p:cNvSpPr>
            <a:spLocks noGrp="1"/>
          </p:cNvSpPr>
          <p:nvPr>
            <p:ph sz="half" idx="2"/>
          </p:nvPr>
        </p:nvSpPr>
        <p:spPr>
          <a:xfrm>
            <a:off x="609600" y="2344266"/>
            <a:ext cx="5486400" cy="3733800"/>
          </a:xfrm>
        </p:spPr>
        <p:txBody>
          <a:bodyPr/>
          <a:lstStyle/>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Bird identification</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Mammal identification</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Basic life history of common species</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Habitat preferences</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Feeding behaviors and food preferences</a:t>
            </a:r>
          </a:p>
          <a:p>
            <a:endParaRPr lang="en-US" sz="2000" dirty="0"/>
          </a:p>
        </p:txBody>
      </p:sp>
      <p:sp>
        <p:nvSpPr>
          <p:cNvPr id="6" name="Content Placeholder 5">
            <a:extLst>
              <a:ext uri="{FF2B5EF4-FFF2-40B4-BE49-F238E27FC236}">
                <a16:creationId xmlns:a16="http://schemas.microsoft.com/office/drawing/2014/main" id="{69487B9B-77FA-E072-3544-F9ED91F3F686}"/>
              </a:ext>
            </a:extLst>
          </p:cNvPr>
          <p:cNvSpPr>
            <a:spLocks noGrp="1"/>
          </p:cNvSpPr>
          <p:nvPr>
            <p:ph sz="half" idx="11"/>
          </p:nvPr>
        </p:nvSpPr>
        <p:spPr>
          <a:xfrm>
            <a:off x="6096000" y="2344266"/>
            <a:ext cx="5080000" cy="3733800"/>
          </a:xfrm>
        </p:spPr>
        <p:txBody>
          <a:bodyPr/>
          <a:lstStyle/>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Daily movement patterns</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Breeding and migration schedules </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Wildlife environmental laws and regulations</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Control techniques</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latin typeface="+mn-lt"/>
                <a:ea typeface="Calibri" panose="020F0502020204030204" pitchFamily="34" charset="0"/>
                <a:cs typeface="Times New Roman" panose="02020603050405020304" pitchFamily="18" charset="0"/>
              </a:rPr>
              <a:t>Recordkeeping and strike reporting</a:t>
            </a:r>
            <a:endParaRPr lang="en-US" sz="2000" b="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296336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Control Strategies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9357360" cy="4572000"/>
          </a:xfrm>
        </p:spPr>
        <p:txBody>
          <a:bodyPr/>
          <a:lstStyle/>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Four basic control strategies are available to mitigate wildlife problems on airports (strategies may need to account for threatened and endangered species):</a:t>
            </a:r>
          </a:p>
          <a:p>
            <a:pPr marR="0" lvl="0">
              <a:lnSpc>
                <a:spcPct val="107000"/>
              </a:lnSpc>
              <a:spcBef>
                <a:spcPts val="0"/>
              </a:spcBef>
              <a:spcAft>
                <a:spcPts val="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Aircraft flight schedule modification</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Habitat modification and exclusion</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Repellent and harassment techniques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Wildlife removal – federal and state depredation permits may be required</a:t>
            </a:r>
          </a:p>
          <a:p>
            <a:pPr marR="0" lvl="0">
              <a:lnSpc>
                <a:spcPct val="107000"/>
              </a:lnSpc>
              <a:spcBef>
                <a:spcPts val="0"/>
              </a:spcBef>
              <a:spcAft>
                <a:spcPts val="0"/>
              </a:spcAft>
            </a:pPr>
            <a:endParaRPr lang="en-US" sz="2000" dirty="0">
              <a:solidFill>
                <a:schemeClr val="accent6"/>
              </a:solidFill>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dirty="0">
                <a:solidFill>
                  <a:schemeClr val="accent6"/>
                </a:solidFill>
                <a:latin typeface="+mn-lt"/>
                <a:ea typeface="Calibri" panose="020F0502020204030204" pitchFamily="34" charset="0"/>
                <a:cs typeface="Times New Roman" panose="02020603050405020304" pitchFamily="18" charset="0"/>
              </a:rPr>
              <a:t>Off-airport control strategies can be influenced by airport overlays, airport perimeter limits of separation, and zoning restrictions in vicinity of the airport.</a:t>
            </a:r>
          </a:p>
          <a:p>
            <a:pPr marR="0" lvl="0">
              <a:lnSpc>
                <a:spcPct val="107000"/>
              </a:lnSpc>
              <a:spcBef>
                <a:spcPts val="0"/>
              </a:spcBef>
              <a:spcAft>
                <a:spcPts val="0"/>
              </a:spcAft>
            </a:pPr>
            <a:endParaRPr lang="en-US" sz="2000" dirty="0">
              <a:solidFill>
                <a:schemeClr val="accent6"/>
              </a:solidFill>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2" name="TextBox 1">
            <a:extLst>
              <a:ext uri="{FF2B5EF4-FFF2-40B4-BE49-F238E27FC236}">
                <a16:creationId xmlns:a16="http://schemas.microsoft.com/office/drawing/2014/main" id="{85104F87-AF46-33BA-1D1C-1C53CC2A8A75}"/>
              </a:ext>
            </a:extLst>
          </p:cNvPr>
          <p:cNvSpPr txBox="1"/>
          <p:nvPr/>
        </p:nvSpPr>
        <p:spPr>
          <a:xfrm>
            <a:off x="55394" y="5566962"/>
            <a:ext cx="9061936" cy="553998"/>
          </a:xfrm>
          <a:prstGeom prst="rect">
            <a:avLst/>
          </a:prstGeom>
          <a:noFill/>
        </p:spPr>
        <p:txBody>
          <a:bodyPr wrap="square" rtlCol="0">
            <a:spAutoFit/>
          </a:bodyPr>
          <a:lstStyle/>
          <a:p>
            <a:r>
              <a:rPr lang="en-US" sz="1000" dirty="0">
                <a:solidFill>
                  <a:schemeClr val="accent6"/>
                </a:solidFill>
              </a:rPr>
              <a:t>Source: FAA. 2005. </a:t>
            </a:r>
            <a:r>
              <a:rPr lang="en-US" sz="1000" i="1" dirty="0">
                <a:solidFill>
                  <a:schemeClr val="accent6"/>
                </a:solidFill>
              </a:rPr>
              <a:t>Wildlife Hazard Management at Airports, second edition. </a:t>
            </a:r>
            <a:r>
              <a:rPr lang="en-US" sz="1000" dirty="0">
                <a:solidFill>
                  <a:schemeClr val="accent6"/>
                </a:solidFill>
              </a:rPr>
              <a:t>https://www.faa.gov/sites/faa.gov/files/airports/environmental/policy_guidance/2005_FAA_Manual_complete.pdf</a:t>
            </a:r>
          </a:p>
          <a:p>
            <a:endParaRPr lang="en-US" sz="1000" dirty="0">
              <a:solidFill>
                <a:schemeClr val="accent6"/>
              </a:solidFill>
            </a:endParaRPr>
          </a:p>
        </p:txBody>
      </p:sp>
      <p:sp>
        <p:nvSpPr>
          <p:cNvPr id="7" name="Speech Bubble: Rectangle 6">
            <a:extLst>
              <a:ext uri="{FF2B5EF4-FFF2-40B4-BE49-F238E27FC236}">
                <a16:creationId xmlns:a16="http://schemas.microsoft.com/office/drawing/2014/main" id="{165EBF7E-559E-6E8A-F4FC-2590AA729A7B}"/>
              </a:ext>
            </a:extLst>
          </p:cNvPr>
          <p:cNvSpPr/>
          <p:nvPr/>
        </p:nvSpPr>
        <p:spPr bwMode="auto">
          <a:xfrm>
            <a:off x="6042660" y="4909003"/>
            <a:ext cx="6149340" cy="838200"/>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Staff members conducting repellent and harassment techniques should obtain training by a QAWB.</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748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Control Methods and Techniques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64905"/>
            <a:ext cx="10871200" cy="4370261"/>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following wildlife control methods and techniques can be implemented to deter wildlife:</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Install wildlife fencing, sometimes with underground skirting to keep mammals off aircraft movement areas. Fencing must be maintained so agile mammals, such as coyotes and deer, that take full advantage of poorly maintained fences are kept out.</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Daily wildlife patrols conducted by airport staff</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Clear fields of bird nests (depending on species and time of year), small-animal carcasses, and debris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Use runway sweeps in vehicles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Propane cannons, pyrotechnics, and falconers to scare away wildlife</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Trapping and translocating and limited lethal reinforcement to eliminate stubborn wildlife that habituate to nonlethal methods</a:t>
            </a:r>
          </a:p>
          <a:p>
            <a:pPr marL="342900" marR="0" lvl="0" indent="-342900">
              <a:lnSpc>
                <a:spcPct val="107000"/>
              </a:lnSpc>
              <a:spcBef>
                <a:spcPts val="0"/>
              </a:spcBef>
              <a:spcAft>
                <a:spcPts val="0"/>
              </a:spcAft>
              <a:buFont typeface="Arial" panose="020B0604020202020204" pitchFamily="34" charset="0"/>
              <a:buChar char="•"/>
            </a:pPr>
            <a:endParaRPr lang="en-US" sz="1800" dirty="0">
              <a:solidFill>
                <a:schemeClr val="accent6"/>
              </a:solidFill>
              <a:effectLst/>
              <a:latin typeface="+mn-lt"/>
              <a:ea typeface="Calibri" panose="020F0502020204030204" pitchFamily="34" charset="0"/>
              <a:cs typeface="Times New Roman" panose="02020603050405020304" pitchFamily="18" charset="0"/>
            </a:endParaRPr>
          </a:p>
          <a:p>
            <a:endParaRPr lang="en-US" sz="1800" dirty="0">
              <a:solidFill>
                <a:schemeClr val="accent6"/>
              </a:solidFill>
            </a:endParaRPr>
          </a:p>
        </p:txBody>
      </p:sp>
      <p:sp>
        <p:nvSpPr>
          <p:cNvPr id="3" name="TextBox 2">
            <a:extLst>
              <a:ext uri="{FF2B5EF4-FFF2-40B4-BE49-F238E27FC236}">
                <a16:creationId xmlns:a16="http://schemas.microsoft.com/office/drawing/2014/main" id="{1B34B5FE-A531-FDF3-C0FB-FDF0FC1B66BC}"/>
              </a:ext>
            </a:extLst>
          </p:cNvPr>
          <p:cNvSpPr txBox="1"/>
          <p:nvPr/>
        </p:nvSpPr>
        <p:spPr>
          <a:xfrm>
            <a:off x="3388361" y="5558167"/>
            <a:ext cx="8695388" cy="553998"/>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a:solidFill>
                  <a:schemeClr val="accent6"/>
                </a:solidFill>
              </a:rPr>
              <a:t>Cleary, E.C. and A. Dickey. 2010. </a:t>
            </a:r>
            <a:r>
              <a:rPr lang="en-US" sz="1000" i="1" dirty="0">
                <a:solidFill>
                  <a:schemeClr val="accent6"/>
                </a:solidFill>
              </a:rPr>
              <a:t>ACRP Report 32: Guidebook for Addressing Aircraft/Wildlife Hazards at General Aviation Airports. </a:t>
            </a:r>
            <a:r>
              <a:rPr lang="en-US" sz="1000" dirty="0">
                <a:solidFill>
                  <a:schemeClr val="accent6"/>
                </a:solidFill>
              </a:rPr>
              <a:t>Transportation Research Board of the National Academies, Washington, D.C. https://doi.org/10.17226/22949</a:t>
            </a:r>
          </a:p>
          <a:p>
            <a:endParaRPr lang="en-US" sz="1000" dirty="0">
              <a:solidFill>
                <a:schemeClr val="accent6"/>
              </a:solidFill>
            </a:endParaRPr>
          </a:p>
        </p:txBody>
      </p:sp>
    </p:spTree>
    <p:extLst>
      <p:ext uri="{BB962C8B-B14F-4D97-AF65-F5344CB8AC3E}">
        <p14:creationId xmlns:p14="http://schemas.microsoft.com/office/powerpoint/2010/main" val="111192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Hazard Site Visit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2" y="1377465"/>
            <a:ext cx="7171763" cy="4254484"/>
          </a:xfrm>
        </p:spPr>
        <p:txBody>
          <a:bodyPr/>
          <a:lstStyle/>
          <a:p>
            <a:pPr marR="0" lvl="0">
              <a:lnSpc>
                <a:spcPct val="107000"/>
              </a:lnSpc>
              <a:spcBef>
                <a:spcPts val="0"/>
              </a:spcBef>
              <a:spcAft>
                <a:spcPts val="600"/>
              </a:spcAft>
            </a:pPr>
            <a:r>
              <a:rPr lang="en-US" sz="1700" dirty="0">
                <a:solidFill>
                  <a:schemeClr val="accent6"/>
                </a:solidFill>
                <a:effectLst/>
                <a:latin typeface="+mn-lt"/>
                <a:ea typeface="Calibri" panose="020F0502020204030204" pitchFamily="34" charset="0"/>
                <a:cs typeface="Times New Roman" panose="02020603050405020304" pitchFamily="18" charset="0"/>
              </a:rPr>
              <a:t>A Wildlife Hazard Site Visit (WHSV) is used to evaluate potential hazards on and near airports.</a:t>
            </a:r>
          </a:p>
          <a:p>
            <a:pPr marL="342900" marR="0" lvl="0" indent="-342900">
              <a:lnSpc>
                <a:spcPct val="107000"/>
              </a:lnSpc>
              <a:spcBef>
                <a:spcPts val="0"/>
              </a:spcBef>
              <a:spcAft>
                <a:spcPts val="600"/>
              </a:spcAft>
              <a:buFont typeface="Arial" panose="020B0604020202020204" pitchFamily="34" charset="0"/>
              <a:buChar char="•"/>
            </a:pPr>
            <a:r>
              <a:rPr lang="en-US" sz="1700" dirty="0">
                <a:solidFill>
                  <a:schemeClr val="accent6"/>
                </a:solidFill>
                <a:effectLst/>
                <a:latin typeface="+mn-lt"/>
                <a:ea typeface="Calibri" panose="020F0502020204030204" pitchFamily="34" charset="0"/>
                <a:cs typeface="Times New Roman" panose="02020603050405020304" pitchFamily="18" charset="0"/>
              </a:rPr>
              <a:t>The WHSV:</a:t>
            </a:r>
          </a:p>
          <a:p>
            <a:pPr marL="1085850" lvl="1" indent="-342900">
              <a:lnSpc>
                <a:spcPct val="107000"/>
              </a:lnSpc>
              <a:spcBef>
                <a:spcPts val="0"/>
              </a:spcBef>
              <a:spcAft>
                <a:spcPts val="600"/>
              </a:spcAft>
              <a:buFont typeface="Courier New" panose="02070309020205020404" pitchFamily="49" charset="0"/>
              <a:buChar char="o"/>
            </a:pPr>
            <a:r>
              <a:rPr lang="en-US" sz="1700" dirty="0">
                <a:solidFill>
                  <a:schemeClr val="accent6"/>
                </a:solidFill>
                <a:effectLst/>
                <a:latin typeface="+mn-lt"/>
                <a:ea typeface="Calibri" panose="020F0502020204030204" pitchFamily="34" charset="0"/>
                <a:cs typeface="Times New Roman" panose="02020603050405020304" pitchFamily="18" charset="0"/>
              </a:rPr>
              <a:t>Provides mitigation recommendations</a:t>
            </a:r>
          </a:p>
          <a:p>
            <a:pPr marL="1085850" lvl="1" indent="-342900">
              <a:lnSpc>
                <a:spcPct val="107000"/>
              </a:lnSpc>
              <a:spcBef>
                <a:spcPts val="0"/>
              </a:spcBef>
              <a:spcAft>
                <a:spcPts val="600"/>
              </a:spcAft>
              <a:buFont typeface="Courier New" panose="02070309020205020404" pitchFamily="49" charset="0"/>
              <a:buChar char="o"/>
            </a:pPr>
            <a:r>
              <a:rPr lang="en-US" sz="1700" dirty="0">
                <a:solidFill>
                  <a:schemeClr val="accent6"/>
                </a:solidFill>
                <a:effectLst/>
                <a:latin typeface="+mn-lt"/>
                <a:ea typeface="Calibri" panose="020F0502020204030204" pitchFamily="34" charset="0"/>
                <a:cs typeface="Times New Roman" panose="02020603050405020304" pitchFamily="18" charset="0"/>
              </a:rPr>
              <a:t>Determines whether a full Wildlife Hazard Assessment (WHA) is necessary</a:t>
            </a:r>
          </a:p>
          <a:p>
            <a:pPr marL="1085850" lvl="1" indent="-342900">
              <a:lnSpc>
                <a:spcPct val="107000"/>
              </a:lnSpc>
              <a:spcBef>
                <a:spcPts val="0"/>
              </a:spcBef>
              <a:spcAft>
                <a:spcPts val="600"/>
              </a:spcAft>
              <a:buFont typeface="Courier New" panose="02070309020205020404" pitchFamily="49" charset="0"/>
              <a:buChar char="o"/>
            </a:pPr>
            <a:r>
              <a:rPr lang="en-US" sz="1700" dirty="0">
                <a:solidFill>
                  <a:schemeClr val="accent6"/>
                </a:solidFill>
                <a:effectLst/>
                <a:latin typeface="+mn-lt"/>
                <a:ea typeface="Calibri" panose="020F0502020204030204" pitchFamily="34" charset="0"/>
                <a:cs typeface="Times New Roman" panose="02020603050405020304" pitchFamily="18" charset="0"/>
              </a:rPr>
              <a:t>Lasts one to three days for data collection and field observations</a:t>
            </a:r>
          </a:p>
          <a:p>
            <a:pPr marL="1085850" lvl="1" indent="-342900">
              <a:lnSpc>
                <a:spcPct val="107000"/>
              </a:lnSpc>
              <a:spcBef>
                <a:spcPts val="0"/>
              </a:spcBef>
              <a:spcAft>
                <a:spcPts val="600"/>
              </a:spcAft>
              <a:buFont typeface="Courier New" panose="02070309020205020404" pitchFamily="49" charset="0"/>
              <a:buChar char="o"/>
            </a:pPr>
            <a:r>
              <a:rPr lang="en-US" sz="1700" dirty="0">
                <a:solidFill>
                  <a:schemeClr val="accent6"/>
                </a:solidFill>
                <a:effectLst/>
                <a:latin typeface="+mn-lt"/>
                <a:ea typeface="Calibri" panose="020F0502020204030204" pitchFamily="34" charset="0"/>
                <a:cs typeface="Times New Roman" panose="02020603050405020304" pitchFamily="18" charset="0"/>
              </a:rPr>
              <a:t>Includes a final report with recommendations to the airport</a:t>
            </a:r>
          </a:p>
          <a:p>
            <a:pPr marL="342900" marR="0" lvl="0" indent="-342900">
              <a:lnSpc>
                <a:spcPct val="107000"/>
              </a:lnSpc>
              <a:spcBef>
                <a:spcPts val="0"/>
              </a:spcBef>
              <a:spcAft>
                <a:spcPts val="600"/>
              </a:spcAft>
              <a:buFont typeface="Arial" panose="020B0604020202020204" pitchFamily="34" charset="0"/>
              <a:buChar char="•"/>
            </a:pPr>
            <a:r>
              <a:rPr lang="en-US" sz="1700" dirty="0">
                <a:solidFill>
                  <a:schemeClr val="accent6"/>
                </a:solidFill>
                <a:effectLst/>
                <a:latin typeface="+mn-lt"/>
                <a:ea typeface="Calibri" panose="020F0502020204030204" pitchFamily="34" charset="0"/>
                <a:cs typeface="Times New Roman" panose="02020603050405020304" pitchFamily="18" charset="0"/>
              </a:rPr>
              <a:t>The WHSV should be completed by a QAWB</a:t>
            </a:r>
          </a:p>
          <a:p>
            <a:pPr marL="342900" marR="0" lvl="0" indent="-342900">
              <a:lnSpc>
                <a:spcPct val="107000"/>
              </a:lnSpc>
              <a:spcBef>
                <a:spcPts val="0"/>
              </a:spcBef>
              <a:spcAft>
                <a:spcPts val="600"/>
              </a:spcAft>
              <a:buFont typeface="Arial" panose="020B0604020202020204" pitchFamily="34" charset="0"/>
              <a:buChar char="•"/>
            </a:pPr>
            <a:r>
              <a:rPr lang="en-US" sz="1700" dirty="0">
                <a:solidFill>
                  <a:schemeClr val="accent6"/>
                </a:solidFill>
                <a:effectLst/>
                <a:latin typeface="+mn-lt"/>
                <a:ea typeface="Calibri" panose="020F0502020204030204" pitchFamily="34" charset="0"/>
                <a:cs typeface="Times New Roman" panose="02020603050405020304" pitchFamily="18" charset="0"/>
              </a:rPr>
              <a:t>FAA makes Airport Improvement Program (AIP) grants available for WHSV surveys and select wildlife-related capital improvement projects (e.g., wildlife fencing and wetlands mitigation) </a:t>
            </a:r>
            <a:endParaRPr lang="en-US" sz="1700" dirty="0">
              <a:solidFill>
                <a:schemeClr val="accent6"/>
              </a:solidFill>
            </a:endParaRPr>
          </a:p>
        </p:txBody>
      </p:sp>
      <p:sp>
        <p:nvSpPr>
          <p:cNvPr id="2" name="TextBox 1">
            <a:extLst>
              <a:ext uri="{FF2B5EF4-FFF2-40B4-BE49-F238E27FC236}">
                <a16:creationId xmlns:a16="http://schemas.microsoft.com/office/drawing/2014/main" id="{85104F87-AF46-33BA-1D1C-1C53CC2A8A75}"/>
              </a:ext>
            </a:extLst>
          </p:cNvPr>
          <p:cNvSpPr txBox="1"/>
          <p:nvPr/>
        </p:nvSpPr>
        <p:spPr>
          <a:xfrm>
            <a:off x="2242039" y="5631949"/>
            <a:ext cx="9829798" cy="553998"/>
          </a:xfrm>
          <a:prstGeom prst="rect">
            <a:avLst/>
          </a:prstGeom>
          <a:noFill/>
        </p:spPr>
        <p:txBody>
          <a:bodyPr wrap="square" rtlCol="0">
            <a:spAutoFit/>
          </a:bodyPr>
          <a:lstStyle/>
          <a:p>
            <a:r>
              <a:rPr lang="en-US" sz="1000" dirty="0">
                <a:solidFill>
                  <a:schemeClr val="accent6"/>
                </a:solidFill>
              </a:rPr>
              <a:t>Text Source: FAA. 2018. </a:t>
            </a:r>
            <a:r>
              <a:rPr lang="en-US" sz="1000" i="1" dirty="0">
                <a:solidFill>
                  <a:schemeClr val="accent6"/>
                </a:solidFill>
              </a:rPr>
              <a:t>Advisory Circular 150/5200-38: Protocol for the Conduct and Review of Wildlife Hazard Site Visits, Wildlife Hazard Assessments, and Wildlife Hazard Management Plans. </a:t>
            </a:r>
            <a:r>
              <a:rPr lang="en-US" sz="1000" dirty="0">
                <a:solidFill>
                  <a:schemeClr val="accent6"/>
                </a:solidFill>
              </a:rPr>
              <a:t>https://www.faa.gov/regulations_policies/advisory_circulars/index.cfm/go/document.information/documentid/1020779</a:t>
            </a:r>
          </a:p>
          <a:p>
            <a:endParaRPr lang="en-US" sz="1000" dirty="0">
              <a:solidFill>
                <a:schemeClr val="accent6"/>
              </a:solidFill>
            </a:endParaRPr>
          </a:p>
        </p:txBody>
      </p:sp>
      <p:pic>
        <p:nvPicPr>
          <p:cNvPr id="3" name="Picture 2" descr="Airport Wildlife Fence">
            <a:extLst>
              <a:ext uri="{FF2B5EF4-FFF2-40B4-BE49-F238E27FC236}">
                <a16:creationId xmlns:a16="http://schemas.microsoft.com/office/drawing/2014/main" id="{273196E9-B65C-8019-18CE-D174DFEE8C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882" r="1211"/>
          <a:stretch/>
        </p:blipFill>
        <p:spPr>
          <a:xfrm>
            <a:off x="7781365" y="1278849"/>
            <a:ext cx="4401669" cy="3888047"/>
          </a:xfrm>
          <a:prstGeom prst="rect">
            <a:avLst/>
          </a:prstGeom>
          <a:ln>
            <a:noFill/>
          </a:ln>
        </p:spPr>
      </p:pic>
    </p:spTree>
    <p:extLst>
      <p:ext uri="{BB962C8B-B14F-4D97-AF65-F5344CB8AC3E}">
        <p14:creationId xmlns:p14="http://schemas.microsoft.com/office/powerpoint/2010/main" val="7417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Reasons for Conducting a WHSV</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7786255" cy="457200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Reasons for conducting a WHSV include:</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Any airport trying to quickly evaluate and mitigate potential hazards on and near airports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Non-certified airports wanting to establish a basic Wildlife Hazard Management Plan (WHMP)</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Airports trying to decide if a proposed land use in the vicinity of the airport would increase the potential for wildlife hazards at the airport</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Any airport applying for Part 139 certification or any existing Part 139 airport</a:t>
            </a:r>
          </a:p>
        </p:txBody>
      </p:sp>
      <p:sp>
        <p:nvSpPr>
          <p:cNvPr id="2" name="TextBox 1">
            <a:extLst>
              <a:ext uri="{FF2B5EF4-FFF2-40B4-BE49-F238E27FC236}">
                <a16:creationId xmlns:a16="http://schemas.microsoft.com/office/drawing/2014/main" id="{85104F87-AF46-33BA-1D1C-1C53CC2A8A75}"/>
              </a:ext>
            </a:extLst>
          </p:cNvPr>
          <p:cNvSpPr txBox="1"/>
          <p:nvPr/>
        </p:nvSpPr>
        <p:spPr>
          <a:xfrm>
            <a:off x="2289746" y="5480536"/>
            <a:ext cx="9829798" cy="553998"/>
          </a:xfrm>
          <a:prstGeom prst="rect">
            <a:avLst/>
          </a:prstGeom>
          <a:noFill/>
        </p:spPr>
        <p:txBody>
          <a:bodyPr wrap="square" rtlCol="0">
            <a:spAutoFit/>
          </a:bodyPr>
          <a:lstStyle/>
          <a:p>
            <a:r>
              <a:rPr lang="en-US" sz="1000" dirty="0">
                <a:solidFill>
                  <a:schemeClr val="accent6"/>
                </a:solidFill>
              </a:rPr>
              <a:t>Source: FAA. 2018. </a:t>
            </a:r>
            <a:r>
              <a:rPr lang="en-US" sz="1000" i="1" dirty="0">
                <a:solidFill>
                  <a:schemeClr val="accent6"/>
                </a:solidFill>
              </a:rPr>
              <a:t>Advisory Circular 150/5200-38: Protocol for the Conduct and Review of Wildlife Hazard Site Visits, Wildlife Hazard Assessments, and Wildlife Hazard Management Plans. </a:t>
            </a:r>
            <a:r>
              <a:rPr lang="en-US" sz="1000" dirty="0">
                <a:solidFill>
                  <a:schemeClr val="accent6"/>
                </a:solidFill>
              </a:rPr>
              <a:t>https://www.faa.gov/regulations_policies/advisory_circulars/index.cfm/go/document.information/documentid/1020779</a:t>
            </a:r>
          </a:p>
          <a:p>
            <a:endParaRPr lang="en-US" sz="1000" dirty="0">
              <a:solidFill>
                <a:schemeClr val="accent6"/>
              </a:solidFill>
            </a:endParaRPr>
          </a:p>
        </p:txBody>
      </p:sp>
      <p:sp>
        <p:nvSpPr>
          <p:cNvPr id="4" name="Speech Bubble: Rectangle 3">
            <a:extLst>
              <a:ext uri="{FF2B5EF4-FFF2-40B4-BE49-F238E27FC236}">
                <a16:creationId xmlns:a16="http://schemas.microsoft.com/office/drawing/2014/main" id="{3F7BB699-9751-A6E7-B477-6B66D3488D6E}"/>
              </a:ext>
            </a:extLst>
          </p:cNvPr>
          <p:cNvSpPr/>
          <p:nvPr/>
        </p:nvSpPr>
        <p:spPr bwMode="auto">
          <a:xfrm>
            <a:off x="8593282" y="1545818"/>
            <a:ext cx="3598718" cy="2755837"/>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fontScale="85000" lnSpcReduction="10000"/>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U.S. Department of Agriculture (USDA) Wildlife Services sponsors the Airport Wildlife Hazards Program, which consists of a nationwide network of more than 400 biologists trained and certified in wildlife </a:t>
            </a:r>
            <a:r>
              <a:rPr lang="en-US" sz="2000">
                <a:latin typeface="Calibri" panose="020F0502020204030204" pitchFamily="34" charset="0"/>
                <a:ea typeface="Calibri" panose="020F0502020204030204" pitchFamily="34" charset="0"/>
                <a:cs typeface="Times New Roman" panose="02020603050405020304" pitchFamily="18" charset="0"/>
              </a:rPr>
              <a:t>hazard management, </a:t>
            </a:r>
            <a:r>
              <a:rPr lang="en-US" sz="2000" dirty="0">
                <a:latin typeface="Calibri" panose="020F0502020204030204" pitchFamily="34" charset="0"/>
                <a:ea typeface="Calibri" panose="020F0502020204030204" pitchFamily="34" charset="0"/>
                <a:cs typeface="Times New Roman" panose="02020603050405020304" pitchFamily="18" charset="0"/>
              </a:rPr>
              <a:t>to assist airports with site visits and wildlife consultations.</a:t>
            </a:r>
          </a:p>
        </p:txBody>
      </p:sp>
    </p:spTree>
    <p:extLst>
      <p:ext uri="{BB962C8B-B14F-4D97-AF65-F5344CB8AC3E}">
        <p14:creationId xmlns:p14="http://schemas.microsoft.com/office/powerpoint/2010/main" val="125852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Hazard Assessment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10987454" cy="457200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A Wildlife Hazard Assessment (WHA) is an intensive airport study that identifies hazardous wildlife and attractants and serves as the basis for the WHMP, if one is needed. The WHA includes the following: </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minimum 12-month hazardous wildlife study</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minimum of two data-collection trips per month, with surveys during morning, afternoon, and evening daylight hours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minimum of one offsite avian survey each quarter</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minimum of one mammal survey each quarter</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Identification of attractants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Identification of trends in wildlife numbers, locations, species, and strikes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Recommendation of mitigation methods</a:t>
            </a:r>
          </a:p>
        </p:txBody>
      </p:sp>
      <p:sp>
        <p:nvSpPr>
          <p:cNvPr id="2" name="TextBox 1">
            <a:extLst>
              <a:ext uri="{FF2B5EF4-FFF2-40B4-BE49-F238E27FC236}">
                <a16:creationId xmlns:a16="http://schemas.microsoft.com/office/drawing/2014/main" id="{85104F87-AF46-33BA-1D1C-1C53CC2A8A75}"/>
              </a:ext>
            </a:extLst>
          </p:cNvPr>
          <p:cNvSpPr txBox="1"/>
          <p:nvPr/>
        </p:nvSpPr>
        <p:spPr>
          <a:xfrm>
            <a:off x="2210234" y="5592380"/>
            <a:ext cx="9829798" cy="553998"/>
          </a:xfrm>
          <a:prstGeom prst="rect">
            <a:avLst/>
          </a:prstGeom>
          <a:noFill/>
        </p:spPr>
        <p:txBody>
          <a:bodyPr wrap="square" rtlCol="0">
            <a:spAutoFit/>
          </a:bodyPr>
          <a:lstStyle/>
          <a:p>
            <a:r>
              <a:rPr lang="en-US" sz="1000" dirty="0">
                <a:solidFill>
                  <a:schemeClr val="accent6"/>
                </a:solidFill>
              </a:rPr>
              <a:t>Source: FAA. 2018. </a:t>
            </a:r>
            <a:r>
              <a:rPr lang="en-US" sz="1000" i="1" dirty="0">
                <a:solidFill>
                  <a:schemeClr val="accent6"/>
                </a:solidFill>
              </a:rPr>
              <a:t>Advisory Circular 150/5200-38: Protocol for the Conduct and Review of Wildlife Hazard Site Visits, Wildlife Hazard Assessments, and Wildlife Hazard Management Plans. </a:t>
            </a:r>
            <a:r>
              <a:rPr lang="en-US" sz="1000" dirty="0">
                <a:solidFill>
                  <a:schemeClr val="accent6"/>
                </a:solidFill>
              </a:rPr>
              <a:t>https://www.faa.gov/regulations_policies/advisory_circulars/index.cfm/go/document.information/documentid/1020779</a:t>
            </a:r>
          </a:p>
          <a:p>
            <a:endParaRPr lang="en-US" sz="1000" dirty="0">
              <a:solidFill>
                <a:schemeClr val="accent6"/>
              </a:solidFill>
            </a:endParaRPr>
          </a:p>
        </p:txBody>
      </p:sp>
    </p:spTree>
    <p:extLst>
      <p:ext uri="{BB962C8B-B14F-4D97-AF65-F5344CB8AC3E}">
        <p14:creationId xmlns:p14="http://schemas.microsoft.com/office/powerpoint/2010/main" val="1324833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Hazard Management Plan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10987454" cy="457200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Wildlife Hazard Management Plan (WHMP) is established to minimize the risk to aviation safety, airport structures or equipment, or human health posed by populations of hazardous wildlife on and around the airport. At a minimum, a WHMP:</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Includes measures to decrease wildlife hazards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Prioritizes and determines a target schedule for implementing measures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Identifies resources that the certificate holder will use to implement the plan</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Documents wildlife control permits needed</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Provides effective communication to implement the plan and training</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Outlines procedures to review and evaluate the plan</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Must be approved by the FAA</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Is required for Part 139 airport certification </a:t>
            </a:r>
          </a:p>
        </p:txBody>
      </p:sp>
      <p:sp>
        <p:nvSpPr>
          <p:cNvPr id="2" name="TextBox 1">
            <a:extLst>
              <a:ext uri="{FF2B5EF4-FFF2-40B4-BE49-F238E27FC236}">
                <a16:creationId xmlns:a16="http://schemas.microsoft.com/office/drawing/2014/main" id="{85104F87-AF46-33BA-1D1C-1C53CC2A8A75}"/>
              </a:ext>
            </a:extLst>
          </p:cNvPr>
          <p:cNvSpPr txBox="1"/>
          <p:nvPr/>
        </p:nvSpPr>
        <p:spPr>
          <a:xfrm>
            <a:off x="2249991" y="5608855"/>
            <a:ext cx="9829798" cy="553998"/>
          </a:xfrm>
          <a:prstGeom prst="rect">
            <a:avLst/>
          </a:prstGeom>
          <a:noFill/>
        </p:spPr>
        <p:txBody>
          <a:bodyPr wrap="square" rtlCol="0">
            <a:spAutoFit/>
          </a:bodyPr>
          <a:lstStyle/>
          <a:p>
            <a:r>
              <a:rPr lang="en-US" sz="1000" dirty="0">
                <a:solidFill>
                  <a:schemeClr val="accent6"/>
                </a:solidFill>
              </a:rPr>
              <a:t>Source: FAA. 2018. </a:t>
            </a:r>
            <a:r>
              <a:rPr lang="en-US" sz="1000" i="1" dirty="0">
                <a:solidFill>
                  <a:schemeClr val="accent6"/>
                </a:solidFill>
              </a:rPr>
              <a:t>Advisory Circular 150/5200-38: Protocol for the Conduct and Review of Wildlife Hazard Site Visits, Wildlife Hazard Assessments, and Wildlife Hazard Management Plans. </a:t>
            </a:r>
            <a:r>
              <a:rPr lang="en-US" sz="1000" dirty="0">
                <a:solidFill>
                  <a:schemeClr val="accent6"/>
                </a:solidFill>
              </a:rPr>
              <a:t>https://www.faa.gov/regulations_policies/advisory_circulars/index.cfm/go/document.information/documentid/1020779</a:t>
            </a:r>
          </a:p>
          <a:p>
            <a:endParaRPr lang="en-US" sz="1000" dirty="0">
              <a:solidFill>
                <a:schemeClr val="accent6"/>
              </a:solidFill>
            </a:endParaRPr>
          </a:p>
        </p:txBody>
      </p:sp>
    </p:spTree>
    <p:extLst>
      <p:ext uri="{BB962C8B-B14F-4D97-AF65-F5344CB8AC3E}">
        <p14:creationId xmlns:p14="http://schemas.microsoft.com/office/powerpoint/2010/main" val="2651764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Strike Report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10987454" cy="457200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Reporting wildlife strikes is a critical component in determining wildlife hazards and mitigation methods. The FAA’s wildlife strike report is used to capture the important elements related to wildlife strikes.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Report a strike through the </a:t>
            </a:r>
            <a:r>
              <a:rPr lang="en-US" sz="2000" dirty="0">
                <a:solidFill>
                  <a:schemeClr val="accent6"/>
                </a:solidFill>
                <a:effectLst/>
                <a:latin typeface="+mn-lt"/>
                <a:ea typeface="Calibri" panose="020F0502020204030204" pitchFamily="34" charset="0"/>
                <a:cs typeface="Times New Roman" panose="02020603050405020304" pitchFamily="18" charset="0"/>
                <a:hlinkClick r:id="rId3"/>
              </a:rPr>
              <a:t>FAA Wildlife Strike </a:t>
            </a:r>
            <a:r>
              <a:rPr lang="en-US" sz="2000">
                <a:solidFill>
                  <a:schemeClr val="accent6"/>
                </a:solidFill>
                <a:effectLst/>
                <a:latin typeface="+mn-lt"/>
                <a:ea typeface="Calibri" panose="020F0502020204030204" pitchFamily="34" charset="0"/>
                <a:cs typeface="Times New Roman" panose="02020603050405020304" pitchFamily="18" charset="0"/>
                <a:hlinkClick r:id="rId3"/>
              </a:rPr>
              <a:t>Database</a:t>
            </a:r>
            <a:r>
              <a:rPr lang="en-US" sz="2000">
                <a:solidFill>
                  <a:schemeClr val="accent6"/>
                </a:solidFill>
                <a:effectLst/>
                <a:latin typeface="+mn-lt"/>
                <a:ea typeface="Calibri" panose="020F0502020204030204" pitchFamily="34" charset="0"/>
                <a:cs typeface="Times New Roman" panose="02020603050405020304" pitchFamily="18" charset="0"/>
              </a:rPr>
              <a:t> website</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The critical information to include on a strike report includes date and time, location (airport), phase of flight—or AGL at a minimum—and species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Other useful information includes operator, aircraft make/model, engine make/model, aircraft registration, what part of the aircraft was struck, and damage and estimated costs</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71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Course Objectives and Overview</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24712"/>
            <a:ext cx="10972800" cy="4572000"/>
          </a:xfrm>
        </p:spPr>
        <p:txBody>
          <a:bodyPr/>
          <a:lstStyle/>
          <a:p>
            <a:pPr>
              <a:spcBef>
                <a:spcPts val="600"/>
              </a:spcBef>
              <a:spcAft>
                <a:spcPts val="600"/>
              </a:spcAft>
            </a:pPr>
            <a:r>
              <a:rPr lang="en-US" sz="2000" dirty="0">
                <a:solidFill>
                  <a:schemeClr val="accent6"/>
                </a:solidFill>
                <a:effectLst/>
                <a:latin typeface="+mj-lt"/>
                <a:ea typeface="Calibri" panose="020F0502020204030204" pitchFamily="34" charset="0"/>
                <a:cs typeface="Times New Roman" panose="02020603050405020304" pitchFamily="18" charset="0"/>
              </a:rPr>
              <a:t>This course will provide a high-level overview of wildlife hazards at airports and how FAA wildlife requirements apply to airport management and operations.</a:t>
            </a:r>
          </a:p>
          <a:p>
            <a:pPr>
              <a:spcBef>
                <a:spcPts val="600"/>
              </a:spcBef>
              <a:spcAft>
                <a:spcPts val="600"/>
              </a:spcAft>
            </a:pPr>
            <a:r>
              <a:rPr lang="en-US" sz="2000" dirty="0">
                <a:solidFill>
                  <a:schemeClr val="accent6"/>
                </a:solidFill>
                <a:latin typeface="+mj-lt"/>
              </a:rPr>
              <a:t>In this course, you will learn:</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Requirements for airports in relation to wildlife hazard management </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Wildlife hazard identification</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The recommended techniques for wildlife control</a:t>
            </a:r>
          </a:p>
          <a:p>
            <a:pPr marL="342900" marR="0" lvl="0" indent="-342900">
              <a:lnSpc>
                <a:spcPct val="107000"/>
              </a:lnSpc>
              <a:spcBef>
                <a:spcPts val="600"/>
              </a:spcBef>
              <a:spcAft>
                <a:spcPts val="600"/>
              </a:spcAft>
              <a:buFont typeface="Arial" panose="020B0604020202020204" pitchFamily="34" charset="0"/>
              <a:buChar char="•"/>
            </a:pPr>
            <a:endParaRPr lang="en-US" sz="2000" dirty="0">
              <a:solidFill>
                <a:schemeClr val="accent6"/>
              </a:solidFill>
              <a:latin typeface="+mj-lt"/>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Links to federal references may be modified over time. Please search FAA and other federal websites to find the most current reference material.</a:t>
            </a:r>
            <a:endParaRPr lang="en-US" sz="2000" dirty="0">
              <a:solidFill>
                <a:schemeClr val="accent6"/>
              </a:solidFill>
              <a:latin typeface="+mn-lt"/>
            </a:endParaRPr>
          </a:p>
          <a:p>
            <a:pPr marL="342900" marR="0" lvl="0" indent="-342900">
              <a:lnSpc>
                <a:spcPct val="107000"/>
              </a:lnSpc>
              <a:spcBef>
                <a:spcPts val="600"/>
              </a:spcBef>
              <a:spcAft>
                <a:spcPts val="6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20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Tips on Identifying a Species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13164"/>
            <a:ext cx="6690946" cy="4520044"/>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Knowing the exact species provides guidance to the size, behavior, and ecology of the bird in question and is key to tracking species trends as well as focusing preventative measures.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Smithsonian Institution’s Feather Identification Lab can be used to identify species.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lab is funded by the FAA, U.S. Air Force, U.S. Navy and the Smithsonian Institution.   </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Feather Identification Lab provides microscopic structure, feather matching, and DNA analysis</a:t>
            </a:r>
          </a:p>
        </p:txBody>
      </p:sp>
      <p:sp>
        <p:nvSpPr>
          <p:cNvPr id="7" name="Speech Bubble: Rectangle 6">
            <a:extLst>
              <a:ext uri="{FF2B5EF4-FFF2-40B4-BE49-F238E27FC236}">
                <a16:creationId xmlns:a16="http://schemas.microsoft.com/office/drawing/2014/main" id="{793136C8-40C7-B98D-0268-E540CABEE6C5}"/>
              </a:ext>
            </a:extLst>
          </p:cNvPr>
          <p:cNvSpPr/>
          <p:nvPr/>
        </p:nvSpPr>
        <p:spPr bwMode="auto">
          <a:xfrm>
            <a:off x="7132320" y="3912505"/>
            <a:ext cx="5059680" cy="712836"/>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fontScale="92500"/>
          </a:bodyPr>
          <a:lstStyle/>
          <a:p>
            <a:pPr lvl="0" fontAlgn="auto">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Calibri" panose="020F0502020204030204" pitchFamily="34" charset="0"/>
              </a:rPr>
              <a:t>Contact the Smithsonian Institution’s Feather Identification Lab at (202) 633-0801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5B0999A-2B70-66F8-EBA4-4A29472EB1BB}"/>
              </a:ext>
            </a:extLst>
          </p:cNvPr>
          <p:cNvSpPr txBox="1"/>
          <p:nvPr/>
        </p:nvSpPr>
        <p:spPr>
          <a:xfrm>
            <a:off x="3232537" y="5540469"/>
            <a:ext cx="9061936" cy="553998"/>
          </a:xfrm>
          <a:prstGeom prst="rect">
            <a:avLst/>
          </a:prstGeom>
          <a:noFill/>
        </p:spPr>
        <p:txBody>
          <a:bodyPr wrap="square" rtlCol="0">
            <a:spAutoFit/>
          </a:bodyPr>
          <a:lstStyle/>
          <a:p>
            <a:r>
              <a:rPr lang="en-US" sz="1000" dirty="0">
                <a:solidFill>
                  <a:schemeClr val="accent6"/>
                </a:solidFill>
              </a:rPr>
              <a:t>Source: FAA. 2005. </a:t>
            </a:r>
            <a:r>
              <a:rPr lang="en-US" sz="1000" i="1" dirty="0">
                <a:solidFill>
                  <a:schemeClr val="accent6"/>
                </a:solidFill>
              </a:rPr>
              <a:t>Wildlife Hazard Management at Airports, second edition. </a:t>
            </a:r>
            <a:r>
              <a:rPr lang="en-US" sz="1000" dirty="0">
                <a:solidFill>
                  <a:schemeClr val="accent6"/>
                </a:solidFill>
              </a:rPr>
              <a:t>https://www.faa.gov/sites/faa.gov/files/airports/environmental/policy_guidance/2005_FAA_Manual_complete.pdf</a:t>
            </a:r>
          </a:p>
          <a:p>
            <a:endParaRPr lang="en-US" sz="1000" dirty="0">
              <a:solidFill>
                <a:schemeClr val="accent6"/>
              </a:solidFill>
            </a:endParaRPr>
          </a:p>
        </p:txBody>
      </p:sp>
    </p:spTree>
    <p:extLst>
      <p:ext uri="{BB962C8B-B14F-4D97-AF65-F5344CB8AC3E}">
        <p14:creationId xmlns:p14="http://schemas.microsoft.com/office/powerpoint/2010/main" val="25396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FAA Wildlife Regulations and Guidance </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10987454" cy="4572000"/>
          </a:xfrm>
        </p:spPr>
        <p:txBody>
          <a:bodyPr/>
          <a:lstStyle/>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For further guidance from the FAA, refer to the following Advisory Circulars:</a:t>
            </a:r>
          </a:p>
          <a:p>
            <a:pPr marR="0" lvl="0">
              <a:lnSpc>
                <a:spcPct val="107000"/>
              </a:lnSpc>
              <a:spcBef>
                <a:spcPts val="0"/>
              </a:spcBef>
              <a:spcAft>
                <a:spcPts val="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000" i="1" dirty="0">
                <a:solidFill>
                  <a:schemeClr val="accent6"/>
                </a:solidFill>
                <a:effectLst/>
                <a:latin typeface="+mn-lt"/>
                <a:ea typeface="Calibri" panose="020F0502020204030204" pitchFamily="34" charset="0"/>
                <a:cs typeface="Times New Roman" panose="02020603050405020304" pitchFamily="18" charset="0"/>
                <a:hlinkClick r:id="rId3"/>
              </a:rPr>
              <a:t>AC 150/5200-33C: Hazardous Wildlife Attractants on or near Airports</a:t>
            </a:r>
            <a:endParaRPr lang="en-US" sz="2000" i="1" dirty="0">
              <a:solidFill>
                <a:schemeClr val="accent6"/>
              </a:solidFill>
              <a:effectLst/>
              <a:latin typeface="+mn-lt"/>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Arial" panose="020B0604020202020204" pitchFamily="34" charset="0"/>
              <a:buChar char="•"/>
            </a:pPr>
            <a:r>
              <a:rPr lang="en-US" sz="2000" i="1" dirty="0">
                <a:solidFill>
                  <a:schemeClr val="accent6"/>
                </a:solidFill>
                <a:effectLst/>
                <a:latin typeface="+mn-lt"/>
                <a:ea typeface="Calibri" panose="020F0502020204030204" pitchFamily="34" charset="0"/>
                <a:cs typeface="Times New Roman" panose="02020603050405020304" pitchFamily="18" charset="0"/>
                <a:hlinkClick r:id="rId4"/>
              </a:rPr>
              <a:t>AC 150/5200-32C: Reporting Wildlife Aircraft Strikes</a:t>
            </a:r>
            <a:r>
              <a:rPr lang="en-US" sz="2000" i="1" dirty="0">
                <a:solidFill>
                  <a:schemeClr val="accent6"/>
                </a:solidFill>
                <a:effectLst/>
                <a:latin typeface="+mn-lt"/>
                <a:ea typeface="Calibri" panose="020F0502020204030204" pitchFamily="34" charset="0"/>
                <a:cs typeface="Times New Roman" panose="02020603050405020304" pitchFamily="18" charset="0"/>
              </a:rPr>
              <a:t> </a:t>
            </a:r>
            <a:r>
              <a:rPr lang="en-US" sz="2000" dirty="0">
                <a:solidFill>
                  <a:schemeClr val="accent6"/>
                </a:solidFill>
                <a:effectLst/>
                <a:latin typeface="+mn-lt"/>
                <a:ea typeface="Calibri" panose="020F0502020204030204" pitchFamily="34" charset="0"/>
                <a:cs typeface="Times New Roman" panose="02020603050405020304" pitchFamily="18" charset="0"/>
              </a:rPr>
              <a:t>(replaces </a:t>
            </a:r>
            <a:r>
              <a:rPr lang="en-US" sz="2000" i="1" dirty="0">
                <a:solidFill>
                  <a:schemeClr val="accent6"/>
                </a:solidFill>
                <a:effectLst/>
                <a:latin typeface="+mn-lt"/>
                <a:ea typeface="Calibri" panose="020F0502020204030204" pitchFamily="34" charset="0"/>
                <a:cs typeface="Times New Roman" panose="02020603050405020304" pitchFamily="18" charset="0"/>
              </a:rPr>
              <a:t>AC 150/5200-32B</a:t>
            </a:r>
            <a:r>
              <a:rPr lang="en-US" sz="2000" dirty="0">
                <a:solidFill>
                  <a:schemeClr val="accent6"/>
                </a:solidFill>
                <a:effectLst/>
                <a:latin typeface="+mn-lt"/>
                <a:ea typeface="Calibri" panose="020F0502020204030204" pitchFamily="34" charset="0"/>
                <a:cs typeface="Times New Roman" panose="02020603050405020304" pitchFamily="18" charset="0"/>
              </a:rPr>
              <a:t>)</a:t>
            </a:r>
            <a:endParaRPr lang="en-US" sz="2000" dirty="0">
              <a:solidFill>
                <a:schemeClr val="accent6"/>
              </a:solidFill>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000" i="1" dirty="0">
                <a:solidFill>
                  <a:schemeClr val="accent6"/>
                </a:solidFill>
                <a:latin typeface="+mn-lt"/>
                <a:ea typeface="Calibri" panose="020F0502020204030204" pitchFamily="34" charset="0"/>
                <a:cs typeface="Times New Roman" panose="02020603050405020304" pitchFamily="18" charset="0"/>
                <a:hlinkClick r:id="rId5"/>
              </a:rPr>
              <a:t>AC 150/5200-38: Protocol for the Conduct and Review of Wildlife Hazard Site Visits, Wildlife Hazard Assessments, and Wildlife Hazard Management Plans</a:t>
            </a:r>
            <a:endParaRPr lang="en-US" sz="2000" i="1"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endParaRPr lang="en-US" sz="2200" dirty="0">
              <a:solidFill>
                <a:schemeClr val="accent6"/>
              </a:solidFill>
              <a:effectLst/>
              <a:latin typeface="+mn-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5104F87-AF46-33BA-1D1C-1C53CC2A8A75}"/>
              </a:ext>
            </a:extLst>
          </p:cNvPr>
          <p:cNvSpPr txBox="1"/>
          <p:nvPr/>
        </p:nvSpPr>
        <p:spPr>
          <a:xfrm>
            <a:off x="5443279" y="5549354"/>
            <a:ext cx="6690946" cy="400110"/>
          </a:xfrm>
          <a:prstGeom prst="rect">
            <a:avLst/>
          </a:prstGeom>
          <a:noFill/>
        </p:spPr>
        <p:txBody>
          <a:bodyPr wrap="square" rtlCol="0">
            <a:spAutoFit/>
          </a:bodyPr>
          <a:lstStyle/>
          <a:p>
            <a:r>
              <a:rPr lang="en-US" sz="1000" dirty="0">
                <a:solidFill>
                  <a:schemeClr val="accent6"/>
                </a:solidFill>
              </a:rPr>
              <a:t>Source: FAA. 2005. </a:t>
            </a:r>
            <a:r>
              <a:rPr lang="en-US" sz="1000" i="1" dirty="0">
                <a:solidFill>
                  <a:schemeClr val="accent6"/>
                </a:solidFill>
              </a:rPr>
              <a:t>Wildlife Hazard Management at Airports, second edition. </a:t>
            </a:r>
            <a:r>
              <a:rPr lang="en-US" sz="1000" dirty="0">
                <a:solidFill>
                  <a:schemeClr val="accent6"/>
                </a:solidFill>
              </a:rPr>
              <a:t>https://www.faa.gov/sites/faa.gov/files/airports/environmental/policy_guidance/2005_FAA_Manual_complete.pdf</a:t>
            </a:r>
          </a:p>
        </p:txBody>
      </p:sp>
    </p:spTree>
    <p:extLst>
      <p:ext uri="{BB962C8B-B14F-4D97-AF65-F5344CB8AC3E}">
        <p14:creationId xmlns:p14="http://schemas.microsoft.com/office/powerpoint/2010/main" val="1848179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What Does this Mean to Your Airport?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75874"/>
            <a:ext cx="11094720" cy="4543926"/>
          </a:xfrm>
        </p:spPr>
        <p:txBody>
          <a:bodyPr>
            <a:normAutofit fontScale="85000" lnSpcReduction="10000"/>
          </a:bodyPr>
          <a:lstStyle/>
          <a:p>
            <a:pPr marR="0">
              <a:lnSpc>
                <a:spcPct val="107000"/>
              </a:lnSpc>
              <a:spcBef>
                <a:spcPts val="0"/>
              </a:spcBef>
              <a:spcAft>
                <a:spcPts val="800"/>
              </a:spcAft>
            </a:pPr>
            <a:r>
              <a:rPr lang="en-US" sz="2200" b="1" dirty="0">
                <a:solidFill>
                  <a:schemeClr val="accent6"/>
                </a:solidFill>
                <a:effectLst/>
                <a:latin typeface="+mj-lt"/>
                <a:ea typeface="Calibri" panose="020F0502020204030204" pitchFamily="34" charset="0"/>
                <a:cs typeface="Times New Roman" panose="02020603050405020304" pitchFamily="18" charset="0"/>
              </a:rPr>
              <a:t>What wildlife has been spotted around your airport?</a:t>
            </a:r>
          </a:p>
          <a:p>
            <a:pPr marL="1085850" lvl="1" indent="-342900">
              <a:lnSpc>
                <a:spcPct val="107000"/>
              </a:lnSpc>
              <a:spcBef>
                <a:spcPts val="0"/>
              </a:spcBef>
              <a:spcAft>
                <a:spcPts val="800"/>
              </a:spcAft>
              <a:buFont typeface="Courier New" panose="02070309020205020404" pitchFamily="49" charset="0"/>
              <a:buChar char="o"/>
            </a:pPr>
            <a:r>
              <a:rPr lang="en-US" sz="2200" dirty="0">
                <a:latin typeface="+mj-lt"/>
                <a:ea typeface="Calibri" panose="020F0502020204030204" pitchFamily="34" charset="0"/>
                <a:cs typeface="Times New Roman" panose="02020603050405020304" pitchFamily="18" charset="0"/>
              </a:rPr>
              <a:t>Provide any site visit or assessment results</a:t>
            </a:r>
            <a:endParaRPr lang="en-US" sz="2200" dirty="0">
              <a:effectLst/>
              <a:latin typeface="+mj-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200" b="1" dirty="0">
                <a:solidFill>
                  <a:schemeClr val="accent6"/>
                </a:solidFill>
                <a:effectLst/>
                <a:latin typeface="+mj-lt"/>
                <a:ea typeface="Calibri" panose="020F0502020204030204" pitchFamily="34" charset="0"/>
                <a:cs typeface="Times New Roman" panose="02020603050405020304" pitchFamily="18" charset="0"/>
              </a:rPr>
              <a:t>What are potential wildlife attractants and habitats identified around your airport? </a:t>
            </a:r>
          </a:p>
          <a:p>
            <a:pPr marL="1085850" lvl="1" indent="-342900">
              <a:lnSpc>
                <a:spcPct val="107000"/>
              </a:lnSpc>
              <a:spcBef>
                <a:spcPts val="0"/>
              </a:spcBef>
              <a:spcAft>
                <a:spcPts val="800"/>
              </a:spcAft>
              <a:buFont typeface="Courier New" panose="02070309020205020404" pitchFamily="49" charset="0"/>
              <a:buChar char="o"/>
            </a:pPr>
            <a:r>
              <a:rPr lang="en-US" sz="2200" dirty="0">
                <a:effectLst/>
                <a:latin typeface="+mj-lt"/>
                <a:ea typeface="Calibri" panose="020F0502020204030204" pitchFamily="34" charset="0"/>
                <a:cs typeface="Times New Roman" panose="02020603050405020304" pitchFamily="18" charset="0"/>
              </a:rPr>
              <a:t>Provide maps showing location “hotspots,” structures, landscaping, and other land-uses</a:t>
            </a:r>
          </a:p>
          <a:p>
            <a:pPr>
              <a:lnSpc>
                <a:spcPct val="107000"/>
              </a:lnSpc>
              <a:spcBef>
                <a:spcPts val="0"/>
              </a:spcBef>
              <a:spcAft>
                <a:spcPts val="800"/>
              </a:spcAft>
            </a:pPr>
            <a:r>
              <a:rPr lang="en-US" sz="2200" b="1" dirty="0">
                <a:solidFill>
                  <a:schemeClr val="accent6"/>
                </a:solidFill>
                <a:latin typeface="+mj-lt"/>
                <a:cs typeface="Times New Roman" panose="02020603050405020304" pitchFamily="18" charset="0"/>
              </a:rPr>
              <a:t>How is your airport protected from wildlife? </a:t>
            </a:r>
          </a:p>
          <a:p>
            <a:pPr marL="1085850" lvl="1" indent="-342900">
              <a:lnSpc>
                <a:spcPct val="107000"/>
              </a:lnSpc>
              <a:spcBef>
                <a:spcPts val="0"/>
              </a:spcBef>
              <a:spcAft>
                <a:spcPts val="800"/>
              </a:spcAft>
              <a:buFont typeface="Courier New" panose="02070309020205020404" pitchFamily="49" charset="0"/>
              <a:buChar char="o"/>
            </a:pPr>
            <a:r>
              <a:rPr lang="en-US" sz="2200" dirty="0">
                <a:solidFill>
                  <a:schemeClr val="accent6"/>
                </a:solidFill>
                <a:latin typeface="+mj-lt"/>
                <a:cs typeface="Times New Roman" panose="02020603050405020304" pitchFamily="18" charset="0"/>
              </a:rPr>
              <a:t>Provide information on wildlife fences, design of drainage basins, depredation permits,</a:t>
            </a:r>
            <a:r>
              <a:rPr lang="en-US" sz="2200" dirty="0">
                <a:latin typeface="+mj-lt"/>
                <a:cs typeface="Times New Roman" panose="02020603050405020304" pitchFamily="18" charset="0"/>
              </a:rPr>
              <a:t> etc.</a:t>
            </a:r>
            <a:endParaRPr lang="en-US" sz="2200" dirty="0">
              <a:solidFill>
                <a:schemeClr val="accent6"/>
              </a:solidFill>
              <a:latin typeface="+mj-lt"/>
              <a:cs typeface="Times New Roman" panose="02020603050405020304" pitchFamily="18" charset="0"/>
            </a:endParaRPr>
          </a:p>
          <a:p>
            <a:pPr marR="0">
              <a:lnSpc>
                <a:spcPct val="107000"/>
              </a:lnSpc>
              <a:spcBef>
                <a:spcPts val="0"/>
              </a:spcBef>
              <a:spcAft>
                <a:spcPts val="800"/>
              </a:spcAft>
            </a:pPr>
            <a:r>
              <a:rPr lang="en-US" sz="2200" b="1" dirty="0">
                <a:solidFill>
                  <a:schemeClr val="accent6"/>
                </a:solidFill>
                <a:latin typeface="+mj-lt"/>
                <a:ea typeface="Calibri" panose="020F0502020204030204" pitchFamily="34" charset="0"/>
                <a:cs typeface="Times New Roman" panose="02020603050405020304" pitchFamily="18" charset="0"/>
              </a:rPr>
              <a:t>What are the wildlife hazards on your airport</a:t>
            </a:r>
            <a:r>
              <a:rPr lang="en-US" sz="2200" b="1" dirty="0">
                <a:solidFill>
                  <a:schemeClr val="accent6"/>
                </a:solidFill>
                <a:effectLst/>
                <a:latin typeface="+mj-lt"/>
                <a:ea typeface="Calibri" panose="020F0502020204030204" pitchFamily="34" charset="0"/>
                <a:cs typeface="Times New Roman" panose="02020603050405020304" pitchFamily="18" charset="0"/>
              </a:rPr>
              <a:t>?</a:t>
            </a:r>
          </a:p>
          <a:p>
            <a:pPr marL="1085850" lvl="1" indent="-342900">
              <a:lnSpc>
                <a:spcPct val="107000"/>
              </a:lnSpc>
              <a:spcBef>
                <a:spcPts val="0"/>
              </a:spcBef>
              <a:spcAft>
                <a:spcPts val="800"/>
              </a:spcAft>
              <a:buFont typeface="Courier New" panose="02070309020205020404" pitchFamily="49" charset="0"/>
              <a:buChar char="o"/>
            </a:pPr>
            <a:r>
              <a:rPr lang="en-US" sz="2200" dirty="0">
                <a:effectLst/>
                <a:latin typeface="+mj-lt"/>
                <a:ea typeface="Calibri" panose="020F0502020204030204" pitchFamily="34" charset="0"/>
                <a:cs typeface="Times New Roman" panose="02020603050405020304" pitchFamily="18" charset="0"/>
              </a:rPr>
              <a:t>Evaluate mitigation measures to reduce habitat, and discuss how employees can assist in the effort</a:t>
            </a:r>
            <a:endParaRPr lang="en-US" sz="2200" dirty="0">
              <a:latin typeface="+mj-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200" b="1" dirty="0">
                <a:solidFill>
                  <a:schemeClr val="accent6"/>
                </a:solidFill>
                <a:latin typeface="+mj-lt"/>
                <a:ea typeface="Calibri" panose="020F0502020204030204" pitchFamily="34" charset="0"/>
                <a:cs typeface="Times New Roman" panose="02020603050405020304" pitchFamily="18" charset="0"/>
              </a:rPr>
              <a:t>Does your airport have a relationship with a QAWB?</a:t>
            </a:r>
            <a:endParaRPr lang="en-US" sz="2200" b="1" dirty="0">
              <a:solidFill>
                <a:schemeClr val="accent6"/>
              </a:solidFill>
              <a:effectLst/>
              <a:latin typeface="+mj-lt"/>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800"/>
              </a:spcAft>
              <a:buFont typeface="Courier New" panose="02070309020205020404" pitchFamily="49" charset="0"/>
              <a:buChar char="o"/>
            </a:pPr>
            <a:r>
              <a:rPr lang="en-US" sz="2200" dirty="0">
                <a:effectLst/>
                <a:latin typeface="+mj-lt"/>
                <a:ea typeface="Calibri" panose="020F0502020204030204" pitchFamily="34" charset="0"/>
                <a:cs typeface="Times New Roman" panose="02020603050405020304" pitchFamily="18" charset="0"/>
              </a:rPr>
              <a:t>Provide contact information</a:t>
            </a:r>
          </a:p>
          <a:p>
            <a:pPr marL="1085850" lvl="1" indent="-342900">
              <a:lnSpc>
                <a:spcPct val="107000"/>
              </a:lnSpc>
              <a:spcBef>
                <a:spcPts val="0"/>
              </a:spcBef>
              <a:spcAft>
                <a:spcPts val="800"/>
              </a:spcAft>
              <a:buFont typeface="Courier New" panose="02070309020205020404" pitchFamily="49" charset="0"/>
              <a:buChar char="o"/>
            </a:pPr>
            <a:r>
              <a:rPr lang="en-US" sz="2200" dirty="0">
                <a:latin typeface="+mj-lt"/>
                <a:ea typeface="Calibri" panose="020F0502020204030204" pitchFamily="34" charset="0"/>
                <a:cs typeface="Times New Roman" panose="02020603050405020304" pitchFamily="18" charset="0"/>
              </a:rPr>
              <a:t>Consider providing </a:t>
            </a:r>
            <a:r>
              <a:rPr lang="en-US" sz="2200" dirty="0">
                <a:effectLst/>
                <a:latin typeface="+mj-lt"/>
                <a:ea typeface="Calibri" panose="020F0502020204030204" pitchFamily="34" charset="0"/>
                <a:cs typeface="Times New Roman" panose="02020603050405020304" pitchFamily="18" charset="0"/>
              </a:rPr>
              <a:t>specific training opportunities for operations staff with your QAWB</a:t>
            </a:r>
          </a:p>
        </p:txBody>
      </p:sp>
    </p:spTree>
    <p:extLst>
      <p:ext uri="{BB962C8B-B14F-4D97-AF65-F5344CB8AC3E}">
        <p14:creationId xmlns:p14="http://schemas.microsoft.com/office/powerpoint/2010/main" val="9335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Course Wrap-Up</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63040"/>
            <a:ext cx="10972800" cy="4404360"/>
          </a:xfrm>
        </p:spPr>
        <p:txBody>
          <a:bodyPr>
            <a:normAutofit/>
          </a:bodyPr>
          <a:lstStyle/>
          <a:p>
            <a:pPr marL="0" marR="0">
              <a:lnSpc>
                <a:spcPct val="107000"/>
              </a:lnSpc>
              <a:spcBef>
                <a:spcPts val="0"/>
              </a:spcBef>
              <a:spcAft>
                <a:spcPts val="600"/>
              </a:spcAft>
            </a:pPr>
            <a:r>
              <a:rPr lang="en-US" sz="2000" b="1" dirty="0">
                <a:solidFill>
                  <a:schemeClr val="accent6"/>
                </a:solidFill>
                <a:effectLst/>
                <a:latin typeface="+mn-lt"/>
                <a:ea typeface="Calibri" panose="020F0502020204030204" pitchFamily="34" charset="0"/>
                <a:cs typeface="Times New Roman" panose="02020603050405020304" pitchFamily="18" charset="0"/>
              </a:rPr>
              <a:t>Some key takeaways include:</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Wildlife hazards can be present at all airports, regardless of size or number of operations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Airports are required to take appropriate action to mitigate wildlife hazards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management of wildlife hazards is an ongoing process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wildlife hazard management program does not have to be overly complex or tim</a:t>
            </a:r>
            <a:r>
              <a:rPr lang="en-US" sz="2000" dirty="0">
                <a:solidFill>
                  <a:schemeClr val="accent6"/>
                </a:solidFill>
                <a:latin typeface="+mn-lt"/>
                <a:ea typeface="Calibri" panose="020F0502020204030204" pitchFamily="34" charset="0"/>
                <a:cs typeface="Times New Roman" panose="02020603050405020304" pitchFamily="18" charset="0"/>
              </a:rPr>
              <a:t>e-</a:t>
            </a:r>
            <a:r>
              <a:rPr lang="en-US" sz="2000" dirty="0">
                <a:solidFill>
                  <a:schemeClr val="accent6"/>
                </a:solidFill>
                <a:effectLst/>
                <a:latin typeface="+mn-lt"/>
                <a:ea typeface="Calibri" panose="020F0502020204030204" pitchFamily="34" charset="0"/>
                <a:cs typeface="Times New Roman" panose="02020603050405020304" pitchFamily="18" charset="0"/>
              </a:rPr>
              <a:t>consuming</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T</a:t>
            </a:r>
            <a:r>
              <a:rPr lang="en-US" sz="2000" dirty="0">
                <a:solidFill>
                  <a:schemeClr val="accent6"/>
                </a:solidFill>
                <a:effectLst/>
                <a:latin typeface="+mn-lt"/>
                <a:ea typeface="Calibri" panose="020F0502020204030204" pitchFamily="34" charset="0"/>
                <a:cs typeface="Times New Roman" panose="02020603050405020304" pitchFamily="18" charset="0"/>
              </a:rPr>
              <a:t>he simple steps outlined in this training can and do help reduce the number and severity of wildlife strikes at airports</a:t>
            </a:r>
          </a:p>
          <a:p>
            <a:pPr marL="285750" marR="0" indent="-285750">
              <a:lnSpc>
                <a:spcPct val="107000"/>
              </a:lnSpc>
              <a:spcBef>
                <a:spcPts val="0"/>
              </a:spcBef>
              <a:spcAft>
                <a:spcPts val="800"/>
              </a:spcAft>
              <a:buFont typeface="Arial" panose="020B0604020202020204" pitchFamily="34" charset="0"/>
              <a:buChar char="•"/>
            </a:pPr>
            <a:endParaRPr lang="en-US" sz="1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61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2A55-5743-187C-9E0D-9246D17B6738}"/>
              </a:ext>
            </a:extLst>
          </p:cNvPr>
          <p:cNvSpPr>
            <a:spLocks noGrp="1"/>
          </p:cNvSpPr>
          <p:nvPr>
            <p:ph type="title"/>
          </p:nvPr>
        </p:nvSpPr>
        <p:spPr/>
        <p:txBody>
          <a:bodyPr/>
          <a:lstStyle/>
          <a:p>
            <a:r>
              <a:rPr lang="en-US" dirty="0">
                <a:solidFill>
                  <a:schemeClr val="tx1"/>
                </a:solidFill>
              </a:rPr>
              <a:t>References</a:t>
            </a:r>
          </a:p>
        </p:txBody>
      </p:sp>
      <p:sp>
        <p:nvSpPr>
          <p:cNvPr id="3" name="Text Placeholder 2">
            <a:extLst>
              <a:ext uri="{FF2B5EF4-FFF2-40B4-BE49-F238E27FC236}">
                <a16:creationId xmlns:a16="http://schemas.microsoft.com/office/drawing/2014/main" id="{085DCD38-B3BB-EDC3-3AA8-F5A9007FE42E}"/>
              </a:ext>
            </a:extLst>
          </p:cNvPr>
          <p:cNvSpPr>
            <a:spLocks noGrp="1"/>
          </p:cNvSpPr>
          <p:nvPr>
            <p:ph type="body" sz="quarter" idx="10"/>
          </p:nvPr>
        </p:nvSpPr>
        <p:spPr/>
        <p:txBody>
          <a:bodyPr/>
          <a:lstStyle/>
          <a:p>
            <a:pPr marL="457200" indent="-457200"/>
            <a:r>
              <a:rPr lang="en-US" sz="1400" dirty="0">
                <a:solidFill>
                  <a:schemeClr val="accent6"/>
                </a:solidFill>
                <a:uFill>
                  <a:solidFill>
                    <a:srgbClr val="DE842E"/>
                  </a:solidFill>
                </a:uFill>
                <a:latin typeface="+mn-lt"/>
                <a:cs typeface="Times New Roman" panose="02020603050405020304" pitchFamily="18" charset="0"/>
              </a:rPr>
              <a:t>Cleary, E.C. and A. Dickey. 2010. </a:t>
            </a:r>
            <a:r>
              <a:rPr lang="en-US" sz="1400" i="1" dirty="0">
                <a:solidFill>
                  <a:schemeClr val="accent6"/>
                </a:solidFill>
                <a:uFill>
                  <a:solidFill>
                    <a:srgbClr val="DE842E"/>
                  </a:solidFill>
                </a:uFill>
                <a:latin typeface="+mn-lt"/>
                <a:cs typeface="Times New Roman" panose="02020603050405020304" pitchFamily="18" charset="0"/>
              </a:rPr>
              <a:t>ACRP Report 32: Guidebook for Addressing Aircraft/Wildlife Hazards at General Aviation Airports. </a:t>
            </a:r>
            <a:r>
              <a:rPr lang="en-US" sz="1400" dirty="0">
                <a:solidFill>
                  <a:schemeClr val="accent6"/>
                </a:solidFill>
                <a:uFill>
                  <a:solidFill>
                    <a:srgbClr val="DE842E"/>
                  </a:solidFill>
                </a:uFill>
                <a:latin typeface="+mn-lt"/>
                <a:cs typeface="Times New Roman" panose="02020603050405020304" pitchFamily="18" charset="0"/>
              </a:rPr>
              <a:t>Transportation Research Board of the National Academies, Washington, D.C. </a:t>
            </a:r>
            <a:r>
              <a:rPr lang="en-US" sz="1400" dirty="0">
                <a:solidFill>
                  <a:schemeClr val="accent6"/>
                </a:solidFill>
                <a:uFill>
                  <a:solidFill>
                    <a:srgbClr val="DE842E"/>
                  </a:solidFill>
                </a:uFill>
                <a:latin typeface="+mn-lt"/>
                <a:cs typeface="Times New Roman" panose="02020603050405020304" pitchFamily="18" charset="0"/>
                <a:hlinkClick r:id="rId2"/>
              </a:rPr>
              <a:t>https://doi.org/10.17226/22949</a:t>
            </a:r>
            <a:endParaRPr lang="en-US" sz="1400" dirty="0">
              <a:solidFill>
                <a:schemeClr val="accent6"/>
              </a:solidFill>
              <a:uFill>
                <a:solidFill>
                  <a:srgbClr val="DE842E"/>
                </a:solidFill>
              </a:uFill>
              <a:latin typeface="+mn-lt"/>
              <a:cs typeface="Times New Roman" panose="02020603050405020304" pitchFamily="18" charset="0"/>
            </a:endParaRPr>
          </a:p>
          <a:p>
            <a:pPr marL="457200" indent="-457200"/>
            <a:r>
              <a:rPr lang="en-US" sz="1400" dirty="0" err="1">
                <a:solidFill>
                  <a:schemeClr val="accent6"/>
                </a:solidFill>
                <a:uFill>
                  <a:solidFill>
                    <a:srgbClr val="DE842E"/>
                  </a:solidFill>
                </a:uFill>
                <a:latin typeface="+mn-lt"/>
                <a:cs typeface="Times New Roman" panose="02020603050405020304" pitchFamily="18" charset="0"/>
              </a:rPr>
              <a:t>DeFusco</a:t>
            </a:r>
            <a:r>
              <a:rPr lang="en-US" sz="1400" dirty="0">
                <a:solidFill>
                  <a:schemeClr val="accent6"/>
                </a:solidFill>
                <a:uFill>
                  <a:solidFill>
                    <a:srgbClr val="DE842E"/>
                  </a:solidFill>
                </a:uFill>
                <a:latin typeface="+mn-lt"/>
                <a:cs typeface="Times New Roman" panose="02020603050405020304" pitchFamily="18" charset="0"/>
              </a:rPr>
              <a:t>, R.P. et al. 2015. </a:t>
            </a:r>
            <a:r>
              <a:rPr lang="en-US" sz="1400" i="1" dirty="0">
                <a:solidFill>
                  <a:schemeClr val="accent6"/>
                </a:solidFill>
                <a:uFill>
                  <a:solidFill>
                    <a:srgbClr val="DE842E"/>
                  </a:solidFill>
                </a:uFill>
                <a:latin typeface="+mn-lt"/>
                <a:cs typeface="Times New Roman" panose="02020603050405020304" pitchFamily="18" charset="0"/>
              </a:rPr>
              <a:t>ACRP Report 145: Applying an SMS Approach to Wildlife Hazard Management. </a:t>
            </a:r>
            <a:r>
              <a:rPr lang="en-US" sz="1400" dirty="0">
                <a:solidFill>
                  <a:schemeClr val="accent6"/>
                </a:solidFill>
                <a:uFill>
                  <a:solidFill>
                    <a:srgbClr val="DE842E"/>
                  </a:solidFill>
                </a:uFill>
                <a:latin typeface="+mn-lt"/>
                <a:cs typeface="Times New Roman" panose="02020603050405020304" pitchFamily="18" charset="0"/>
              </a:rPr>
              <a:t>Transportation Research Board, Washington, DC. </a:t>
            </a:r>
            <a:r>
              <a:rPr lang="en-US" sz="1400" dirty="0">
                <a:solidFill>
                  <a:schemeClr val="accent6"/>
                </a:solidFill>
                <a:uFill>
                  <a:solidFill>
                    <a:srgbClr val="DE842E"/>
                  </a:solidFill>
                </a:uFill>
                <a:latin typeface="+mn-lt"/>
                <a:cs typeface="Times New Roman" panose="02020603050405020304" pitchFamily="18" charset="0"/>
                <a:hlinkClick r:id="rId3">
                  <a:extLst>
                    <a:ext uri="{A12FA001-AC4F-418D-AE19-62706E023703}">
                      <ahyp:hlinkClr xmlns:ahyp="http://schemas.microsoft.com/office/drawing/2018/hyperlinkcolor" val="tx"/>
                    </a:ext>
                  </a:extLst>
                </a:hlinkClick>
              </a:rPr>
              <a:t>https://doi.org/10.17226/22091</a:t>
            </a:r>
            <a:endParaRPr lang="en-US" sz="1400" dirty="0">
              <a:solidFill>
                <a:schemeClr val="accent6"/>
              </a:solidFill>
              <a:uFill>
                <a:solidFill>
                  <a:srgbClr val="DE842E"/>
                </a:solidFill>
              </a:uFill>
              <a:latin typeface="+mn-lt"/>
              <a:cs typeface="Times New Roman" panose="02020603050405020304" pitchFamily="18" charset="0"/>
            </a:endParaRPr>
          </a:p>
          <a:p>
            <a:pPr marL="457200" indent="-457200"/>
            <a:r>
              <a:rPr lang="en-US" sz="1400" dirty="0">
                <a:solidFill>
                  <a:schemeClr val="accent6"/>
                </a:solidFill>
                <a:uFill>
                  <a:solidFill>
                    <a:srgbClr val="DE842E"/>
                  </a:solidFill>
                </a:uFill>
                <a:latin typeface="+mn-lt"/>
                <a:cs typeface="Times New Roman" panose="02020603050405020304" pitchFamily="18" charset="0"/>
              </a:rPr>
              <a:t>FAA. 2005. </a:t>
            </a:r>
            <a:r>
              <a:rPr lang="en-US" sz="1400" i="1" dirty="0">
                <a:solidFill>
                  <a:schemeClr val="accent6"/>
                </a:solidFill>
                <a:uFill>
                  <a:solidFill>
                    <a:srgbClr val="DE842E"/>
                  </a:solidFill>
                </a:uFill>
                <a:latin typeface="+mn-lt"/>
                <a:cs typeface="Times New Roman" panose="02020603050405020304" pitchFamily="18" charset="0"/>
              </a:rPr>
              <a:t>Wildlife Hazard Management at Airports, second edition. </a:t>
            </a:r>
            <a:r>
              <a:rPr lang="en-US" sz="1400" dirty="0">
                <a:solidFill>
                  <a:schemeClr val="accent6"/>
                </a:solidFill>
                <a:uFill>
                  <a:solidFill>
                    <a:srgbClr val="DE842E"/>
                  </a:solidFill>
                </a:uFill>
                <a:latin typeface="+mn-lt"/>
                <a:cs typeface="Times New Roman" panose="02020603050405020304" pitchFamily="18" charset="0"/>
              </a:rPr>
              <a:t>https://www.faa.gov/sites/faa.gov/files/airports/environmental/policy_guidance/2005_FAA_Manual_complete.pdf</a:t>
            </a:r>
          </a:p>
          <a:p>
            <a:pPr marL="457200" indent="-457200"/>
            <a:r>
              <a:rPr lang="en-US" sz="1400" dirty="0">
                <a:solidFill>
                  <a:schemeClr val="accent6"/>
                </a:solidFill>
                <a:uFill>
                  <a:solidFill>
                    <a:srgbClr val="DE842E"/>
                  </a:solidFill>
                </a:uFill>
                <a:latin typeface="+mn-lt"/>
                <a:cs typeface="Times New Roman" panose="02020603050405020304" pitchFamily="18" charset="0"/>
              </a:rPr>
              <a:t>FAA. 2018. </a:t>
            </a:r>
            <a:r>
              <a:rPr lang="en-US" sz="1400" i="1" dirty="0">
                <a:solidFill>
                  <a:schemeClr val="accent6"/>
                </a:solidFill>
                <a:uFill>
                  <a:solidFill>
                    <a:srgbClr val="DE842E"/>
                  </a:solidFill>
                </a:uFill>
                <a:latin typeface="+mn-lt"/>
                <a:cs typeface="Times New Roman" panose="02020603050405020304" pitchFamily="18" charset="0"/>
              </a:rPr>
              <a:t>AC 150/5200-38: Protocol for the Conduct and Review of Wildlife Hazard Site Visits, Wildlife Hazard Assessments, and Wildlife Hazard Management Plans. </a:t>
            </a:r>
            <a:r>
              <a:rPr lang="en-US" sz="1400" dirty="0">
                <a:solidFill>
                  <a:schemeClr val="accent6"/>
                </a:solidFill>
                <a:uFill>
                  <a:solidFill>
                    <a:srgbClr val="DE842E"/>
                  </a:solidFill>
                </a:uFill>
                <a:latin typeface="+mn-lt"/>
                <a:cs typeface="Times New Roman" panose="02020603050405020304" pitchFamily="18" charset="0"/>
              </a:rPr>
              <a:t>https://www.faa.gov/regulations_policies/advisory_circulars/index.cfm/go/document.information/documentid/1020779</a:t>
            </a:r>
          </a:p>
          <a:p>
            <a:pPr marL="457200" indent="-457200"/>
            <a:r>
              <a:rPr lang="en-US" sz="1400" dirty="0">
                <a:solidFill>
                  <a:schemeClr val="accent6"/>
                </a:solidFill>
                <a:uFill>
                  <a:solidFill>
                    <a:srgbClr val="DE842E"/>
                  </a:solidFill>
                </a:uFill>
                <a:latin typeface="+mn-lt"/>
                <a:cs typeface="Times New Roman" panose="02020603050405020304" pitchFamily="18" charset="0"/>
              </a:rPr>
              <a:t>FAA. 2020. Hazardous Wildlife Attractants on or near Airports. </a:t>
            </a:r>
            <a:r>
              <a:rPr lang="en-US" sz="1400" dirty="0">
                <a:solidFill>
                  <a:schemeClr val="accent6"/>
                </a:solidFill>
                <a:uFill>
                  <a:solidFill>
                    <a:srgbClr val="DE842E"/>
                  </a:solidFill>
                </a:uFill>
                <a:latin typeface="+mn-lt"/>
                <a:cs typeface="Times New Roman" panose="02020603050405020304" pitchFamily="18" charset="0"/>
                <a:hlinkClick r:id="rId4"/>
              </a:rPr>
              <a:t>https://www.faa.gov/airports/resources/advisory_circulars/index.cfm/go/document.current/documentNumber/150_5200-33</a:t>
            </a:r>
            <a:endParaRPr lang="en-US" sz="1400" dirty="0">
              <a:solidFill>
                <a:schemeClr val="accent6"/>
              </a:solidFill>
              <a:uFill>
                <a:solidFill>
                  <a:srgbClr val="DE842E"/>
                </a:solidFill>
              </a:uFill>
              <a:latin typeface="+mn-lt"/>
              <a:cs typeface="Times New Roman" panose="02020603050405020304" pitchFamily="18" charset="0"/>
            </a:endParaRPr>
          </a:p>
          <a:p>
            <a:pPr marL="457200" indent="-457200"/>
            <a:r>
              <a:rPr lang="en-US" sz="1400" dirty="0">
                <a:solidFill>
                  <a:schemeClr val="accent6"/>
                </a:solidFill>
                <a:uFill>
                  <a:solidFill>
                    <a:srgbClr val="DE842E"/>
                  </a:solidFill>
                </a:uFill>
                <a:latin typeface="+mn-lt"/>
                <a:cs typeface="Times New Roman" panose="02020603050405020304" pitchFamily="18" charset="0"/>
              </a:rPr>
              <a:t>FAA. 2023. </a:t>
            </a:r>
            <a:r>
              <a:rPr lang="en-US" sz="1400" i="1" dirty="0">
                <a:solidFill>
                  <a:schemeClr val="accent6"/>
                </a:solidFill>
                <a:uFill>
                  <a:solidFill>
                    <a:srgbClr val="DE842E"/>
                  </a:solidFill>
                </a:uFill>
                <a:latin typeface="+mn-lt"/>
                <a:cs typeface="Times New Roman" panose="02020603050405020304" pitchFamily="18" charset="0"/>
              </a:rPr>
              <a:t>Wildlife Strikes to Civil Aircraft in the United States, 1990–2022</a:t>
            </a:r>
            <a:r>
              <a:rPr lang="en-US" sz="1400" dirty="0">
                <a:solidFill>
                  <a:schemeClr val="accent6"/>
                </a:solidFill>
                <a:uFill>
                  <a:solidFill>
                    <a:srgbClr val="DE842E"/>
                  </a:solidFill>
                </a:uFill>
                <a:latin typeface="+mn-lt"/>
                <a:cs typeface="Times New Roman" panose="02020603050405020304" pitchFamily="18" charset="0"/>
              </a:rPr>
              <a:t>. https://www.faa.gov/sites/faa.gov/files/Wildlife-Strike-Report-1990-2022.pdf</a:t>
            </a:r>
          </a:p>
          <a:p>
            <a:pPr marL="457200" indent="-457200"/>
            <a:r>
              <a:rPr lang="en-US" sz="1400" dirty="0">
                <a:solidFill>
                  <a:schemeClr val="accent6"/>
                </a:solidFill>
                <a:uFill>
                  <a:solidFill>
                    <a:srgbClr val="DE842E"/>
                  </a:solidFill>
                </a:uFill>
                <a:latin typeface="+mn-lt"/>
                <a:cs typeface="Times New Roman" panose="02020603050405020304" pitchFamily="18" charset="0"/>
              </a:rPr>
              <a:t>ICAO. 2020. </a:t>
            </a:r>
            <a:r>
              <a:rPr lang="en-US" sz="1400" i="1" dirty="0">
                <a:solidFill>
                  <a:schemeClr val="accent6"/>
                </a:solidFill>
                <a:uFill>
                  <a:solidFill>
                    <a:srgbClr val="DE842E"/>
                  </a:solidFill>
                </a:uFill>
                <a:latin typeface="+mn-lt"/>
                <a:cs typeface="Times New Roman" panose="02020603050405020304" pitchFamily="18" charset="0"/>
              </a:rPr>
              <a:t>Airport Services Manual, Wildlife Control and Reduction. </a:t>
            </a:r>
            <a:r>
              <a:rPr lang="en-US" sz="1400" dirty="0">
                <a:solidFill>
                  <a:schemeClr val="accent6"/>
                </a:solidFill>
                <a:uFill>
                  <a:solidFill>
                    <a:srgbClr val="DE842E"/>
                  </a:solidFill>
                </a:uFill>
                <a:latin typeface="+mn-lt"/>
                <a:cs typeface="Times New Roman" panose="02020603050405020304" pitchFamily="18" charset="0"/>
              </a:rPr>
              <a:t>https://store.icao.int/en/airport-services-manual-part-iii-wildlife-hazard-management-doc-9137p3</a:t>
            </a:r>
          </a:p>
          <a:p>
            <a:pPr marL="457200" indent="-457200"/>
            <a:r>
              <a:rPr lang="en-US" sz="1400" dirty="0">
                <a:solidFill>
                  <a:schemeClr val="accent6"/>
                </a:solidFill>
                <a:uFill>
                  <a:solidFill>
                    <a:srgbClr val="DE842E"/>
                  </a:solidFill>
                </a:uFill>
                <a:latin typeface="+mn-lt"/>
                <a:cs typeface="Times New Roman" panose="02020603050405020304" pitchFamily="18" charset="0"/>
              </a:rPr>
              <a:t>U.S. Fish and Wildlife Service. n.d. Migratory Bird Depredation.  </a:t>
            </a:r>
            <a:r>
              <a:rPr lang="en-US" sz="1400" dirty="0">
                <a:solidFill>
                  <a:schemeClr val="accent6"/>
                </a:solidFill>
                <a:uFill>
                  <a:solidFill>
                    <a:srgbClr val="DE842E"/>
                  </a:solidFill>
                </a:uFill>
                <a:latin typeface="+mn-lt"/>
                <a:cs typeface="Times New Roman" panose="02020603050405020304" pitchFamily="18" charset="0"/>
                <a:hlinkClick r:id="rId5">
                  <a:extLst>
                    <a:ext uri="{A12FA001-AC4F-418D-AE19-62706E023703}">
                      <ahyp:hlinkClr xmlns:ahyp="http://schemas.microsoft.com/office/drawing/2018/hyperlinkcolor" val="tx"/>
                    </a:ext>
                  </a:extLst>
                </a:hlinkClick>
              </a:rPr>
              <a:t>https://www.fws.gov/service/3-200-13-migratory-bird-depredation</a:t>
            </a:r>
            <a:endParaRPr lang="en-US" sz="1600" dirty="0">
              <a:solidFill>
                <a:schemeClr val="accent6"/>
              </a:solidFill>
              <a:uFill>
                <a:solidFill>
                  <a:srgbClr val="DE842E"/>
                </a:solidFill>
              </a:uFill>
              <a:latin typeface="+mn-lt"/>
              <a:cs typeface="Times New Roman" panose="02020603050405020304" pitchFamily="18" charset="0"/>
            </a:endParaRPr>
          </a:p>
        </p:txBody>
      </p:sp>
    </p:spTree>
    <p:extLst>
      <p:ext uri="{BB962C8B-B14F-4D97-AF65-F5344CB8AC3E}">
        <p14:creationId xmlns:p14="http://schemas.microsoft.com/office/powerpoint/2010/main" val="207150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3D03-509E-BBFF-4863-66A5EF12B356}"/>
              </a:ext>
            </a:extLst>
          </p:cNvPr>
          <p:cNvSpPr>
            <a:spLocks noGrp="1"/>
          </p:cNvSpPr>
          <p:nvPr>
            <p:ph type="title"/>
          </p:nvPr>
        </p:nvSpPr>
        <p:spPr/>
        <p:txBody>
          <a:bodyPr/>
          <a:lstStyle/>
          <a:p>
            <a:r>
              <a:rPr lang="en-US" dirty="0">
                <a:solidFill>
                  <a:schemeClr val="tx2"/>
                </a:solidFill>
              </a:rPr>
              <a:t>ACRP Disclaimer and Publication Details</a:t>
            </a:r>
            <a:endParaRPr lang="en-US" dirty="0"/>
          </a:p>
        </p:txBody>
      </p:sp>
      <p:sp>
        <p:nvSpPr>
          <p:cNvPr id="3" name="Text Placeholder 2">
            <a:extLst>
              <a:ext uri="{FF2B5EF4-FFF2-40B4-BE49-F238E27FC236}">
                <a16:creationId xmlns:a16="http://schemas.microsoft.com/office/drawing/2014/main" id="{222EF3EB-43F8-D6E1-62F1-7A06E19F43AA}"/>
              </a:ext>
            </a:extLst>
          </p:cNvPr>
          <p:cNvSpPr>
            <a:spLocks noGrp="1"/>
          </p:cNvSpPr>
          <p:nvPr>
            <p:ph type="body" sz="quarter" idx="10"/>
          </p:nvPr>
        </p:nvSpPr>
        <p:spPr/>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This presentation was produced as part of ACRP Project 02-101, “Environmental Stewardship and Compliance Training for Airport Employees.” The full publication for this project can be accessed at crp.trb.org/acrpwebresource21. Program information for ACRP can be found at www.TRB.org/ACRP.</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The ACRP is sponsored by the Federal Aviation Administration. ACRP is administered by the Transportation Research Board, part of the National Academies of Sciences, Engineering, and Medicine.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Any opinions expressed or implied in resulting research products are those of the individuals and organizations who performed the research and are not necessarily those of TRB; the National Academies of Sciences, Engineering, and Medicine; or ACRP sponsors.</a:t>
            </a:r>
          </a:p>
          <a:p>
            <a:endParaRPr lang="en-US" dirty="0"/>
          </a:p>
        </p:txBody>
      </p:sp>
    </p:spTree>
    <p:extLst>
      <p:ext uri="{BB962C8B-B14F-4D97-AF65-F5344CB8AC3E}">
        <p14:creationId xmlns:p14="http://schemas.microsoft.com/office/powerpoint/2010/main" val="278481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11268364" cy="4572000"/>
          </a:xfrm>
        </p:spPr>
        <p:txBody>
          <a:bodyPr>
            <a:noAutofit/>
          </a:bodyPr>
          <a:lstStyle/>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Depredation Permit </a:t>
            </a:r>
            <a:r>
              <a:rPr lang="en-US" sz="2000" dirty="0">
                <a:solidFill>
                  <a:schemeClr val="accent6"/>
                </a:solidFill>
                <a:effectLst/>
                <a:latin typeface="+mn-lt"/>
                <a:ea typeface="Calibri" panose="020F0502020204030204" pitchFamily="34" charset="0"/>
                <a:cs typeface="Times New Roman" panose="02020603050405020304" pitchFamily="18" charset="0"/>
              </a:rPr>
              <a:t>– nearly all wildlife are protected by state or federal laws. This is a legal document authorizing the take (capture or kill) of specified wildlife to help reduce damage to agricultural crops/livestock, private property, human health and safety (including airports), and protected wildlife (U.S. Fish and Wildlife Service n.d.).</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Qualified Airport Wildlife Biologist (QAWB) </a:t>
            </a:r>
            <a:r>
              <a:rPr lang="en-US" sz="2000" dirty="0">
                <a:solidFill>
                  <a:schemeClr val="accent6"/>
                </a:solidFill>
                <a:effectLst/>
                <a:latin typeface="+mn-lt"/>
                <a:ea typeface="Calibri" panose="020F0502020204030204" pitchFamily="34" charset="0"/>
                <a:cs typeface="Times New Roman" panose="02020603050405020304" pitchFamily="18" charset="0"/>
              </a:rPr>
              <a:t>– a biologist with specific experience and training in understanding wildlife hazards to aviation </a:t>
            </a:r>
            <a:r>
              <a:rPr lang="en-US" sz="2000">
                <a:solidFill>
                  <a:schemeClr val="accent6"/>
                </a:solidFill>
                <a:effectLst/>
                <a:latin typeface="+mn-lt"/>
                <a:ea typeface="Calibri" panose="020F0502020204030204" pitchFamily="34" charset="0"/>
                <a:cs typeface="Times New Roman" panose="02020603050405020304" pitchFamily="18" charset="0"/>
              </a:rPr>
              <a:t>that meet </a:t>
            </a:r>
            <a:r>
              <a:rPr lang="en-US" sz="2000" dirty="0">
                <a:solidFill>
                  <a:schemeClr val="accent6"/>
                </a:solidFill>
                <a:effectLst/>
                <a:latin typeface="+mn-lt"/>
                <a:ea typeface="Calibri" panose="020F0502020204030204" pitchFamily="34" charset="0"/>
                <a:cs typeface="Times New Roman" panose="02020603050405020304" pitchFamily="18" charset="0"/>
              </a:rPr>
              <a:t>the FAA’s specific requirements to be considered a “qualified biologist” (</a:t>
            </a:r>
            <a:r>
              <a:rPr lang="en-US" sz="2000" dirty="0" err="1">
                <a:solidFill>
                  <a:schemeClr val="accent6"/>
                </a:solidFill>
                <a:effectLst/>
                <a:latin typeface="+mn-lt"/>
                <a:ea typeface="Calibri" panose="020F0502020204030204" pitchFamily="34" charset="0"/>
                <a:cs typeface="Times New Roman" panose="02020603050405020304" pitchFamily="18" charset="0"/>
              </a:rPr>
              <a:t>DeFusco</a:t>
            </a:r>
            <a:r>
              <a:rPr lang="en-US" sz="2000" dirty="0">
                <a:solidFill>
                  <a:schemeClr val="accent6"/>
                </a:solidFill>
                <a:effectLst/>
                <a:latin typeface="+mn-lt"/>
                <a:ea typeface="Calibri" panose="020F0502020204030204" pitchFamily="34" charset="0"/>
                <a:cs typeface="Times New Roman" panose="02020603050405020304" pitchFamily="18" charset="0"/>
              </a:rPr>
              <a:t> et al. 2015)</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Wildlife Hazard Assessment (WHA) </a:t>
            </a:r>
            <a:r>
              <a:rPr lang="en-US" sz="2000" dirty="0">
                <a:solidFill>
                  <a:schemeClr val="accent6"/>
                </a:solidFill>
                <a:effectLst/>
                <a:latin typeface="+mn-lt"/>
                <a:ea typeface="Calibri" panose="020F0502020204030204" pitchFamily="34" charset="0"/>
                <a:cs typeface="Times New Roman" panose="02020603050405020304" pitchFamily="18" charset="0"/>
              </a:rPr>
              <a:t>– a precursor to and basis for a Wildlife Hazard Management Plan, this one-year assessment is conducted by a QAWB and results in a document providing a baseline of data and understanding of hazardous wildlife and the features that attract them to or near an airport (</a:t>
            </a:r>
            <a:r>
              <a:rPr lang="en-US" sz="2000" dirty="0" err="1">
                <a:solidFill>
                  <a:schemeClr val="accent6"/>
                </a:solidFill>
                <a:effectLst/>
                <a:latin typeface="+mn-lt"/>
                <a:ea typeface="Calibri" panose="020F0502020204030204" pitchFamily="34" charset="0"/>
                <a:cs typeface="Times New Roman" panose="02020603050405020304" pitchFamily="18" charset="0"/>
              </a:rPr>
              <a:t>DeFusco</a:t>
            </a:r>
            <a:r>
              <a:rPr lang="en-US" sz="2000" dirty="0">
                <a:solidFill>
                  <a:schemeClr val="accent6"/>
                </a:solidFill>
                <a:effectLst/>
                <a:latin typeface="+mn-lt"/>
                <a:ea typeface="Calibri" panose="020F0502020204030204" pitchFamily="34" charset="0"/>
                <a:cs typeface="Times New Roman" panose="02020603050405020304" pitchFamily="18" charset="0"/>
              </a:rPr>
              <a:t> et al. 2015)</a:t>
            </a:r>
          </a:p>
          <a:p>
            <a:pPr marL="285750" marR="0" indent="-285750">
              <a:lnSpc>
                <a:spcPct val="107000"/>
              </a:lnSpc>
              <a:spcBef>
                <a:spcPts val="0"/>
              </a:spcBef>
              <a:spcAft>
                <a:spcPts val="800"/>
              </a:spcAft>
              <a:buFont typeface="Arial" panose="020B0604020202020204" pitchFamily="34" charset="0"/>
              <a:buChar char="•"/>
            </a:pPr>
            <a:endParaRPr lang="en-US" sz="1600" dirty="0">
              <a:solidFill>
                <a:schemeClr val="accent6"/>
              </a:solidFill>
              <a:latin typeface="+mj-lt"/>
            </a:endParaRPr>
          </a:p>
        </p:txBody>
      </p:sp>
    </p:spTree>
    <p:extLst>
      <p:ext uri="{BB962C8B-B14F-4D97-AF65-F5344CB8AC3E}">
        <p14:creationId xmlns:p14="http://schemas.microsoft.com/office/powerpoint/2010/main" val="31599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 (cont’d)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11268364" cy="4572000"/>
          </a:xfrm>
        </p:spPr>
        <p:txBody>
          <a:bodyPr>
            <a:noAutofit/>
          </a:bodyPr>
          <a:lstStyle/>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Wildlife Hazard Management Plan (WHMP) </a:t>
            </a:r>
            <a:r>
              <a:rPr lang="en-US" sz="2000" dirty="0">
                <a:solidFill>
                  <a:schemeClr val="accent6"/>
                </a:solidFill>
                <a:effectLst/>
                <a:latin typeface="+mn-lt"/>
                <a:ea typeface="Calibri" panose="020F0502020204030204" pitchFamily="34" charset="0"/>
                <a:cs typeface="Times New Roman" panose="02020603050405020304" pitchFamily="18" charset="0"/>
              </a:rPr>
              <a:t>– identifies the specific actions the airport will take, and who is responsible for those actions, to mitigate the risk of hazardous wildlife on or near the airport (</a:t>
            </a:r>
            <a:r>
              <a:rPr lang="en-US" sz="2000" dirty="0" err="1">
                <a:solidFill>
                  <a:schemeClr val="accent6"/>
                </a:solidFill>
                <a:effectLst/>
                <a:latin typeface="+mn-lt"/>
                <a:ea typeface="Calibri" panose="020F0502020204030204" pitchFamily="34" charset="0"/>
                <a:cs typeface="Times New Roman" panose="02020603050405020304" pitchFamily="18" charset="0"/>
              </a:rPr>
              <a:t>DeFusco</a:t>
            </a:r>
            <a:r>
              <a:rPr lang="en-US" sz="2000" dirty="0">
                <a:solidFill>
                  <a:schemeClr val="accent6"/>
                </a:solidFill>
                <a:effectLst/>
                <a:latin typeface="+mn-lt"/>
                <a:ea typeface="Calibri" panose="020F0502020204030204" pitchFamily="34" charset="0"/>
                <a:cs typeface="Times New Roman" panose="02020603050405020304" pitchFamily="18" charset="0"/>
              </a:rPr>
              <a:t> et al. 2015)</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Wildlife Hazard Site Visit (WHSV) </a:t>
            </a:r>
            <a:r>
              <a:rPr lang="en-US" sz="2000" dirty="0">
                <a:solidFill>
                  <a:schemeClr val="accent6"/>
                </a:solidFill>
                <a:effectLst/>
                <a:latin typeface="+mn-lt"/>
                <a:ea typeface="Calibri" panose="020F0502020204030204" pitchFamily="34" charset="0"/>
                <a:cs typeface="Times New Roman" panose="02020603050405020304" pitchFamily="18" charset="0"/>
              </a:rPr>
              <a:t>– an abbreviated analysis of an airport’s wildlife hazards that is conducted by a QAWB to determine if a full WHA is warranted and, if necessary, to provide actionable information that allows the airport to expedite the mitigation of wildlife hazards (</a:t>
            </a:r>
            <a:r>
              <a:rPr lang="en-US" sz="2000" dirty="0" err="1">
                <a:solidFill>
                  <a:schemeClr val="accent6"/>
                </a:solidFill>
                <a:effectLst/>
                <a:latin typeface="+mn-lt"/>
                <a:ea typeface="Calibri" panose="020F0502020204030204" pitchFamily="34" charset="0"/>
                <a:cs typeface="Times New Roman" panose="02020603050405020304" pitchFamily="18" charset="0"/>
              </a:rPr>
              <a:t>DeFusco</a:t>
            </a:r>
            <a:r>
              <a:rPr lang="en-US" sz="2000" dirty="0">
                <a:solidFill>
                  <a:schemeClr val="accent6"/>
                </a:solidFill>
                <a:effectLst/>
                <a:latin typeface="+mn-lt"/>
                <a:ea typeface="Calibri" panose="020F0502020204030204" pitchFamily="34" charset="0"/>
                <a:cs typeface="Times New Roman" panose="02020603050405020304" pitchFamily="18" charset="0"/>
              </a:rPr>
              <a:t> et al. 2015)</a:t>
            </a: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600" dirty="0">
              <a:solidFill>
                <a:schemeClr val="accent6"/>
              </a:solidFill>
              <a:effectLst/>
              <a:latin typeface="+mj-lt"/>
              <a:ea typeface="Calibri" panose="020F0502020204030204" pitchFamily="34" charset="0"/>
              <a:cs typeface="Times New Roman" panose="02020603050405020304" pitchFamily="18" charset="0"/>
            </a:endParaRPr>
          </a:p>
          <a:p>
            <a:endParaRPr lang="en-US" sz="1600" dirty="0">
              <a:solidFill>
                <a:schemeClr val="accent6"/>
              </a:solidFill>
              <a:latin typeface="+mj-lt"/>
            </a:endParaRPr>
          </a:p>
        </p:txBody>
      </p:sp>
      <p:sp>
        <p:nvSpPr>
          <p:cNvPr id="2" name="TextBox 1">
            <a:extLst>
              <a:ext uri="{FF2B5EF4-FFF2-40B4-BE49-F238E27FC236}">
                <a16:creationId xmlns:a16="http://schemas.microsoft.com/office/drawing/2014/main" id="{BE80B5F3-8C92-CD48-4780-3A2F5A1B7418}"/>
              </a:ext>
            </a:extLst>
          </p:cNvPr>
          <p:cNvSpPr txBox="1"/>
          <p:nvPr/>
        </p:nvSpPr>
        <p:spPr>
          <a:xfrm>
            <a:off x="815158" y="5641699"/>
            <a:ext cx="11188700" cy="246221"/>
          </a:xfrm>
          <a:prstGeom prst="rect">
            <a:avLst/>
          </a:prstGeom>
          <a:noFill/>
        </p:spPr>
        <p:txBody>
          <a:bodyPr wrap="square" rtlCol="0">
            <a:spAutoFit/>
          </a:bodyPr>
          <a:lstStyle/>
          <a:p>
            <a:r>
              <a:rPr lang="en-US" sz="1000" dirty="0">
                <a:solidFill>
                  <a:schemeClr val="accent6"/>
                </a:solidFill>
              </a:rPr>
              <a:t>Source: </a:t>
            </a:r>
            <a:r>
              <a:rPr kumimoji="0" lang="en-US" sz="1000" b="0" i="0" u="none" strike="noStrike" kern="1200" cap="none" spc="0" normalizeH="0" baseline="0" noProof="0" dirty="0" err="1">
                <a:ln>
                  <a:noFill/>
                </a:ln>
                <a:solidFill>
                  <a:srgbClr val="47391D"/>
                </a:solidFill>
                <a:effectLst/>
                <a:uLnTx/>
                <a:uFillTx/>
                <a:latin typeface="Times" pitchFamily="18" charset="0"/>
                <a:ea typeface="+mn-ea"/>
                <a:cs typeface="+mn-cs"/>
              </a:rPr>
              <a:t>DeFusco</a:t>
            </a:r>
            <a:r>
              <a:rPr kumimoji="0" lang="en-US" sz="1000" b="0" i="0" u="none" strike="noStrike" kern="1200" cap="none" spc="0" normalizeH="0" baseline="0" noProof="0" dirty="0">
                <a:ln>
                  <a:noFill/>
                </a:ln>
                <a:solidFill>
                  <a:srgbClr val="47391D"/>
                </a:solidFill>
                <a:effectLst/>
                <a:uLnTx/>
                <a:uFillTx/>
                <a:latin typeface="Times" pitchFamily="18" charset="0"/>
                <a:ea typeface="+mn-ea"/>
                <a:cs typeface="+mn-cs"/>
              </a:rPr>
              <a:t>, R.P. et al. 2015. </a:t>
            </a:r>
            <a:r>
              <a:rPr kumimoji="0" lang="en-US" sz="1000" b="0" i="1" u="none" strike="noStrike" kern="1200" cap="none" spc="0" normalizeH="0" baseline="0" noProof="0" dirty="0">
                <a:ln>
                  <a:noFill/>
                </a:ln>
                <a:solidFill>
                  <a:srgbClr val="47391D"/>
                </a:solidFill>
                <a:effectLst/>
                <a:uLnTx/>
                <a:uFillTx/>
                <a:latin typeface="Times" pitchFamily="18" charset="0"/>
                <a:ea typeface="+mn-ea"/>
                <a:cs typeface="+mn-cs"/>
              </a:rPr>
              <a:t>ACRP Report 145: Applying an SMS Approach to Wildlife Hazard Management. </a:t>
            </a:r>
            <a:r>
              <a:rPr kumimoji="0" lang="en-US" sz="1000" b="0" i="0" u="none" strike="noStrike" kern="1200" cap="none" spc="0" normalizeH="0" baseline="0" noProof="0" dirty="0">
                <a:ln>
                  <a:noFill/>
                </a:ln>
                <a:solidFill>
                  <a:srgbClr val="47391D"/>
                </a:solidFill>
                <a:effectLst/>
                <a:uLnTx/>
                <a:uFillTx/>
                <a:latin typeface="Times" pitchFamily="18" charset="0"/>
                <a:ea typeface="+mn-ea"/>
                <a:cs typeface="+mn-cs"/>
              </a:rPr>
              <a:t>Transportation Research Board, Washington, DC. https://doi.org/10.17226/22091</a:t>
            </a:r>
            <a:endParaRPr lang="en-US" sz="1000" dirty="0">
              <a:solidFill>
                <a:schemeClr val="accent6"/>
              </a:solidFill>
            </a:endParaRPr>
          </a:p>
        </p:txBody>
      </p:sp>
    </p:spTree>
    <p:extLst>
      <p:ext uri="{BB962C8B-B14F-4D97-AF65-F5344CB8AC3E}">
        <p14:creationId xmlns:p14="http://schemas.microsoft.com/office/powerpoint/2010/main" val="4205061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Non-Part 139 Airport Requirements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24712"/>
            <a:ext cx="10972800" cy="4572000"/>
          </a:xfrm>
        </p:spPr>
        <p:txBody>
          <a:bodyPr/>
          <a:lstStyle/>
          <a:p>
            <a:pPr marL="457200" indent="-457200">
              <a:spcBef>
                <a:spcPts val="600"/>
              </a:spcBef>
              <a:spcAft>
                <a:spcPts val="600"/>
              </a:spcAft>
              <a:buFont typeface="+mj-lt"/>
              <a:buAutoNum type="arabicPeriod"/>
            </a:pPr>
            <a:r>
              <a:rPr lang="en-US" sz="2000" dirty="0">
                <a:solidFill>
                  <a:schemeClr val="accent6"/>
                </a:solidFill>
                <a:latin typeface="+mn-lt"/>
              </a:rPr>
              <a:t>For non-Part 139 airports, the FAA does not require a Wildlife Hazard Assessment (WHA) or a Wildlife Hazard Management Plan (WHMP); however, best practices for managing wildlife hazards at airports can be gleaned from both</a:t>
            </a:r>
          </a:p>
          <a:p>
            <a:pPr marL="457200" indent="-457200">
              <a:spcBef>
                <a:spcPts val="600"/>
              </a:spcBef>
              <a:spcAft>
                <a:spcPts val="600"/>
              </a:spcAft>
              <a:buFont typeface="+mj-lt"/>
              <a:buAutoNum type="arabicPeriod"/>
            </a:pPr>
            <a:r>
              <a:rPr lang="en-US" sz="2000" dirty="0">
                <a:solidFill>
                  <a:schemeClr val="accent6"/>
                </a:solidFill>
                <a:latin typeface="+mn-lt"/>
              </a:rPr>
              <a:t>The FAA has “strongly encouraged” many larger, non-Part 139 airports to obtain a WHA and develop a WHMP</a:t>
            </a:r>
          </a:p>
          <a:p>
            <a:pPr marL="457200" indent="-457200">
              <a:spcBef>
                <a:spcPts val="600"/>
              </a:spcBef>
              <a:spcAft>
                <a:spcPts val="600"/>
              </a:spcAft>
              <a:buFont typeface="+mj-lt"/>
              <a:buAutoNum type="arabicPeriod"/>
            </a:pPr>
            <a:r>
              <a:rPr lang="en-US" sz="2000" dirty="0">
                <a:solidFill>
                  <a:schemeClr val="accent6"/>
                </a:solidFill>
                <a:latin typeface="+mn-lt"/>
              </a:rPr>
              <a:t>Wildlife Hazard Site Visits (WHSVs) are often required at GA airports to qualify for certain funding, such as wildlife fences higher than five feet (see FAA’s </a:t>
            </a:r>
            <a:r>
              <a:rPr lang="en-US" sz="2000" dirty="0">
                <a:solidFill>
                  <a:schemeClr val="accent6"/>
                </a:solidFill>
                <a:latin typeface="+mn-lt"/>
                <a:hlinkClick r:id="rId3"/>
              </a:rPr>
              <a:t>AIP Handbook </a:t>
            </a:r>
            <a:r>
              <a:rPr lang="en-US" sz="2000" dirty="0">
                <a:solidFill>
                  <a:schemeClr val="accent6"/>
                </a:solidFill>
                <a:latin typeface="+mn-lt"/>
              </a:rPr>
              <a:t>for additional guidance)</a:t>
            </a:r>
          </a:p>
          <a:p>
            <a:pPr marL="457200" indent="-457200">
              <a:spcBef>
                <a:spcPts val="600"/>
              </a:spcBef>
              <a:spcAft>
                <a:spcPts val="600"/>
              </a:spcAft>
              <a:buFont typeface="+mj-lt"/>
              <a:buAutoNum type="arabicPeriod"/>
            </a:pPr>
            <a:r>
              <a:rPr lang="en-US" sz="2000" dirty="0">
                <a:solidFill>
                  <a:schemeClr val="accent6"/>
                </a:solidFill>
                <a:latin typeface="+mn-lt"/>
              </a:rPr>
              <a:t>The FAA does not fund direct wildlife control projects. Airports are responsible for managing hazardous wildlife.</a:t>
            </a:r>
          </a:p>
          <a:p>
            <a:pPr>
              <a:spcBef>
                <a:spcPts val="600"/>
              </a:spcBef>
              <a:spcAft>
                <a:spcPts val="600"/>
              </a:spcAft>
            </a:pPr>
            <a:r>
              <a:rPr lang="en-US" sz="2000" dirty="0">
                <a:solidFill>
                  <a:schemeClr val="accent6"/>
                </a:solidFill>
                <a:latin typeface="+mn-lt"/>
              </a:rPr>
              <a:t> </a:t>
            </a:r>
          </a:p>
        </p:txBody>
      </p:sp>
    </p:spTree>
    <p:extLst>
      <p:ext uri="{BB962C8B-B14F-4D97-AF65-F5344CB8AC3E}">
        <p14:creationId xmlns:p14="http://schemas.microsoft.com/office/powerpoint/2010/main" val="67167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Why is Wildlife Control Important at Airports?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538578" y="1315899"/>
            <a:ext cx="9878410" cy="4407877"/>
          </a:xfrm>
        </p:spPr>
        <p:txBody>
          <a:bodyPr/>
          <a:lstStyle/>
          <a:p>
            <a:r>
              <a:rPr lang="en-US" sz="2000" dirty="0">
                <a:solidFill>
                  <a:schemeClr val="accent6"/>
                </a:solidFill>
                <a:effectLst/>
                <a:latin typeface="+mj-lt"/>
                <a:ea typeface="Calibri" panose="020F0502020204030204" pitchFamily="34" charset="0"/>
                <a:cs typeface="Times New Roman" panose="02020603050405020304" pitchFamily="18" charset="0"/>
              </a:rPr>
              <a:t>Wildlife strikes impact aviation safety and safe airport operations.</a:t>
            </a:r>
          </a:p>
          <a:p>
            <a:pPr marL="342900" indent="-3429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More than 301 people have been killed because of wildlife strikes from 1988-2021</a:t>
            </a:r>
          </a:p>
          <a:p>
            <a:pPr marL="342900" indent="-3429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298 civil and military aircraft have been destroyed from 1988-2021</a:t>
            </a:r>
          </a:p>
          <a:p>
            <a:pPr marL="342900" indent="-3429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Economic losses are in the billions of dollars</a:t>
            </a:r>
          </a:p>
          <a:p>
            <a:pPr marR="0" lvl="0">
              <a:lnSpc>
                <a:spcPct val="107000"/>
              </a:lnSpc>
              <a:spcBef>
                <a:spcPts val="0"/>
              </a:spcBef>
              <a:spcAft>
                <a:spcPts val="0"/>
              </a:spcAft>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
        <p:nvSpPr>
          <p:cNvPr id="2" name="TextBox 1">
            <a:extLst>
              <a:ext uri="{FF2B5EF4-FFF2-40B4-BE49-F238E27FC236}">
                <a16:creationId xmlns:a16="http://schemas.microsoft.com/office/drawing/2014/main" id="{C61ED74D-3034-C280-66C4-2FECBA9C6AA6}"/>
              </a:ext>
            </a:extLst>
          </p:cNvPr>
          <p:cNvSpPr txBox="1"/>
          <p:nvPr/>
        </p:nvSpPr>
        <p:spPr>
          <a:xfrm>
            <a:off x="7652348" y="5826331"/>
            <a:ext cx="4500978" cy="246221"/>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a:solidFill>
                  <a:schemeClr val="accent6"/>
                </a:solidFill>
              </a:rPr>
              <a:t>FAA. Wildlife Strikes to Civil Aircraft in the United States, 1990–2021</a:t>
            </a:r>
          </a:p>
        </p:txBody>
      </p:sp>
      <p:sp>
        <p:nvSpPr>
          <p:cNvPr id="4" name="Speech Bubble: Rectangle 3">
            <a:extLst>
              <a:ext uri="{FF2B5EF4-FFF2-40B4-BE49-F238E27FC236}">
                <a16:creationId xmlns:a16="http://schemas.microsoft.com/office/drawing/2014/main" id="{539B2F32-CA02-D68A-DB14-022F9329817D}"/>
              </a:ext>
            </a:extLst>
          </p:cNvPr>
          <p:cNvSpPr/>
          <p:nvPr/>
        </p:nvSpPr>
        <p:spPr bwMode="auto">
          <a:xfrm>
            <a:off x="5943601" y="3770727"/>
            <a:ext cx="6248400" cy="1339754"/>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lnSpcReduction="10000"/>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Birds are not the only animals to cause problems at GA airports. Between 1990 and 2007, mammal strikes accounted for 14% of all reported strikes occurring at GA airports.</a:t>
            </a:r>
          </a:p>
        </p:txBody>
      </p:sp>
    </p:spTree>
    <p:extLst>
      <p:ext uri="{BB962C8B-B14F-4D97-AF65-F5344CB8AC3E}">
        <p14:creationId xmlns:p14="http://schemas.microsoft.com/office/powerpoint/2010/main" val="260496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lane flying in the sky with birds around">
            <a:extLst>
              <a:ext uri="{FF2B5EF4-FFF2-40B4-BE49-F238E27FC236}">
                <a16:creationId xmlns:a16="http://schemas.microsoft.com/office/drawing/2014/main" id="{2B3ED675-6FA4-D027-B26D-6367734DB5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72925" y="1346271"/>
            <a:ext cx="5719075" cy="3812717"/>
          </a:xfrm>
          <a:prstGeom prst="rect">
            <a:avLst/>
          </a:prstGeom>
        </p:spPr>
      </p:pic>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Strikes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477502" y="1346271"/>
            <a:ext cx="5618498" cy="4192681"/>
          </a:xfrm>
        </p:spPr>
        <p:txBody>
          <a:bodyPr/>
          <a:lstStyle/>
          <a:p>
            <a:pPr>
              <a:spcAft>
                <a:spcPts val="600"/>
              </a:spcAft>
            </a:pPr>
            <a:r>
              <a:rPr lang="en-US" sz="2000" dirty="0">
                <a:solidFill>
                  <a:schemeClr val="accent6"/>
                </a:solidFill>
                <a:effectLst/>
                <a:latin typeface="+mj-lt"/>
                <a:ea typeface="Calibri" panose="020F0502020204030204" pitchFamily="34" charset="0"/>
                <a:cs typeface="Times New Roman" panose="02020603050405020304" pitchFamily="18" charset="0"/>
              </a:rPr>
              <a:t>The number of wildlife strike reports have been increasing due to the following:</a:t>
            </a:r>
          </a:p>
          <a:p>
            <a:pPr marL="457200" indent="-4572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The populations of most large-bird species in North America have increased over the last three decades and have adapted to urban environments</a:t>
            </a:r>
          </a:p>
          <a:p>
            <a:pPr marL="457200" indent="-4572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Improvements in engine designs have resulted in quieter engines that birds cannot detect and avoid</a:t>
            </a:r>
          </a:p>
          <a:p>
            <a:pPr marL="457200" indent="-4572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Pilots and airport personnel recognize the importance of strike data, which has resulted in a significant increase in reporting</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
        <p:nvSpPr>
          <p:cNvPr id="2" name="TextBox 1">
            <a:extLst>
              <a:ext uri="{FF2B5EF4-FFF2-40B4-BE49-F238E27FC236}">
                <a16:creationId xmlns:a16="http://schemas.microsoft.com/office/drawing/2014/main" id="{C61ED74D-3034-C280-66C4-2FECBA9C6AA6}"/>
              </a:ext>
            </a:extLst>
          </p:cNvPr>
          <p:cNvSpPr txBox="1"/>
          <p:nvPr/>
        </p:nvSpPr>
        <p:spPr>
          <a:xfrm>
            <a:off x="7508629" y="5808747"/>
            <a:ext cx="4618320" cy="246221"/>
          </a:xfrm>
          <a:prstGeom prst="rect">
            <a:avLst/>
          </a:prstGeom>
          <a:noFill/>
        </p:spPr>
        <p:txBody>
          <a:bodyPr wrap="square" rtlCol="0">
            <a:spAutoFit/>
          </a:bodyPr>
          <a:lstStyle/>
          <a:p>
            <a:r>
              <a:rPr lang="en-US" sz="1000" dirty="0">
                <a:solidFill>
                  <a:schemeClr val="accent6"/>
                </a:solidFill>
              </a:rPr>
              <a:t>Text Source:</a:t>
            </a:r>
            <a:r>
              <a:rPr lang="en-US" sz="1000" i="1" dirty="0">
                <a:solidFill>
                  <a:schemeClr val="accent6"/>
                </a:solidFill>
              </a:rPr>
              <a:t> </a:t>
            </a:r>
            <a:r>
              <a:rPr lang="en-US" sz="1000" dirty="0">
                <a:solidFill>
                  <a:schemeClr val="accent6"/>
                </a:solidFill>
              </a:rPr>
              <a:t>FAA. Wildlife Strikes to Civil Aircraft in the United States, 1990–2021</a:t>
            </a:r>
          </a:p>
        </p:txBody>
      </p:sp>
    </p:spTree>
    <p:extLst>
      <p:ext uri="{BB962C8B-B14F-4D97-AF65-F5344CB8AC3E}">
        <p14:creationId xmlns:p14="http://schemas.microsoft.com/office/powerpoint/2010/main" val="375630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What is Bringing Wildlife to Your Airport?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5486400" cy="4407877"/>
          </a:xfrm>
        </p:spPr>
        <p:txBody>
          <a:bodyPr/>
          <a:lstStyle/>
          <a:p>
            <a:pPr>
              <a:spcAft>
                <a:spcPts val="600"/>
              </a:spcAft>
            </a:pPr>
            <a:r>
              <a:rPr lang="en-US" sz="2000" dirty="0">
                <a:solidFill>
                  <a:schemeClr val="accent6"/>
                </a:solidFill>
                <a:effectLst/>
                <a:latin typeface="+mj-lt"/>
                <a:ea typeface="Calibri" panose="020F0502020204030204" pitchFamily="34" charset="0"/>
                <a:cs typeface="Times New Roman" panose="02020603050405020304" pitchFamily="18" charset="0"/>
              </a:rPr>
              <a:t>Wildlife’s primary goals in life are to survive and reproduce.</a:t>
            </a:r>
          </a:p>
          <a:p>
            <a:pPr marL="342900" indent="-3429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Wildlife habitats</a:t>
            </a:r>
          </a:p>
          <a:p>
            <a:pPr marL="342900" indent="-3429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Wildlife attractants – food, water, and shelter</a:t>
            </a:r>
          </a:p>
          <a:p>
            <a:pPr marL="342900" indent="-3429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Increases in local and migratory wildlife populations </a:t>
            </a:r>
          </a:p>
          <a:p>
            <a:pPr marL="342900" indent="-3429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Changes in seasonal migratory patterns</a:t>
            </a:r>
          </a:p>
          <a:p>
            <a:pPr marL="342900" indent="-342900">
              <a:spcAft>
                <a:spcPts val="600"/>
              </a:spcAft>
              <a:buFont typeface="Arial" panose="020B0604020202020204" pitchFamily="34" charset="0"/>
              <a:buChar char="•"/>
            </a:pPr>
            <a:r>
              <a:rPr lang="en-US" sz="2000" dirty="0">
                <a:solidFill>
                  <a:schemeClr val="accent6"/>
                </a:solidFill>
                <a:latin typeface="+mj-lt"/>
                <a:ea typeface="Calibri" panose="020F0502020204030204" pitchFamily="34" charset="0"/>
                <a:cs typeface="Times New Roman" panose="02020603050405020304" pitchFamily="18" charset="0"/>
              </a:rPr>
              <a:t>Lack of perimeter fence</a:t>
            </a: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indent="-342900">
              <a:spcAft>
                <a:spcPts val="6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
        <p:nvSpPr>
          <p:cNvPr id="3" name="Speech Bubble: Rectangle 2">
            <a:extLst>
              <a:ext uri="{FF2B5EF4-FFF2-40B4-BE49-F238E27FC236}">
                <a16:creationId xmlns:a16="http://schemas.microsoft.com/office/drawing/2014/main" id="{E1319CEE-BC6D-75A1-61D5-B3B46EDBF766}"/>
              </a:ext>
            </a:extLst>
          </p:cNvPr>
          <p:cNvSpPr/>
          <p:nvPr/>
        </p:nvSpPr>
        <p:spPr bwMode="auto">
          <a:xfrm>
            <a:off x="6705600" y="1408940"/>
            <a:ext cx="5486400" cy="838200"/>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Bird migration may seasonally increase bird populations in your area.</a:t>
            </a:r>
          </a:p>
        </p:txBody>
      </p:sp>
    </p:spTree>
    <p:extLst>
      <p:ext uri="{BB962C8B-B14F-4D97-AF65-F5344CB8AC3E}">
        <p14:creationId xmlns:p14="http://schemas.microsoft.com/office/powerpoint/2010/main" val="39592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Habitats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8" y="1447800"/>
            <a:ext cx="7243483" cy="4572000"/>
          </a:xfrm>
        </p:spPr>
        <p:txBody>
          <a:bodyPr/>
          <a:lstStyle/>
          <a:p>
            <a:pPr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Knowing what habitats are present around the airport will help you determine how to manage wildlife hazards.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Natural habitats (e.g., vegetation for nesting habitat)</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Artificial habitats (e.g., building rooftops for roosting habitat) </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14" name="TextBox 13">
            <a:extLst>
              <a:ext uri="{FF2B5EF4-FFF2-40B4-BE49-F238E27FC236}">
                <a16:creationId xmlns:a16="http://schemas.microsoft.com/office/drawing/2014/main" id="{10702682-8010-7640-9CC5-DFA94866BBAF}"/>
              </a:ext>
            </a:extLst>
          </p:cNvPr>
          <p:cNvSpPr txBox="1"/>
          <p:nvPr/>
        </p:nvSpPr>
        <p:spPr>
          <a:xfrm>
            <a:off x="2593848" y="5619690"/>
            <a:ext cx="9795213" cy="400110"/>
          </a:xfrm>
          <a:prstGeom prst="rect">
            <a:avLst/>
          </a:prstGeom>
          <a:noFill/>
        </p:spPr>
        <p:txBody>
          <a:bodyPr wrap="square" rtlCol="0">
            <a:spAutoFit/>
          </a:bodyPr>
          <a:lstStyle/>
          <a:p>
            <a:r>
              <a:rPr lang="en-US" sz="1000" dirty="0">
                <a:solidFill>
                  <a:schemeClr val="accent6"/>
                </a:solidFill>
              </a:rPr>
              <a:t>Source: FAA. 2020. Hazardous Wildlife Attractants on or near Airports. https://www.faa.gov/airports/resources/advisory_circulars/index.cfm/go/document.current/documentNumber/150_5200-33</a:t>
            </a:r>
          </a:p>
        </p:txBody>
      </p:sp>
      <p:sp>
        <p:nvSpPr>
          <p:cNvPr id="4" name="Speech Bubble: Rectangle 3">
            <a:extLst>
              <a:ext uri="{FF2B5EF4-FFF2-40B4-BE49-F238E27FC236}">
                <a16:creationId xmlns:a16="http://schemas.microsoft.com/office/drawing/2014/main" id="{C28497AB-D723-19C4-EC15-7321DAF90115}"/>
              </a:ext>
            </a:extLst>
          </p:cNvPr>
          <p:cNvSpPr/>
          <p:nvPr/>
        </p:nvSpPr>
        <p:spPr bwMode="auto">
          <a:xfrm>
            <a:off x="6149341" y="3668412"/>
            <a:ext cx="6042659" cy="1110225"/>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It’s important to understand how the land on your airport is being used; for example, standing water may serve as a wildlife attractant.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70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asic slide">
  <a:themeElements>
    <a:clrScheme name="ACRP-blue-v2">
      <a:dk1>
        <a:srgbClr val="FFFFFF"/>
      </a:dk1>
      <a:lt1>
        <a:srgbClr val="7CA1C9"/>
      </a:lt1>
      <a:dk2>
        <a:srgbClr val="FFFFFF"/>
      </a:dk2>
      <a:lt2>
        <a:srgbClr val="7CA1C9"/>
      </a:lt2>
      <a:accent1>
        <a:srgbClr val="7CA1C9"/>
      </a:accent1>
      <a:accent2>
        <a:srgbClr val="59BD7D"/>
      </a:accent2>
      <a:accent3>
        <a:srgbClr val="1E4734"/>
      </a:accent3>
      <a:accent4>
        <a:srgbClr val="B77B28"/>
      </a:accent4>
      <a:accent5>
        <a:srgbClr val="E09E26"/>
      </a:accent5>
      <a:accent6>
        <a:srgbClr val="47391D"/>
      </a:accent6>
      <a:hlink>
        <a:srgbClr val="0378AD"/>
      </a:hlink>
      <a:folHlink>
        <a:srgbClr val="7CA1C9"/>
      </a:folHlink>
    </a:clrScheme>
    <a:fontScheme name="HelveticaNeueLT Std">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27997BB1DD3243AEC199A181F649C4" ma:contentTypeVersion="13" ma:contentTypeDescription="Create a new document." ma:contentTypeScope="" ma:versionID="0596f5648c06859226f165c2a9d3fafa">
  <xsd:schema xmlns:xsd="http://www.w3.org/2001/XMLSchema" xmlns:xs="http://www.w3.org/2001/XMLSchema" xmlns:p="http://schemas.microsoft.com/office/2006/metadata/properties" xmlns:ns2="0d6dc564-9f0f-4004-8a0e-d846b60e2f08" xmlns:ns3="6280b2e6-5ff0-49a4-9c15-759b9ac3c61f" targetNamespace="http://schemas.microsoft.com/office/2006/metadata/properties" ma:root="true" ma:fieldsID="f3cc389b2b95c1a3226512aa61062d63" ns2:_="" ns3:_="">
    <xsd:import namespace="0d6dc564-9f0f-4004-8a0e-d846b60e2f08"/>
    <xsd:import namespace="6280b2e6-5ff0-49a4-9c15-759b9ac3c6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dc564-9f0f-4004-8a0e-d846b60e2f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0b2e6-5ff0-49a4-9c15-759b9ac3c61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2A837A-022F-4A8E-817E-2F44797A334A}">
  <ds:schemaRefs>
    <ds:schemaRef ds:uri="http://schemas.microsoft.com/office/infopath/2007/PartnerControls"/>
    <ds:schemaRef ds:uri="http://purl.org/dc/dcmitype/"/>
    <ds:schemaRef ds:uri="http://schemas.microsoft.com/office/2006/documentManagement/types"/>
    <ds:schemaRef ds:uri="http://purl.org/dc/terms/"/>
    <ds:schemaRef ds:uri="http://purl.org/dc/elements/1.1/"/>
    <ds:schemaRef ds:uri="http://schemas.openxmlformats.org/package/2006/metadata/core-properties"/>
    <ds:schemaRef ds:uri="0d6dc564-9f0f-4004-8a0e-d846b60e2f08"/>
    <ds:schemaRef ds:uri="6280b2e6-5ff0-49a4-9c15-759b9ac3c61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8C30585-61A0-4877-980C-8A06F8BB05AF}">
  <ds:schemaRefs>
    <ds:schemaRef ds:uri="http://schemas.microsoft.com/sharepoint/v3/contenttype/forms"/>
  </ds:schemaRefs>
</ds:datastoreItem>
</file>

<file path=customXml/itemProps3.xml><?xml version="1.0" encoding="utf-8"?>
<ds:datastoreItem xmlns:ds="http://schemas.openxmlformats.org/officeDocument/2006/customXml" ds:itemID="{770D7424-FE5E-41B2-80B3-B9844F5AF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dc564-9f0f-4004-8a0e-d846b60e2f08"/>
    <ds:schemaRef ds:uri="6280b2e6-5ff0-49a4-9c15-759b9ac3c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3333</TotalTime>
  <Words>3220</Words>
  <Application>Microsoft Office PowerPoint</Application>
  <PresentationFormat>Widescreen</PresentationFormat>
  <Paragraphs>223</Paragraphs>
  <Slides>25</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Calibri</vt:lpstr>
      <vt:lpstr>Courier New</vt:lpstr>
      <vt:lpstr>DIN</vt:lpstr>
      <vt:lpstr>Futura</vt:lpstr>
      <vt:lpstr>HelveticaNeueLT Std Blk</vt:lpstr>
      <vt:lpstr>HelveticaNeueLT Std Lt</vt:lpstr>
      <vt:lpstr>HelveticaNeueLT Std Med</vt:lpstr>
      <vt:lpstr>Symbol</vt:lpstr>
      <vt:lpstr>Times</vt:lpstr>
      <vt:lpstr>Wingdings</vt:lpstr>
      <vt:lpstr>Basic slide</vt:lpstr>
      <vt:lpstr>ACRP WebResource 21: Environmental Stewardship and Compliance Training for Airport Employees</vt:lpstr>
      <vt:lpstr>Course Objectives and Overview</vt:lpstr>
      <vt:lpstr>Key Definitions and Terms</vt:lpstr>
      <vt:lpstr>Key Definitions and Terms (cont’d)</vt:lpstr>
      <vt:lpstr>Non-Part 139 Airport Requirements</vt:lpstr>
      <vt:lpstr>Why is Wildlife Control Important at Airports?</vt:lpstr>
      <vt:lpstr>Wildlife Strikes</vt:lpstr>
      <vt:lpstr>What is Bringing Wildlife to Your Airport?</vt:lpstr>
      <vt:lpstr>Wildlife Habitats</vt:lpstr>
      <vt:lpstr>Land Use Wildlife Attractants</vt:lpstr>
      <vt:lpstr>Wildlife Attractants During Construction</vt:lpstr>
      <vt:lpstr>Wildlife Control Training</vt:lpstr>
      <vt:lpstr>Wildlife Control Strategies</vt:lpstr>
      <vt:lpstr>Wildlife Control Methods and Techniques</vt:lpstr>
      <vt:lpstr>Wildlife Hazard Site Visit</vt:lpstr>
      <vt:lpstr>Reasons for Conducting a WHSV</vt:lpstr>
      <vt:lpstr>Wildlife Hazard Assessment</vt:lpstr>
      <vt:lpstr>Wildlife Hazard Management Plan</vt:lpstr>
      <vt:lpstr>Wildlife Strike Report</vt:lpstr>
      <vt:lpstr>Tips on Identifying a Species</vt:lpstr>
      <vt:lpstr>FAA Wildlife Regulations and Guidance </vt:lpstr>
      <vt:lpstr>What Does this Mean to Your Airport?</vt:lpstr>
      <vt:lpstr>Course Wrap-Up</vt:lpstr>
      <vt:lpstr>References</vt:lpstr>
      <vt:lpstr>ACRP Disclaimer and Publication Details</vt:lpstr>
    </vt:vector>
  </TitlesOfParts>
  <Company>NAP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dc:creator>
  <cp:lastModifiedBy>Whittington, Lisa</cp:lastModifiedBy>
  <cp:revision>111</cp:revision>
  <dcterms:created xsi:type="dcterms:W3CDTF">2005-12-13T19:08:17Z</dcterms:created>
  <dcterms:modified xsi:type="dcterms:W3CDTF">2025-01-09T22:06:46Z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0x010100D827997BB1DD3243AEC199A181F649C4</vt:lpwstr>
  </property>
</Properties>
</file>