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4" r:id="rId3"/>
    <p:sldId id="263" r:id="rId4"/>
    <p:sldId id="267" r:id="rId5"/>
    <p:sldId id="268" r:id="rId6"/>
    <p:sldId id="272" r:id="rId7"/>
    <p:sldId id="271" r:id="rId8"/>
    <p:sldId id="269" r:id="rId9"/>
    <p:sldId id="270" r:id="rId10"/>
    <p:sldId id="273" r:id="rId11"/>
    <p:sldId id="279" r:id="rId12"/>
    <p:sldId id="290"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4BE"/>
    <a:srgbClr val="EE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AF50452-AFF3-4AD0-BE2D-8BFA99300D85}" type="datetimeFigureOut">
              <a:rPr lang="en-US" smtClean="0"/>
              <a:t>2/22/2016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E644D44-F2E9-4E7B-B74E-756BC799E363}" type="slidenum">
              <a:rPr lang="en-US" smtClean="0"/>
              <a:t>‹#›</a:t>
            </a:fld>
            <a:endParaRPr lang="en-US"/>
          </a:p>
        </p:txBody>
      </p:sp>
    </p:spTree>
    <p:extLst>
      <p:ext uri="{BB962C8B-B14F-4D97-AF65-F5344CB8AC3E}">
        <p14:creationId xmlns:p14="http://schemas.microsoft.com/office/powerpoint/2010/main" val="379501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7DFBC03-E1CA-4662-9792-573B7189A06B}" type="datetimeFigureOut">
              <a:rPr lang="en-US" smtClean="0"/>
              <a:t>2/22/2016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4C1CCA9-3B33-42F2-9B3A-E3D51FAE0D9A}" type="slidenum">
              <a:rPr lang="en-US" smtClean="0"/>
              <a:t>‹#›</a:t>
            </a:fld>
            <a:endParaRPr lang="en-US"/>
          </a:p>
        </p:txBody>
      </p:sp>
    </p:spTree>
    <p:extLst>
      <p:ext uri="{BB962C8B-B14F-4D97-AF65-F5344CB8AC3E}">
        <p14:creationId xmlns:p14="http://schemas.microsoft.com/office/powerpoint/2010/main" val="174637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1</a:t>
            </a:fld>
            <a:endParaRPr lang="en-US"/>
          </a:p>
        </p:txBody>
      </p:sp>
    </p:spTree>
    <p:extLst>
      <p:ext uri="{BB962C8B-B14F-4D97-AF65-F5344CB8AC3E}">
        <p14:creationId xmlns:p14="http://schemas.microsoft.com/office/powerpoint/2010/main" val="318444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10</a:t>
            </a:fld>
            <a:endParaRPr lang="en-US"/>
          </a:p>
        </p:txBody>
      </p:sp>
    </p:spTree>
    <p:extLst>
      <p:ext uri="{BB962C8B-B14F-4D97-AF65-F5344CB8AC3E}">
        <p14:creationId xmlns:p14="http://schemas.microsoft.com/office/powerpoint/2010/main" val="185192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11</a:t>
            </a:fld>
            <a:endParaRPr lang="en-US"/>
          </a:p>
        </p:txBody>
      </p:sp>
    </p:spTree>
    <p:extLst>
      <p:ext uri="{BB962C8B-B14F-4D97-AF65-F5344CB8AC3E}">
        <p14:creationId xmlns:p14="http://schemas.microsoft.com/office/powerpoint/2010/main" val="102251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12</a:t>
            </a:fld>
            <a:endParaRPr lang="en-US"/>
          </a:p>
        </p:txBody>
      </p:sp>
    </p:spTree>
    <p:extLst>
      <p:ext uri="{BB962C8B-B14F-4D97-AF65-F5344CB8AC3E}">
        <p14:creationId xmlns:p14="http://schemas.microsoft.com/office/powerpoint/2010/main" val="228744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2</a:t>
            </a:fld>
            <a:endParaRPr lang="en-US"/>
          </a:p>
        </p:txBody>
      </p:sp>
    </p:spTree>
    <p:extLst>
      <p:ext uri="{BB962C8B-B14F-4D97-AF65-F5344CB8AC3E}">
        <p14:creationId xmlns:p14="http://schemas.microsoft.com/office/powerpoint/2010/main" val="141697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3</a:t>
            </a:fld>
            <a:endParaRPr lang="en-US"/>
          </a:p>
        </p:txBody>
      </p:sp>
    </p:spTree>
    <p:extLst>
      <p:ext uri="{BB962C8B-B14F-4D97-AF65-F5344CB8AC3E}">
        <p14:creationId xmlns:p14="http://schemas.microsoft.com/office/powerpoint/2010/main" val="143840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4</a:t>
            </a:fld>
            <a:endParaRPr lang="en-US"/>
          </a:p>
        </p:txBody>
      </p:sp>
    </p:spTree>
    <p:extLst>
      <p:ext uri="{BB962C8B-B14F-4D97-AF65-F5344CB8AC3E}">
        <p14:creationId xmlns:p14="http://schemas.microsoft.com/office/powerpoint/2010/main" val="385365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5</a:t>
            </a:fld>
            <a:endParaRPr lang="en-US"/>
          </a:p>
        </p:txBody>
      </p:sp>
    </p:spTree>
    <p:extLst>
      <p:ext uri="{BB962C8B-B14F-4D97-AF65-F5344CB8AC3E}">
        <p14:creationId xmlns:p14="http://schemas.microsoft.com/office/powerpoint/2010/main" val="345277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6</a:t>
            </a:fld>
            <a:endParaRPr lang="en-US"/>
          </a:p>
        </p:txBody>
      </p:sp>
    </p:spTree>
    <p:extLst>
      <p:ext uri="{BB962C8B-B14F-4D97-AF65-F5344CB8AC3E}">
        <p14:creationId xmlns:p14="http://schemas.microsoft.com/office/powerpoint/2010/main" val="227317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7</a:t>
            </a:fld>
            <a:endParaRPr lang="en-US"/>
          </a:p>
        </p:txBody>
      </p:sp>
    </p:spTree>
    <p:extLst>
      <p:ext uri="{BB962C8B-B14F-4D97-AF65-F5344CB8AC3E}">
        <p14:creationId xmlns:p14="http://schemas.microsoft.com/office/powerpoint/2010/main" val="130546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8</a:t>
            </a:fld>
            <a:endParaRPr lang="en-US"/>
          </a:p>
        </p:txBody>
      </p:sp>
    </p:spTree>
    <p:extLst>
      <p:ext uri="{BB962C8B-B14F-4D97-AF65-F5344CB8AC3E}">
        <p14:creationId xmlns:p14="http://schemas.microsoft.com/office/powerpoint/2010/main" val="425829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1CCA9-3B33-42F2-9B3A-E3D51FAE0D9A}" type="slidenum">
              <a:rPr lang="en-US" smtClean="0"/>
              <a:t>9</a:t>
            </a:fld>
            <a:endParaRPr lang="en-US"/>
          </a:p>
        </p:txBody>
      </p:sp>
    </p:spTree>
    <p:extLst>
      <p:ext uri="{BB962C8B-B14F-4D97-AF65-F5344CB8AC3E}">
        <p14:creationId xmlns:p14="http://schemas.microsoft.com/office/powerpoint/2010/main" val="31478488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1765" t="4939"/>
          <a:stretch/>
        </p:blipFill>
        <p:spPr>
          <a:xfrm>
            <a:off x="0" y="304800"/>
            <a:ext cx="9143998" cy="6567584"/>
          </a:xfrm>
          <a:prstGeom prst="rect">
            <a:avLst/>
          </a:prstGeom>
        </p:spPr>
      </p:pic>
      <p:sp>
        <p:nvSpPr>
          <p:cNvPr id="13" name="Rectangle 12"/>
          <p:cNvSpPr>
            <a:spLocks noChangeAspect="1"/>
          </p:cNvSpPr>
          <p:nvPr/>
        </p:nvSpPr>
        <p:spPr>
          <a:xfrm>
            <a:off x="152400" y="147243"/>
            <a:ext cx="8833105" cy="6558357"/>
          </a:xfrm>
          <a:prstGeom prst="rect">
            <a:avLst/>
          </a:prstGeom>
          <a:noFill/>
          <a:ln/>
        </p:spPr>
        <p:style>
          <a:lnRef idx="2">
            <a:schemeClr val="accent6"/>
          </a:lnRef>
          <a:fillRef idx="1">
            <a:schemeClr val="lt1"/>
          </a:fillRef>
          <a:effectRef idx="0">
            <a:schemeClr val="accent6"/>
          </a:effectRef>
          <a:fontRef idx="minor">
            <a:schemeClr val="dk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108480"/>
            <a:ext cx="6400800" cy="1600200"/>
          </a:xfrm>
        </p:spPr>
        <p:txBody>
          <a:bodyPr/>
          <a:lstStyle>
            <a:lvl1pPr marL="0" indent="0" algn="ctr">
              <a:buNone/>
              <a:defRPr sz="2600">
                <a:solidFill>
                  <a:schemeClr val="tx2">
                    <a:lumMod val="75000"/>
                  </a:schemeClr>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Rectangle 6"/>
          <p:cNvSpPr/>
          <p:nvPr/>
        </p:nvSpPr>
        <p:spPr>
          <a:xfrm>
            <a:off x="0" y="357383"/>
            <a:ext cx="9143999" cy="1527349"/>
          </a:xfrm>
          <a:prstGeom prst="rect">
            <a:avLst/>
          </a:prstGeom>
          <a:solidFill>
            <a:srgbClr val="C4142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04800"/>
            <a:ext cx="9144000" cy="120580"/>
          </a:xfrm>
          <a:prstGeom prst="rect">
            <a:avLst/>
          </a:prstGeom>
          <a:solidFill>
            <a:schemeClr val="tx2">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 y="1884728"/>
            <a:ext cx="9144001" cy="147244"/>
          </a:xfrm>
          <a:prstGeom prst="rect">
            <a:avLst/>
          </a:prstGeom>
          <a:solidFill>
            <a:schemeClr val="bg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4152" y="414704"/>
            <a:ext cx="8229600" cy="1470025"/>
          </a:xfrm>
        </p:spPr>
        <p:txBody>
          <a:bodyPr anchor="ctr"/>
          <a:lstStyle>
            <a:lvl1pPr algn="ctr">
              <a:defRPr lang="en-US" dirty="0">
                <a:solidFill>
                  <a:srgbClr val="FFFFFF"/>
                </a:solidFill>
                <a:latin typeface="Arial" pitchFamily="34" charset="0"/>
                <a:cs typeface="Arial" pitchFamily="34" charset="0"/>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517709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normAutofit/>
          </a:bodyPr>
          <a:lstStyle>
            <a:lvl1pPr>
              <a:defRPr sz="2800">
                <a:solidFill>
                  <a:schemeClr val="bg2">
                    <a:lumMod val="75000"/>
                  </a:schemeClr>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447800"/>
            <a:ext cx="8077200" cy="4724400"/>
          </a:xfrm>
        </p:spPr>
        <p:txBody>
          <a:bodyPr vert="horz"/>
          <a:lstStyle>
            <a:lvl1pPr>
              <a:defRPr sz="22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Rectangle 12"/>
          <p:cNvSpPr/>
          <p:nvPr userDrawn="1"/>
        </p:nvSpPr>
        <p:spPr>
          <a:xfrm>
            <a:off x="4281" y="1143692"/>
            <a:ext cx="9139719" cy="4730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711824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2">
                    <a:lumMod val="75000"/>
                  </a:schemeClr>
                </a:solidFill>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533400" y="1447800"/>
            <a:ext cx="4038600" cy="4724400"/>
          </a:xfrm>
        </p:spPr>
        <p:txBody>
          <a:bodyPr vert="horz"/>
          <a:lstStyle>
            <a:lvl1pPr eaLnBrk="1" latinLnBrk="0" hangingPunct="1">
              <a:defRPr sz="2000">
                <a:solidFill>
                  <a:schemeClr val="tx2">
                    <a:lumMod val="75000"/>
                  </a:schemeClr>
                </a:solidFill>
              </a:defRPr>
            </a:lvl1pPr>
            <a:lvl2pPr eaLnBrk="1" latinLnBrk="0" hangingPunct="1">
              <a:defRPr sz="1800">
                <a:solidFill>
                  <a:schemeClr val="tx2">
                    <a:lumMod val="75000"/>
                  </a:schemeClr>
                </a:solidFill>
              </a:defRPr>
            </a:lvl2pPr>
            <a:lvl3pPr eaLnBrk="1" latinLnBrk="0" hangingPunct="1">
              <a:defRPr sz="1600">
                <a:solidFill>
                  <a:schemeClr val="tx2">
                    <a:lumMod val="75000"/>
                  </a:schemeClr>
                </a:solidFill>
              </a:defRPr>
            </a:lvl3pPr>
            <a:lvl4pPr eaLnBrk="1" latinLnBrk="0" hangingPunct="1">
              <a:defRPr sz="1600">
                <a:solidFill>
                  <a:schemeClr val="tx2">
                    <a:lumMod val="75000"/>
                  </a:schemeClr>
                </a:solidFill>
              </a:defRPr>
            </a:lvl4pPr>
            <a:lvl5pPr eaLnBrk="1" latinLnBrk="0" hangingPunct="1">
              <a:defRPr sz="1600">
                <a:solidFill>
                  <a:schemeClr val="tx2">
                    <a:lumMod val="75000"/>
                  </a:schemeClr>
                </a:solidFill>
              </a:defRPr>
            </a:lvl5pPr>
          </a:lstStyle>
          <a:p>
            <a:pPr lvl="0" eaLnBrk="1" latinLnBrk="0" hangingPunct="1"/>
            <a:r>
              <a:rPr lang="en-US" dirty="0" smtClean="0"/>
              <a:t>Click to edit Master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Content Placeholder 8"/>
          <p:cNvSpPr>
            <a:spLocks noGrp="1"/>
          </p:cNvSpPr>
          <p:nvPr>
            <p:ph sz="quarter" idx="13" hasCustomPrompt="1"/>
          </p:nvPr>
        </p:nvSpPr>
        <p:spPr>
          <a:xfrm>
            <a:off x="4800600" y="1447800"/>
            <a:ext cx="4038600" cy="4724400"/>
          </a:xfrm>
        </p:spPr>
        <p:txBody>
          <a:bodyPr vert="horz"/>
          <a:lstStyle>
            <a:lvl1pPr eaLnBrk="1" latinLnBrk="0" hangingPunct="1">
              <a:defRPr sz="2000">
                <a:solidFill>
                  <a:schemeClr val="tx2">
                    <a:lumMod val="75000"/>
                  </a:schemeClr>
                </a:solidFill>
              </a:defRPr>
            </a:lvl1pPr>
            <a:lvl2pPr eaLnBrk="1" latinLnBrk="0" hangingPunct="1">
              <a:defRPr sz="1800">
                <a:solidFill>
                  <a:schemeClr val="tx2">
                    <a:lumMod val="75000"/>
                  </a:schemeClr>
                </a:solidFill>
              </a:defRPr>
            </a:lvl2pPr>
            <a:lvl3pPr eaLnBrk="1" latinLnBrk="0" hangingPunct="1">
              <a:defRPr sz="1600">
                <a:solidFill>
                  <a:schemeClr val="tx2">
                    <a:lumMod val="75000"/>
                  </a:schemeClr>
                </a:solidFill>
              </a:defRPr>
            </a:lvl3pPr>
            <a:lvl4pPr eaLnBrk="1" latinLnBrk="0" hangingPunct="1">
              <a:defRPr sz="1600">
                <a:solidFill>
                  <a:schemeClr val="tx2">
                    <a:lumMod val="75000"/>
                  </a:schemeClr>
                </a:solidFill>
              </a:defRPr>
            </a:lvl4pPr>
            <a:lvl5pPr eaLnBrk="1" latinLnBrk="0" hangingPunct="1">
              <a:defRPr sz="1600">
                <a:solidFill>
                  <a:schemeClr val="tx2">
                    <a:lumMod val="75000"/>
                  </a:schemeClr>
                </a:solidFill>
              </a:defRPr>
            </a:lvl5pPr>
          </a:lstStyle>
          <a:p>
            <a:pPr lvl="0" eaLnBrk="1" latinLnBrk="0" hangingPunct="1"/>
            <a:r>
              <a:rPr lang="en-US" dirty="0" smtClean="0"/>
              <a:t>Click to edit Master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78369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533400" y="152400"/>
            <a:ext cx="8077200" cy="990600"/>
          </a:xfrm>
        </p:spPr>
        <p:txBody>
          <a:bodyPr>
            <a:normAutofit/>
          </a:bodyPr>
          <a:lstStyle>
            <a:lvl1pPr>
              <a:defRPr sz="2800">
                <a:solidFill>
                  <a:schemeClr val="bg2">
                    <a:lumMod val="75000"/>
                  </a:schemeClr>
                </a:solidFill>
              </a:defRPr>
            </a:lvl1pPr>
          </a:lstStyle>
          <a:p>
            <a:r>
              <a:rPr kumimoji="0" lang="en-US" dirty="0" smtClean="0"/>
              <a:t>Click to edit Master title style</a:t>
            </a:r>
            <a:endParaRPr kumimoji="0" lang="en-US" dirty="0"/>
          </a:p>
        </p:txBody>
      </p:sp>
      <p:sp>
        <p:nvSpPr>
          <p:cNvPr id="11" name="Content Placeholder 7"/>
          <p:cNvSpPr>
            <a:spLocks noGrp="1"/>
          </p:cNvSpPr>
          <p:nvPr>
            <p:ph sz="quarter" idx="1"/>
          </p:nvPr>
        </p:nvSpPr>
        <p:spPr>
          <a:xfrm>
            <a:off x="533400" y="1447800"/>
            <a:ext cx="8077200" cy="4724400"/>
          </a:xfrm>
        </p:spPr>
        <p:txBody>
          <a:bodyPr vert="horz"/>
          <a:lstStyle>
            <a:lvl1pPr>
              <a:defRPr sz="22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79663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952500"/>
            <a:ext cx="7772400" cy="1362075"/>
          </a:xfrm>
        </p:spPr>
        <p:txBody>
          <a:bodyPr anchor="b" anchorCtr="0">
            <a:normAutofit/>
          </a:bodyPr>
          <a:lstStyle>
            <a:lvl1pPr algn="l">
              <a:buNone/>
              <a:defRPr sz="2800" b="0" cap="none">
                <a:solidFill>
                  <a:schemeClr val="bg2">
                    <a:lumMod val="75000"/>
                  </a:schemeClr>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2">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2" name="Rectangle 11"/>
          <p:cNvSpPr/>
          <p:nvPr userDrawn="1"/>
        </p:nvSpPr>
        <p:spPr>
          <a:xfrm>
            <a:off x="0" y="2392680"/>
            <a:ext cx="9144000" cy="45719"/>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400" y="6405163"/>
            <a:ext cx="1600200" cy="300437"/>
          </a:xfrm>
          <a:prstGeom prst="rect">
            <a:avLst/>
          </a:prstGeom>
        </p:spPr>
      </p:pic>
    </p:spTree>
    <p:extLst>
      <p:ext uri="{BB962C8B-B14F-4D97-AF65-F5344CB8AC3E}">
        <p14:creationId xmlns:p14="http://schemas.microsoft.com/office/powerpoint/2010/main" val="1062666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60910" y="160579"/>
            <a:ext cx="8821836" cy="4489895"/>
          </a:xfrm>
          <a:prstGeom prst="rect">
            <a:avLst/>
          </a:prstGeom>
          <a:solidFill>
            <a:schemeClr val="bg2"/>
          </a:solidFill>
          <a:ln w="6350">
            <a:noFill/>
          </a:ln>
        </p:spPr>
        <p:txBody>
          <a:bodyPr>
            <a:normAutofit/>
          </a:bodyPr>
          <a:lstStyle>
            <a:lvl1pPr marL="0" indent="0">
              <a:buNone/>
              <a:defRPr sz="2800">
                <a:solidFill>
                  <a:schemeClr val="bg1"/>
                </a:solidFill>
              </a:defRPr>
            </a:lvl1pPr>
          </a:lstStyle>
          <a:p>
            <a:r>
              <a:rPr kumimoji="0" lang="en-US" dirty="0" smtClean="0"/>
              <a:t>Click icon to add picture</a:t>
            </a:r>
            <a:endParaRPr kumimoji="0" lang="en-US" dirty="0"/>
          </a:p>
        </p:txBody>
      </p:sp>
      <p:sp>
        <p:nvSpPr>
          <p:cNvPr id="2" name="Title 1"/>
          <p:cNvSpPr>
            <a:spLocks noGrp="1"/>
          </p:cNvSpPr>
          <p:nvPr>
            <p:ph type="title"/>
          </p:nvPr>
        </p:nvSpPr>
        <p:spPr>
          <a:xfrm>
            <a:off x="152400" y="4900550"/>
            <a:ext cx="8077200" cy="522288"/>
          </a:xfrm>
        </p:spPr>
        <p:txBody>
          <a:bodyPr anchor="ctr">
            <a:noAutofit/>
          </a:bodyPr>
          <a:lstStyle>
            <a:lvl1pPr algn="l">
              <a:buNone/>
              <a:defRPr sz="2800" b="0"/>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152400" y="5445824"/>
            <a:ext cx="8077200" cy="954975"/>
          </a:xfrm>
        </p:spPr>
        <p:txBody>
          <a:bodyPr/>
          <a:lstStyle>
            <a:lvl1pPr marL="0" indent="0">
              <a:buFontTx/>
              <a:buNone/>
              <a:defRPr sz="1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Rectangle 9"/>
          <p:cNvSpPr/>
          <p:nvPr userDrawn="1"/>
        </p:nvSpPr>
        <p:spPr>
          <a:xfrm>
            <a:off x="0" y="4754880"/>
            <a:ext cx="9144000" cy="45720"/>
          </a:xfrm>
          <a:prstGeom prst="rect">
            <a:avLst/>
          </a:prstGeom>
          <a:solidFill>
            <a:srgbClr val="C4142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53462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60910" y="160579"/>
            <a:ext cx="8821836" cy="4489895"/>
          </a:xfrm>
          <a:prstGeom prst="rect">
            <a:avLst/>
          </a:prstGeom>
          <a:solidFill>
            <a:schemeClr val="bg1"/>
          </a:solidFill>
          <a:ln w="6350">
            <a:noFill/>
          </a:ln>
        </p:spPr>
        <p:txBody>
          <a:bodyPr>
            <a:normAutofit/>
          </a:bodyPr>
          <a:lstStyle>
            <a:lvl1pPr marL="0" indent="0">
              <a:buNone/>
              <a:defRPr sz="2800">
                <a:solidFill>
                  <a:srgbClr val="73472E"/>
                </a:solidFill>
              </a:defRPr>
            </a:lvl1pPr>
          </a:lstStyle>
          <a:p>
            <a:r>
              <a:rPr kumimoji="0" lang="en-US" dirty="0" smtClean="0"/>
              <a:t>Click icon to add picture</a:t>
            </a:r>
            <a:endParaRPr kumimoji="0"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914400" y="5445824"/>
            <a:ext cx="7315200" cy="954975"/>
          </a:xfrm>
        </p:spPr>
        <p:txBody>
          <a:bodyPr/>
          <a:lstStyle>
            <a:lvl1pPr marL="0" indent="0">
              <a:buFontTx/>
              <a:buNone/>
              <a:defRPr sz="1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4" name="Rectangle 13"/>
          <p:cNvSpPr/>
          <p:nvPr userDrawn="1"/>
        </p:nvSpPr>
        <p:spPr>
          <a:xfrm>
            <a:off x="0" y="4648200"/>
            <a:ext cx="9144000" cy="45720"/>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62800" y="6324600"/>
            <a:ext cx="1600200" cy="300437"/>
          </a:xfrm>
          <a:prstGeom prst="rect">
            <a:avLst/>
          </a:prstGeom>
        </p:spPr>
      </p:pic>
    </p:spTree>
    <p:extLst>
      <p:ext uri="{BB962C8B-B14F-4D97-AF65-F5344CB8AC3E}">
        <p14:creationId xmlns:p14="http://schemas.microsoft.com/office/powerpoint/2010/main" val="454192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165860"/>
            <a:ext cx="9144000" cy="569214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533400" y="274638"/>
            <a:ext cx="8077200" cy="868362"/>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533400" y="1447800"/>
            <a:ext cx="8077200" cy="5181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Rectangle 26"/>
          <p:cNvSpPr/>
          <p:nvPr/>
        </p:nvSpPr>
        <p:spPr>
          <a:xfrm>
            <a:off x="310895" y="1143000"/>
            <a:ext cx="8833105" cy="45720"/>
          </a:xfrm>
          <a:prstGeom prst="rect">
            <a:avLst/>
          </a:prstGeom>
          <a:solidFill>
            <a:srgbClr val="C4142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0" y="914400"/>
            <a:ext cx="457200" cy="457200"/>
          </a:xfrm>
          <a:prstGeom prst="rect">
            <a:avLst/>
          </a:prstGeom>
          <a:solidFill>
            <a:srgbClr val="C41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519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l" rtl="0" eaLnBrk="1" latinLnBrk="0" hangingPunct="1">
        <a:spcBef>
          <a:spcPct val="0"/>
        </a:spcBef>
        <a:buNone/>
        <a:defRPr kumimoji="0" lang="en-US" sz="2800" kern="1200" dirty="0">
          <a:solidFill>
            <a:schemeClr val="bg2">
              <a:lumMod val="75000"/>
            </a:schemeClr>
          </a:solidFill>
          <a:latin typeface="Arial" pitchFamily="34" charset="0"/>
          <a:ea typeface="+mj-ea"/>
          <a:cs typeface="Arial" pitchFamily="34" charset="0"/>
        </a:defRPr>
      </a:lvl1pPr>
    </p:titleStyle>
    <p:bodyStyle>
      <a:lvl1pPr marL="274320" indent="-274320" algn="l" rtl="0" eaLnBrk="1" latinLnBrk="0" hangingPunct="1">
        <a:spcBef>
          <a:spcPts val="580"/>
        </a:spcBef>
        <a:buClr>
          <a:srgbClr val="C41425"/>
        </a:buClr>
        <a:buSzPct val="110000"/>
        <a:buFont typeface="Wingdings" pitchFamily="2" charset="2"/>
        <a:buChar char="§"/>
        <a:defRPr kumimoji="0" sz="2200" kern="1200">
          <a:solidFill>
            <a:schemeClr val="tx2">
              <a:lumMod val="75000"/>
            </a:schemeClr>
          </a:solidFill>
          <a:latin typeface="Arial" pitchFamily="34" charset="0"/>
          <a:ea typeface="+mn-ea"/>
          <a:cs typeface="Arial" pitchFamily="34" charset="0"/>
        </a:defRPr>
      </a:lvl1pPr>
      <a:lvl2pPr marL="548640" indent="-228600" algn="l" rtl="0" eaLnBrk="1" latinLnBrk="0" hangingPunct="1">
        <a:spcBef>
          <a:spcPts val="370"/>
        </a:spcBef>
        <a:buClr>
          <a:schemeClr val="bg2">
            <a:lumMod val="75000"/>
          </a:schemeClr>
        </a:buClr>
        <a:buSzPct val="85000"/>
        <a:buFont typeface="Wingdings" pitchFamily="2" charset="2"/>
        <a:buChar char="§"/>
        <a:defRPr kumimoji="0" sz="2000" kern="1200">
          <a:solidFill>
            <a:schemeClr val="tx2">
              <a:lumMod val="75000"/>
            </a:schemeClr>
          </a:solidFill>
          <a:latin typeface="Arial" pitchFamily="34" charset="0"/>
          <a:ea typeface="+mn-ea"/>
          <a:cs typeface="Arial" pitchFamily="34" charset="0"/>
        </a:defRPr>
      </a:lvl2pPr>
      <a:lvl3pPr marL="855663" indent="-261938" algn="l" rtl="0" eaLnBrk="1" latinLnBrk="0" hangingPunct="1">
        <a:spcBef>
          <a:spcPts val="370"/>
        </a:spcBef>
        <a:buClr>
          <a:schemeClr val="bg2">
            <a:lumMod val="50000"/>
          </a:schemeClr>
        </a:buClr>
        <a:buSzPct val="85000"/>
        <a:buFont typeface="Arial" pitchFamily="34" charset="0"/>
        <a:buChar char="–"/>
        <a:defRPr kumimoji="0" sz="1800" kern="1200">
          <a:solidFill>
            <a:schemeClr val="tx2">
              <a:lumMod val="75000"/>
            </a:schemeClr>
          </a:solidFill>
          <a:latin typeface="Arial" pitchFamily="34" charset="0"/>
          <a:ea typeface="+mn-ea"/>
          <a:cs typeface="Arial" pitchFamily="34" charset="0"/>
        </a:defRPr>
      </a:lvl3pPr>
      <a:lvl4pPr marL="868680" indent="0" algn="l" rtl="0" eaLnBrk="1" latinLnBrk="0" hangingPunct="1">
        <a:spcBef>
          <a:spcPts val="370"/>
        </a:spcBef>
        <a:buClr>
          <a:schemeClr val="accent3"/>
        </a:buClr>
        <a:buSzPct val="80000"/>
        <a:buFont typeface="Wingdings 2"/>
        <a:buNone/>
        <a:defRPr kumimoji="0" sz="1600" i="1" kern="1200">
          <a:solidFill>
            <a:schemeClr val="tx2">
              <a:lumMod val="75000"/>
            </a:schemeClr>
          </a:solidFill>
          <a:latin typeface="Arial" pitchFamily="34" charset="0"/>
          <a:ea typeface="+mn-ea"/>
          <a:cs typeface="Arial" pitchFamily="34" charset="0"/>
        </a:defRPr>
      </a:lvl4pPr>
      <a:lvl5pPr marL="1143000" indent="0" algn="l" rtl="0" eaLnBrk="1" latinLnBrk="0" hangingPunct="1">
        <a:spcBef>
          <a:spcPts val="370"/>
        </a:spcBef>
        <a:buClr>
          <a:schemeClr val="accent3"/>
        </a:buClr>
        <a:buFontTx/>
        <a:buNone/>
        <a:defRPr kumimoji="0" sz="1600" i="1" kern="1200">
          <a:solidFill>
            <a:schemeClr val="tx2">
              <a:lumMod val="75000"/>
            </a:schemeClr>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562600"/>
            <a:ext cx="6400800" cy="1600200"/>
          </a:xfrm>
        </p:spPr>
        <p:txBody>
          <a:bodyPr>
            <a:normAutofit/>
          </a:bodyPr>
          <a:lstStyle/>
          <a:p>
            <a:r>
              <a:rPr lang="en-US" sz="2400" dirty="0" smtClean="0">
                <a:solidFill>
                  <a:schemeClr val="bg1"/>
                </a:solidFill>
              </a:rPr>
              <a:t>Meeting Date/Time Here</a:t>
            </a:r>
            <a:endParaRPr lang="en-US" sz="2400" dirty="0">
              <a:solidFill>
                <a:schemeClr val="bg1"/>
              </a:solidFill>
            </a:endParaRPr>
          </a:p>
        </p:txBody>
      </p:sp>
      <p:sp>
        <p:nvSpPr>
          <p:cNvPr id="2" name="Title 1"/>
          <p:cNvSpPr>
            <a:spLocks noGrp="1"/>
          </p:cNvSpPr>
          <p:nvPr>
            <p:ph type="ctrTitle"/>
          </p:nvPr>
        </p:nvSpPr>
        <p:spPr>
          <a:xfrm>
            <a:off x="38100" y="457200"/>
            <a:ext cx="8915400" cy="1470025"/>
          </a:xfrm>
        </p:spPr>
        <p:txBody>
          <a:bodyPr>
            <a:normAutofit/>
          </a:bodyPr>
          <a:lstStyle/>
          <a:p>
            <a:r>
              <a:rPr lang="en-US" sz="2400" dirty="0" smtClean="0"/>
              <a:t>Airport Land Use Planning</a:t>
            </a:r>
            <a:endParaRPr lang="en-US" sz="2400" dirty="0"/>
          </a:p>
        </p:txBody>
      </p:sp>
    </p:spTree>
    <p:extLst>
      <p:ext uri="{BB962C8B-B14F-4D97-AF65-F5344CB8AC3E}">
        <p14:creationId xmlns:p14="http://schemas.microsoft.com/office/powerpoint/2010/main" val="428152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Attractants</a:t>
            </a:r>
            <a:endParaRPr lang="en-US" dirty="0"/>
          </a:p>
        </p:txBody>
      </p:sp>
      <p:sp>
        <p:nvSpPr>
          <p:cNvPr id="3" name="Content Placeholder 2"/>
          <p:cNvSpPr>
            <a:spLocks noGrp="1"/>
          </p:cNvSpPr>
          <p:nvPr>
            <p:ph sz="quarter" idx="1"/>
          </p:nvPr>
        </p:nvSpPr>
        <p:spPr>
          <a:xfrm>
            <a:off x="533400" y="1447800"/>
            <a:ext cx="3962400" cy="4724400"/>
          </a:xfrm>
        </p:spPr>
        <p:txBody>
          <a:bodyPr/>
          <a:lstStyle/>
          <a:p>
            <a:r>
              <a:rPr lang="en-US" dirty="0" smtClean="0"/>
              <a:t>Concern regarding hazards to aircraft</a:t>
            </a:r>
          </a:p>
          <a:p>
            <a:r>
              <a:rPr lang="en-US" dirty="0" smtClean="0"/>
              <a:t>Critical uses include:</a:t>
            </a:r>
          </a:p>
          <a:p>
            <a:pPr lvl="1"/>
            <a:r>
              <a:rPr lang="en-US" dirty="0" smtClean="0"/>
              <a:t>Landfills/sewage treatment</a:t>
            </a:r>
          </a:p>
          <a:p>
            <a:pPr lvl="1"/>
            <a:r>
              <a:rPr lang="en-US" dirty="0" smtClean="0"/>
              <a:t>Farmland</a:t>
            </a:r>
          </a:p>
          <a:p>
            <a:pPr lvl="1"/>
            <a:r>
              <a:rPr lang="en-US" dirty="0" smtClean="0"/>
              <a:t>Water bodies</a:t>
            </a:r>
          </a:p>
          <a:p>
            <a:pPr lvl="1"/>
            <a:r>
              <a:rPr lang="en-US" dirty="0" smtClean="0"/>
              <a:t>Recreational</a:t>
            </a:r>
          </a:p>
          <a:p>
            <a:pPr lvl="1"/>
            <a:r>
              <a:rPr lang="en-US" dirty="0" smtClean="0"/>
              <a:t>Other</a:t>
            </a:r>
            <a:endParaRPr lang="en-US" dirty="0"/>
          </a:p>
        </p:txBody>
      </p:sp>
      <p:sp>
        <p:nvSpPr>
          <p:cNvPr id="9" name="Text Box 14"/>
          <p:cNvSpPr txBox="1">
            <a:spLocks noChangeArrowheads="1"/>
          </p:cNvSpPr>
          <p:nvPr/>
        </p:nvSpPr>
        <p:spPr bwMode="auto">
          <a:xfrm>
            <a:off x="4924148" y="4107593"/>
            <a:ext cx="155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Sewage treatment</a:t>
            </a:r>
          </a:p>
        </p:txBody>
      </p:sp>
      <p:sp>
        <p:nvSpPr>
          <p:cNvPr id="11" name="Text Box 16"/>
          <p:cNvSpPr txBox="1">
            <a:spLocks noChangeArrowheads="1"/>
          </p:cNvSpPr>
          <p:nvPr/>
        </p:nvSpPr>
        <p:spPr bwMode="auto">
          <a:xfrm>
            <a:off x="7467600" y="3048000"/>
            <a:ext cx="881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Wetlands</a:t>
            </a:r>
          </a:p>
        </p:txBody>
      </p:sp>
      <p:sp>
        <p:nvSpPr>
          <p:cNvPr id="12" name="Text Box 17"/>
          <p:cNvSpPr txBox="1">
            <a:spLocks noChangeArrowheads="1"/>
          </p:cNvSpPr>
          <p:nvPr/>
        </p:nvSpPr>
        <p:spPr bwMode="auto">
          <a:xfrm>
            <a:off x="7505315" y="4798049"/>
            <a:ext cx="885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Farmland</a:t>
            </a:r>
          </a:p>
        </p:txBody>
      </p:sp>
      <p:sp>
        <p:nvSpPr>
          <p:cNvPr id="13" name="Text Box 18"/>
          <p:cNvSpPr txBox="1">
            <a:spLocks noChangeArrowheads="1"/>
          </p:cNvSpPr>
          <p:nvPr/>
        </p:nvSpPr>
        <p:spPr bwMode="auto">
          <a:xfrm>
            <a:off x="7707312" y="6548098"/>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Pond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950" y="1207806"/>
            <a:ext cx="2509356" cy="184019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365" y="3328473"/>
            <a:ext cx="2291531" cy="155824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739" y="1722934"/>
            <a:ext cx="1685159" cy="238465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765" y="5014184"/>
            <a:ext cx="2315784" cy="1564237"/>
          </a:xfrm>
          <a:prstGeom prst="rect">
            <a:avLst/>
          </a:prstGeom>
        </p:spPr>
      </p:pic>
    </p:spTree>
    <p:extLst>
      <p:ext uri="{BB962C8B-B14F-4D97-AF65-F5344CB8AC3E}">
        <p14:creationId xmlns:p14="http://schemas.microsoft.com/office/powerpoint/2010/main" val="3110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Land Use Classifications</a:t>
            </a:r>
            <a:endParaRPr lang="en-US" dirty="0"/>
          </a:p>
        </p:txBody>
      </p:sp>
      <p:sp>
        <p:nvSpPr>
          <p:cNvPr id="3" name="Content Placeholder 2"/>
          <p:cNvSpPr>
            <a:spLocks noGrp="1"/>
          </p:cNvSpPr>
          <p:nvPr>
            <p:ph sz="quarter" idx="1"/>
          </p:nvPr>
        </p:nvSpPr>
        <p:spPr>
          <a:xfrm>
            <a:off x="533400" y="1447800"/>
            <a:ext cx="4343400" cy="5257800"/>
          </a:xfrm>
        </p:spPr>
        <p:txBody>
          <a:bodyPr>
            <a:normAutofit fontScale="92500" lnSpcReduction="10000"/>
          </a:bodyPr>
          <a:lstStyle/>
          <a:p>
            <a:pPr>
              <a:lnSpc>
                <a:spcPct val="90000"/>
              </a:lnSpc>
            </a:pPr>
            <a:r>
              <a:rPr lang="en-US" dirty="0"/>
              <a:t>Residential Activities</a:t>
            </a:r>
          </a:p>
          <a:p>
            <a:pPr>
              <a:lnSpc>
                <a:spcPct val="90000"/>
              </a:lnSpc>
            </a:pPr>
            <a:endParaRPr lang="en-US" dirty="0" smtClean="0"/>
          </a:p>
          <a:p>
            <a:pPr>
              <a:lnSpc>
                <a:spcPct val="90000"/>
              </a:lnSpc>
            </a:pPr>
            <a:r>
              <a:rPr lang="en-US" dirty="0" smtClean="0"/>
              <a:t>Commercial </a:t>
            </a:r>
            <a:r>
              <a:rPr lang="en-US" dirty="0"/>
              <a:t>Activities </a:t>
            </a:r>
          </a:p>
          <a:p>
            <a:pPr lvl="1">
              <a:lnSpc>
                <a:spcPct val="90000"/>
              </a:lnSpc>
            </a:pPr>
            <a:r>
              <a:rPr lang="en-US" dirty="0"/>
              <a:t>(shopping, business, or trade)</a:t>
            </a:r>
          </a:p>
          <a:p>
            <a:pPr>
              <a:lnSpc>
                <a:spcPct val="90000"/>
              </a:lnSpc>
            </a:pPr>
            <a:endParaRPr lang="en-US" dirty="0" smtClean="0"/>
          </a:p>
          <a:p>
            <a:pPr>
              <a:lnSpc>
                <a:spcPct val="90000"/>
              </a:lnSpc>
            </a:pPr>
            <a:r>
              <a:rPr lang="en-US" dirty="0" smtClean="0"/>
              <a:t>Industrial/Manufacturing</a:t>
            </a:r>
            <a:endParaRPr lang="en-US" dirty="0"/>
          </a:p>
          <a:p>
            <a:pPr lvl="1">
              <a:lnSpc>
                <a:spcPct val="90000"/>
              </a:lnSpc>
            </a:pPr>
            <a:r>
              <a:rPr lang="en-US" dirty="0"/>
              <a:t>(industrial, manufacturing, and waste)</a:t>
            </a:r>
          </a:p>
          <a:p>
            <a:pPr>
              <a:lnSpc>
                <a:spcPct val="90000"/>
              </a:lnSpc>
            </a:pPr>
            <a:endParaRPr lang="en-US" dirty="0" smtClean="0"/>
          </a:p>
          <a:p>
            <a:pPr>
              <a:lnSpc>
                <a:spcPct val="90000"/>
              </a:lnSpc>
            </a:pPr>
            <a:r>
              <a:rPr lang="en-US" dirty="0" smtClean="0"/>
              <a:t>Institutional </a:t>
            </a:r>
            <a:endParaRPr lang="en-US" dirty="0"/>
          </a:p>
          <a:p>
            <a:pPr>
              <a:lnSpc>
                <a:spcPct val="90000"/>
              </a:lnSpc>
            </a:pPr>
            <a:endParaRPr lang="en-US" dirty="0" smtClean="0"/>
          </a:p>
          <a:p>
            <a:pPr>
              <a:lnSpc>
                <a:spcPct val="90000"/>
              </a:lnSpc>
            </a:pPr>
            <a:r>
              <a:rPr lang="en-US" dirty="0" smtClean="0"/>
              <a:t>Infrastructure</a:t>
            </a:r>
            <a:endParaRPr lang="en-US" dirty="0"/>
          </a:p>
          <a:p>
            <a:pPr>
              <a:lnSpc>
                <a:spcPct val="90000"/>
              </a:lnSpc>
            </a:pPr>
            <a:endParaRPr lang="en-US" dirty="0" smtClean="0"/>
          </a:p>
          <a:p>
            <a:pPr>
              <a:lnSpc>
                <a:spcPct val="90000"/>
              </a:lnSpc>
            </a:pPr>
            <a:r>
              <a:rPr lang="en-US" dirty="0" smtClean="0"/>
              <a:t>Agriculture </a:t>
            </a:r>
            <a:endParaRPr lang="en-US" dirty="0"/>
          </a:p>
          <a:p>
            <a:pPr>
              <a:lnSpc>
                <a:spcPct val="90000"/>
              </a:lnSpc>
            </a:pPr>
            <a:endParaRPr lang="en-US" dirty="0" smtClean="0"/>
          </a:p>
          <a:p>
            <a:pPr>
              <a:lnSpc>
                <a:spcPct val="90000"/>
              </a:lnSpc>
            </a:pPr>
            <a:r>
              <a:rPr lang="en-US" dirty="0" smtClean="0"/>
              <a:t>Parks </a:t>
            </a:r>
            <a:r>
              <a:rPr lang="en-US" dirty="0"/>
              <a:t>and </a:t>
            </a:r>
            <a:r>
              <a:rPr lang="en-US" dirty="0" smtClean="0"/>
              <a:t>Recreation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54" y="3113240"/>
            <a:ext cx="2255212" cy="16920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754" y="4868058"/>
            <a:ext cx="2255212" cy="169140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318" y="4249641"/>
            <a:ext cx="2085208" cy="146536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316" y="3113240"/>
            <a:ext cx="2119210" cy="108994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754" y="1280160"/>
            <a:ext cx="2255212" cy="178662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5316" y="1280160"/>
            <a:ext cx="2120291" cy="1786629"/>
          </a:xfrm>
          <a:prstGeom prst="rect">
            <a:avLst/>
          </a:prstGeom>
        </p:spPr>
      </p:pic>
    </p:spTree>
    <p:extLst>
      <p:ext uri="{BB962C8B-B14F-4D97-AF65-F5344CB8AC3E}">
        <p14:creationId xmlns:p14="http://schemas.microsoft.com/office/powerpoint/2010/main" val="154047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for Airport Land Use Compatibility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Grant Assurances</a:t>
            </a:r>
          </a:p>
          <a:p>
            <a:pPr lvl="1"/>
            <a:r>
              <a:rPr lang="en-US" dirty="0" smtClean="0"/>
              <a:t>20 – Hazard Removal and Mitigation</a:t>
            </a:r>
          </a:p>
          <a:p>
            <a:pPr lvl="1"/>
            <a:r>
              <a:rPr lang="en-US" dirty="0" smtClean="0"/>
              <a:t>21 – Compatible Land Use</a:t>
            </a:r>
          </a:p>
          <a:p>
            <a:pPr marL="0" indent="0">
              <a:buNone/>
            </a:pPr>
            <a:endParaRPr lang="en-US" dirty="0" smtClean="0"/>
          </a:p>
          <a:p>
            <a:r>
              <a:rPr lang="en-US" dirty="0" smtClean="0"/>
              <a:t>Orders and Advisory Circulars (ACs)</a:t>
            </a:r>
          </a:p>
          <a:p>
            <a:pPr marL="0" indent="0">
              <a:buNone/>
            </a:pPr>
            <a:endParaRPr lang="en-US" dirty="0" smtClean="0"/>
          </a:p>
          <a:p>
            <a:r>
              <a:rPr lang="en-US" dirty="0" smtClean="0"/>
              <a:t>Federal Aviation Regulation (FAR) Part 77</a:t>
            </a:r>
          </a:p>
          <a:p>
            <a:pPr lvl="1"/>
            <a:r>
              <a:rPr lang="en-US" dirty="0" smtClean="0"/>
              <a:t>A </a:t>
            </a:r>
            <a:r>
              <a:rPr lang="en-US" dirty="0"/>
              <a:t>set of imaginary surfaces, called “Part 77 Surfaces,” </a:t>
            </a:r>
            <a:r>
              <a:rPr lang="en-US" dirty="0" smtClean="0"/>
              <a:t>that are used to </a:t>
            </a:r>
            <a:r>
              <a:rPr lang="en-US" dirty="0"/>
              <a:t>protect the areas surrounding an airport from incompatible use. These surfaces include:</a:t>
            </a:r>
          </a:p>
          <a:p>
            <a:pPr lvl="2"/>
            <a:r>
              <a:rPr lang="en-US" dirty="0" smtClean="0"/>
              <a:t>Primary </a:t>
            </a:r>
            <a:r>
              <a:rPr lang="en-US" dirty="0"/>
              <a:t>Surface</a:t>
            </a:r>
          </a:p>
          <a:p>
            <a:pPr lvl="2"/>
            <a:r>
              <a:rPr lang="en-US" dirty="0"/>
              <a:t>Horizontal Surface</a:t>
            </a:r>
          </a:p>
          <a:p>
            <a:pPr lvl="2"/>
            <a:r>
              <a:rPr lang="en-US" dirty="0"/>
              <a:t>Approach Surface</a:t>
            </a:r>
          </a:p>
          <a:p>
            <a:pPr lvl="2"/>
            <a:r>
              <a:rPr lang="en-US" dirty="0"/>
              <a:t>Conical Surface</a:t>
            </a:r>
          </a:p>
          <a:p>
            <a:pPr lvl="2"/>
            <a:r>
              <a:rPr lang="en-US" dirty="0"/>
              <a:t>Transitional Surface</a:t>
            </a:r>
          </a:p>
          <a:p>
            <a:pPr lvl="1"/>
            <a:endParaRPr lang="en-US" dirty="0"/>
          </a:p>
        </p:txBody>
      </p:sp>
    </p:spTree>
    <p:extLst>
      <p:ext uri="{BB962C8B-B14F-4D97-AF65-F5344CB8AC3E}">
        <p14:creationId xmlns:p14="http://schemas.microsoft.com/office/powerpoint/2010/main" val="311845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a:xfrm>
            <a:off x="533400" y="1447800"/>
            <a:ext cx="8077200" cy="5257800"/>
          </a:xfrm>
        </p:spPr>
        <p:txBody>
          <a:bodyPr>
            <a:normAutofit/>
          </a:bodyPr>
          <a:lstStyle/>
          <a:p>
            <a:r>
              <a:rPr lang="en-US" dirty="0" smtClean="0"/>
              <a:t>Welcome and Introductions</a:t>
            </a:r>
          </a:p>
          <a:p>
            <a:r>
              <a:rPr lang="en-US" dirty="0" smtClean="0"/>
              <a:t>Basics of Compatible Land Use</a:t>
            </a:r>
          </a:p>
          <a:p>
            <a:pPr lvl="1"/>
            <a:r>
              <a:rPr lang="en-US" dirty="0" smtClean="0"/>
              <a:t>What is it?</a:t>
            </a:r>
          </a:p>
          <a:p>
            <a:pPr lvl="1"/>
            <a:r>
              <a:rPr lang="en-US" dirty="0" smtClean="0"/>
              <a:t>5 Areas of Concern</a:t>
            </a:r>
          </a:p>
          <a:p>
            <a:pPr lvl="1"/>
            <a:r>
              <a:rPr lang="en-US" dirty="0" smtClean="0"/>
              <a:t>Typical Land Use Classifications</a:t>
            </a:r>
          </a:p>
          <a:p>
            <a:r>
              <a:rPr lang="en-US" dirty="0" smtClean="0"/>
              <a:t>Basis for Airport Zoning</a:t>
            </a:r>
          </a:p>
        </p:txBody>
      </p:sp>
    </p:spTree>
    <p:extLst>
      <p:ext uri="{BB962C8B-B14F-4D97-AF65-F5344CB8AC3E}">
        <p14:creationId xmlns:p14="http://schemas.microsoft.com/office/powerpoint/2010/main" val="7575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quarter" idx="1"/>
          </p:nvPr>
        </p:nvSpPr>
        <p:spPr>
          <a:xfrm>
            <a:off x="533400" y="1447800"/>
            <a:ext cx="8610600" cy="5410200"/>
          </a:xfrm>
        </p:spPr>
        <p:txBody>
          <a:bodyPr>
            <a:normAutofit/>
          </a:bodyPr>
          <a:lstStyle/>
          <a:p>
            <a:endParaRPr lang="en-US" dirty="0" smtClean="0"/>
          </a:p>
        </p:txBody>
      </p:sp>
    </p:spTree>
    <p:extLst>
      <p:ext uri="{BB962C8B-B14F-4D97-AF65-F5344CB8AC3E}">
        <p14:creationId xmlns:p14="http://schemas.microsoft.com/office/powerpoint/2010/main" val="354710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Compatible Land Use</a:t>
            </a:r>
            <a:endParaRPr lang="en-US" dirty="0"/>
          </a:p>
        </p:txBody>
      </p:sp>
      <p:sp>
        <p:nvSpPr>
          <p:cNvPr id="3" name="Content Placeholder 2"/>
          <p:cNvSpPr>
            <a:spLocks noGrp="1"/>
          </p:cNvSpPr>
          <p:nvPr>
            <p:ph sz="quarter" idx="1"/>
          </p:nvPr>
        </p:nvSpPr>
        <p:spPr/>
        <p:txBody>
          <a:bodyPr/>
          <a:lstStyle/>
          <a:p>
            <a:r>
              <a:rPr lang="en-US" dirty="0" smtClean="0"/>
              <a:t>What is it?</a:t>
            </a:r>
          </a:p>
          <a:p>
            <a:pPr marL="0" indent="0">
              <a:buNone/>
            </a:pPr>
            <a:endParaRPr lang="en-US" dirty="0" smtClean="0"/>
          </a:p>
          <a:p>
            <a:pPr lvl="1"/>
            <a:r>
              <a:rPr lang="en-US" dirty="0"/>
              <a:t>Developments that comply with generally accepted restrictions on location, height, and activity that provide for safe aircraft movement and airport operations, as well as the preservation of public health, safety, and welfare for those persons located in the surrounding airport environs.</a:t>
            </a:r>
          </a:p>
          <a:p>
            <a:pPr marL="320040" lvl="1" indent="0">
              <a:buNone/>
            </a:pPr>
            <a:endParaRPr lang="en-US" dirty="0"/>
          </a:p>
        </p:txBody>
      </p:sp>
    </p:spTree>
    <p:extLst>
      <p:ext uri="{BB962C8B-B14F-4D97-AF65-F5344CB8AC3E}">
        <p14:creationId xmlns:p14="http://schemas.microsoft.com/office/powerpoint/2010/main" val="153313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Areas of Concern</a:t>
            </a:r>
            <a:endParaRPr lang="en-US" dirty="0"/>
          </a:p>
        </p:txBody>
      </p:sp>
      <p:sp>
        <p:nvSpPr>
          <p:cNvPr id="3" name="Content Placeholder 2"/>
          <p:cNvSpPr>
            <a:spLocks noGrp="1"/>
          </p:cNvSpPr>
          <p:nvPr>
            <p:ph sz="quarter" idx="1"/>
          </p:nvPr>
        </p:nvSpPr>
        <p:spPr/>
        <p:txBody>
          <a:bodyPr/>
          <a:lstStyle/>
          <a:p>
            <a:r>
              <a:rPr lang="en-US" dirty="0" smtClean="0"/>
              <a:t>1) Noise Sensitivity</a:t>
            </a:r>
          </a:p>
          <a:p>
            <a:endParaRPr lang="en-US" dirty="0" smtClean="0"/>
          </a:p>
          <a:p>
            <a:r>
              <a:rPr lang="en-US" dirty="0" smtClean="0"/>
              <a:t>2) Population Density</a:t>
            </a:r>
          </a:p>
          <a:p>
            <a:endParaRPr lang="en-US" dirty="0" smtClean="0"/>
          </a:p>
          <a:p>
            <a:r>
              <a:rPr lang="en-US" dirty="0" smtClean="0"/>
              <a:t>3) Tall Structures</a:t>
            </a:r>
          </a:p>
          <a:p>
            <a:endParaRPr lang="en-US" dirty="0" smtClean="0"/>
          </a:p>
          <a:p>
            <a:r>
              <a:rPr lang="en-US" dirty="0" smtClean="0"/>
              <a:t>4) Visual Obstructions</a:t>
            </a:r>
          </a:p>
          <a:p>
            <a:endParaRPr lang="en-US" dirty="0" smtClean="0"/>
          </a:p>
          <a:p>
            <a:r>
              <a:rPr lang="en-US" dirty="0" smtClean="0"/>
              <a:t>5) Wildlife Attractants</a:t>
            </a:r>
            <a:endParaRPr lang="en-US" dirty="0"/>
          </a:p>
        </p:txBody>
      </p:sp>
    </p:spTree>
    <p:extLst>
      <p:ext uri="{BB962C8B-B14F-4D97-AF65-F5344CB8AC3E}">
        <p14:creationId xmlns:p14="http://schemas.microsoft.com/office/powerpoint/2010/main" val="153735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Sensitivity</a:t>
            </a:r>
            <a:endParaRPr lang="en-US" dirty="0"/>
          </a:p>
        </p:txBody>
      </p:sp>
      <p:sp>
        <p:nvSpPr>
          <p:cNvPr id="3" name="Content Placeholder 2"/>
          <p:cNvSpPr>
            <a:spLocks noGrp="1"/>
          </p:cNvSpPr>
          <p:nvPr>
            <p:ph sz="quarter" idx="1"/>
          </p:nvPr>
        </p:nvSpPr>
        <p:spPr>
          <a:xfrm>
            <a:off x="533400" y="1447800"/>
            <a:ext cx="5410200" cy="4724400"/>
          </a:xfrm>
        </p:spPr>
        <p:txBody>
          <a:bodyPr/>
          <a:lstStyle/>
          <a:p>
            <a:r>
              <a:rPr lang="en-US" dirty="0" smtClean="0"/>
              <a:t>Concern regarding the disruption of activities</a:t>
            </a:r>
          </a:p>
          <a:p>
            <a:r>
              <a:rPr lang="en-US" dirty="0" smtClean="0"/>
              <a:t>Critical uses include:</a:t>
            </a:r>
          </a:p>
          <a:p>
            <a:pPr lvl="1"/>
            <a:r>
              <a:rPr lang="en-US" dirty="0" smtClean="0"/>
              <a:t>Schools</a:t>
            </a:r>
          </a:p>
          <a:p>
            <a:pPr lvl="1"/>
            <a:r>
              <a:rPr lang="en-US" dirty="0" smtClean="0"/>
              <a:t>Religious Institutions</a:t>
            </a:r>
          </a:p>
          <a:p>
            <a:pPr lvl="1"/>
            <a:r>
              <a:rPr lang="en-US" dirty="0" smtClean="0"/>
              <a:t>Residential development</a:t>
            </a:r>
          </a:p>
          <a:p>
            <a:pPr lvl="1"/>
            <a:r>
              <a:rPr lang="en-US" dirty="0" smtClean="0"/>
              <a:t>Other</a:t>
            </a:r>
            <a:endParaRPr lang="en-US" dirty="0"/>
          </a:p>
        </p:txBody>
      </p:sp>
      <p:sp>
        <p:nvSpPr>
          <p:cNvPr id="4" name="Text Box 7"/>
          <p:cNvSpPr txBox="1">
            <a:spLocks noChangeArrowheads="1"/>
          </p:cNvSpPr>
          <p:nvPr/>
        </p:nvSpPr>
        <p:spPr bwMode="auto">
          <a:xfrm>
            <a:off x="7637739" y="3978849"/>
            <a:ext cx="68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School</a:t>
            </a:r>
          </a:p>
        </p:txBody>
      </p:sp>
      <p:sp>
        <p:nvSpPr>
          <p:cNvPr id="7" name="Text Box 12"/>
          <p:cNvSpPr txBox="1">
            <a:spLocks noChangeArrowheads="1"/>
          </p:cNvSpPr>
          <p:nvPr/>
        </p:nvSpPr>
        <p:spPr bwMode="auto">
          <a:xfrm>
            <a:off x="7288212" y="6469872"/>
            <a:ext cx="1855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Residential subdivision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1736" y="1226851"/>
            <a:ext cx="2119394" cy="28205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730" y="4253824"/>
            <a:ext cx="2819400" cy="2216048"/>
          </a:xfrm>
          <a:prstGeom prst="rect">
            <a:avLst/>
          </a:prstGeom>
        </p:spPr>
      </p:pic>
    </p:spTree>
    <p:extLst>
      <p:ext uri="{BB962C8B-B14F-4D97-AF65-F5344CB8AC3E}">
        <p14:creationId xmlns:p14="http://schemas.microsoft.com/office/powerpoint/2010/main" val="417462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Density</a:t>
            </a:r>
            <a:endParaRPr lang="en-US" dirty="0"/>
          </a:p>
        </p:txBody>
      </p:sp>
      <p:sp>
        <p:nvSpPr>
          <p:cNvPr id="3" name="Content Placeholder 2"/>
          <p:cNvSpPr>
            <a:spLocks noGrp="1"/>
          </p:cNvSpPr>
          <p:nvPr>
            <p:ph sz="quarter" idx="1"/>
          </p:nvPr>
        </p:nvSpPr>
        <p:spPr>
          <a:xfrm>
            <a:off x="533400" y="1447800"/>
            <a:ext cx="5257800" cy="4724400"/>
          </a:xfrm>
        </p:spPr>
        <p:txBody>
          <a:bodyPr/>
          <a:lstStyle/>
          <a:p>
            <a:r>
              <a:rPr lang="en-US" dirty="0" smtClean="0"/>
              <a:t>Concern regarding concentrations of people in proximity to the Airports</a:t>
            </a:r>
          </a:p>
          <a:p>
            <a:r>
              <a:rPr lang="en-US" dirty="0" smtClean="0"/>
              <a:t>Critical uses include:</a:t>
            </a:r>
          </a:p>
          <a:p>
            <a:pPr lvl="1"/>
            <a:r>
              <a:rPr lang="en-US" dirty="0" smtClean="0"/>
              <a:t>Residential development</a:t>
            </a:r>
          </a:p>
          <a:p>
            <a:pPr lvl="1"/>
            <a:r>
              <a:rPr lang="en-US" dirty="0" smtClean="0"/>
              <a:t>Hospitals</a:t>
            </a:r>
          </a:p>
          <a:p>
            <a:pPr lvl="1"/>
            <a:r>
              <a:rPr lang="en-US" dirty="0" smtClean="0"/>
              <a:t>Recreational/special uses</a:t>
            </a:r>
          </a:p>
          <a:p>
            <a:pPr lvl="1"/>
            <a:r>
              <a:rPr lang="en-US" dirty="0" smtClean="0"/>
              <a:t>Other</a:t>
            </a:r>
            <a:endParaRPr lang="en-US" dirty="0"/>
          </a:p>
        </p:txBody>
      </p:sp>
      <p:sp>
        <p:nvSpPr>
          <p:cNvPr id="6" name="Text Box 7"/>
          <p:cNvSpPr txBox="1">
            <a:spLocks noChangeArrowheads="1"/>
          </p:cNvSpPr>
          <p:nvPr/>
        </p:nvSpPr>
        <p:spPr bwMode="auto">
          <a:xfrm>
            <a:off x="6731668" y="3925720"/>
            <a:ext cx="18846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smtClean="0">
                <a:latin typeface="Corbel" pitchFamily="34" charset="0"/>
              </a:rPr>
              <a:t>Recreation/Special Use</a:t>
            </a:r>
            <a:endParaRPr lang="en-US" sz="1400" dirty="0">
              <a:latin typeface="Corbel" pitchFamily="34" charset="0"/>
            </a:endParaRPr>
          </a:p>
        </p:txBody>
      </p:sp>
      <p:sp>
        <p:nvSpPr>
          <p:cNvPr id="7" name="Text Box 8"/>
          <p:cNvSpPr txBox="1">
            <a:spLocks noChangeArrowheads="1"/>
          </p:cNvSpPr>
          <p:nvPr/>
        </p:nvSpPr>
        <p:spPr bwMode="auto">
          <a:xfrm>
            <a:off x="6579666" y="6226927"/>
            <a:ext cx="1734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Special </a:t>
            </a:r>
            <a:r>
              <a:rPr lang="en-US" sz="1400" dirty="0" smtClean="0">
                <a:latin typeface="Corbel" pitchFamily="34" charset="0"/>
              </a:rPr>
              <a:t>Use - Theater</a:t>
            </a:r>
            <a:endParaRPr lang="en-US" sz="1400" dirty="0">
              <a:latin typeface="Corbe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423" y="4394173"/>
            <a:ext cx="2749131" cy="1832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554" y="1647996"/>
            <a:ext cx="3048000" cy="2286000"/>
          </a:xfrm>
          <a:prstGeom prst="rect">
            <a:avLst/>
          </a:prstGeom>
        </p:spPr>
      </p:pic>
    </p:spTree>
    <p:extLst>
      <p:ext uri="{BB962C8B-B14F-4D97-AF65-F5344CB8AC3E}">
        <p14:creationId xmlns:p14="http://schemas.microsoft.com/office/powerpoint/2010/main" val="132581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 Structures</a:t>
            </a:r>
            <a:endParaRPr lang="en-US" dirty="0"/>
          </a:p>
        </p:txBody>
      </p:sp>
      <p:sp>
        <p:nvSpPr>
          <p:cNvPr id="3" name="Content Placeholder 2"/>
          <p:cNvSpPr>
            <a:spLocks noGrp="1"/>
          </p:cNvSpPr>
          <p:nvPr>
            <p:ph sz="quarter" idx="1"/>
          </p:nvPr>
        </p:nvSpPr>
        <p:spPr>
          <a:xfrm>
            <a:off x="533400" y="1447800"/>
            <a:ext cx="4314825" cy="4724400"/>
          </a:xfrm>
        </p:spPr>
        <p:txBody>
          <a:bodyPr/>
          <a:lstStyle/>
          <a:p>
            <a:r>
              <a:rPr lang="en-US" dirty="0" smtClean="0"/>
              <a:t>Concern regarding obstructions to flight</a:t>
            </a:r>
          </a:p>
          <a:p>
            <a:r>
              <a:rPr lang="en-US" dirty="0" smtClean="0"/>
              <a:t>Critical uses include:</a:t>
            </a:r>
          </a:p>
          <a:p>
            <a:pPr lvl="1"/>
            <a:r>
              <a:rPr lang="en-US" dirty="0" smtClean="0"/>
              <a:t>Cell towers</a:t>
            </a:r>
          </a:p>
          <a:p>
            <a:pPr lvl="1"/>
            <a:r>
              <a:rPr lang="en-US" dirty="0" smtClean="0"/>
              <a:t>Power lines</a:t>
            </a:r>
          </a:p>
          <a:p>
            <a:pPr lvl="1"/>
            <a:r>
              <a:rPr lang="en-US" dirty="0" smtClean="0"/>
              <a:t>Vegetation (trees)</a:t>
            </a:r>
          </a:p>
          <a:p>
            <a:pPr lvl="1"/>
            <a:r>
              <a:rPr lang="en-US" dirty="0" smtClean="0"/>
              <a:t>Tall buildings</a:t>
            </a:r>
          </a:p>
          <a:p>
            <a:pPr lvl="1"/>
            <a:r>
              <a:rPr lang="en-US" dirty="0" smtClean="0"/>
              <a:t>Wind turbines</a:t>
            </a:r>
          </a:p>
          <a:p>
            <a:pPr lvl="1"/>
            <a:r>
              <a:rPr lang="en-US" dirty="0" smtClean="0"/>
              <a:t>Other</a:t>
            </a:r>
            <a:endParaRPr lang="en-US" dirty="0" smtClean="0"/>
          </a:p>
        </p:txBody>
      </p:sp>
      <p:pic>
        <p:nvPicPr>
          <p:cNvPr id="6" name="Picture 6" descr="Picture 005"/>
          <p:cNvPicPr>
            <a:picLocks noChangeAspect="1" noChangeArrowheads="1"/>
          </p:cNvPicPr>
          <p:nvPr/>
        </p:nvPicPr>
        <p:blipFill>
          <a:blip r:embed="rId3" cstate="print">
            <a:extLst>
              <a:ext uri="{28A0092B-C50C-407E-A947-70E740481C1C}">
                <a14:useLocalDpi xmlns:a14="http://schemas.microsoft.com/office/drawing/2010/main" val="0"/>
              </a:ext>
            </a:extLst>
          </a:blip>
          <a:srcRect b="13380"/>
          <a:stretch>
            <a:fillRect/>
          </a:stretch>
        </p:blipFill>
        <p:spPr bwMode="auto">
          <a:xfrm>
            <a:off x="6477000" y="4191000"/>
            <a:ext cx="2590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5610225" y="3886200"/>
            <a:ext cx="928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Cell tower</a:t>
            </a:r>
          </a:p>
        </p:txBody>
      </p:sp>
      <p:sp>
        <p:nvSpPr>
          <p:cNvPr id="8" name="Text Box 9"/>
          <p:cNvSpPr txBox="1">
            <a:spLocks noChangeArrowheads="1"/>
          </p:cNvSpPr>
          <p:nvPr/>
        </p:nvSpPr>
        <p:spPr bwMode="auto">
          <a:xfrm>
            <a:off x="7591425" y="3886200"/>
            <a:ext cx="865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smtClean="0">
                <a:latin typeface="Corbel" pitchFamily="34" charset="0"/>
              </a:rPr>
              <a:t>Buildings</a:t>
            </a:r>
            <a:endParaRPr lang="en-US" sz="1400" dirty="0">
              <a:latin typeface="Corbel" pitchFamily="34" charset="0"/>
            </a:endParaRPr>
          </a:p>
        </p:txBody>
      </p:sp>
      <p:sp>
        <p:nvSpPr>
          <p:cNvPr id="9" name="Text Box 10"/>
          <p:cNvSpPr txBox="1">
            <a:spLocks noChangeArrowheads="1"/>
          </p:cNvSpPr>
          <p:nvPr/>
        </p:nvSpPr>
        <p:spPr bwMode="auto">
          <a:xfrm>
            <a:off x="7162800" y="563880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Power lines</a:t>
            </a:r>
          </a:p>
        </p:txBody>
      </p:sp>
      <p:sp>
        <p:nvSpPr>
          <p:cNvPr id="11" name="Text Box 13"/>
          <p:cNvSpPr txBox="1">
            <a:spLocks noChangeArrowheads="1"/>
          </p:cNvSpPr>
          <p:nvPr/>
        </p:nvSpPr>
        <p:spPr bwMode="auto">
          <a:xfrm>
            <a:off x="5105400" y="6172200"/>
            <a:ext cx="113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Wind turbine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035" y="1295400"/>
            <a:ext cx="1778000" cy="266700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358" y="4191000"/>
            <a:ext cx="1480335" cy="198120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1328708"/>
            <a:ext cx="1959769" cy="2613025"/>
          </a:xfrm>
          <a:prstGeom prst="rect">
            <a:avLst/>
          </a:prstGeom>
        </p:spPr>
      </p:pic>
    </p:spTree>
    <p:extLst>
      <p:ext uri="{BB962C8B-B14F-4D97-AF65-F5344CB8AC3E}">
        <p14:creationId xmlns:p14="http://schemas.microsoft.com/office/powerpoint/2010/main" val="58632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Obstructions</a:t>
            </a:r>
            <a:endParaRPr lang="en-US" dirty="0"/>
          </a:p>
        </p:txBody>
      </p:sp>
      <p:sp>
        <p:nvSpPr>
          <p:cNvPr id="3" name="Content Placeholder 2"/>
          <p:cNvSpPr>
            <a:spLocks noGrp="1"/>
          </p:cNvSpPr>
          <p:nvPr>
            <p:ph sz="quarter" idx="1"/>
          </p:nvPr>
        </p:nvSpPr>
        <p:spPr/>
        <p:txBody>
          <a:bodyPr/>
          <a:lstStyle/>
          <a:p>
            <a:r>
              <a:rPr lang="en-US" dirty="0" smtClean="0"/>
              <a:t>Concern regarding:</a:t>
            </a:r>
          </a:p>
          <a:p>
            <a:pPr lvl="1"/>
            <a:r>
              <a:rPr lang="en-US" dirty="0" smtClean="0"/>
              <a:t>Smoke/steam</a:t>
            </a:r>
          </a:p>
          <a:p>
            <a:pPr lvl="1"/>
            <a:r>
              <a:rPr lang="en-US" dirty="0" smtClean="0"/>
              <a:t>Dust</a:t>
            </a:r>
          </a:p>
          <a:p>
            <a:pPr lvl="1"/>
            <a:r>
              <a:rPr lang="en-US" dirty="0" smtClean="0"/>
              <a:t>Glare</a:t>
            </a:r>
          </a:p>
          <a:p>
            <a:pPr lvl="1"/>
            <a:r>
              <a:rPr lang="en-US" dirty="0" smtClean="0"/>
              <a:t>Light emissions</a:t>
            </a:r>
          </a:p>
          <a:p>
            <a:r>
              <a:rPr lang="en-US" dirty="0" smtClean="0"/>
              <a:t>Critical uses include:</a:t>
            </a:r>
          </a:p>
          <a:p>
            <a:pPr lvl="1"/>
            <a:r>
              <a:rPr lang="en-US" dirty="0" smtClean="0"/>
              <a:t>Industrial</a:t>
            </a:r>
          </a:p>
          <a:p>
            <a:pPr lvl="1"/>
            <a:r>
              <a:rPr lang="en-US" dirty="0" smtClean="0"/>
              <a:t>Farmland</a:t>
            </a:r>
          </a:p>
          <a:p>
            <a:pPr lvl="1"/>
            <a:r>
              <a:rPr lang="en-US" dirty="0" smtClean="0"/>
              <a:t>Water bodies</a:t>
            </a:r>
          </a:p>
          <a:p>
            <a:pPr lvl="1"/>
            <a:r>
              <a:rPr lang="en-US" dirty="0" smtClean="0"/>
              <a:t>Other</a:t>
            </a:r>
            <a:endParaRPr lang="en-US" dirty="0"/>
          </a:p>
        </p:txBody>
      </p:sp>
      <p:pic>
        <p:nvPicPr>
          <p:cNvPr id="4" name="Picture 4" descr="Picture 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933825"/>
            <a:ext cx="2514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VX 5-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495425"/>
            <a:ext cx="171291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7"/>
          <p:cNvSpPr txBox="1">
            <a:spLocks noChangeArrowheads="1"/>
          </p:cNvSpPr>
          <p:nvPr/>
        </p:nvSpPr>
        <p:spPr bwMode="auto">
          <a:xfrm>
            <a:off x="4724400" y="3629025"/>
            <a:ext cx="1924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Dust – gravel extraction</a:t>
            </a:r>
          </a:p>
        </p:txBody>
      </p:sp>
      <p:sp>
        <p:nvSpPr>
          <p:cNvPr id="7" name="Text Box 8"/>
          <p:cNvSpPr txBox="1">
            <a:spLocks noChangeArrowheads="1"/>
          </p:cNvSpPr>
          <p:nvPr/>
        </p:nvSpPr>
        <p:spPr bwMode="auto">
          <a:xfrm>
            <a:off x="4267200" y="5610225"/>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Steam emissions – industrial </a:t>
            </a:r>
          </a:p>
        </p:txBody>
      </p:sp>
      <p:sp>
        <p:nvSpPr>
          <p:cNvPr id="9" name="Text Box 11"/>
          <p:cNvSpPr txBox="1">
            <a:spLocks noChangeArrowheads="1"/>
          </p:cNvSpPr>
          <p:nvPr/>
        </p:nvSpPr>
        <p:spPr bwMode="auto">
          <a:xfrm>
            <a:off x="7034375" y="3635526"/>
            <a:ext cx="1757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Corbel" pitchFamily="34" charset="0"/>
              </a:rPr>
              <a:t>Glare – body of water</a:t>
            </a:r>
          </a:p>
        </p:txBody>
      </p:sp>
      <p:pic>
        <p:nvPicPr>
          <p:cNvPr id="10" name="Picture 12" descr="iStock_000007666614Medium"/>
          <p:cNvPicPr>
            <a:picLocks noChangeAspect="1" noChangeArrowheads="1"/>
          </p:cNvPicPr>
          <p:nvPr/>
        </p:nvPicPr>
        <p:blipFill>
          <a:blip r:embed="rId5" cstate="print">
            <a:extLst>
              <a:ext uri="{28A0092B-C50C-407E-A947-70E740481C1C}">
                <a14:useLocalDpi xmlns:a14="http://schemas.microsoft.com/office/drawing/2010/main" val="0"/>
              </a:ext>
            </a:extLst>
          </a:blip>
          <a:srcRect t="33119" r="34883"/>
          <a:stretch>
            <a:fillRect/>
          </a:stretch>
        </p:blipFill>
        <p:spPr bwMode="auto">
          <a:xfrm>
            <a:off x="6934200" y="4086225"/>
            <a:ext cx="1981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7239000" y="5457825"/>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Corbel" pitchFamily="34" charset="0"/>
              </a:rPr>
              <a:t>Light emissions </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3221" t="60488" r="19740" b="14634"/>
          <a:stretch/>
        </p:blipFill>
        <p:spPr>
          <a:xfrm>
            <a:off x="6763109" y="2196142"/>
            <a:ext cx="2286000" cy="1477963"/>
          </a:xfrm>
          <a:prstGeom prst="rect">
            <a:avLst/>
          </a:prstGeom>
        </p:spPr>
      </p:pic>
    </p:spTree>
    <p:extLst>
      <p:ext uri="{BB962C8B-B14F-4D97-AF65-F5344CB8AC3E}">
        <p14:creationId xmlns:p14="http://schemas.microsoft.com/office/powerpoint/2010/main" val="4237934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 for HydroVision">
  <a:themeElements>
    <a:clrScheme name="Mead &amp; Hunt">
      <a:dk1>
        <a:srgbClr val="000000"/>
      </a:dk1>
      <a:lt1>
        <a:sysClr val="window" lastClr="FFFFFF"/>
      </a:lt1>
      <a:dk2>
        <a:srgbClr val="686869"/>
      </a:dk2>
      <a:lt2>
        <a:srgbClr val="9B8C7C"/>
      </a:lt2>
      <a:accent1>
        <a:srgbClr val="007E98"/>
      </a:accent1>
      <a:accent2>
        <a:srgbClr val="73472E"/>
      </a:accent2>
      <a:accent3>
        <a:srgbClr val="C41425"/>
      </a:accent3>
      <a:accent4>
        <a:srgbClr val="F37021"/>
      </a:accent4>
      <a:accent5>
        <a:srgbClr val="9FACAB"/>
      </a:accent5>
      <a:accent6>
        <a:srgbClr val="FFFFFF"/>
      </a:accent6>
      <a:hlink>
        <a:srgbClr val="FFFFFF"/>
      </a:hlink>
      <a:folHlink>
        <a:srgbClr val="FFFFFF"/>
      </a:folHlink>
    </a:clrScheme>
    <a:fontScheme name="meadhunt">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TotalTime>
  <Words>365</Words>
  <Application>Microsoft Office PowerPoint</Application>
  <PresentationFormat>On-screen Show (4:3)</PresentationFormat>
  <Paragraphs>124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Wingdings</vt:lpstr>
      <vt:lpstr>Wingdings 2</vt:lpstr>
      <vt:lpstr>PowerPoint template for HydroVision</vt:lpstr>
      <vt:lpstr>Airport Land Use Planning</vt:lpstr>
      <vt:lpstr>Agenda</vt:lpstr>
      <vt:lpstr>Introductions</vt:lpstr>
      <vt:lpstr>Compatible Land Use</vt:lpstr>
      <vt:lpstr>5 Areas of Concern</vt:lpstr>
      <vt:lpstr>Noise Sensitivity</vt:lpstr>
      <vt:lpstr>Population Density</vt:lpstr>
      <vt:lpstr>Tall Structures</vt:lpstr>
      <vt:lpstr>Visual Obstructions</vt:lpstr>
      <vt:lpstr>Wildlife Attractants</vt:lpstr>
      <vt:lpstr>Typical Land Use Classifications</vt:lpstr>
      <vt:lpstr>Basis for Airport Land Use Compatibility</vt:lpstr>
    </vt:vector>
  </TitlesOfParts>
  <Company>Mead &amp; Hunt,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1150ram</dc:creator>
  <cp:lastModifiedBy>Regan Schnug</cp:lastModifiedBy>
  <cp:revision>75</cp:revision>
  <cp:lastPrinted>2012-10-15T15:10:31Z</cp:lastPrinted>
  <dcterms:created xsi:type="dcterms:W3CDTF">2012-09-14T17:23:58Z</dcterms:created>
  <dcterms:modified xsi:type="dcterms:W3CDTF">2016-02-22T17:04:13Z</dcterms:modified>
</cp:coreProperties>
</file>